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5" r:id="rId1"/>
  </p:sldMasterIdLst>
  <p:notesMasterIdLst>
    <p:notesMasterId r:id="rId6"/>
  </p:notesMasterIdLst>
  <p:handoutMasterIdLst>
    <p:handoutMasterId r:id="rId7"/>
  </p:handoutMasterIdLst>
  <p:sldIdLst>
    <p:sldId id="256" r:id="rId2"/>
    <p:sldId id="403" r:id="rId3"/>
    <p:sldId id="402" r:id="rId4"/>
    <p:sldId id="407" r:id="rId5"/>
  </p:sldIdLst>
  <p:sldSz cx="12192000" cy="6858000"/>
  <p:notesSz cx="6864350" cy="99964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11" autoAdjust="0"/>
    <p:restoredTop sz="94660"/>
  </p:normalViewPr>
  <p:slideViewPr>
    <p:cSldViewPr snapToGrid="0">
      <p:cViewPr>
        <p:scale>
          <a:sx n="71" d="100"/>
          <a:sy n="71" d="100"/>
        </p:scale>
        <p:origin x="-120" y="-9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501560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501560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fld id="{A426AFEB-728A-4208-80AC-2ED43352FEAE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94929"/>
            <a:ext cx="2974552" cy="501559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8210" y="9494929"/>
            <a:ext cx="2974552" cy="501559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C3885C45-1476-4E2E-83C5-8201E8406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262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7788" y="0"/>
            <a:ext cx="2974975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60D63-555F-4A1A-9376-9D10C43D43F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4975" y="1249363"/>
            <a:ext cx="5994400" cy="33734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810125"/>
            <a:ext cx="5492750" cy="39370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94838"/>
            <a:ext cx="2974975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7788" y="9494838"/>
            <a:ext cx="2974975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3A4F42-C41A-4577-AC14-CD3B13732A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976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A4F42-C41A-4577-AC14-CD3B13732A7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121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47AEB-5870-4F90-A2FE-D7250B8F9D22}" type="datetime1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97AED0C-AB2F-43A7-903F-A5703C6AB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983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610DA-509B-49EC-9E27-99149E46C581}" type="datetime1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97AED0C-AB2F-43A7-903F-A5703C6AB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87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F6106-A386-4E17-AB91-121F6E446B2C}" type="datetime1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97AED0C-AB2F-43A7-903F-A5703C6AB753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2501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0C00-E5CC-46D7-B562-59D09C2F2468}" type="datetime1">
              <a:rPr lang="en-GB" smtClean="0"/>
              <a:t>07/12/2015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97AED0C-AB2F-43A7-903F-A5703C6AB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9580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82F6-3702-4ADF-806B-149279313C26}" type="datetime1">
              <a:rPr lang="en-GB" smtClean="0"/>
              <a:t>07/12/2015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97AED0C-AB2F-43A7-903F-A5703C6AB753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097292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A93B6-37D5-4F00-B16E-E635A36A814B}" type="datetime1">
              <a:rPr lang="en-GB" smtClean="0"/>
              <a:t>07/12/2015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97AED0C-AB2F-43A7-903F-A5703C6AB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4422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CA356-6533-448B-82CC-F83B4612509A}" type="datetime1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AED0C-AB2F-43A7-903F-A5703C6AB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3614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67AD-BA49-4049-9E5B-54ACA9F684BB}" type="datetime1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AED0C-AB2F-43A7-903F-A5703C6AB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203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E743-C7CB-4C5C-AD94-95CB06E5871D}" type="datetime1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AED0C-AB2F-43A7-903F-A5703C6AB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296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6501F-D77F-47E9-A3DD-85BB4094043F}" type="datetime1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97AED0C-AB2F-43A7-903F-A5703C6AB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867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61269-B65E-46CA-952C-785027D8A4DE}" type="datetime1">
              <a:rPr lang="en-GB" smtClean="0"/>
              <a:t>07/12/2015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97AED0C-AB2F-43A7-903F-A5703C6AB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88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C3F95-1B13-4ED8-BDF2-FC3591A60C75}" type="datetime1">
              <a:rPr lang="en-GB" smtClean="0"/>
              <a:t>07/12/2015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97AED0C-AB2F-43A7-903F-A5703C6AB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013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3562-EE0F-473A-AB0E-8D8B25D9C177}" type="datetime1">
              <a:rPr lang="en-GB" smtClean="0"/>
              <a:t>07/12/2015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AED0C-AB2F-43A7-903F-A5703C6AB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43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70A6-747C-4B70-B475-77901265744A}" type="datetime1">
              <a:rPr lang="en-GB" smtClean="0"/>
              <a:t>07/12/2015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AED0C-AB2F-43A7-903F-A5703C6AB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63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1EA81-476C-4935-91A8-2C17AC9AA7CC}" type="datetime1">
              <a:rPr lang="en-GB" smtClean="0"/>
              <a:t>07/12/2015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AED0C-AB2F-43A7-903F-A5703C6AB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8095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D358A-0E0E-4DD3-AC0D-DBF34E36DAE6}" type="datetime1">
              <a:rPr lang="en-GB" smtClean="0"/>
              <a:t>07/12/2015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97AED0C-AB2F-43A7-903F-A5703C6AB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178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F8EBE-3364-4043-8576-1D290AA914C7}" type="datetime1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97AED0C-AB2F-43A7-903F-A5703C6AB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317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  <p:sldLayoutId id="2147483847" r:id="rId12"/>
    <p:sldLayoutId id="2147483848" r:id="rId13"/>
    <p:sldLayoutId id="2147483849" r:id="rId14"/>
    <p:sldLayoutId id="2147483850" r:id="rId15"/>
    <p:sldLayoutId id="2147483851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2" y="3122619"/>
            <a:ext cx="8915399" cy="2262781"/>
          </a:xfrm>
        </p:spPr>
        <p:txBody>
          <a:bodyPr>
            <a:normAutofit fontScale="90000"/>
          </a:bodyPr>
          <a:lstStyle/>
          <a:p>
            <a:r>
              <a:rPr lang="en-GB" sz="6000" b="1" dirty="0" smtClean="0">
                <a:solidFill>
                  <a:schemeClr val="tx1"/>
                </a:solidFill>
              </a:rPr>
              <a:t>Local estimates of housing requirements</a:t>
            </a:r>
            <a:br>
              <a:rPr lang="en-GB" sz="6000" b="1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14695" y="5002307"/>
            <a:ext cx="3672194" cy="1530342"/>
          </a:xfrm>
        </p:spPr>
        <p:txBody>
          <a:bodyPr>
            <a:noAutofit/>
          </a:bodyPr>
          <a:lstStyle/>
          <a:p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Neil McDonald</a:t>
            </a:r>
            <a:endParaRPr lang="en-GB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364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2561" y="624110"/>
            <a:ext cx="9194333" cy="819208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The smaller the geography the bigger the problems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2561" y="1906121"/>
            <a:ext cx="9194333" cy="4862232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en-GB" sz="2400" dirty="0" smtClean="0"/>
              <a:t>Proportionately bigger uncertainties in source data. </a:t>
            </a:r>
          </a:p>
          <a:p>
            <a:pPr>
              <a:lnSpc>
                <a:spcPct val="110000"/>
              </a:lnSpc>
            </a:pPr>
            <a:r>
              <a:rPr lang="en-GB" sz="2400" dirty="0" smtClean="0"/>
              <a:t>Added dimensions:</a:t>
            </a:r>
          </a:p>
          <a:p>
            <a:pPr lvl="1">
              <a:lnSpc>
                <a:spcPct val="110000"/>
              </a:lnSpc>
            </a:pPr>
            <a:r>
              <a:rPr lang="en-GB" sz="2200" dirty="0" smtClean="0"/>
              <a:t>National population projections driven by births, death and net international flows.  Local projections have same drivers plus:</a:t>
            </a:r>
          </a:p>
          <a:p>
            <a:pPr lvl="2">
              <a:lnSpc>
                <a:spcPct val="110000"/>
              </a:lnSpc>
            </a:pPr>
            <a:r>
              <a:rPr lang="en-GB" sz="2000" dirty="0" smtClean="0"/>
              <a:t>Uncertainty on origin and destination of international flows</a:t>
            </a:r>
          </a:p>
          <a:p>
            <a:pPr lvl="2">
              <a:lnSpc>
                <a:spcPct val="110000"/>
              </a:lnSpc>
            </a:pPr>
            <a:r>
              <a:rPr lang="en-GB" sz="2000" dirty="0" smtClean="0"/>
              <a:t>Uncertainty on flows to and from the rest of the UK – which tend to be largest driver of local authority population growth</a:t>
            </a:r>
          </a:p>
          <a:p>
            <a:pPr lvl="1">
              <a:lnSpc>
                <a:spcPct val="110000"/>
              </a:lnSpc>
            </a:pPr>
            <a:r>
              <a:rPr lang="en-GB" sz="2200" dirty="0" smtClean="0"/>
              <a:t>Data sources for both pose major difficulties.</a:t>
            </a:r>
          </a:p>
          <a:p>
            <a:pPr>
              <a:lnSpc>
                <a:spcPct val="110000"/>
              </a:lnSpc>
            </a:pPr>
            <a:r>
              <a:rPr lang="en-GB" sz="2400" dirty="0" smtClean="0"/>
              <a:t>Between 2011 and 2012-based projections more than a third of authorities had change of more than 20% in projected household increase for 2011-21</a:t>
            </a:r>
            <a:endParaRPr lang="en-GB" sz="2000" dirty="0" smtClean="0"/>
          </a:p>
          <a:p>
            <a:pPr lvl="1"/>
            <a:endParaRPr lang="en-GB" sz="2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AED0C-AB2F-43A7-903F-A5703C6AB75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75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8172" y="664946"/>
            <a:ext cx="8911687" cy="661765"/>
          </a:xfrm>
        </p:spPr>
        <p:txBody>
          <a:bodyPr>
            <a:normAutofit/>
          </a:bodyPr>
          <a:lstStyle/>
          <a:p>
            <a:r>
              <a:rPr lang="en-GB" b="1" dirty="0" smtClean="0"/>
              <a:t>Flows within the UK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00682" y="1303357"/>
            <a:ext cx="4285130" cy="5106407"/>
          </a:xfrm>
        </p:spPr>
        <p:txBody>
          <a:bodyPr>
            <a:normAutofit/>
          </a:bodyPr>
          <a:lstStyle/>
          <a:p>
            <a:r>
              <a:rPr lang="en-GB" sz="2400" dirty="0" smtClean="0"/>
              <a:t>London classic case: net outflow 2007-12 only 55% of net outflow in previous five years.</a:t>
            </a:r>
          </a:p>
          <a:p>
            <a:r>
              <a:rPr lang="en-GB" sz="2400" dirty="0" smtClean="0"/>
              <a:t>ONS bases internal migration projections on 5 years to base date.</a:t>
            </a:r>
          </a:p>
          <a:p>
            <a:r>
              <a:rPr lang="en-GB" sz="2400" dirty="0" smtClean="0"/>
              <a:t>Correcting to more typical 10 year period can change projected population increase by a third or more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AED0C-AB2F-43A7-903F-A5703C6AB753}" type="slidenum">
              <a:rPr lang="en-GB" smtClean="0"/>
              <a:t>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609" y="1494652"/>
            <a:ext cx="7166777" cy="4422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88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325" y="633075"/>
            <a:ext cx="8863969" cy="819208"/>
          </a:xfrm>
        </p:spPr>
        <p:txBody>
          <a:bodyPr>
            <a:normAutofit/>
          </a:bodyPr>
          <a:lstStyle/>
          <a:p>
            <a:r>
              <a:rPr lang="en-GB" b="1" dirty="0" smtClean="0"/>
              <a:t>Limitations of trend-based projections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7609" y="2017060"/>
            <a:ext cx="8915400" cy="531607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Trend-based approach builds assumes past can and should be perpetuated:</a:t>
            </a:r>
          </a:p>
          <a:p>
            <a:pPr lvl="1"/>
            <a:r>
              <a:rPr lang="en-GB" sz="2200" dirty="0" smtClean="0"/>
              <a:t>Previous status as growth area can distort projections</a:t>
            </a:r>
          </a:p>
          <a:p>
            <a:pPr lvl="1"/>
            <a:r>
              <a:rPr lang="en-GB" sz="2200" dirty="0" smtClean="0"/>
              <a:t>No account taken of feasibility of accommodating continuation of past trends e.g. assumption some London boroughs will be able to accommodate 40% household growth over 25 years. </a:t>
            </a:r>
          </a:p>
          <a:p>
            <a:r>
              <a:rPr lang="en-GB" sz="2200" dirty="0" smtClean="0"/>
              <a:t>Even if it is feasible for past trends to be perpetuated, is that desirable?  Current approach to local plans provides very little scope for planning on a larger geography.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AED0C-AB2F-43A7-903F-A5703C6AB75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11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7759</TotalTime>
  <Words>248</Words>
  <Application>Microsoft Office PowerPoint</Application>
  <PresentationFormat>Custom</PresentationFormat>
  <Paragraphs>23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Wisp</vt:lpstr>
      <vt:lpstr>Local estimates of housing requirements  </vt:lpstr>
      <vt:lpstr>The smaller the geography the bigger the problems</vt:lpstr>
      <vt:lpstr>Flows within the UK</vt:lpstr>
      <vt:lpstr>Limitations of trend-based projections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Assessing the housing requirements of Stroud, Forest of Dean and Cotswold</dc:title>
  <dc:creator>Neil McDonald</dc:creator>
  <cp:lastModifiedBy>Administrator</cp:lastModifiedBy>
  <cp:revision>196</cp:revision>
  <cp:lastPrinted>2015-04-21T12:23:51Z</cp:lastPrinted>
  <dcterms:created xsi:type="dcterms:W3CDTF">2014-08-09T17:53:10Z</dcterms:created>
  <dcterms:modified xsi:type="dcterms:W3CDTF">2015-12-07T15:41:25Z</dcterms:modified>
</cp:coreProperties>
</file>