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56" r:id="rId2"/>
    <p:sldId id="284" r:id="rId3"/>
    <p:sldId id="285" r:id="rId4"/>
    <p:sldId id="286" r:id="rId5"/>
    <p:sldId id="294" r:id="rId6"/>
    <p:sldId id="257" r:id="rId7"/>
    <p:sldId id="259" r:id="rId8"/>
    <p:sldId id="258" r:id="rId9"/>
    <p:sldId id="260" r:id="rId10"/>
    <p:sldId id="287" r:id="rId11"/>
    <p:sldId id="292" r:id="rId12"/>
    <p:sldId id="288" r:id="rId13"/>
    <p:sldId id="289" r:id="rId14"/>
    <p:sldId id="266" r:id="rId15"/>
    <p:sldId id="270" r:id="rId16"/>
    <p:sldId id="271" r:id="rId17"/>
    <p:sldId id="290" r:id="rId18"/>
    <p:sldId id="272" r:id="rId19"/>
    <p:sldId id="273" r:id="rId20"/>
    <p:sldId id="274" r:id="rId21"/>
    <p:sldId id="275" r:id="rId22"/>
    <p:sldId id="276" r:id="rId23"/>
    <p:sldId id="277" r:id="rId24"/>
    <p:sldId id="278" r:id="rId25"/>
    <p:sldId id="279" r:id="rId26"/>
    <p:sldId id="280" r:id="rId27"/>
    <p:sldId id="268" r:id="rId28"/>
    <p:sldId id="293" r:id="rId29"/>
    <p:sldId id="291" r:id="rId30"/>
    <p:sldId id="265" r:id="rId31"/>
  </p:sldIdLst>
  <p:sldSz cx="9144000" cy="6858000" type="screen4x3"/>
  <p:notesSz cx="6669088"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7" d="100"/>
          <a:sy n="107" d="100"/>
        </p:scale>
        <p:origin x="-84"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6411"/>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777607" y="0"/>
            <a:ext cx="2889938" cy="496411"/>
          </a:xfrm>
          <a:prstGeom prst="rect">
            <a:avLst/>
          </a:prstGeom>
        </p:spPr>
        <p:txBody>
          <a:bodyPr vert="horz" lIns="91440" tIns="45720" rIns="91440" bIns="45720" rtlCol="0"/>
          <a:lstStyle>
            <a:lvl1pPr algn="r">
              <a:defRPr sz="1200"/>
            </a:lvl1pPr>
          </a:lstStyle>
          <a:p>
            <a:fld id="{BB068D74-F89A-4A49-A82D-58D43E7CF4D4}" type="datetimeFigureOut">
              <a:rPr lang="en-GB" smtClean="0"/>
              <a:t>06/07/2016</a:t>
            </a:fld>
            <a:endParaRPr lang="en-GB"/>
          </a:p>
        </p:txBody>
      </p:sp>
      <p:sp>
        <p:nvSpPr>
          <p:cNvPr id="4" name="Footer Placeholder 3"/>
          <p:cNvSpPr>
            <a:spLocks noGrp="1"/>
          </p:cNvSpPr>
          <p:nvPr>
            <p:ph type="ftr" sz="quarter" idx="2"/>
          </p:nvPr>
        </p:nvSpPr>
        <p:spPr>
          <a:xfrm>
            <a:off x="0" y="9430091"/>
            <a:ext cx="2889938" cy="496411"/>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777607" y="9430091"/>
            <a:ext cx="2889938" cy="496411"/>
          </a:xfrm>
          <a:prstGeom prst="rect">
            <a:avLst/>
          </a:prstGeom>
        </p:spPr>
        <p:txBody>
          <a:bodyPr vert="horz" lIns="91440" tIns="45720" rIns="91440" bIns="45720" rtlCol="0" anchor="b"/>
          <a:lstStyle>
            <a:lvl1pPr algn="r">
              <a:defRPr sz="1200"/>
            </a:lvl1pPr>
          </a:lstStyle>
          <a:p>
            <a:fld id="{4FCF49BE-E6F9-403E-8B46-B6CB5E8C5703}" type="slidenum">
              <a:rPr lang="en-GB" smtClean="0"/>
              <a:t>‹#›</a:t>
            </a:fld>
            <a:endParaRPr lang="en-GB"/>
          </a:p>
        </p:txBody>
      </p:sp>
    </p:spTree>
    <p:extLst>
      <p:ext uri="{BB962C8B-B14F-4D97-AF65-F5344CB8AC3E}">
        <p14:creationId xmlns:p14="http://schemas.microsoft.com/office/powerpoint/2010/main" val="5257282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6411"/>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777607" y="0"/>
            <a:ext cx="2889938" cy="496411"/>
          </a:xfrm>
          <a:prstGeom prst="rect">
            <a:avLst/>
          </a:prstGeom>
        </p:spPr>
        <p:txBody>
          <a:bodyPr vert="horz" lIns="91440" tIns="45720" rIns="91440" bIns="45720" rtlCol="0"/>
          <a:lstStyle>
            <a:lvl1pPr algn="r">
              <a:defRPr sz="1200"/>
            </a:lvl1pPr>
          </a:lstStyle>
          <a:p>
            <a:fld id="{08F5786B-3970-4D08-9E24-4DD33E2CE57B}" type="datetimeFigureOut">
              <a:rPr lang="en-GB" smtClean="0"/>
              <a:t>06/07/2016</a:t>
            </a:fld>
            <a:endParaRPr lang="en-GB"/>
          </a:p>
        </p:txBody>
      </p:sp>
      <p:sp>
        <p:nvSpPr>
          <p:cNvPr id="4" name="Slide Image Placeholder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66909" y="4715907"/>
            <a:ext cx="5335270" cy="446770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30091"/>
            <a:ext cx="2889938" cy="496411"/>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777607" y="9430091"/>
            <a:ext cx="2889938" cy="496411"/>
          </a:xfrm>
          <a:prstGeom prst="rect">
            <a:avLst/>
          </a:prstGeom>
        </p:spPr>
        <p:txBody>
          <a:bodyPr vert="horz" lIns="91440" tIns="45720" rIns="91440" bIns="45720" rtlCol="0" anchor="b"/>
          <a:lstStyle>
            <a:lvl1pPr algn="r">
              <a:defRPr sz="1200"/>
            </a:lvl1pPr>
          </a:lstStyle>
          <a:p>
            <a:fld id="{17E052ED-08EF-4886-A515-EAD56675D0F4}" type="slidenum">
              <a:rPr lang="en-GB" smtClean="0"/>
              <a:t>‹#›</a:t>
            </a:fld>
            <a:endParaRPr lang="en-GB"/>
          </a:p>
        </p:txBody>
      </p:sp>
    </p:spTree>
    <p:extLst>
      <p:ext uri="{BB962C8B-B14F-4D97-AF65-F5344CB8AC3E}">
        <p14:creationId xmlns:p14="http://schemas.microsoft.com/office/powerpoint/2010/main" val="21330030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ln/>
        </p:spPr>
      </p:sp>
      <p:sp>
        <p:nvSpPr>
          <p:cNvPr id="194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smtClean="0"/>
              <a:t>Is social housing automatically ‘affordable’ for its tenants?  </a:t>
            </a:r>
          </a:p>
          <a:p>
            <a:endParaRPr lang="en-GB" altLang="en-US" smtClean="0"/>
          </a:p>
          <a:p>
            <a:r>
              <a:rPr lang="en-GB" altLang="en-US" smtClean="0"/>
              <a:t>Social housing is usually (though not always) rented.  But rents are </a:t>
            </a:r>
            <a:r>
              <a:rPr lang="en-GB" altLang="en-US" i="1" smtClean="0"/>
              <a:t>not </a:t>
            </a:r>
            <a:r>
              <a:rPr lang="en-GB" altLang="en-US" smtClean="0"/>
              <a:t>everywhere below private rents—for example in Austria, Denmark and Sweden rents are similar in social and private rented housing.  This tends to be the case in countries with strong rent regulation in both sectors.</a:t>
            </a:r>
          </a:p>
          <a:p>
            <a:endParaRPr lang="en-GB" altLang="en-US" smtClean="0"/>
          </a:p>
          <a:p>
            <a:r>
              <a:rPr lang="en-GB" altLang="en-US" smtClean="0"/>
              <a:t>On the other hand, there are many countries where social rents are around ½ to 2/3 private rents, and others where they are very low indeed.</a:t>
            </a:r>
          </a:p>
          <a:p>
            <a:endParaRPr lang="en-GB" altLang="en-US" smtClean="0"/>
          </a:p>
          <a:p>
            <a:r>
              <a:rPr lang="en-GB" altLang="en-US" smtClean="0"/>
              <a:t>The final column indicates how rents are arrived at.  They are most often set on the basis of how much the dwellings cost when built.  This can cause real distortions when compared to market outcomes—for example in Denmark, rents on the nicest city-centre (old) apartments are much lower than for undesirable suburban (new) apartments.  </a:t>
            </a:r>
          </a:p>
        </p:txBody>
      </p:sp>
      <p:sp>
        <p:nvSpPr>
          <p:cNvPr id="194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fld id="{3C7DBBD8-7DED-4768-AD35-2DAED5796D21}" type="slidenum">
              <a:rPr lang="en-GB" altLang="en-US" sz="1200"/>
              <a:pPr/>
              <a:t>15</a:t>
            </a:fld>
            <a:endParaRPr lang="en-GB" altLang="en-US" sz="120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smtClean="0"/>
              <a:t>Social housing now a political battlefield.  Conservative government recognises ‘housing crisis’ in UK (especially London and southern England) but sees it as a crisis of </a:t>
            </a:r>
            <a:r>
              <a:rPr lang="en-GB" altLang="en-US" i="1" smtClean="0"/>
              <a:t>owner occupation.  </a:t>
            </a:r>
            <a:r>
              <a:rPr lang="en-GB" altLang="en-US" smtClean="0"/>
              <a:t>Recent legislation contains provisions that would end indefinite tenancies for social tenants, charge higher rents for households on higher incomes, and force local authority landlords to sell some of their stock.  Seen by housing activists as an attack on the sector and its tenants.</a:t>
            </a:r>
          </a:p>
        </p:txBody>
      </p:sp>
      <p:sp>
        <p:nvSpPr>
          <p:cNvPr id="419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fld id="{81C784AD-A708-47EA-8D71-C926D09D94AF}" type="slidenum">
              <a:rPr lang="en-GB" altLang="en-US" sz="1200"/>
              <a:pPr/>
              <a:t>25</a:t>
            </a:fld>
            <a:endParaRPr lang="en-GB" altLang="en-US" sz="12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440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fld id="{69477BED-5AEE-4CCD-B177-6C7751237FC4}" type="slidenum">
              <a:rPr lang="en-GB" altLang="en-US" sz="1200"/>
              <a:pPr/>
              <a:t>26</a:t>
            </a:fld>
            <a:endParaRPr lang="en-GB" altLang="en-US" sz="12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a:ln/>
        </p:spPr>
      </p:sp>
      <p:sp>
        <p:nvSpPr>
          <p:cNvPr id="112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Now let’s look at the role played by social housing.  But first I want to warn you that cross-country comparisons </a:t>
            </a:r>
            <a:r>
              <a:rPr lang="en-US" altLang="en-US" i="1" smtClean="0"/>
              <a:t>always </a:t>
            </a:r>
            <a:r>
              <a:rPr lang="en-US" altLang="en-US" smtClean="0"/>
              <a:t>run the danger of ignoring important distinctions.  This is especially so in the field of housing, which is spatially, architecturally, legally and culturally specific to each country.  </a:t>
            </a:r>
          </a:p>
          <a:p>
            <a:endParaRPr lang="en-US" altLang="en-US" smtClean="0"/>
          </a:p>
          <a:p>
            <a:r>
              <a:rPr lang="en-US" altLang="en-US" smtClean="0"/>
              <a:t>So almost none of the generalizations I make today will be true everywhere in Europe. </a:t>
            </a:r>
          </a:p>
          <a:p>
            <a:endParaRPr lang="en-US" altLang="en-US" smtClean="0"/>
          </a:p>
        </p:txBody>
      </p:sp>
      <p:sp>
        <p:nvSpPr>
          <p:cNvPr id="112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fld id="{45B32C51-C029-4651-BDAA-2B2A85123EF7}" type="slidenum">
              <a:rPr lang="en-GB" altLang="en-US" sz="1200"/>
              <a:pPr/>
              <a:t>27</a:t>
            </a:fld>
            <a:endParaRPr lang="en-GB" altLang="en-US" sz="12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481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fld id="{1C09A5D9-4D1D-4910-B1AC-30B09FB99E25}" type="slidenum">
              <a:rPr lang="en-GB" altLang="en-US" sz="1200"/>
              <a:pPr/>
              <a:t>28</a:t>
            </a:fld>
            <a:endParaRPr lang="en-GB" altLang="en-US" sz="12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7E052ED-08EF-4886-A515-EAD56675D0F4}" type="slidenum">
              <a:rPr lang="en-GB" smtClean="0"/>
              <a:t>30</a:t>
            </a:fld>
            <a:endParaRPr lang="en-GB"/>
          </a:p>
        </p:txBody>
      </p:sp>
    </p:spTree>
    <p:extLst>
      <p:ext uri="{BB962C8B-B14F-4D97-AF65-F5344CB8AC3E}">
        <p14:creationId xmlns:p14="http://schemas.microsoft.com/office/powerpoint/2010/main" val="24912163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smtClean="0"/>
              <a:t>The previous slide begs the question – if social rents aren’t any lower than private rents, how can low-income households afford them?  The answer is that most countries offer income-related housing subsidies.</a:t>
            </a:r>
          </a:p>
        </p:txBody>
      </p:sp>
      <p:sp>
        <p:nvSpPr>
          <p:cNvPr id="215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fld id="{FE2FA5DB-63C1-4D9F-91D7-619908A12254}" type="slidenum">
              <a:rPr lang="en-GB" altLang="en-US" sz="1200"/>
              <a:pPr/>
              <a:t>16</a:t>
            </a:fld>
            <a:endParaRPr lang="en-GB" alt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smtClean="0"/>
              <a:t>Housing is not an EU competency.  Even so, the operation of social housing systems is now constrained by EU rulings under competition law.  </a:t>
            </a:r>
          </a:p>
        </p:txBody>
      </p:sp>
      <p:sp>
        <p:nvSpPr>
          <p:cNvPr id="276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fld id="{EE7AF9B1-8DCD-4111-8F46-ACE9166A74AA}" type="slidenum">
              <a:rPr lang="en-GB" altLang="en-US" sz="1200"/>
              <a:pPr/>
              <a:t>18</a:t>
            </a:fld>
            <a:endParaRPr lang="en-GB" altLang="en-US"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smtClean="0"/>
              <a:t>To finish I’d like to show you some examples of social housing in four different European countries.  First, the Nethrelands.  </a:t>
            </a:r>
          </a:p>
        </p:txBody>
      </p:sp>
      <p:sp>
        <p:nvSpPr>
          <p:cNvPr id="297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fld id="{653EED0E-2237-4A6A-933C-30E72414C266}" type="slidenum">
              <a:rPr lang="en-GB" altLang="en-US" sz="1200"/>
              <a:pPr/>
              <a:t>19</a:t>
            </a:fld>
            <a:endParaRPr lang="en-GB" altLang="en-US"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317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fld id="{4F6F8956-0337-4FBD-B252-FCA6A3A2F8DC}" type="slidenum">
              <a:rPr lang="en-GB" altLang="en-US" sz="1200"/>
              <a:pPr/>
              <a:t>20</a:t>
            </a:fld>
            <a:endParaRPr lang="en-GB" altLang="en-US"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smtClean="0"/>
              <a:t>Second, France  </a:t>
            </a:r>
          </a:p>
        </p:txBody>
      </p:sp>
      <p:sp>
        <p:nvSpPr>
          <p:cNvPr id="337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fld id="{364FF547-CE37-49FB-8B2D-082B17049598}" type="slidenum">
              <a:rPr lang="en-GB" altLang="en-US" sz="1200"/>
              <a:pPr/>
              <a:t>21</a:t>
            </a:fld>
            <a:endParaRPr lang="en-GB" altLang="en-US"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358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fld id="{1DDBE4D4-47D7-4BEE-9296-3617CD37C3DA}" type="slidenum">
              <a:rPr lang="en-GB" altLang="en-US" sz="1200"/>
              <a:pPr/>
              <a:t>22</a:t>
            </a:fld>
            <a:endParaRPr lang="en-GB" altLang="en-US"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smtClean="0"/>
              <a:t>Spain, like several southern European countries, has a very different model to most of northern and western Europe.  In southern Europe, social housing often comes in the form of low-cost </a:t>
            </a:r>
            <a:r>
              <a:rPr lang="en-GB" altLang="en-US" i="1" smtClean="0"/>
              <a:t>owner-occupied </a:t>
            </a:r>
            <a:r>
              <a:rPr lang="en-GB" altLang="en-US" smtClean="0"/>
              <a:t>units.</a:t>
            </a:r>
          </a:p>
        </p:txBody>
      </p:sp>
      <p:sp>
        <p:nvSpPr>
          <p:cNvPr id="378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fld id="{FE55209F-F431-4A2A-A71C-D0744CEC1ACA}" type="slidenum">
              <a:rPr lang="en-GB" altLang="en-US" sz="1200"/>
              <a:pPr/>
              <a:t>23</a:t>
            </a:fld>
            <a:endParaRPr lang="en-GB" altLang="en-US"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399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fld id="{D9ACBF24-6340-4F7A-8D09-437C7EA18789}" type="slidenum">
              <a:rPr lang="en-GB" altLang="en-US" sz="1200"/>
              <a:pPr/>
              <a:t>24</a:t>
            </a:fld>
            <a:endParaRPr lang="en-GB" alt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544BDDF1-A87E-4663-BE62-21D0FF2EECC3}" type="datetimeFigureOut">
              <a:rPr lang="en-GB" smtClean="0"/>
              <a:t>06/07/2016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A779FD4-EA78-42E1-872D-2FEBF2DF7E10}" type="slidenum">
              <a:rPr lang="en-GB" smtClean="0"/>
              <a:t>‹#›</a:t>
            </a:fld>
            <a:endParaRPr lang="en-GB"/>
          </a:p>
        </p:txBody>
      </p:sp>
    </p:spTree>
    <p:extLst>
      <p:ext uri="{BB962C8B-B14F-4D97-AF65-F5344CB8AC3E}">
        <p14:creationId xmlns:p14="http://schemas.microsoft.com/office/powerpoint/2010/main" val="39913771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44BDDF1-A87E-4663-BE62-21D0FF2EECC3}" type="datetimeFigureOut">
              <a:rPr lang="en-GB" smtClean="0"/>
              <a:t>06/07/2016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A779FD4-EA78-42E1-872D-2FEBF2DF7E10}" type="slidenum">
              <a:rPr lang="en-GB" smtClean="0"/>
              <a:t>‹#›</a:t>
            </a:fld>
            <a:endParaRPr lang="en-GB"/>
          </a:p>
        </p:txBody>
      </p:sp>
    </p:spTree>
    <p:extLst>
      <p:ext uri="{BB962C8B-B14F-4D97-AF65-F5344CB8AC3E}">
        <p14:creationId xmlns:p14="http://schemas.microsoft.com/office/powerpoint/2010/main" val="41864718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44BDDF1-A87E-4663-BE62-21D0FF2EECC3}" type="datetimeFigureOut">
              <a:rPr lang="en-GB" smtClean="0"/>
              <a:t>06/07/2016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A779FD4-EA78-42E1-872D-2FEBF2DF7E10}" type="slidenum">
              <a:rPr lang="en-GB" smtClean="0"/>
              <a:t>‹#›</a:t>
            </a:fld>
            <a:endParaRPr lang="en-GB"/>
          </a:p>
        </p:txBody>
      </p:sp>
    </p:spTree>
    <p:extLst>
      <p:ext uri="{BB962C8B-B14F-4D97-AF65-F5344CB8AC3E}">
        <p14:creationId xmlns:p14="http://schemas.microsoft.com/office/powerpoint/2010/main" val="514328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44BDDF1-A87E-4663-BE62-21D0FF2EECC3}" type="datetimeFigureOut">
              <a:rPr lang="en-GB" smtClean="0"/>
              <a:t>06/07/2016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A779FD4-EA78-42E1-872D-2FEBF2DF7E10}" type="slidenum">
              <a:rPr lang="en-GB" smtClean="0"/>
              <a:t>‹#›</a:t>
            </a:fld>
            <a:endParaRPr lang="en-GB"/>
          </a:p>
        </p:txBody>
      </p:sp>
    </p:spTree>
    <p:extLst>
      <p:ext uri="{BB962C8B-B14F-4D97-AF65-F5344CB8AC3E}">
        <p14:creationId xmlns:p14="http://schemas.microsoft.com/office/powerpoint/2010/main" val="6533187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44BDDF1-A87E-4663-BE62-21D0FF2EECC3}" type="datetimeFigureOut">
              <a:rPr lang="en-GB" smtClean="0"/>
              <a:t>06/07/2016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A779FD4-EA78-42E1-872D-2FEBF2DF7E10}" type="slidenum">
              <a:rPr lang="en-GB" smtClean="0"/>
              <a:t>‹#›</a:t>
            </a:fld>
            <a:endParaRPr lang="en-GB"/>
          </a:p>
        </p:txBody>
      </p:sp>
    </p:spTree>
    <p:extLst>
      <p:ext uri="{BB962C8B-B14F-4D97-AF65-F5344CB8AC3E}">
        <p14:creationId xmlns:p14="http://schemas.microsoft.com/office/powerpoint/2010/main" val="781927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544BDDF1-A87E-4663-BE62-21D0FF2EECC3}" type="datetimeFigureOut">
              <a:rPr lang="en-GB" smtClean="0"/>
              <a:t>06/07/2016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A779FD4-EA78-42E1-872D-2FEBF2DF7E10}" type="slidenum">
              <a:rPr lang="en-GB" smtClean="0"/>
              <a:t>‹#›</a:t>
            </a:fld>
            <a:endParaRPr lang="en-GB"/>
          </a:p>
        </p:txBody>
      </p:sp>
    </p:spTree>
    <p:extLst>
      <p:ext uri="{BB962C8B-B14F-4D97-AF65-F5344CB8AC3E}">
        <p14:creationId xmlns:p14="http://schemas.microsoft.com/office/powerpoint/2010/main" val="26049902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544BDDF1-A87E-4663-BE62-21D0FF2EECC3}" type="datetimeFigureOut">
              <a:rPr lang="en-GB" smtClean="0"/>
              <a:t>06/07/2016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A779FD4-EA78-42E1-872D-2FEBF2DF7E10}" type="slidenum">
              <a:rPr lang="en-GB" smtClean="0"/>
              <a:t>‹#›</a:t>
            </a:fld>
            <a:endParaRPr lang="en-GB"/>
          </a:p>
        </p:txBody>
      </p:sp>
    </p:spTree>
    <p:extLst>
      <p:ext uri="{BB962C8B-B14F-4D97-AF65-F5344CB8AC3E}">
        <p14:creationId xmlns:p14="http://schemas.microsoft.com/office/powerpoint/2010/main" val="28892605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544BDDF1-A87E-4663-BE62-21D0FF2EECC3}" type="datetimeFigureOut">
              <a:rPr lang="en-GB" smtClean="0"/>
              <a:t>06/07/2016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A779FD4-EA78-42E1-872D-2FEBF2DF7E10}" type="slidenum">
              <a:rPr lang="en-GB" smtClean="0"/>
              <a:t>‹#›</a:t>
            </a:fld>
            <a:endParaRPr lang="en-GB"/>
          </a:p>
        </p:txBody>
      </p:sp>
    </p:spTree>
    <p:extLst>
      <p:ext uri="{BB962C8B-B14F-4D97-AF65-F5344CB8AC3E}">
        <p14:creationId xmlns:p14="http://schemas.microsoft.com/office/powerpoint/2010/main" val="7241430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44BDDF1-A87E-4663-BE62-21D0FF2EECC3}" type="datetimeFigureOut">
              <a:rPr lang="en-GB" smtClean="0"/>
              <a:t>06/07/2016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A779FD4-EA78-42E1-872D-2FEBF2DF7E10}" type="slidenum">
              <a:rPr lang="en-GB" smtClean="0"/>
              <a:t>‹#›</a:t>
            </a:fld>
            <a:endParaRPr lang="en-GB"/>
          </a:p>
        </p:txBody>
      </p:sp>
    </p:spTree>
    <p:extLst>
      <p:ext uri="{BB962C8B-B14F-4D97-AF65-F5344CB8AC3E}">
        <p14:creationId xmlns:p14="http://schemas.microsoft.com/office/powerpoint/2010/main" val="26388395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44BDDF1-A87E-4663-BE62-21D0FF2EECC3}" type="datetimeFigureOut">
              <a:rPr lang="en-GB" smtClean="0"/>
              <a:t>06/07/2016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A779FD4-EA78-42E1-872D-2FEBF2DF7E10}" type="slidenum">
              <a:rPr lang="en-GB" smtClean="0"/>
              <a:t>‹#›</a:t>
            </a:fld>
            <a:endParaRPr lang="en-GB"/>
          </a:p>
        </p:txBody>
      </p:sp>
    </p:spTree>
    <p:extLst>
      <p:ext uri="{BB962C8B-B14F-4D97-AF65-F5344CB8AC3E}">
        <p14:creationId xmlns:p14="http://schemas.microsoft.com/office/powerpoint/2010/main" val="15497536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44BDDF1-A87E-4663-BE62-21D0FF2EECC3}" type="datetimeFigureOut">
              <a:rPr lang="en-GB" smtClean="0"/>
              <a:t>06/07/2016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A779FD4-EA78-42E1-872D-2FEBF2DF7E10}" type="slidenum">
              <a:rPr lang="en-GB" smtClean="0"/>
              <a:t>‹#›</a:t>
            </a:fld>
            <a:endParaRPr lang="en-GB"/>
          </a:p>
        </p:txBody>
      </p:sp>
    </p:spTree>
    <p:extLst>
      <p:ext uri="{BB962C8B-B14F-4D97-AF65-F5344CB8AC3E}">
        <p14:creationId xmlns:p14="http://schemas.microsoft.com/office/powerpoint/2010/main" val="40634013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4BDDF1-A87E-4663-BE62-21D0FF2EECC3}" type="datetimeFigureOut">
              <a:rPr lang="en-GB" smtClean="0"/>
              <a:t>06/07/2016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779FD4-EA78-42E1-872D-2FEBF2DF7E10}" type="slidenum">
              <a:rPr lang="en-GB" smtClean="0"/>
              <a:t>‹#›</a:t>
            </a:fld>
            <a:endParaRPr lang="en-GB"/>
          </a:p>
        </p:txBody>
      </p:sp>
    </p:spTree>
    <p:extLst>
      <p:ext uri="{BB962C8B-B14F-4D97-AF65-F5344CB8AC3E}">
        <p14:creationId xmlns:p14="http://schemas.microsoft.com/office/powerpoint/2010/main" val="4061810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9.xml"/><Relationship Id="rId4" Type="http://schemas.openxmlformats.org/officeDocument/2006/relationships/image" Target="../media/image1.wmf"/></Relationships>
</file>

<file path=ppt/slides/_rels/slide2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9.xml"/><Relationship Id="rId4" Type="http://schemas.openxmlformats.org/officeDocument/2006/relationships/image" Target="../media/image1.wmf"/></Relationships>
</file>

<file path=ppt/slides/_rels/slide23.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9.xml"/><Relationship Id="rId4" Type="http://schemas.openxmlformats.org/officeDocument/2006/relationships/image" Target="../media/image1.wmf"/></Relationships>
</file>

<file path=ppt/slides/_rels/slide25.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1.xml"/><Relationship Id="rId1" Type="http://schemas.openxmlformats.org/officeDocument/2006/relationships/slideLayout" Target="../slideLayouts/slideLayout9.xml"/><Relationship Id="rId4" Type="http://schemas.openxmlformats.org/officeDocument/2006/relationships/image" Target="../media/image1.wmf"/></Relationships>
</file>

<file path=ppt/slides/_rels/slide27.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sz="4900" dirty="0" smtClean="0"/>
              <a:t>Is Social and Affordable Housing in Jeopardy?</a:t>
            </a:r>
            <a:r>
              <a:rPr lang="en-GB" dirty="0" smtClean="0"/>
              <a:t/>
            </a:r>
            <a:br>
              <a:rPr lang="en-GB" dirty="0" smtClean="0"/>
            </a:br>
            <a:r>
              <a:rPr lang="en-GB" dirty="0" smtClean="0"/>
              <a:t/>
            </a:r>
            <a:br>
              <a:rPr lang="en-GB" dirty="0" smtClean="0"/>
            </a:br>
            <a:r>
              <a:rPr lang="en-GB" sz="3600" dirty="0" smtClean="0"/>
              <a:t>Christine Whitehead </a:t>
            </a:r>
            <a:r>
              <a:rPr lang="en-GB" dirty="0" smtClean="0"/>
              <a:t/>
            </a:r>
            <a:br>
              <a:rPr lang="en-GB" dirty="0" smtClean="0"/>
            </a:br>
            <a:r>
              <a:rPr lang="en-GB" sz="3600" dirty="0" smtClean="0"/>
              <a:t>Emeritus Professor in Housing Economics</a:t>
            </a:r>
            <a:br>
              <a:rPr lang="en-GB" sz="3600" dirty="0" smtClean="0"/>
            </a:br>
            <a:r>
              <a:rPr lang="en-GB" sz="3600" dirty="0" smtClean="0"/>
              <a:t>London School of Economics</a:t>
            </a:r>
            <a:r>
              <a:rPr lang="en-GB" dirty="0" smtClean="0"/>
              <a:t/>
            </a:r>
            <a:br>
              <a:rPr lang="en-GB" dirty="0" smtClean="0"/>
            </a:br>
            <a:r>
              <a:rPr lang="en-GB" dirty="0"/>
              <a:t/>
            </a:r>
            <a:br>
              <a:rPr lang="en-GB" dirty="0"/>
            </a:br>
            <a:endParaRPr lang="en-GB" dirty="0"/>
          </a:p>
        </p:txBody>
      </p:sp>
      <p:sp>
        <p:nvSpPr>
          <p:cNvPr id="3" name="Subtitle 2"/>
          <p:cNvSpPr>
            <a:spLocks noGrp="1"/>
          </p:cNvSpPr>
          <p:nvPr>
            <p:ph type="subTitle" idx="1"/>
          </p:nvPr>
        </p:nvSpPr>
        <p:spPr>
          <a:xfrm>
            <a:off x="1371600" y="4797152"/>
            <a:ext cx="6400800" cy="1224136"/>
          </a:xfrm>
        </p:spPr>
        <p:txBody>
          <a:bodyPr>
            <a:normAutofit/>
          </a:bodyPr>
          <a:lstStyle/>
          <a:p>
            <a:r>
              <a:rPr lang="en-GB" sz="2000" dirty="0" smtClean="0"/>
              <a:t>AREUEA International Conference </a:t>
            </a:r>
          </a:p>
          <a:p>
            <a:r>
              <a:rPr lang="en-GB" sz="2000" dirty="0" smtClean="0"/>
              <a:t>Alicante, Spain</a:t>
            </a:r>
          </a:p>
          <a:p>
            <a:r>
              <a:rPr lang="en-GB" sz="2000" dirty="0" smtClean="0"/>
              <a:t>6</a:t>
            </a:r>
            <a:r>
              <a:rPr lang="en-GB" sz="2000" baseline="30000" dirty="0" smtClean="0"/>
              <a:t>th</a:t>
            </a:r>
            <a:r>
              <a:rPr lang="en-GB" sz="2000" dirty="0" smtClean="0"/>
              <a:t> – 8</a:t>
            </a:r>
            <a:r>
              <a:rPr lang="en-GB" sz="2000" baseline="30000" dirty="0" smtClean="0"/>
              <a:t>th</a:t>
            </a:r>
            <a:r>
              <a:rPr lang="en-GB" sz="2000" dirty="0" smtClean="0"/>
              <a:t> July 2016</a:t>
            </a:r>
            <a:endParaRPr lang="en-GB" sz="2000" dirty="0"/>
          </a:p>
        </p:txBody>
      </p:sp>
      <p:pic>
        <p:nvPicPr>
          <p:cNvPr id="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956376" y="5626100"/>
            <a:ext cx="6477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512794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685800" y="188913"/>
            <a:ext cx="7772400" cy="1079500"/>
          </a:xfrm>
        </p:spPr>
        <p:txBody>
          <a:bodyPr/>
          <a:lstStyle/>
          <a:p>
            <a:r>
              <a:rPr lang="en-GB" altLang="en-US" sz="3600" smtClean="0"/>
              <a:t>Private Finance for Social Housing </a:t>
            </a:r>
          </a:p>
        </p:txBody>
      </p:sp>
      <p:sp>
        <p:nvSpPr>
          <p:cNvPr id="6147" name="Content Placeholder 2"/>
          <p:cNvSpPr>
            <a:spLocks noGrp="1"/>
          </p:cNvSpPr>
          <p:nvPr>
            <p:ph idx="1"/>
          </p:nvPr>
        </p:nvSpPr>
        <p:spPr>
          <a:xfrm>
            <a:off x="1042988" y="1125538"/>
            <a:ext cx="7772400" cy="4610100"/>
          </a:xfrm>
        </p:spPr>
        <p:txBody>
          <a:bodyPr>
            <a:normAutofit lnSpcReduction="10000"/>
          </a:bodyPr>
          <a:lstStyle/>
          <a:p>
            <a:r>
              <a:rPr lang="en-GB" altLang="en-US" sz="2800" dirty="0" smtClean="0"/>
              <a:t>Private debt finance initially came mainly from retail banks.  Conditions necessary included strong asset base; a predictable rental stream; and powers to raise rents/sell assets to cover unexpected costs;</a:t>
            </a:r>
          </a:p>
          <a:p>
            <a:r>
              <a:rPr lang="en-GB" altLang="en-US" sz="2800" dirty="0" smtClean="0"/>
              <a:t>Usually involved continued subsidy (often in the form of an upfront capital grant) to maintain rents at affordable levels;</a:t>
            </a:r>
          </a:p>
          <a:p>
            <a:r>
              <a:rPr lang="en-GB" altLang="en-US" sz="2800" dirty="0" smtClean="0"/>
              <a:t>Some form of continuing guarantee of income stream to lender – (</a:t>
            </a:r>
            <a:r>
              <a:rPr lang="en-GB" altLang="en-US" sz="2800" dirty="0" err="1" smtClean="0"/>
              <a:t>eg</a:t>
            </a:r>
            <a:r>
              <a:rPr lang="en-GB" altLang="en-US" sz="2800" dirty="0" smtClean="0"/>
              <a:t> direct financial guarantees; certainty of continued housing allowances).</a:t>
            </a:r>
          </a:p>
        </p:txBody>
      </p:sp>
      <p:pic>
        <p:nvPicPr>
          <p:cNvPr id="4"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72450" y="5949950"/>
            <a:ext cx="6477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888753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6672"/>
            <a:ext cx="8229600" cy="576064"/>
          </a:xfrm>
        </p:spPr>
        <p:txBody>
          <a:bodyPr>
            <a:normAutofit fontScale="90000"/>
          </a:bodyPr>
          <a:lstStyle/>
          <a:p>
            <a:r>
              <a:rPr lang="en-GB" dirty="0" smtClean="0"/>
              <a:t>Alternative Approaches to Subsidy</a:t>
            </a:r>
            <a:br>
              <a:rPr lang="en-GB" dirty="0" smtClean="0"/>
            </a:br>
            <a:endParaRPr lang="en-GB" dirty="0"/>
          </a:p>
        </p:txBody>
      </p:sp>
      <p:sp>
        <p:nvSpPr>
          <p:cNvPr id="3" name="Content Placeholder 2"/>
          <p:cNvSpPr>
            <a:spLocks noGrp="1"/>
          </p:cNvSpPr>
          <p:nvPr>
            <p:ph idx="1"/>
          </p:nvPr>
        </p:nvSpPr>
        <p:spPr>
          <a:xfrm>
            <a:off x="457200" y="1124744"/>
            <a:ext cx="8229600" cy="5001419"/>
          </a:xfrm>
        </p:spPr>
        <p:txBody>
          <a:bodyPr>
            <a:normAutofit fontScale="77500" lnSpcReduction="20000"/>
          </a:bodyPr>
          <a:lstStyle/>
          <a:p>
            <a:r>
              <a:rPr lang="en-GB" dirty="0" smtClean="0"/>
              <a:t>Land and inclusionary zoning:</a:t>
            </a:r>
          </a:p>
          <a:p>
            <a:pPr marL="0" indent="0">
              <a:buNone/>
            </a:pPr>
            <a:r>
              <a:rPr lang="en-GB" dirty="0"/>
              <a:t>	</a:t>
            </a:r>
            <a:r>
              <a:rPr lang="en-GB" dirty="0" smtClean="0"/>
              <a:t>- UK model of local negotiation based on 	   	identified need and planning permission 	 </a:t>
            </a:r>
          </a:p>
          <a:p>
            <a:pPr marL="0" indent="0">
              <a:buNone/>
            </a:pPr>
            <a:r>
              <a:rPr lang="en-GB" dirty="0" smtClean="0"/>
              <a:t>	- Zoning models with density bonuses </a:t>
            </a:r>
            <a:r>
              <a:rPr lang="en-GB" dirty="0" err="1" smtClean="0"/>
              <a:t>eg</a:t>
            </a:r>
            <a:r>
              <a:rPr lang="en-GB" dirty="0" smtClean="0"/>
              <a:t>	   	Australia</a:t>
            </a:r>
          </a:p>
          <a:p>
            <a:pPr marL="0" indent="0">
              <a:buNone/>
            </a:pPr>
            <a:r>
              <a:rPr lang="en-GB" dirty="0" smtClean="0"/>
              <a:t>	- Tariff models  - France; Germany; Spain where 	proportion of land or housing must be used for  	affordable units </a:t>
            </a:r>
          </a:p>
          <a:p>
            <a:pPr marL="0" indent="0">
              <a:buNone/>
            </a:pPr>
            <a:r>
              <a:rPr lang="en-GB" dirty="0" smtClean="0"/>
              <a:t>	All of these  - and other similar approaches imply that 	land prices are reduced to enable social and affordable 	housing to be provided.</a:t>
            </a:r>
          </a:p>
          <a:p>
            <a:r>
              <a:rPr lang="en-GB" dirty="0" smtClean="0"/>
              <a:t>Affordable home ownership - shared </a:t>
            </a:r>
            <a:r>
              <a:rPr lang="en-GB" dirty="0" smtClean="0"/>
              <a:t>ownership/partial </a:t>
            </a:r>
            <a:r>
              <a:rPr lang="en-GB" dirty="0" smtClean="0"/>
              <a:t>equity/rent to mortgage – part subsidy and part finance.  </a:t>
            </a:r>
          </a:p>
          <a:p>
            <a:endParaRPr lang="en-GB" dirty="0"/>
          </a:p>
        </p:txBody>
      </p:sp>
      <p:pic>
        <p:nvPicPr>
          <p:cNvPr id="4"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72450" y="5949950"/>
            <a:ext cx="6477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596383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723900" y="0"/>
            <a:ext cx="7772400" cy="1081088"/>
          </a:xfrm>
        </p:spPr>
        <p:txBody>
          <a:bodyPr>
            <a:normAutofit fontScale="90000"/>
          </a:bodyPr>
          <a:lstStyle/>
          <a:p>
            <a:r>
              <a:rPr lang="en-GB" altLang="en-US" sz="3600" dirty="0" smtClean="0"/>
              <a:t>In summary: funding social and affordable housing </a:t>
            </a:r>
          </a:p>
        </p:txBody>
      </p:sp>
      <p:sp>
        <p:nvSpPr>
          <p:cNvPr id="7171" name="Content Placeholder 2"/>
          <p:cNvSpPr>
            <a:spLocks noGrp="1"/>
          </p:cNvSpPr>
          <p:nvPr>
            <p:ph idx="1"/>
          </p:nvPr>
        </p:nvSpPr>
        <p:spPr>
          <a:xfrm>
            <a:off x="1258888" y="1052513"/>
            <a:ext cx="7885112" cy="5043487"/>
          </a:xfrm>
        </p:spPr>
        <p:txBody>
          <a:bodyPr>
            <a:normAutofit fontScale="92500" lnSpcReduction="20000"/>
          </a:bodyPr>
          <a:lstStyle/>
          <a:p>
            <a:r>
              <a:rPr lang="en-GB" altLang="en-US" sz="2400" dirty="0" smtClean="0"/>
              <a:t>Reductions in supply side subsidies. Plus shifts towards other sources of subsidy and guarantees; </a:t>
            </a:r>
          </a:p>
          <a:p>
            <a:r>
              <a:rPr lang="en-GB" altLang="en-US" sz="2400" dirty="0" smtClean="0"/>
              <a:t>Higher rents, wider range of products, including low cost home ownership</a:t>
            </a:r>
          </a:p>
          <a:p>
            <a:r>
              <a:rPr lang="en-GB" altLang="en-US" sz="2400" dirty="0" smtClean="0"/>
              <a:t>Greater targeting of income related subsidies;</a:t>
            </a:r>
          </a:p>
          <a:p>
            <a:r>
              <a:rPr lang="en-GB" altLang="en-US" sz="2400" dirty="0" smtClean="0"/>
              <a:t>Regeneration including densification/mixed use redevelopments to cross subsidise social housing; </a:t>
            </a:r>
          </a:p>
          <a:p>
            <a:r>
              <a:rPr lang="en-GB" altLang="en-US" sz="2400" dirty="0" smtClean="0"/>
              <a:t>Strong capital base allows borrowing at relatively low interest rates;</a:t>
            </a:r>
          </a:p>
          <a:p>
            <a:r>
              <a:rPr lang="en-GB" altLang="en-US" sz="2400" dirty="0" smtClean="0"/>
              <a:t>Use of bonds, complex financial instruments, sales to tenants, other suppliers and private equity</a:t>
            </a:r>
            <a:r>
              <a:rPr lang="en-GB" altLang="en-US" sz="2400" dirty="0" smtClean="0"/>
              <a:t>;</a:t>
            </a:r>
          </a:p>
          <a:p>
            <a:r>
              <a:rPr lang="en-GB" altLang="en-US" sz="2400" dirty="0" smtClean="0"/>
              <a:t>Use of household’s own resources especially with shallow subsidy affordable housing;</a:t>
            </a:r>
            <a:endParaRPr lang="en-GB" altLang="en-US" sz="2400" dirty="0" smtClean="0"/>
          </a:p>
          <a:p>
            <a:r>
              <a:rPr lang="en-GB" altLang="en-US" sz="2400" dirty="0" smtClean="0"/>
              <a:t>Especially post GFC, lower levels of social housing </a:t>
            </a:r>
            <a:r>
              <a:rPr lang="en-GB" altLang="en-US" sz="2400" dirty="0" smtClean="0"/>
              <a:t>investment and greater emphasis on multiple sources of funding/subsidy. </a:t>
            </a:r>
            <a:endParaRPr lang="en-GB" altLang="en-US" dirty="0" smtClean="0"/>
          </a:p>
        </p:txBody>
      </p:sp>
      <p:pic>
        <p:nvPicPr>
          <p:cNvPr id="4"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72450" y="5949950"/>
            <a:ext cx="6477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156380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684213" y="115888"/>
            <a:ext cx="7772400" cy="1081087"/>
          </a:xfrm>
        </p:spPr>
        <p:txBody>
          <a:bodyPr>
            <a:normAutofit/>
          </a:bodyPr>
          <a:lstStyle/>
          <a:p>
            <a:r>
              <a:rPr lang="en-GB" altLang="en-US" sz="4000" dirty="0" smtClean="0"/>
              <a:t>Current Trends in Social </a:t>
            </a:r>
            <a:r>
              <a:rPr lang="en-GB" altLang="en-US" sz="4000" dirty="0" smtClean="0"/>
              <a:t>Provision</a:t>
            </a:r>
            <a:endParaRPr lang="en-GB" altLang="en-US" sz="4000" dirty="0" smtClean="0"/>
          </a:p>
        </p:txBody>
      </p:sp>
      <p:sp>
        <p:nvSpPr>
          <p:cNvPr id="8195" name="Content Placeholder 2"/>
          <p:cNvSpPr>
            <a:spLocks noGrp="1"/>
          </p:cNvSpPr>
          <p:nvPr>
            <p:ph idx="1"/>
          </p:nvPr>
        </p:nvSpPr>
        <p:spPr>
          <a:xfrm>
            <a:off x="1371600" y="1196975"/>
            <a:ext cx="7772400" cy="4899025"/>
          </a:xfrm>
        </p:spPr>
        <p:txBody>
          <a:bodyPr>
            <a:normAutofit lnSpcReduction="10000"/>
          </a:bodyPr>
          <a:lstStyle/>
          <a:p>
            <a:r>
              <a:rPr lang="en-GB" altLang="en-US" sz="2800" dirty="0" smtClean="0"/>
              <a:t>Size of the social rented sector declining in some European countries – but not as fast as had been predicted;</a:t>
            </a:r>
          </a:p>
          <a:p>
            <a:r>
              <a:rPr lang="en-GB" altLang="en-US" sz="2800" dirty="0" smtClean="0"/>
              <a:t>Changing attributes of social tenants – more vulnerable, more ethnic minorities, more migrants;</a:t>
            </a:r>
          </a:p>
          <a:p>
            <a:r>
              <a:rPr lang="en-GB" altLang="en-US" sz="2800" dirty="0" smtClean="0"/>
              <a:t>Increasing emphasis on regeneration of post-war estates, which are now of poor quality and expensive to maintain and improve;</a:t>
            </a:r>
          </a:p>
          <a:p>
            <a:r>
              <a:rPr lang="en-GB" altLang="en-US" sz="2800" dirty="0" smtClean="0"/>
              <a:t>Continuing shift from supply side to income related subsidies. </a:t>
            </a:r>
          </a:p>
          <a:p>
            <a:endParaRPr lang="en-GB" altLang="en-US" dirty="0" smtClean="0"/>
          </a:p>
        </p:txBody>
      </p:sp>
      <p:pic>
        <p:nvPicPr>
          <p:cNvPr id="4"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72450" y="5949950"/>
            <a:ext cx="6477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075094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684213" y="260350"/>
            <a:ext cx="7772400" cy="865188"/>
          </a:xfrm>
        </p:spPr>
        <p:txBody>
          <a:bodyPr/>
          <a:lstStyle/>
          <a:p>
            <a:r>
              <a:rPr lang="en-GB" altLang="en-US" smtClean="0">
                <a:latin typeface="Lucida Sans" pitchFamily="34" charset="0"/>
              </a:rPr>
              <a:t>Tenure of dwellings</a:t>
            </a:r>
          </a:p>
        </p:txBody>
      </p:sp>
      <p:sp>
        <p:nvSpPr>
          <p:cNvPr id="9219" name="Rectangle 3"/>
          <p:cNvSpPr>
            <a:spLocks noGrp="1" noChangeArrowheads="1"/>
          </p:cNvSpPr>
          <p:nvPr>
            <p:ph type="body" idx="1"/>
          </p:nvPr>
        </p:nvSpPr>
        <p:spPr>
          <a:xfrm>
            <a:off x="1331913" y="1989138"/>
            <a:ext cx="7161212" cy="4114800"/>
          </a:xfrm>
        </p:spPr>
        <p:txBody>
          <a:bodyPr/>
          <a:lstStyle/>
          <a:p>
            <a:pPr>
              <a:lnSpc>
                <a:spcPct val="90000"/>
              </a:lnSpc>
              <a:spcBef>
                <a:spcPts val="700"/>
              </a:spcBef>
              <a:buFont typeface="Lucida Sans" pitchFamily="34" charset="0"/>
              <a:buChar char="•"/>
            </a:pPr>
            <a:endParaRPr lang="en-US" altLang="en-US" sz="2400" smtClean="0">
              <a:latin typeface="Lucida Sans" pitchFamily="34" charset="0"/>
            </a:endParaRPr>
          </a:p>
          <a:p>
            <a:pPr>
              <a:lnSpc>
                <a:spcPct val="90000"/>
              </a:lnSpc>
              <a:spcBef>
                <a:spcPts val="700"/>
              </a:spcBef>
              <a:buFont typeface="Lucida Sans" pitchFamily="34" charset="0"/>
              <a:buChar char="•"/>
            </a:pPr>
            <a:endParaRPr lang="en-US" altLang="en-US" sz="2400" smtClean="0">
              <a:latin typeface="Lucida Sans" pitchFamily="34" charset="0"/>
            </a:endParaRPr>
          </a:p>
          <a:p>
            <a:pPr>
              <a:lnSpc>
                <a:spcPct val="90000"/>
              </a:lnSpc>
              <a:spcBef>
                <a:spcPts val="700"/>
              </a:spcBef>
              <a:buFont typeface="Lucida Sans" pitchFamily="34" charset="0"/>
              <a:buChar char="•"/>
            </a:pPr>
            <a:endParaRPr lang="en-US" altLang="en-US" sz="2400" smtClean="0">
              <a:latin typeface="Lucida Sans"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599059926"/>
              </p:ext>
            </p:extLst>
          </p:nvPr>
        </p:nvGraphicFramePr>
        <p:xfrm>
          <a:off x="1547664" y="1124744"/>
          <a:ext cx="6769100" cy="5303520"/>
        </p:xfrm>
        <a:graphic>
          <a:graphicData uri="http://schemas.openxmlformats.org/drawingml/2006/table">
            <a:tbl>
              <a:tblPr firstRow="1" bandRow="1">
                <a:tableStyleId>{5C22544A-7EE6-4342-B048-85BDC9FD1C3A}</a:tableStyleId>
              </a:tblPr>
              <a:tblGrid>
                <a:gridCol w="2304374"/>
                <a:gridCol w="2664433"/>
                <a:gridCol w="1800293"/>
              </a:tblGrid>
              <a:tr h="0">
                <a:tc>
                  <a:txBody>
                    <a:bodyPr/>
                    <a:lstStyle/>
                    <a:p>
                      <a:r>
                        <a:rPr lang="en-GB" dirty="0" smtClean="0">
                          <a:solidFill>
                            <a:schemeClr val="bg2"/>
                          </a:solidFill>
                        </a:rPr>
                        <a:t>Country</a:t>
                      </a:r>
                      <a:endParaRPr lang="en-GB" dirty="0">
                        <a:solidFill>
                          <a:schemeClr val="bg2"/>
                        </a:solidFill>
                      </a:endParaRPr>
                    </a:p>
                  </a:txBody>
                  <a:tcPr marL="91445" marR="91445"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r>
                        <a:rPr lang="en-GB" dirty="0" smtClean="0">
                          <a:solidFill>
                            <a:schemeClr val="bg2"/>
                          </a:solidFill>
                        </a:rPr>
                        <a:t>Social rented housing as % of housing stock</a:t>
                      </a:r>
                      <a:endParaRPr lang="en-GB" dirty="0">
                        <a:solidFill>
                          <a:schemeClr val="bg2"/>
                        </a:solidFill>
                      </a:endParaRPr>
                    </a:p>
                  </a:txBody>
                  <a:tcPr marL="91445" marR="91445"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r>
                        <a:rPr lang="en-GB" dirty="0" smtClean="0">
                          <a:solidFill>
                            <a:schemeClr val="bg2"/>
                          </a:solidFill>
                        </a:rPr>
                        <a:t>Change in last decade</a:t>
                      </a:r>
                      <a:endParaRPr lang="en-GB" dirty="0">
                        <a:solidFill>
                          <a:schemeClr val="bg2"/>
                        </a:solidFill>
                      </a:endParaRPr>
                    </a:p>
                  </a:txBody>
                  <a:tcPr marL="91445" marR="91445"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solidFill>
                  </a:tcPr>
                </a:tc>
              </a:tr>
              <a:tr h="0">
                <a:tc>
                  <a:txBody>
                    <a:bodyPr/>
                    <a:lstStyle/>
                    <a:p>
                      <a:r>
                        <a:rPr lang="en-GB" dirty="0" smtClean="0">
                          <a:solidFill>
                            <a:schemeClr val="tx1"/>
                          </a:solidFill>
                        </a:rPr>
                        <a:t>Netherlands</a:t>
                      </a:r>
                      <a:endParaRPr lang="en-GB" dirty="0">
                        <a:solidFill>
                          <a:schemeClr val="tx1"/>
                        </a:solidFill>
                      </a:endParaRPr>
                    </a:p>
                  </a:txBody>
                  <a:tcPr marL="91445" marR="91445">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75000"/>
                      </a:schemeClr>
                    </a:solidFill>
                  </a:tcPr>
                </a:tc>
                <a:tc>
                  <a:txBody>
                    <a:bodyPr/>
                    <a:lstStyle/>
                    <a:p>
                      <a:pPr algn="r"/>
                      <a:r>
                        <a:rPr lang="en-GB" dirty="0" smtClean="0">
                          <a:solidFill>
                            <a:schemeClr val="tx1"/>
                          </a:solidFill>
                        </a:rPr>
                        <a:t>32</a:t>
                      </a:r>
                      <a:endParaRPr lang="en-GB" dirty="0">
                        <a:solidFill>
                          <a:schemeClr val="tx1"/>
                        </a:solidFill>
                      </a:endParaRPr>
                    </a:p>
                  </a:txBody>
                  <a:tcPr marL="91445" marR="91445">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75000"/>
                      </a:schemeClr>
                    </a:solidFill>
                  </a:tcPr>
                </a:tc>
                <a:tc>
                  <a:txBody>
                    <a:bodyPr/>
                    <a:lstStyle/>
                    <a:p>
                      <a:pPr algn="r"/>
                      <a:r>
                        <a:rPr lang="en-GB" dirty="0" smtClean="0">
                          <a:solidFill>
                            <a:schemeClr val="tx1"/>
                          </a:solidFill>
                        </a:rPr>
                        <a:t>-4</a:t>
                      </a:r>
                      <a:endParaRPr lang="en-GB" dirty="0">
                        <a:solidFill>
                          <a:schemeClr val="tx1"/>
                        </a:solidFill>
                      </a:endParaRPr>
                    </a:p>
                  </a:txBody>
                  <a:tcPr marL="91445" marR="91445">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75000"/>
                      </a:schemeClr>
                    </a:solidFill>
                  </a:tcPr>
                </a:tc>
              </a:tr>
              <a:tr h="258789">
                <a:tc>
                  <a:txBody>
                    <a:bodyPr/>
                    <a:lstStyle/>
                    <a:p>
                      <a:r>
                        <a:rPr lang="en-GB" dirty="0" smtClean="0">
                          <a:solidFill>
                            <a:schemeClr val="tx1"/>
                          </a:solidFill>
                        </a:rPr>
                        <a:t>Scotland</a:t>
                      </a:r>
                      <a:endParaRPr lang="en-GB" dirty="0">
                        <a:solidFill>
                          <a:schemeClr val="tx1"/>
                        </a:solidFill>
                      </a:endParaRPr>
                    </a:p>
                  </a:txBody>
                  <a:tcPr marL="91445" marR="91445">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75000"/>
                      </a:schemeClr>
                    </a:solidFill>
                  </a:tcPr>
                </a:tc>
                <a:tc>
                  <a:txBody>
                    <a:bodyPr/>
                    <a:lstStyle/>
                    <a:p>
                      <a:pPr algn="r"/>
                      <a:r>
                        <a:rPr lang="en-GB" dirty="0" smtClean="0">
                          <a:solidFill>
                            <a:schemeClr val="tx1"/>
                          </a:solidFill>
                        </a:rPr>
                        <a:t>24</a:t>
                      </a:r>
                      <a:endParaRPr lang="en-GB" dirty="0">
                        <a:solidFill>
                          <a:schemeClr val="tx1"/>
                        </a:solidFill>
                      </a:endParaRPr>
                    </a:p>
                  </a:txBody>
                  <a:tcPr marL="91445" marR="91445">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75000"/>
                      </a:schemeClr>
                    </a:solidFill>
                  </a:tcPr>
                </a:tc>
                <a:tc>
                  <a:txBody>
                    <a:bodyPr/>
                    <a:lstStyle/>
                    <a:p>
                      <a:pPr algn="r"/>
                      <a:r>
                        <a:rPr lang="en-GB" dirty="0" smtClean="0">
                          <a:solidFill>
                            <a:schemeClr val="tx1"/>
                          </a:solidFill>
                        </a:rPr>
                        <a:t>-6</a:t>
                      </a:r>
                      <a:endParaRPr lang="en-GB" dirty="0">
                        <a:solidFill>
                          <a:schemeClr val="tx1"/>
                        </a:solidFill>
                      </a:endParaRPr>
                    </a:p>
                  </a:txBody>
                  <a:tcPr marL="91445" marR="91445">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75000"/>
                      </a:schemeClr>
                    </a:solidFill>
                  </a:tcPr>
                </a:tc>
              </a:tr>
              <a:tr h="341579">
                <a:tc>
                  <a:txBody>
                    <a:bodyPr/>
                    <a:lstStyle/>
                    <a:p>
                      <a:r>
                        <a:rPr lang="en-GB" dirty="0" smtClean="0">
                          <a:solidFill>
                            <a:schemeClr val="tx1"/>
                          </a:solidFill>
                        </a:rPr>
                        <a:t>Austria</a:t>
                      </a:r>
                      <a:endParaRPr lang="en-GB" dirty="0">
                        <a:solidFill>
                          <a:schemeClr val="tx1"/>
                        </a:solidFill>
                      </a:endParaRPr>
                    </a:p>
                  </a:txBody>
                  <a:tcPr marL="91445" marR="91445">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75000"/>
                      </a:schemeClr>
                    </a:solidFill>
                  </a:tcPr>
                </a:tc>
                <a:tc>
                  <a:txBody>
                    <a:bodyPr/>
                    <a:lstStyle/>
                    <a:p>
                      <a:pPr algn="r"/>
                      <a:r>
                        <a:rPr lang="en-GB" dirty="0" smtClean="0">
                          <a:solidFill>
                            <a:schemeClr val="tx1"/>
                          </a:solidFill>
                        </a:rPr>
                        <a:t>24</a:t>
                      </a:r>
                      <a:endParaRPr lang="en-GB" dirty="0">
                        <a:solidFill>
                          <a:schemeClr val="tx1"/>
                        </a:solidFill>
                      </a:endParaRPr>
                    </a:p>
                  </a:txBody>
                  <a:tcPr marL="91445" marR="91445">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75000"/>
                      </a:schemeClr>
                    </a:solidFill>
                  </a:tcPr>
                </a:tc>
                <a:tc>
                  <a:txBody>
                    <a:bodyPr/>
                    <a:lstStyle/>
                    <a:p>
                      <a:pPr algn="r"/>
                      <a:r>
                        <a:rPr lang="en-GB" dirty="0" smtClean="0">
                          <a:solidFill>
                            <a:schemeClr val="tx1"/>
                          </a:solidFill>
                        </a:rPr>
                        <a:t>+1</a:t>
                      </a:r>
                      <a:endParaRPr lang="en-GB" dirty="0">
                        <a:solidFill>
                          <a:schemeClr val="tx1"/>
                        </a:solidFill>
                      </a:endParaRPr>
                    </a:p>
                  </a:txBody>
                  <a:tcPr marL="91445" marR="91445">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75000"/>
                      </a:schemeClr>
                    </a:solidFill>
                  </a:tcPr>
                </a:tc>
              </a:tr>
              <a:tr h="341579">
                <a:tc>
                  <a:txBody>
                    <a:bodyPr/>
                    <a:lstStyle/>
                    <a:p>
                      <a:r>
                        <a:rPr lang="en-GB" dirty="0" smtClean="0">
                          <a:solidFill>
                            <a:schemeClr val="tx1"/>
                          </a:solidFill>
                        </a:rPr>
                        <a:t>Denmark</a:t>
                      </a:r>
                      <a:endParaRPr lang="en-GB" dirty="0">
                        <a:solidFill>
                          <a:schemeClr val="tx1"/>
                        </a:solidFill>
                      </a:endParaRPr>
                    </a:p>
                  </a:txBody>
                  <a:tcPr marL="91445" marR="91445">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p>
                      <a:pPr algn="r"/>
                      <a:r>
                        <a:rPr lang="en-GB" dirty="0" smtClean="0">
                          <a:solidFill>
                            <a:schemeClr val="tx1"/>
                          </a:solidFill>
                        </a:rPr>
                        <a:t>19</a:t>
                      </a:r>
                      <a:endParaRPr lang="en-GB" dirty="0">
                        <a:solidFill>
                          <a:schemeClr val="tx1"/>
                        </a:solidFill>
                      </a:endParaRPr>
                    </a:p>
                  </a:txBody>
                  <a:tcPr marL="91445" marR="91445">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p>
                      <a:pPr algn="r"/>
                      <a:r>
                        <a:rPr lang="en-GB" dirty="0" smtClean="0">
                          <a:solidFill>
                            <a:schemeClr val="tx1"/>
                          </a:solidFill>
                        </a:rPr>
                        <a:t>+1</a:t>
                      </a:r>
                      <a:endParaRPr lang="en-GB" dirty="0">
                        <a:solidFill>
                          <a:schemeClr val="tx1"/>
                        </a:solidFill>
                      </a:endParaRPr>
                    </a:p>
                  </a:txBody>
                  <a:tcPr marL="91445" marR="91445">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r>
              <a:tr h="341579">
                <a:tc>
                  <a:txBody>
                    <a:bodyPr/>
                    <a:lstStyle/>
                    <a:p>
                      <a:r>
                        <a:rPr lang="en-GB" dirty="0" smtClean="0">
                          <a:solidFill>
                            <a:schemeClr val="tx1"/>
                          </a:solidFill>
                        </a:rPr>
                        <a:t>Sweden**(not defined as social)</a:t>
                      </a:r>
                      <a:endParaRPr lang="en-GB" dirty="0">
                        <a:solidFill>
                          <a:schemeClr val="tx1"/>
                        </a:solidFill>
                      </a:endParaRPr>
                    </a:p>
                  </a:txBody>
                  <a:tcPr marL="91445" marR="91445">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p>
                      <a:pPr algn="r"/>
                      <a:r>
                        <a:rPr lang="en-GB" dirty="0" smtClean="0">
                          <a:solidFill>
                            <a:schemeClr val="tx1"/>
                          </a:solidFill>
                        </a:rPr>
                        <a:t>18</a:t>
                      </a:r>
                      <a:endParaRPr lang="en-GB" dirty="0">
                        <a:solidFill>
                          <a:schemeClr val="tx1"/>
                        </a:solidFill>
                      </a:endParaRPr>
                    </a:p>
                  </a:txBody>
                  <a:tcPr marL="91445" marR="91445">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p>
                      <a:pPr algn="r"/>
                      <a:r>
                        <a:rPr lang="en-GB" dirty="0" smtClean="0">
                          <a:solidFill>
                            <a:schemeClr val="tx1"/>
                          </a:solidFill>
                        </a:rPr>
                        <a:t>-3</a:t>
                      </a:r>
                      <a:endParaRPr lang="en-GB" dirty="0">
                        <a:solidFill>
                          <a:schemeClr val="tx1"/>
                        </a:solidFill>
                      </a:endParaRPr>
                    </a:p>
                  </a:txBody>
                  <a:tcPr marL="91445" marR="91445">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r>
              <a:tr h="341579">
                <a:tc>
                  <a:txBody>
                    <a:bodyPr/>
                    <a:lstStyle/>
                    <a:p>
                      <a:r>
                        <a:rPr lang="en-GB" dirty="0" smtClean="0">
                          <a:solidFill>
                            <a:schemeClr val="tx1"/>
                          </a:solidFill>
                        </a:rPr>
                        <a:t>England</a:t>
                      </a:r>
                      <a:endParaRPr lang="en-GB" dirty="0">
                        <a:solidFill>
                          <a:schemeClr val="tx1"/>
                        </a:solidFill>
                      </a:endParaRPr>
                    </a:p>
                  </a:txBody>
                  <a:tcPr marL="91445" marR="91445">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p>
                      <a:pPr algn="r"/>
                      <a:r>
                        <a:rPr lang="en-GB" dirty="0" smtClean="0">
                          <a:solidFill>
                            <a:schemeClr val="tx1"/>
                          </a:solidFill>
                        </a:rPr>
                        <a:t>18</a:t>
                      </a:r>
                      <a:endParaRPr lang="en-GB" dirty="0">
                        <a:solidFill>
                          <a:schemeClr val="tx1"/>
                        </a:solidFill>
                      </a:endParaRPr>
                    </a:p>
                  </a:txBody>
                  <a:tcPr marL="91445" marR="91445">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p>
                      <a:pPr algn="r"/>
                      <a:r>
                        <a:rPr lang="en-GB" dirty="0" smtClean="0">
                          <a:solidFill>
                            <a:schemeClr val="tx1"/>
                          </a:solidFill>
                        </a:rPr>
                        <a:t>-2</a:t>
                      </a:r>
                      <a:endParaRPr lang="en-GB" dirty="0">
                        <a:solidFill>
                          <a:schemeClr val="tx1"/>
                        </a:solidFill>
                      </a:endParaRPr>
                    </a:p>
                  </a:txBody>
                  <a:tcPr marL="91445" marR="91445">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r>
              <a:tr h="341579">
                <a:tc>
                  <a:txBody>
                    <a:bodyPr/>
                    <a:lstStyle/>
                    <a:p>
                      <a:r>
                        <a:rPr lang="en-GB" dirty="0" smtClean="0">
                          <a:solidFill>
                            <a:schemeClr val="tx1"/>
                          </a:solidFill>
                        </a:rPr>
                        <a:t>France</a:t>
                      </a:r>
                      <a:endParaRPr lang="en-GB" dirty="0">
                        <a:solidFill>
                          <a:schemeClr val="tx1"/>
                        </a:solidFill>
                      </a:endParaRPr>
                    </a:p>
                  </a:txBody>
                  <a:tcPr marL="91445" marR="91445">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p>
                      <a:pPr algn="r"/>
                      <a:r>
                        <a:rPr lang="en-GB" dirty="0" smtClean="0">
                          <a:solidFill>
                            <a:schemeClr val="tx1"/>
                          </a:solidFill>
                        </a:rPr>
                        <a:t>16</a:t>
                      </a:r>
                      <a:endParaRPr lang="en-GB" dirty="0">
                        <a:solidFill>
                          <a:schemeClr val="tx1"/>
                        </a:solidFill>
                      </a:endParaRPr>
                    </a:p>
                  </a:txBody>
                  <a:tcPr marL="91445" marR="91445">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p>
                      <a:pPr algn="r"/>
                      <a:r>
                        <a:rPr lang="en-GB" dirty="0" smtClean="0">
                          <a:solidFill>
                            <a:schemeClr val="tx1"/>
                          </a:solidFill>
                        </a:rPr>
                        <a:t>-1</a:t>
                      </a:r>
                      <a:endParaRPr lang="en-GB" dirty="0">
                        <a:solidFill>
                          <a:schemeClr val="tx1"/>
                        </a:solidFill>
                      </a:endParaRPr>
                    </a:p>
                  </a:txBody>
                  <a:tcPr marL="91445" marR="91445">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r>
              <a:tr h="341579">
                <a:tc>
                  <a:txBody>
                    <a:bodyPr/>
                    <a:lstStyle/>
                    <a:p>
                      <a:r>
                        <a:rPr lang="en-GB" dirty="0" smtClean="0">
                          <a:solidFill>
                            <a:schemeClr val="tx1"/>
                          </a:solidFill>
                        </a:rPr>
                        <a:t>Ireland</a:t>
                      </a:r>
                      <a:endParaRPr lang="en-GB" dirty="0">
                        <a:solidFill>
                          <a:schemeClr val="tx1"/>
                        </a:solidFill>
                      </a:endParaRPr>
                    </a:p>
                  </a:txBody>
                  <a:tcPr marL="91445" marR="91445">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r"/>
                      <a:r>
                        <a:rPr lang="en-GB" dirty="0" smtClean="0">
                          <a:solidFill>
                            <a:schemeClr val="tx1"/>
                          </a:solidFill>
                        </a:rPr>
                        <a:t>9</a:t>
                      </a:r>
                      <a:endParaRPr lang="en-GB" dirty="0">
                        <a:solidFill>
                          <a:schemeClr val="tx1"/>
                        </a:solidFill>
                      </a:endParaRPr>
                    </a:p>
                  </a:txBody>
                  <a:tcPr marL="91445" marR="91445">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r"/>
                      <a:r>
                        <a:rPr lang="en-GB" dirty="0" smtClean="0">
                          <a:solidFill>
                            <a:schemeClr val="tx1"/>
                          </a:solidFill>
                        </a:rPr>
                        <a:t>+1</a:t>
                      </a:r>
                      <a:endParaRPr lang="en-GB" dirty="0">
                        <a:solidFill>
                          <a:schemeClr val="tx1"/>
                        </a:solidFill>
                      </a:endParaRPr>
                    </a:p>
                  </a:txBody>
                  <a:tcPr marL="91445" marR="91445">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r>
              <a:tr h="341579">
                <a:tc>
                  <a:txBody>
                    <a:bodyPr/>
                    <a:lstStyle/>
                    <a:p>
                      <a:r>
                        <a:rPr lang="en-GB" dirty="0" smtClean="0">
                          <a:solidFill>
                            <a:schemeClr val="tx1"/>
                          </a:solidFill>
                        </a:rPr>
                        <a:t>Czech Republic</a:t>
                      </a:r>
                      <a:endParaRPr lang="en-GB" dirty="0">
                        <a:solidFill>
                          <a:schemeClr val="tx1"/>
                        </a:solidFill>
                      </a:endParaRPr>
                    </a:p>
                  </a:txBody>
                  <a:tcPr marL="91445" marR="91445">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r"/>
                      <a:r>
                        <a:rPr lang="en-GB" dirty="0" smtClean="0">
                          <a:solidFill>
                            <a:schemeClr val="tx1"/>
                          </a:solidFill>
                        </a:rPr>
                        <a:t>8</a:t>
                      </a:r>
                      <a:endParaRPr lang="en-GB" dirty="0">
                        <a:solidFill>
                          <a:schemeClr val="tx1"/>
                        </a:solidFill>
                      </a:endParaRPr>
                    </a:p>
                  </a:txBody>
                  <a:tcPr marL="91445" marR="91445">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r"/>
                      <a:r>
                        <a:rPr lang="en-GB" dirty="0" smtClean="0">
                          <a:solidFill>
                            <a:schemeClr val="tx1"/>
                          </a:solidFill>
                        </a:rPr>
                        <a:t>-0</a:t>
                      </a:r>
                      <a:endParaRPr lang="en-GB" dirty="0">
                        <a:solidFill>
                          <a:schemeClr val="tx1"/>
                        </a:solidFill>
                      </a:endParaRPr>
                    </a:p>
                  </a:txBody>
                  <a:tcPr marL="91445" marR="91445">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r>
              <a:tr h="341579">
                <a:tc>
                  <a:txBody>
                    <a:bodyPr/>
                    <a:lstStyle/>
                    <a:p>
                      <a:r>
                        <a:rPr lang="en-GB" dirty="0" smtClean="0">
                          <a:solidFill>
                            <a:schemeClr val="tx1"/>
                          </a:solidFill>
                        </a:rPr>
                        <a:t>Germany</a:t>
                      </a:r>
                      <a:endParaRPr lang="en-GB" dirty="0">
                        <a:solidFill>
                          <a:schemeClr val="tx1"/>
                        </a:solidFill>
                      </a:endParaRPr>
                    </a:p>
                  </a:txBody>
                  <a:tcPr marL="91445" marR="91445">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r"/>
                      <a:r>
                        <a:rPr lang="en-GB" dirty="0" smtClean="0">
                          <a:solidFill>
                            <a:schemeClr val="tx1"/>
                          </a:solidFill>
                        </a:rPr>
                        <a:t>5</a:t>
                      </a:r>
                      <a:endParaRPr lang="en-GB" dirty="0">
                        <a:solidFill>
                          <a:schemeClr val="tx1"/>
                        </a:solidFill>
                      </a:endParaRPr>
                    </a:p>
                  </a:txBody>
                  <a:tcPr marL="91445" marR="91445">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r"/>
                      <a:r>
                        <a:rPr lang="en-GB" dirty="0" smtClean="0">
                          <a:solidFill>
                            <a:schemeClr val="tx1"/>
                          </a:solidFill>
                        </a:rPr>
                        <a:t>-3</a:t>
                      </a:r>
                      <a:endParaRPr lang="en-GB" dirty="0">
                        <a:solidFill>
                          <a:schemeClr val="tx1"/>
                        </a:solidFill>
                      </a:endParaRPr>
                    </a:p>
                  </a:txBody>
                  <a:tcPr marL="91445" marR="91445">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r>
              <a:tr h="341579">
                <a:tc>
                  <a:txBody>
                    <a:bodyPr/>
                    <a:lstStyle/>
                    <a:p>
                      <a:r>
                        <a:rPr lang="en-GB" dirty="0" smtClean="0">
                          <a:solidFill>
                            <a:schemeClr val="tx1"/>
                          </a:solidFill>
                        </a:rPr>
                        <a:t>Hungary</a:t>
                      </a:r>
                      <a:endParaRPr lang="en-GB" dirty="0">
                        <a:solidFill>
                          <a:schemeClr val="tx1"/>
                        </a:solidFill>
                      </a:endParaRPr>
                    </a:p>
                  </a:txBody>
                  <a:tcPr marL="91445" marR="91445">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r"/>
                      <a:r>
                        <a:rPr lang="en-GB" dirty="0" smtClean="0">
                          <a:solidFill>
                            <a:schemeClr val="tx1"/>
                          </a:solidFill>
                        </a:rPr>
                        <a:t>3</a:t>
                      </a:r>
                      <a:endParaRPr lang="en-GB" dirty="0">
                        <a:solidFill>
                          <a:schemeClr val="tx1"/>
                        </a:solidFill>
                      </a:endParaRPr>
                    </a:p>
                  </a:txBody>
                  <a:tcPr marL="91445" marR="91445">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r"/>
                      <a:r>
                        <a:rPr lang="en-GB" dirty="0" smtClean="0">
                          <a:solidFill>
                            <a:schemeClr val="tx1"/>
                          </a:solidFill>
                        </a:rPr>
                        <a:t>-1</a:t>
                      </a:r>
                      <a:endParaRPr lang="en-GB" dirty="0">
                        <a:solidFill>
                          <a:schemeClr val="tx1"/>
                        </a:solidFill>
                      </a:endParaRPr>
                    </a:p>
                  </a:txBody>
                  <a:tcPr marL="91445" marR="91445">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r>
              <a:tr h="341579">
                <a:tc>
                  <a:txBody>
                    <a:bodyPr/>
                    <a:lstStyle/>
                    <a:p>
                      <a:r>
                        <a:rPr lang="en-GB" dirty="0" smtClean="0">
                          <a:solidFill>
                            <a:schemeClr val="tx1"/>
                          </a:solidFill>
                        </a:rPr>
                        <a:t>Spain</a:t>
                      </a:r>
                      <a:endParaRPr lang="en-GB" dirty="0">
                        <a:solidFill>
                          <a:schemeClr val="tx1"/>
                        </a:solidFill>
                      </a:endParaRPr>
                    </a:p>
                  </a:txBody>
                  <a:tcPr marL="91445" marR="91445">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r"/>
                      <a:r>
                        <a:rPr lang="en-GB" dirty="0" smtClean="0">
                          <a:solidFill>
                            <a:schemeClr val="tx1"/>
                          </a:solidFill>
                        </a:rPr>
                        <a:t>2</a:t>
                      </a:r>
                      <a:endParaRPr lang="en-GB" dirty="0">
                        <a:solidFill>
                          <a:schemeClr val="tx1"/>
                        </a:solidFill>
                      </a:endParaRPr>
                    </a:p>
                  </a:txBody>
                  <a:tcPr marL="91445" marR="91445">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r"/>
                      <a:r>
                        <a:rPr lang="en-GB" dirty="0" smtClean="0">
                          <a:solidFill>
                            <a:schemeClr val="tx1"/>
                          </a:solidFill>
                        </a:rPr>
                        <a:t>+1</a:t>
                      </a:r>
                      <a:endParaRPr lang="en-GB" dirty="0">
                        <a:solidFill>
                          <a:schemeClr val="tx1"/>
                        </a:solidFill>
                      </a:endParaRPr>
                    </a:p>
                  </a:txBody>
                  <a:tcPr marL="91445" marR="91445">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r>
            </a:tbl>
          </a:graphicData>
        </a:graphic>
      </p:graphicFrame>
    </p:spTree>
    <p:extLst>
      <p:ext uri="{BB962C8B-B14F-4D97-AF65-F5344CB8AC3E}">
        <p14:creationId xmlns:p14="http://schemas.microsoft.com/office/powerpoint/2010/main" val="155614450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84213" y="0"/>
            <a:ext cx="7772400" cy="863600"/>
          </a:xfrm>
        </p:spPr>
        <p:txBody>
          <a:bodyPr/>
          <a:lstStyle/>
          <a:p>
            <a:r>
              <a:rPr lang="en-GB" altLang="en-US" sz="3200" smtClean="0"/>
              <a:t>Social housing = affordable housing?</a:t>
            </a:r>
            <a:endParaRPr lang="en-GB" altLang="en-US" smtClean="0">
              <a:latin typeface="Lucida Sans" pitchFamily="34" charset="0"/>
            </a:endParaRPr>
          </a:p>
        </p:txBody>
      </p:sp>
      <p:sp>
        <p:nvSpPr>
          <p:cNvPr id="18435" name="Rectangle 3"/>
          <p:cNvSpPr>
            <a:spLocks noGrp="1" noChangeArrowheads="1"/>
          </p:cNvSpPr>
          <p:nvPr>
            <p:ph type="body" idx="1"/>
          </p:nvPr>
        </p:nvSpPr>
        <p:spPr>
          <a:xfrm>
            <a:off x="1331913" y="1989138"/>
            <a:ext cx="7161212" cy="4114800"/>
          </a:xfrm>
        </p:spPr>
        <p:txBody>
          <a:bodyPr/>
          <a:lstStyle/>
          <a:p>
            <a:pPr>
              <a:lnSpc>
                <a:spcPct val="90000"/>
              </a:lnSpc>
              <a:spcBef>
                <a:spcPts val="700"/>
              </a:spcBef>
              <a:buFont typeface="Lucida Sans" pitchFamily="34" charset="0"/>
              <a:buChar char="•"/>
            </a:pPr>
            <a:endParaRPr lang="en-US" altLang="en-US" sz="2400" smtClean="0">
              <a:latin typeface="Lucida Sans" pitchFamily="34" charset="0"/>
            </a:endParaRPr>
          </a:p>
          <a:p>
            <a:pPr>
              <a:lnSpc>
                <a:spcPct val="90000"/>
              </a:lnSpc>
              <a:spcBef>
                <a:spcPts val="700"/>
              </a:spcBef>
              <a:buFont typeface="Lucida Sans" pitchFamily="34" charset="0"/>
              <a:buChar char="•"/>
            </a:pPr>
            <a:endParaRPr lang="en-US" altLang="en-US" sz="2400" smtClean="0">
              <a:latin typeface="Lucida Sans" pitchFamily="34" charset="0"/>
            </a:endParaRPr>
          </a:p>
          <a:p>
            <a:pPr>
              <a:lnSpc>
                <a:spcPct val="90000"/>
              </a:lnSpc>
              <a:spcBef>
                <a:spcPts val="700"/>
              </a:spcBef>
              <a:buFont typeface="Lucida Sans" pitchFamily="34" charset="0"/>
              <a:buChar char="•"/>
            </a:pPr>
            <a:endParaRPr lang="en-US" altLang="en-US" sz="2400" smtClean="0">
              <a:latin typeface="Lucida Sans"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3085166203"/>
              </p:ext>
            </p:extLst>
          </p:nvPr>
        </p:nvGraphicFramePr>
        <p:xfrm>
          <a:off x="1476375" y="673100"/>
          <a:ext cx="7416800" cy="5689602"/>
        </p:xfrm>
        <a:graphic>
          <a:graphicData uri="http://schemas.openxmlformats.org/drawingml/2006/table">
            <a:tbl>
              <a:tblPr firstRow="1" bandRow="1">
                <a:tableStyleId>{5C22544A-7EE6-4342-B048-85BDC9FD1C3A}</a:tableStyleId>
              </a:tblPr>
              <a:tblGrid>
                <a:gridCol w="1584412">
                  <a:extLst>
                    <a:ext uri="{9D8B030D-6E8A-4147-A177-3AD203B41FA5}">
                      <a16:colId xmlns:a16="http://schemas.microsoft.com/office/drawing/2014/main" xmlns="" val="20000"/>
                    </a:ext>
                  </a:extLst>
                </a:gridCol>
                <a:gridCol w="1799562">
                  <a:extLst>
                    <a:ext uri="{9D8B030D-6E8A-4147-A177-3AD203B41FA5}">
                      <a16:colId xmlns:a16="http://schemas.microsoft.com/office/drawing/2014/main" xmlns="" val="20001"/>
                    </a:ext>
                  </a:extLst>
                </a:gridCol>
                <a:gridCol w="4032826">
                  <a:extLst>
                    <a:ext uri="{9D8B030D-6E8A-4147-A177-3AD203B41FA5}">
                      <a16:colId xmlns:a16="http://schemas.microsoft.com/office/drawing/2014/main" xmlns="" val="20002"/>
                    </a:ext>
                  </a:extLst>
                </a:gridCol>
              </a:tblGrid>
              <a:tr h="640136">
                <a:tc>
                  <a:txBody>
                    <a:bodyPr/>
                    <a:lstStyle/>
                    <a:p>
                      <a:pPr algn="ctr"/>
                      <a:r>
                        <a:rPr lang="en-GB" sz="1800" dirty="0">
                          <a:solidFill>
                            <a:schemeClr val="bg2"/>
                          </a:solidFill>
                        </a:rPr>
                        <a:t>Social v private rents</a:t>
                      </a:r>
                    </a:p>
                  </a:txBody>
                  <a:tcPr marL="91454" marR="91454" marT="45706" marB="457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GB" sz="1800" dirty="0">
                          <a:solidFill>
                            <a:schemeClr val="bg2"/>
                          </a:solidFill>
                        </a:rPr>
                        <a:t>Country</a:t>
                      </a:r>
                    </a:p>
                  </a:txBody>
                  <a:tcPr marL="91454" marR="91454" marT="45706" marB="457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GB" sz="1800" dirty="0">
                          <a:solidFill>
                            <a:schemeClr val="bg2"/>
                          </a:solidFill>
                        </a:rPr>
                        <a:t>How social rents are set</a:t>
                      </a:r>
                    </a:p>
                  </a:txBody>
                  <a:tcPr marL="91454" marR="91454" marT="45706" marB="457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solidFill>
                  </a:tcPr>
                </a:tc>
                <a:extLst>
                  <a:ext uri="{0D108BD9-81ED-4DB2-BD59-A6C34878D82A}">
                    <a16:rowId xmlns:a16="http://schemas.microsoft.com/office/drawing/2014/main" xmlns="" val="10000"/>
                  </a:ext>
                </a:extLst>
              </a:tr>
              <a:tr h="365774">
                <a:tc rowSpan="4">
                  <a:txBody>
                    <a:bodyPr/>
                    <a:lstStyle/>
                    <a:p>
                      <a:r>
                        <a:rPr lang="en-GB" sz="1800" dirty="0">
                          <a:solidFill>
                            <a:schemeClr val="tx1"/>
                          </a:solidFill>
                        </a:rPr>
                        <a:t>Social rents close to private</a:t>
                      </a:r>
                    </a:p>
                  </a:txBody>
                  <a:tcPr marL="91454" marR="91454" marT="45706" marB="457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75000"/>
                      </a:schemeClr>
                    </a:solidFill>
                  </a:tcPr>
                </a:tc>
                <a:tc>
                  <a:txBody>
                    <a:bodyPr/>
                    <a:lstStyle/>
                    <a:p>
                      <a:r>
                        <a:rPr lang="en-GB" sz="1800" dirty="0">
                          <a:solidFill>
                            <a:schemeClr val="tx1"/>
                          </a:solidFill>
                        </a:rPr>
                        <a:t>Austria</a:t>
                      </a:r>
                    </a:p>
                  </a:txBody>
                  <a:tcPr marL="91454" marR="91454" marT="45706" marB="457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75000"/>
                      </a:schemeClr>
                    </a:solidFill>
                  </a:tcPr>
                </a:tc>
                <a:tc>
                  <a:txBody>
                    <a:bodyPr/>
                    <a:lstStyle/>
                    <a:p>
                      <a:pPr algn="r"/>
                      <a:r>
                        <a:rPr lang="en-GB" sz="1800" dirty="0">
                          <a:solidFill>
                            <a:schemeClr val="tx1"/>
                          </a:solidFill>
                        </a:rPr>
                        <a:t>Cost-based</a:t>
                      </a:r>
                    </a:p>
                  </a:txBody>
                  <a:tcPr marL="91454" marR="91454" marT="45706" marB="45706">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75000"/>
                      </a:schemeClr>
                    </a:solidFill>
                  </a:tcPr>
                </a:tc>
                <a:extLst>
                  <a:ext uri="{0D108BD9-81ED-4DB2-BD59-A6C34878D82A}">
                    <a16:rowId xmlns:a16="http://schemas.microsoft.com/office/drawing/2014/main" xmlns="" val="10001"/>
                  </a:ext>
                </a:extLst>
              </a:tr>
              <a:tr h="365774">
                <a:tc vMerge="1">
                  <a:txBody>
                    <a:bodyPr/>
                    <a:lstStyle/>
                    <a:p>
                      <a:endParaRPr lang="en-GB" dirty="0">
                        <a:solidFill>
                          <a:schemeClr val="bg2"/>
                        </a:solidFill>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75000"/>
                      </a:schemeClr>
                    </a:solidFill>
                  </a:tcPr>
                </a:tc>
                <a:tc>
                  <a:txBody>
                    <a:bodyPr/>
                    <a:lstStyle/>
                    <a:p>
                      <a:r>
                        <a:rPr lang="en-GB" sz="1800" dirty="0">
                          <a:solidFill>
                            <a:schemeClr val="tx1"/>
                          </a:solidFill>
                        </a:rPr>
                        <a:t>Denmark</a:t>
                      </a:r>
                    </a:p>
                  </a:txBody>
                  <a:tcPr marL="91454" marR="91454" marT="45706" marB="457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75000"/>
                      </a:schemeClr>
                    </a:solidFill>
                  </a:tcPr>
                </a:tc>
                <a:tc>
                  <a:txBody>
                    <a:bodyPr/>
                    <a:lstStyle/>
                    <a:p>
                      <a:pPr algn="r"/>
                      <a:r>
                        <a:rPr lang="en-GB" sz="1800" dirty="0">
                          <a:solidFill>
                            <a:schemeClr val="tx1"/>
                          </a:solidFill>
                        </a:rPr>
                        <a:t>Cost-based at estate level</a:t>
                      </a:r>
                    </a:p>
                  </a:txBody>
                  <a:tcPr marL="91454" marR="91454" marT="45706" marB="45706">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75000"/>
                      </a:schemeClr>
                    </a:solidFill>
                  </a:tcPr>
                </a:tc>
                <a:extLst>
                  <a:ext uri="{0D108BD9-81ED-4DB2-BD59-A6C34878D82A}">
                    <a16:rowId xmlns:a16="http://schemas.microsoft.com/office/drawing/2014/main" xmlns="" val="10002"/>
                  </a:ext>
                </a:extLst>
              </a:tr>
              <a:tr h="640136">
                <a:tc vMerge="1">
                  <a:txBody>
                    <a:bodyPr/>
                    <a:lstStyle/>
                    <a:p>
                      <a:endParaRPr lang="en-GB" dirty="0">
                        <a:solidFill>
                          <a:schemeClr val="bg2"/>
                        </a:solidFill>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75000"/>
                      </a:schemeClr>
                    </a:solidFill>
                  </a:tcPr>
                </a:tc>
                <a:tc>
                  <a:txBody>
                    <a:bodyPr/>
                    <a:lstStyle/>
                    <a:p>
                      <a:r>
                        <a:rPr lang="en-GB" sz="1800" dirty="0">
                          <a:solidFill>
                            <a:schemeClr val="tx1"/>
                          </a:solidFill>
                        </a:rPr>
                        <a:t>Germany</a:t>
                      </a:r>
                    </a:p>
                  </a:txBody>
                  <a:tcPr marL="91454" marR="91454" marT="45706" marB="457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75000"/>
                      </a:schemeClr>
                    </a:solidFill>
                  </a:tcPr>
                </a:tc>
                <a:tc>
                  <a:txBody>
                    <a:bodyPr/>
                    <a:lstStyle/>
                    <a:p>
                      <a:pPr algn="r"/>
                      <a:r>
                        <a:rPr lang="en-GB" sz="1800" dirty="0">
                          <a:solidFill>
                            <a:schemeClr val="tx1"/>
                          </a:solidFill>
                        </a:rPr>
                        <a:t>Varies</a:t>
                      </a:r>
                      <a:r>
                        <a:rPr lang="en-GB" sz="1800" baseline="0" dirty="0">
                          <a:solidFill>
                            <a:schemeClr val="tx1"/>
                          </a:solidFill>
                        </a:rPr>
                        <a:t> with building period and funding</a:t>
                      </a:r>
                      <a:endParaRPr lang="en-GB" sz="1800" dirty="0">
                        <a:solidFill>
                          <a:schemeClr val="tx1"/>
                        </a:solidFill>
                      </a:endParaRPr>
                    </a:p>
                  </a:txBody>
                  <a:tcPr marL="91454" marR="91454" marT="45706" marB="45706">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75000"/>
                      </a:schemeClr>
                    </a:solidFill>
                  </a:tcPr>
                </a:tc>
                <a:extLst>
                  <a:ext uri="{0D108BD9-81ED-4DB2-BD59-A6C34878D82A}">
                    <a16:rowId xmlns:a16="http://schemas.microsoft.com/office/drawing/2014/main" xmlns="" val="10003"/>
                  </a:ext>
                </a:extLst>
              </a:tr>
              <a:tr h="365774">
                <a:tc vMerge="1">
                  <a:txBody>
                    <a:bodyPr/>
                    <a:lstStyle/>
                    <a:p>
                      <a:endParaRPr lang="en-GB" dirty="0">
                        <a:solidFill>
                          <a:schemeClr val="bg2"/>
                        </a:solidFill>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75000"/>
                      </a:schemeClr>
                    </a:solidFill>
                  </a:tcPr>
                </a:tc>
                <a:tc>
                  <a:txBody>
                    <a:bodyPr/>
                    <a:lstStyle/>
                    <a:p>
                      <a:r>
                        <a:rPr lang="en-GB" sz="1800" dirty="0">
                          <a:solidFill>
                            <a:schemeClr val="tx1"/>
                          </a:solidFill>
                        </a:rPr>
                        <a:t>Sweden</a:t>
                      </a:r>
                    </a:p>
                  </a:txBody>
                  <a:tcPr marL="91454" marR="91454" marT="45706" marB="457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75000"/>
                      </a:schemeClr>
                    </a:solidFill>
                  </a:tcPr>
                </a:tc>
                <a:tc>
                  <a:txBody>
                    <a:bodyPr/>
                    <a:lstStyle/>
                    <a:p>
                      <a:pPr algn="r"/>
                      <a:r>
                        <a:rPr lang="en-GB" sz="1800" dirty="0">
                          <a:solidFill>
                            <a:schemeClr val="tx1"/>
                          </a:solidFill>
                        </a:rPr>
                        <a:t>Set</a:t>
                      </a:r>
                      <a:r>
                        <a:rPr lang="en-GB" sz="1800" baseline="0" dirty="0">
                          <a:solidFill>
                            <a:schemeClr val="tx1"/>
                          </a:solidFill>
                        </a:rPr>
                        <a:t> by negotiation</a:t>
                      </a:r>
                      <a:endParaRPr lang="en-GB" sz="1800" dirty="0">
                        <a:solidFill>
                          <a:schemeClr val="tx1"/>
                        </a:solidFill>
                      </a:endParaRPr>
                    </a:p>
                  </a:txBody>
                  <a:tcPr marL="91454" marR="91454" marT="45706" marB="45706">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75000"/>
                      </a:schemeClr>
                    </a:solidFill>
                  </a:tcPr>
                </a:tc>
                <a:extLst>
                  <a:ext uri="{0D108BD9-81ED-4DB2-BD59-A6C34878D82A}">
                    <a16:rowId xmlns:a16="http://schemas.microsoft.com/office/drawing/2014/main" xmlns="" val="10004"/>
                  </a:ext>
                </a:extLst>
              </a:tr>
              <a:tr h="640136">
                <a:tc rowSpan="4">
                  <a:txBody>
                    <a:bodyPr/>
                    <a:lstStyle/>
                    <a:p>
                      <a:r>
                        <a:rPr lang="en-GB" sz="1800" dirty="0">
                          <a:solidFill>
                            <a:schemeClr val="tx1"/>
                          </a:solidFill>
                        </a:rPr>
                        <a:t>Social rents 50-66% of private rents</a:t>
                      </a:r>
                    </a:p>
                  </a:txBody>
                  <a:tcPr marL="91454" marR="91454" marT="45706" marB="457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p>
                      <a:r>
                        <a:rPr lang="en-GB" sz="1800" dirty="0">
                          <a:solidFill>
                            <a:schemeClr val="tx1"/>
                          </a:solidFill>
                        </a:rPr>
                        <a:t>France</a:t>
                      </a:r>
                    </a:p>
                  </a:txBody>
                  <a:tcPr marL="91454" marR="91454" marT="45706" marB="457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p>
                      <a:pPr algn="r"/>
                      <a:r>
                        <a:rPr lang="en-GB" sz="1800" dirty="0">
                          <a:solidFill>
                            <a:schemeClr val="tx1"/>
                          </a:solidFill>
                        </a:rPr>
                        <a:t>Central government sets—cost-related</a:t>
                      </a:r>
                    </a:p>
                  </a:txBody>
                  <a:tcPr marL="91454" marR="91454" marT="45706" marB="45706">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extLst>
                  <a:ext uri="{0D108BD9-81ED-4DB2-BD59-A6C34878D82A}">
                    <a16:rowId xmlns:a16="http://schemas.microsoft.com/office/drawing/2014/main" xmlns="" val="10005"/>
                  </a:ext>
                </a:extLst>
              </a:tr>
              <a:tr h="365774">
                <a:tc vMerge="1">
                  <a:txBody>
                    <a:bodyPr/>
                    <a:lstStyle/>
                    <a:p>
                      <a:endParaRPr lang="en-GB" dirty="0">
                        <a:solidFill>
                          <a:schemeClr val="bg2"/>
                        </a:solidFill>
                      </a:endParaRP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75000"/>
                      </a:schemeClr>
                    </a:solidFill>
                  </a:tcPr>
                </a:tc>
                <a:tc>
                  <a:txBody>
                    <a:bodyPr/>
                    <a:lstStyle/>
                    <a:p>
                      <a:r>
                        <a:rPr lang="en-GB" sz="1800" dirty="0">
                          <a:solidFill>
                            <a:schemeClr val="tx1"/>
                          </a:solidFill>
                        </a:rPr>
                        <a:t>Netherlands</a:t>
                      </a:r>
                    </a:p>
                  </a:txBody>
                  <a:tcPr marL="91454" marR="91454" marT="45706" marB="457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p>
                      <a:pPr algn="r"/>
                      <a:r>
                        <a:rPr lang="en-GB" sz="1800" dirty="0">
                          <a:solidFill>
                            <a:schemeClr val="tx1"/>
                          </a:solidFill>
                        </a:rPr>
                        <a:t>Points system—’utility value’</a:t>
                      </a:r>
                    </a:p>
                  </a:txBody>
                  <a:tcPr marL="91454" marR="91454" marT="45706" marB="45706">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extLst>
                  <a:ext uri="{0D108BD9-81ED-4DB2-BD59-A6C34878D82A}">
                    <a16:rowId xmlns:a16="http://schemas.microsoft.com/office/drawing/2014/main" xmlns="" val="10006"/>
                  </a:ext>
                </a:extLst>
              </a:tr>
              <a:tr h="365774">
                <a:tc vMerge="1">
                  <a:txBody>
                    <a:bodyPr/>
                    <a:lstStyle/>
                    <a:p>
                      <a:endParaRPr lang="en-GB" dirty="0">
                        <a:solidFill>
                          <a:schemeClr val="bg2"/>
                        </a:solidFill>
                      </a:endParaRP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75000"/>
                      </a:schemeClr>
                    </a:solidFill>
                  </a:tcPr>
                </a:tc>
                <a:tc>
                  <a:txBody>
                    <a:bodyPr/>
                    <a:lstStyle/>
                    <a:p>
                      <a:r>
                        <a:rPr lang="en-GB" sz="1800" dirty="0">
                          <a:solidFill>
                            <a:schemeClr val="tx1"/>
                          </a:solidFill>
                        </a:rPr>
                        <a:t>Scotland</a:t>
                      </a:r>
                    </a:p>
                  </a:txBody>
                  <a:tcPr marL="91454" marR="91454" marT="45706" marB="457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p>
                      <a:pPr algn="r"/>
                      <a:r>
                        <a:rPr lang="en-GB" sz="1800" dirty="0">
                          <a:solidFill>
                            <a:schemeClr val="tx1"/>
                          </a:solidFill>
                        </a:rPr>
                        <a:t>Historic</a:t>
                      </a:r>
                      <a:r>
                        <a:rPr lang="en-GB" sz="1800" baseline="0" dirty="0">
                          <a:solidFill>
                            <a:schemeClr val="tx1"/>
                          </a:solidFill>
                        </a:rPr>
                        <a:t> cost-based</a:t>
                      </a:r>
                      <a:endParaRPr lang="en-GB" sz="1800" dirty="0">
                        <a:solidFill>
                          <a:schemeClr val="tx1"/>
                        </a:solidFill>
                      </a:endParaRPr>
                    </a:p>
                  </a:txBody>
                  <a:tcPr marL="91454" marR="91454" marT="45706" marB="45706">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extLst>
                  <a:ext uri="{0D108BD9-81ED-4DB2-BD59-A6C34878D82A}">
                    <a16:rowId xmlns:a16="http://schemas.microsoft.com/office/drawing/2014/main" xmlns="" val="10007"/>
                  </a:ext>
                </a:extLst>
              </a:tr>
              <a:tr h="914498">
                <a:tc vMerge="1">
                  <a:txBody>
                    <a:bodyPr/>
                    <a:lstStyle/>
                    <a:p>
                      <a:endParaRPr lang="en-GB" dirty="0">
                        <a:solidFill>
                          <a:schemeClr val="bg2"/>
                        </a:solidFill>
                      </a:endParaRP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75000"/>
                      </a:schemeClr>
                    </a:solidFill>
                  </a:tcPr>
                </a:tc>
                <a:tc>
                  <a:txBody>
                    <a:bodyPr/>
                    <a:lstStyle/>
                    <a:p>
                      <a:r>
                        <a:rPr lang="en-GB" sz="1800" dirty="0">
                          <a:solidFill>
                            <a:schemeClr val="tx1"/>
                          </a:solidFill>
                        </a:rPr>
                        <a:t>England</a:t>
                      </a:r>
                    </a:p>
                  </a:txBody>
                  <a:tcPr marL="91454" marR="91454" marT="45706" marB="457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p>
                      <a:pPr algn="r"/>
                      <a:r>
                        <a:rPr lang="en-GB" sz="1800" dirty="0">
                          <a:solidFill>
                            <a:schemeClr val="tx1"/>
                          </a:solidFill>
                        </a:rPr>
                        <a:t>Were</a:t>
                      </a:r>
                      <a:r>
                        <a:rPr lang="en-GB" sz="1800" baseline="0" dirty="0">
                          <a:solidFill>
                            <a:schemeClr val="tx1"/>
                          </a:solidFill>
                        </a:rPr>
                        <a:t> based on local incomes and dwelling price; for new lets now up to 80% of market</a:t>
                      </a:r>
                      <a:endParaRPr lang="en-GB" sz="1800" dirty="0">
                        <a:solidFill>
                          <a:schemeClr val="tx1"/>
                        </a:solidFill>
                      </a:endParaRPr>
                    </a:p>
                  </a:txBody>
                  <a:tcPr marL="91454" marR="91454" marT="45706" marB="45706">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extLst>
                  <a:ext uri="{0D108BD9-81ED-4DB2-BD59-A6C34878D82A}">
                    <a16:rowId xmlns:a16="http://schemas.microsoft.com/office/drawing/2014/main" xmlns="" val="10008"/>
                  </a:ext>
                </a:extLst>
              </a:tr>
              <a:tr h="365774">
                <a:tc rowSpan="2">
                  <a:txBody>
                    <a:bodyPr/>
                    <a:lstStyle/>
                    <a:p>
                      <a:r>
                        <a:rPr lang="en-GB" sz="1800" dirty="0">
                          <a:solidFill>
                            <a:schemeClr val="tx1"/>
                          </a:solidFill>
                        </a:rPr>
                        <a:t>Social rents </a:t>
                      </a:r>
                    </a:p>
                    <a:p>
                      <a:r>
                        <a:rPr lang="en-GB" sz="1800" dirty="0">
                          <a:solidFill>
                            <a:schemeClr val="tx1"/>
                          </a:solidFill>
                        </a:rPr>
                        <a:t>&lt; 50% of private rents</a:t>
                      </a:r>
                    </a:p>
                  </a:txBody>
                  <a:tcPr marL="91454" marR="91454" marT="45706" marB="457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r>
                        <a:rPr lang="en-GB" sz="1800" dirty="0">
                          <a:solidFill>
                            <a:schemeClr val="tx1"/>
                          </a:solidFill>
                        </a:rPr>
                        <a:t>Ireland</a:t>
                      </a:r>
                    </a:p>
                  </a:txBody>
                  <a:tcPr marL="91454" marR="91454" marT="45706" marB="457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r"/>
                      <a:r>
                        <a:rPr lang="en-GB" sz="1800" dirty="0">
                          <a:solidFill>
                            <a:schemeClr val="tx1"/>
                          </a:solidFill>
                        </a:rPr>
                        <a:t>A</a:t>
                      </a:r>
                      <a:r>
                        <a:rPr lang="en-GB" sz="1800" baseline="0" dirty="0">
                          <a:solidFill>
                            <a:schemeClr val="tx1"/>
                          </a:solidFill>
                        </a:rPr>
                        <a:t> percentage of tenant incomes</a:t>
                      </a:r>
                      <a:endParaRPr lang="en-GB" sz="1800" dirty="0">
                        <a:solidFill>
                          <a:schemeClr val="tx1"/>
                        </a:solidFill>
                      </a:endParaRPr>
                    </a:p>
                  </a:txBody>
                  <a:tcPr marL="91454" marR="91454" marT="45706" marB="45706">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xmlns="" val="10009"/>
                  </a:ext>
                </a:extLst>
              </a:tr>
              <a:tr h="660052">
                <a:tc vMerge="1">
                  <a:txBody>
                    <a:bodyPr/>
                    <a:lstStyle/>
                    <a:p>
                      <a:endParaRPr lang="en-GB" dirty="0">
                        <a:solidFill>
                          <a:schemeClr val="bg2"/>
                        </a:solidFill>
                      </a:endParaRP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75000"/>
                      </a:schemeClr>
                    </a:solidFill>
                  </a:tcPr>
                </a:tc>
                <a:tc>
                  <a:txBody>
                    <a:bodyPr/>
                    <a:lstStyle/>
                    <a:p>
                      <a:r>
                        <a:rPr lang="en-GB" sz="1800" dirty="0">
                          <a:solidFill>
                            <a:schemeClr val="tx1"/>
                          </a:solidFill>
                        </a:rPr>
                        <a:t>Spain</a:t>
                      </a:r>
                    </a:p>
                  </a:txBody>
                  <a:tcPr marL="91454" marR="91454" marT="45706" marB="457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r"/>
                      <a:r>
                        <a:rPr lang="en-GB" sz="1800" dirty="0">
                          <a:solidFill>
                            <a:schemeClr val="tx1"/>
                          </a:solidFill>
                        </a:rPr>
                        <a:t>Cost-based</a:t>
                      </a:r>
                    </a:p>
                  </a:txBody>
                  <a:tcPr marL="91454" marR="91454" marT="45706" marB="45706">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xmlns="" val="10010"/>
                  </a:ext>
                </a:extLst>
              </a:tr>
            </a:tbl>
          </a:graphicData>
        </a:graphic>
      </p:graphicFrame>
    </p:spTree>
    <p:extLst>
      <p:ext uri="{BB962C8B-B14F-4D97-AF65-F5344CB8AC3E}">
        <p14:creationId xmlns:p14="http://schemas.microsoft.com/office/powerpoint/2010/main" val="14615507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79388" y="260350"/>
            <a:ext cx="8964612" cy="865188"/>
          </a:xfrm>
        </p:spPr>
        <p:txBody>
          <a:bodyPr>
            <a:normAutofit fontScale="90000"/>
          </a:bodyPr>
          <a:lstStyle/>
          <a:p>
            <a:r>
              <a:rPr lang="en-GB" altLang="en-US" sz="4000" dirty="0" smtClean="0">
                <a:latin typeface="Lucida Sans" pitchFamily="34" charset="0"/>
              </a:rPr>
              <a:t>The increasing importance of income-related housing subsidies</a:t>
            </a:r>
          </a:p>
        </p:txBody>
      </p:sp>
      <p:sp>
        <p:nvSpPr>
          <p:cNvPr id="20483" name="Rectangle 3"/>
          <p:cNvSpPr>
            <a:spLocks noGrp="1" noChangeArrowheads="1"/>
          </p:cNvSpPr>
          <p:nvPr>
            <p:ph type="body" idx="1"/>
          </p:nvPr>
        </p:nvSpPr>
        <p:spPr>
          <a:xfrm>
            <a:off x="683568" y="1556792"/>
            <a:ext cx="8209607" cy="4547146"/>
          </a:xfrm>
        </p:spPr>
        <p:txBody>
          <a:bodyPr>
            <a:normAutofit lnSpcReduction="10000"/>
          </a:bodyPr>
          <a:lstStyle/>
          <a:p>
            <a:pPr>
              <a:lnSpc>
                <a:spcPct val="90000"/>
              </a:lnSpc>
              <a:spcBef>
                <a:spcPts val="700"/>
              </a:spcBef>
            </a:pPr>
            <a:r>
              <a:rPr lang="en-US" altLang="en-US" sz="2800" dirty="0" smtClean="0">
                <a:solidFill>
                  <a:srgbClr val="C00000"/>
                </a:solidFill>
                <a:latin typeface="Lucida Sans" pitchFamily="34" charset="0"/>
              </a:rPr>
              <a:t>Private tenants: </a:t>
            </a:r>
            <a:r>
              <a:rPr lang="en-US" altLang="en-US" sz="2800" dirty="0" smtClean="0">
                <a:latin typeface="Lucida Sans" pitchFamily="34" charset="0"/>
              </a:rPr>
              <a:t>all 10 countries in our study</a:t>
            </a:r>
          </a:p>
          <a:p>
            <a:pPr>
              <a:lnSpc>
                <a:spcPct val="90000"/>
              </a:lnSpc>
              <a:spcBef>
                <a:spcPts val="700"/>
              </a:spcBef>
            </a:pPr>
            <a:r>
              <a:rPr lang="en-US" altLang="en-US" sz="2800" dirty="0" smtClean="0">
                <a:solidFill>
                  <a:srgbClr val="C00000"/>
                </a:solidFill>
                <a:latin typeface="Lucida Sans" pitchFamily="34" charset="0"/>
              </a:rPr>
              <a:t>Social tenants: </a:t>
            </a:r>
            <a:r>
              <a:rPr lang="en-US" altLang="en-US" sz="2800" dirty="0" smtClean="0">
                <a:latin typeface="Lucida Sans" pitchFamily="34" charset="0"/>
              </a:rPr>
              <a:t>all countries </a:t>
            </a:r>
            <a:r>
              <a:rPr lang="en-US" altLang="en-US" sz="2800" i="1" dirty="0" smtClean="0">
                <a:latin typeface="Lucida Sans" pitchFamily="34" charset="0"/>
              </a:rPr>
              <a:t>except </a:t>
            </a:r>
            <a:r>
              <a:rPr lang="en-US" altLang="en-US" sz="2800" dirty="0" smtClean="0">
                <a:latin typeface="Lucida Sans" pitchFamily="34" charset="0"/>
              </a:rPr>
              <a:t>Ireland and Spain</a:t>
            </a:r>
          </a:p>
          <a:p>
            <a:pPr>
              <a:lnSpc>
                <a:spcPct val="90000"/>
              </a:lnSpc>
              <a:spcBef>
                <a:spcPts val="700"/>
              </a:spcBef>
            </a:pPr>
            <a:r>
              <a:rPr lang="en-US" altLang="en-US" sz="2800" dirty="0" smtClean="0">
                <a:solidFill>
                  <a:srgbClr val="C00000"/>
                </a:solidFill>
                <a:latin typeface="Lucida Sans" pitchFamily="34" charset="0"/>
              </a:rPr>
              <a:t>Owner-occupiers</a:t>
            </a:r>
            <a:r>
              <a:rPr lang="en-US" altLang="en-US" sz="2800" dirty="0" smtClean="0">
                <a:latin typeface="Lucida Sans" pitchFamily="34" charset="0"/>
              </a:rPr>
              <a:t> (some): most countries</a:t>
            </a:r>
          </a:p>
          <a:p>
            <a:pPr>
              <a:lnSpc>
                <a:spcPct val="90000"/>
              </a:lnSpc>
              <a:spcBef>
                <a:spcPts val="700"/>
              </a:spcBef>
            </a:pPr>
            <a:r>
              <a:rPr lang="en-US" altLang="en-US" sz="2800" dirty="0" smtClean="0">
                <a:solidFill>
                  <a:srgbClr val="C00000"/>
                </a:solidFill>
                <a:latin typeface="Lucida Sans" pitchFamily="34" charset="0"/>
              </a:rPr>
              <a:t>Eligibility: </a:t>
            </a:r>
            <a:r>
              <a:rPr lang="en-US" altLang="en-US" sz="2800" dirty="0" smtClean="0">
                <a:latin typeface="Lucida Sans" pitchFamily="34" charset="0"/>
              </a:rPr>
              <a:t>household income, household size, housing size and rent</a:t>
            </a:r>
          </a:p>
          <a:p>
            <a:pPr>
              <a:lnSpc>
                <a:spcPct val="90000"/>
              </a:lnSpc>
              <a:spcBef>
                <a:spcPts val="700"/>
              </a:spcBef>
            </a:pPr>
            <a:r>
              <a:rPr lang="en-US" altLang="en-US" sz="2800" dirty="0" smtClean="0">
                <a:solidFill>
                  <a:srgbClr val="C00000"/>
                </a:solidFill>
                <a:latin typeface="Lucida Sans" pitchFamily="34" charset="0"/>
              </a:rPr>
              <a:t>Amount: </a:t>
            </a:r>
            <a:r>
              <a:rPr lang="en-US" altLang="en-US" sz="2800" dirty="0" smtClean="0">
                <a:latin typeface="Lucida Sans" pitchFamily="34" charset="0"/>
              </a:rPr>
              <a:t>Some countries cover up to the full rent; others require households to make a modest minimum payment or pay a proportion of the rent</a:t>
            </a:r>
          </a:p>
          <a:p>
            <a:pPr>
              <a:lnSpc>
                <a:spcPct val="90000"/>
              </a:lnSpc>
              <a:spcBef>
                <a:spcPts val="700"/>
              </a:spcBef>
            </a:pPr>
            <a:r>
              <a:rPr lang="en-US" altLang="en-US" sz="2800" dirty="0" smtClean="0">
                <a:solidFill>
                  <a:srgbClr val="C00000"/>
                </a:solidFill>
                <a:latin typeface="Lucida Sans" pitchFamily="34" charset="0"/>
              </a:rPr>
              <a:t>Rent ceiling </a:t>
            </a:r>
            <a:r>
              <a:rPr lang="en-US" altLang="en-US" sz="2800" dirty="0" smtClean="0">
                <a:latin typeface="Lucida Sans" pitchFamily="34" charset="0"/>
              </a:rPr>
              <a:t>usually applies</a:t>
            </a:r>
          </a:p>
        </p:txBody>
      </p:sp>
      <p:pic>
        <p:nvPicPr>
          <p:cNvPr id="4"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56376" y="5626100"/>
            <a:ext cx="6477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2030513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684213" y="44450"/>
            <a:ext cx="7772400" cy="865188"/>
          </a:xfrm>
        </p:spPr>
        <p:txBody>
          <a:bodyPr/>
          <a:lstStyle/>
          <a:p>
            <a:r>
              <a:rPr lang="en-GB" altLang="en-US" smtClean="0">
                <a:latin typeface="Lucida Sans" pitchFamily="34" charset="0"/>
              </a:rPr>
              <a:t>Demographics</a:t>
            </a:r>
          </a:p>
        </p:txBody>
      </p:sp>
      <p:sp>
        <p:nvSpPr>
          <p:cNvPr id="14339" name="Rectangle 3"/>
          <p:cNvSpPr>
            <a:spLocks noGrp="1" noChangeArrowheads="1"/>
          </p:cNvSpPr>
          <p:nvPr>
            <p:ph type="body" idx="1"/>
          </p:nvPr>
        </p:nvSpPr>
        <p:spPr>
          <a:xfrm>
            <a:off x="1116013" y="908050"/>
            <a:ext cx="7161212" cy="5049838"/>
          </a:xfrm>
        </p:spPr>
        <p:txBody>
          <a:bodyPr>
            <a:normAutofit lnSpcReduction="10000"/>
          </a:bodyPr>
          <a:lstStyle/>
          <a:p>
            <a:pPr algn="ctr">
              <a:lnSpc>
                <a:spcPct val="90000"/>
              </a:lnSpc>
              <a:spcBef>
                <a:spcPts val="700"/>
              </a:spcBef>
              <a:buFontTx/>
              <a:buNone/>
              <a:defRPr/>
            </a:pPr>
            <a:r>
              <a:rPr lang="en-US" altLang="en-US" sz="2800" dirty="0" smtClean="0">
                <a:solidFill>
                  <a:srgbClr val="C00000"/>
                </a:solidFill>
                <a:latin typeface="Lucida Sans" pitchFamily="34" charset="0"/>
              </a:rPr>
              <a:t>‘</a:t>
            </a:r>
            <a:r>
              <a:rPr lang="en-US" altLang="en-US" sz="2400" dirty="0" smtClean="0">
                <a:solidFill>
                  <a:srgbClr val="C00000"/>
                </a:solidFill>
                <a:latin typeface="Lucida Sans" pitchFamily="34" charset="0"/>
              </a:rPr>
              <a:t>Hollowing-out’ but also ‘generation rent</a:t>
            </a:r>
            <a:r>
              <a:rPr lang="en-US" altLang="en-US" sz="2800" dirty="0" smtClean="0">
                <a:solidFill>
                  <a:srgbClr val="C00000"/>
                </a:solidFill>
                <a:latin typeface="Lucida Sans" pitchFamily="34" charset="0"/>
              </a:rPr>
              <a:t>’</a:t>
            </a:r>
          </a:p>
          <a:p>
            <a:pPr>
              <a:lnSpc>
                <a:spcPct val="90000"/>
              </a:lnSpc>
              <a:spcBef>
                <a:spcPts val="700"/>
              </a:spcBef>
              <a:buFont typeface="Lucida Sans" pitchFamily="34" charset="0"/>
              <a:buChar char="•"/>
              <a:defRPr/>
            </a:pPr>
            <a:r>
              <a:rPr lang="en-US" altLang="en-US" sz="2400" dirty="0" smtClean="0">
                <a:latin typeface="Lucida Sans" pitchFamily="34" charset="0"/>
              </a:rPr>
              <a:t>The young and the old (pensioners)</a:t>
            </a:r>
          </a:p>
          <a:p>
            <a:pPr>
              <a:lnSpc>
                <a:spcPct val="90000"/>
              </a:lnSpc>
              <a:spcBef>
                <a:spcPts val="700"/>
              </a:spcBef>
              <a:buFont typeface="Lucida Sans" pitchFamily="34" charset="0"/>
              <a:buChar char="•"/>
              <a:defRPr/>
            </a:pPr>
            <a:r>
              <a:rPr lang="en-US" altLang="en-US" sz="2400" dirty="0" smtClean="0">
                <a:latin typeface="Lucida Sans" pitchFamily="34" charset="0"/>
              </a:rPr>
              <a:t>Single parents  - and large families?</a:t>
            </a:r>
          </a:p>
          <a:p>
            <a:pPr>
              <a:lnSpc>
                <a:spcPct val="90000"/>
              </a:lnSpc>
              <a:spcBef>
                <a:spcPts val="700"/>
              </a:spcBef>
              <a:buFont typeface="Lucida Sans" pitchFamily="34" charset="0"/>
              <a:buChar char="•"/>
              <a:defRPr/>
            </a:pPr>
            <a:r>
              <a:rPr lang="en-US" altLang="en-US" sz="2400" dirty="0" smtClean="0">
                <a:latin typeface="Lucida Sans" pitchFamily="34" charset="0"/>
              </a:rPr>
              <a:t>The unemployed or non participant</a:t>
            </a:r>
          </a:p>
          <a:p>
            <a:pPr>
              <a:lnSpc>
                <a:spcPct val="90000"/>
              </a:lnSpc>
              <a:spcBef>
                <a:spcPts val="700"/>
              </a:spcBef>
              <a:buFont typeface="Lucida Sans" pitchFamily="34" charset="0"/>
              <a:buChar char="•"/>
              <a:defRPr/>
            </a:pPr>
            <a:r>
              <a:rPr lang="en-US" altLang="en-US" sz="2400" dirty="0" smtClean="0">
                <a:latin typeface="Lucida Sans" pitchFamily="34" charset="0"/>
              </a:rPr>
              <a:t>Low incomes—median incomes of social tenants 50-70% of national median incomes.</a:t>
            </a:r>
          </a:p>
          <a:p>
            <a:pPr>
              <a:lnSpc>
                <a:spcPct val="90000"/>
              </a:lnSpc>
              <a:spcBef>
                <a:spcPts val="700"/>
              </a:spcBef>
              <a:buFont typeface="Lucida Sans" pitchFamily="34" charset="0"/>
              <a:buChar char="•"/>
              <a:defRPr/>
            </a:pPr>
            <a:r>
              <a:rPr lang="en-US" altLang="en-US" sz="2400" dirty="0" smtClean="0">
                <a:latin typeface="Lucida Sans" pitchFamily="34" charset="0"/>
              </a:rPr>
              <a:t>Migrants and ethnic minorities often overrepresented</a:t>
            </a:r>
          </a:p>
          <a:p>
            <a:pPr marL="0" indent="0">
              <a:lnSpc>
                <a:spcPct val="90000"/>
              </a:lnSpc>
              <a:spcBef>
                <a:spcPts val="700"/>
              </a:spcBef>
              <a:buFontTx/>
              <a:buNone/>
              <a:defRPr/>
            </a:pPr>
            <a:r>
              <a:rPr lang="en-US" altLang="en-US" sz="2400" dirty="0" smtClean="0">
                <a:latin typeface="Lucida Sans" pitchFamily="34" charset="0"/>
              </a:rPr>
              <a:t>But </a:t>
            </a:r>
          </a:p>
          <a:p>
            <a:pPr>
              <a:lnSpc>
                <a:spcPct val="90000"/>
              </a:lnSpc>
              <a:spcBef>
                <a:spcPts val="700"/>
              </a:spcBef>
              <a:buFont typeface="Lucida Sans" pitchFamily="34" charset="0"/>
              <a:buChar char="•"/>
              <a:defRPr/>
            </a:pPr>
            <a:r>
              <a:rPr lang="en-US" altLang="en-US" sz="2400" dirty="0" smtClean="0">
                <a:latin typeface="Lucida Sans" pitchFamily="34" charset="0"/>
              </a:rPr>
              <a:t>Growing need for shallow subsidy housing for those somewhat further up the scale</a:t>
            </a:r>
          </a:p>
          <a:p>
            <a:pPr>
              <a:lnSpc>
                <a:spcPct val="90000"/>
              </a:lnSpc>
              <a:spcBef>
                <a:spcPts val="700"/>
              </a:spcBef>
              <a:buFont typeface="Lucida Sans" pitchFamily="34" charset="0"/>
              <a:buChar char="•"/>
              <a:defRPr/>
            </a:pPr>
            <a:r>
              <a:rPr lang="en-US" altLang="en-US" sz="2400" dirty="0" smtClean="0">
                <a:latin typeface="Lucida Sans" pitchFamily="34" charset="0"/>
              </a:rPr>
              <a:t>Intermediate rent and low cost/equity share homeownership</a:t>
            </a:r>
          </a:p>
          <a:p>
            <a:pPr>
              <a:lnSpc>
                <a:spcPct val="90000"/>
              </a:lnSpc>
              <a:spcBef>
                <a:spcPts val="700"/>
              </a:spcBef>
              <a:buFont typeface="Lucida Sans" pitchFamily="34" charset="0"/>
              <a:buChar char="•"/>
              <a:defRPr/>
            </a:pPr>
            <a:r>
              <a:rPr lang="en-US" altLang="en-US" sz="2400" dirty="0" smtClean="0">
                <a:latin typeface="Lucida Sans" pitchFamily="34" charset="0"/>
              </a:rPr>
              <a:t>Private renting as social housing</a:t>
            </a:r>
          </a:p>
        </p:txBody>
      </p:sp>
      <p:sp>
        <p:nvSpPr>
          <p:cNvPr id="4" name="Rectangle 3"/>
          <p:cNvSpPr txBox="1">
            <a:spLocks noChangeArrowheads="1"/>
          </p:cNvSpPr>
          <p:nvPr/>
        </p:nvSpPr>
        <p:spPr>
          <a:xfrm>
            <a:off x="1115616" y="908720"/>
            <a:ext cx="7161212" cy="5049838"/>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lnSpc>
                <a:spcPct val="90000"/>
              </a:lnSpc>
              <a:spcBef>
                <a:spcPts val="700"/>
              </a:spcBef>
              <a:buFontTx/>
              <a:buNone/>
              <a:defRPr/>
            </a:pPr>
            <a:r>
              <a:rPr lang="en-US" altLang="en-US" sz="2800" dirty="0" smtClean="0">
                <a:solidFill>
                  <a:srgbClr val="C00000"/>
                </a:solidFill>
                <a:latin typeface="Lucida Sans" pitchFamily="34" charset="0"/>
              </a:rPr>
              <a:t>‘</a:t>
            </a:r>
            <a:r>
              <a:rPr lang="en-US" altLang="en-US" sz="2400" dirty="0" smtClean="0">
                <a:solidFill>
                  <a:srgbClr val="C00000"/>
                </a:solidFill>
                <a:latin typeface="Lucida Sans" pitchFamily="34" charset="0"/>
              </a:rPr>
              <a:t>Hollowing-out’ but also ‘generation rent</a:t>
            </a:r>
            <a:r>
              <a:rPr lang="en-US" altLang="en-US" sz="2800" dirty="0" smtClean="0">
                <a:solidFill>
                  <a:srgbClr val="C00000"/>
                </a:solidFill>
                <a:latin typeface="Lucida Sans" pitchFamily="34" charset="0"/>
              </a:rPr>
              <a:t>’</a:t>
            </a:r>
          </a:p>
          <a:p>
            <a:pPr>
              <a:lnSpc>
                <a:spcPct val="90000"/>
              </a:lnSpc>
              <a:spcBef>
                <a:spcPts val="700"/>
              </a:spcBef>
              <a:buFont typeface="Lucida Sans" pitchFamily="34" charset="0"/>
              <a:buChar char="•"/>
              <a:defRPr/>
            </a:pPr>
            <a:r>
              <a:rPr lang="en-US" altLang="en-US" sz="2400" dirty="0" smtClean="0">
                <a:latin typeface="Lucida Sans" pitchFamily="34" charset="0"/>
              </a:rPr>
              <a:t>The young and the old (pensioners)</a:t>
            </a:r>
          </a:p>
          <a:p>
            <a:pPr>
              <a:lnSpc>
                <a:spcPct val="90000"/>
              </a:lnSpc>
              <a:spcBef>
                <a:spcPts val="700"/>
              </a:spcBef>
              <a:buFont typeface="Lucida Sans" pitchFamily="34" charset="0"/>
              <a:buChar char="•"/>
              <a:defRPr/>
            </a:pPr>
            <a:r>
              <a:rPr lang="en-US" altLang="en-US" sz="2400" dirty="0" smtClean="0">
                <a:latin typeface="Lucida Sans" pitchFamily="34" charset="0"/>
              </a:rPr>
              <a:t>Single parents  - and large families?</a:t>
            </a:r>
          </a:p>
          <a:p>
            <a:pPr>
              <a:lnSpc>
                <a:spcPct val="90000"/>
              </a:lnSpc>
              <a:spcBef>
                <a:spcPts val="700"/>
              </a:spcBef>
              <a:buFont typeface="Lucida Sans" pitchFamily="34" charset="0"/>
              <a:buChar char="•"/>
              <a:defRPr/>
            </a:pPr>
            <a:r>
              <a:rPr lang="en-US" altLang="en-US" sz="2400" dirty="0" smtClean="0">
                <a:latin typeface="Lucida Sans" pitchFamily="34" charset="0"/>
              </a:rPr>
              <a:t>The unemployed or non participant</a:t>
            </a:r>
          </a:p>
          <a:p>
            <a:pPr>
              <a:lnSpc>
                <a:spcPct val="90000"/>
              </a:lnSpc>
              <a:spcBef>
                <a:spcPts val="700"/>
              </a:spcBef>
              <a:buFont typeface="Lucida Sans" pitchFamily="34" charset="0"/>
              <a:buChar char="•"/>
              <a:defRPr/>
            </a:pPr>
            <a:r>
              <a:rPr lang="en-US" altLang="en-US" sz="2400" dirty="0" smtClean="0">
                <a:latin typeface="Lucida Sans" pitchFamily="34" charset="0"/>
              </a:rPr>
              <a:t>Low incomes—median incomes of social tenants 50-70% of national median incomes.</a:t>
            </a:r>
          </a:p>
          <a:p>
            <a:pPr>
              <a:lnSpc>
                <a:spcPct val="90000"/>
              </a:lnSpc>
              <a:spcBef>
                <a:spcPts val="700"/>
              </a:spcBef>
              <a:buFont typeface="Lucida Sans" pitchFamily="34" charset="0"/>
              <a:buChar char="•"/>
              <a:defRPr/>
            </a:pPr>
            <a:r>
              <a:rPr lang="en-US" altLang="en-US" sz="2400" dirty="0" smtClean="0">
                <a:latin typeface="Lucida Sans" pitchFamily="34" charset="0"/>
              </a:rPr>
              <a:t>Migrants and ethnic minorities often overrepresented</a:t>
            </a:r>
          </a:p>
          <a:p>
            <a:pPr marL="0" indent="0">
              <a:lnSpc>
                <a:spcPct val="90000"/>
              </a:lnSpc>
              <a:spcBef>
                <a:spcPts val="700"/>
              </a:spcBef>
              <a:buFontTx/>
              <a:buNone/>
              <a:defRPr/>
            </a:pPr>
            <a:r>
              <a:rPr lang="en-US" altLang="en-US" sz="2400" dirty="0" smtClean="0">
                <a:latin typeface="Lucida Sans" pitchFamily="34" charset="0"/>
              </a:rPr>
              <a:t>But </a:t>
            </a:r>
          </a:p>
          <a:p>
            <a:pPr>
              <a:lnSpc>
                <a:spcPct val="90000"/>
              </a:lnSpc>
              <a:spcBef>
                <a:spcPts val="700"/>
              </a:spcBef>
              <a:buFont typeface="Lucida Sans" pitchFamily="34" charset="0"/>
              <a:buChar char="•"/>
              <a:defRPr/>
            </a:pPr>
            <a:r>
              <a:rPr lang="en-US" altLang="en-US" sz="2400" dirty="0" smtClean="0">
                <a:latin typeface="Lucida Sans" pitchFamily="34" charset="0"/>
              </a:rPr>
              <a:t>Growing need for shallow subsidy housing for those somewhat further up the scale</a:t>
            </a:r>
          </a:p>
          <a:p>
            <a:pPr>
              <a:lnSpc>
                <a:spcPct val="90000"/>
              </a:lnSpc>
              <a:spcBef>
                <a:spcPts val="700"/>
              </a:spcBef>
              <a:buFont typeface="Lucida Sans" pitchFamily="34" charset="0"/>
              <a:buChar char="•"/>
              <a:defRPr/>
            </a:pPr>
            <a:r>
              <a:rPr lang="en-US" altLang="en-US" sz="2400" dirty="0" smtClean="0">
                <a:latin typeface="Lucida Sans" pitchFamily="34" charset="0"/>
              </a:rPr>
              <a:t>Intermediate rent and low cost/equity share homeownership making some contribution;</a:t>
            </a:r>
          </a:p>
          <a:p>
            <a:pPr>
              <a:lnSpc>
                <a:spcPct val="90000"/>
              </a:lnSpc>
              <a:spcBef>
                <a:spcPts val="700"/>
              </a:spcBef>
              <a:buFont typeface="Lucida Sans" pitchFamily="34" charset="0"/>
              <a:buChar char="•"/>
              <a:defRPr/>
            </a:pPr>
            <a:r>
              <a:rPr lang="en-US" altLang="en-US" sz="2400" dirty="0" smtClean="0">
                <a:latin typeface="Lucida Sans" pitchFamily="34" charset="0"/>
              </a:rPr>
              <a:t>Private renting as social housing.</a:t>
            </a:r>
          </a:p>
        </p:txBody>
      </p:sp>
      <p:pic>
        <p:nvPicPr>
          <p:cNvPr id="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28384" y="5805264"/>
            <a:ext cx="6477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1819736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684213" y="260350"/>
            <a:ext cx="7772400" cy="865188"/>
          </a:xfrm>
        </p:spPr>
        <p:txBody>
          <a:bodyPr>
            <a:normAutofit fontScale="90000"/>
          </a:bodyPr>
          <a:lstStyle/>
          <a:p>
            <a:r>
              <a:rPr lang="en-GB" altLang="en-US" dirty="0" smtClean="0">
                <a:latin typeface="Lucida Sans" pitchFamily="34" charset="0"/>
              </a:rPr>
              <a:t>The Impact of European Union rules</a:t>
            </a:r>
          </a:p>
        </p:txBody>
      </p:sp>
      <p:sp>
        <p:nvSpPr>
          <p:cNvPr id="26627" name="Rectangle 3"/>
          <p:cNvSpPr>
            <a:spLocks noGrp="1" noChangeArrowheads="1"/>
          </p:cNvSpPr>
          <p:nvPr>
            <p:ph type="body" idx="1"/>
          </p:nvPr>
        </p:nvSpPr>
        <p:spPr>
          <a:xfrm>
            <a:off x="1085555" y="1268760"/>
            <a:ext cx="7161212" cy="4833937"/>
          </a:xfrm>
        </p:spPr>
        <p:txBody>
          <a:bodyPr/>
          <a:lstStyle/>
          <a:p>
            <a:pPr algn="ctr">
              <a:lnSpc>
                <a:spcPct val="90000"/>
              </a:lnSpc>
              <a:spcBef>
                <a:spcPts val="700"/>
              </a:spcBef>
              <a:buFontTx/>
              <a:buNone/>
            </a:pPr>
            <a:r>
              <a:rPr lang="en-US" altLang="en-US" sz="2800" dirty="0" smtClean="0">
                <a:solidFill>
                  <a:srgbClr val="C00000"/>
                </a:solidFill>
                <a:latin typeface="Lucida Sans" pitchFamily="34" charset="0"/>
              </a:rPr>
              <a:t>EU competition law: ‘State Aids’</a:t>
            </a:r>
          </a:p>
          <a:p>
            <a:pPr algn="ctr">
              <a:lnSpc>
                <a:spcPct val="90000"/>
              </a:lnSpc>
              <a:spcBef>
                <a:spcPts val="700"/>
              </a:spcBef>
              <a:buFontTx/>
              <a:buNone/>
            </a:pPr>
            <a:endParaRPr lang="en-US" altLang="en-US" sz="2400" dirty="0" smtClean="0">
              <a:latin typeface="Lucida Sans" pitchFamily="34" charset="0"/>
            </a:endParaRPr>
          </a:p>
          <a:p>
            <a:pPr>
              <a:lnSpc>
                <a:spcPct val="90000"/>
              </a:lnSpc>
              <a:spcBef>
                <a:spcPts val="700"/>
              </a:spcBef>
            </a:pPr>
            <a:r>
              <a:rPr lang="en-US" altLang="en-US" sz="2800" dirty="0" smtClean="0">
                <a:latin typeface="Lucida Sans" pitchFamily="34" charset="0"/>
              </a:rPr>
              <a:t>Cases brought by private landlords against social landlords in Sweden, Netherlands</a:t>
            </a:r>
          </a:p>
          <a:p>
            <a:pPr>
              <a:lnSpc>
                <a:spcPct val="90000"/>
              </a:lnSpc>
              <a:spcBef>
                <a:spcPts val="700"/>
              </a:spcBef>
            </a:pPr>
            <a:r>
              <a:rPr lang="en-US" altLang="en-US" sz="2800" dirty="0" smtClean="0">
                <a:latin typeface="Lucida Sans" pitchFamily="34" charset="0"/>
              </a:rPr>
              <a:t>Ruling that housing in receipt of state subsidies must go mainly to low-income households</a:t>
            </a:r>
          </a:p>
          <a:p>
            <a:pPr>
              <a:lnSpc>
                <a:spcPct val="90000"/>
              </a:lnSpc>
              <a:spcBef>
                <a:spcPts val="700"/>
              </a:spcBef>
            </a:pPr>
            <a:r>
              <a:rPr lang="en-US" altLang="en-US" sz="2800" dirty="0" smtClean="0">
                <a:latin typeface="Lucida Sans" pitchFamily="34" charset="0"/>
              </a:rPr>
              <a:t>Affected countries have restructured social housing systems to bring them into compliance</a:t>
            </a:r>
          </a:p>
        </p:txBody>
      </p:sp>
      <p:pic>
        <p:nvPicPr>
          <p:cNvPr id="4"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56376" y="5626100"/>
            <a:ext cx="6477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6880818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684213" y="115888"/>
            <a:ext cx="7772400" cy="1143000"/>
          </a:xfrm>
        </p:spPr>
        <p:txBody>
          <a:bodyPr/>
          <a:lstStyle/>
          <a:p>
            <a:r>
              <a:rPr lang="en-GB" altLang="en-US" smtClean="0">
                <a:latin typeface="Lucida Sans" pitchFamily="34" charset="0"/>
              </a:rPr>
              <a:t>Netherlands</a:t>
            </a:r>
          </a:p>
        </p:txBody>
      </p:sp>
      <p:sp>
        <p:nvSpPr>
          <p:cNvPr id="28675" name="Content Placeholder 2"/>
          <p:cNvSpPr>
            <a:spLocks noGrp="1"/>
          </p:cNvSpPr>
          <p:nvPr>
            <p:ph idx="1"/>
          </p:nvPr>
        </p:nvSpPr>
        <p:spPr>
          <a:xfrm>
            <a:off x="1403350" y="1340768"/>
            <a:ext cx="7448550" cy="3960439"/>
          </a:xfrm>
        </p:spPr>
        <p:txBody>
          <a:bodyPr>
            <a:normAutofit fontScale="70000" lnSpcReduction="20000"/>
          </a:bodyPr>
          <a:lstStyle/>
          <a:p>
            <a:r>
              <a:rPr lang="en-GB" altLang="en-US" dirty="0" smtClean="0">
                <a:latin typeface="Lucida Sans" pitchFamily="34" charset="0"/>
              </a:rPr>
              <a:t>Housing associations financially independent </a:t>
            </a:r>
          </a:p>
          <a:p>
            <a:r>
              <a:rPr lang="en-GB" altLang="en-US" dirty="0" smtClean="0">
                <a:latin typeface="Lucida Sans" pitchFamily="34" charset="0"/>
              </a:rPr>
              <a:t>Capitalisation of subsidy meant HAs very well off</a:t>
            </a:r>
          </a:p>
          <a:p>
            <a:r>
              <a:rPr lang="en-GB" altLang="en-US" dirty="0" smtClean="0">
                <a:latin typeface="Lucida Sans" pitchFamily="34" charset="0"/>
              </a:rPr>
              <a:t>European Union rules have forced them to ‘fence off’ subsidised units</a:t>
            </a:r>
          </a:p>
          <a:p>
            <a:r>
              <a:rPr lang="en-GB" altLang="en-US" dirty="0" smtClean="0">
                <a:latin typeface="Lucida Sans" pitchFamily="34" charset="0"/>
              </a:rPr>
              <a:t>Housing associations also provide market housing</a:t>
            </a:r>
          </a:p>
          <a:p>
            <a:r>
              <a:rPr lang="en-GB" altLang="en-US" dirty="0" smtClean="0">
                <a:latin typeface="Lucida Sans" pitchFamily="34" charset="0"/>
              </a:rPr>
              <a:t>And private rents set as social up to 700 euros per month </a:t>
            </a:r>
          </a:p>
          <a:p>
            <a:r>
              <a:rPr lang="en-GB" altLang="en-US" dirty="0" smtClean="0">
                <a:latin typeface="Lucida Sans" pitchFamily="34" charset="0"/>
              </a:rPr>
              <a:t>Generally no stigma about living in social housing</a:t>
            </a:r>
          </a:p>
          <a:p>
            <a:r>
              <a:rPr lang="en-GB" altLang="en-US" dirty="0" smtClean="0">
                <a:latin typeface="Lucida Sans" pitchFamily="34" charset="0"/>
              </a:rPr>
              <a:t>But considerable concern that HAs have become too powerful </a:t>
            </a:r>
          </a:p>
          <a:p>
            <a:r>
              <a:rPr lang="en-GB" altLang="en-US" dirty="0" smtClean="0">
                <a:latin typeface="Lucida Sans" pitchFamily="34" charset="0"/>
              </a:rPr>
              <a:t>Taxation of landlord taxation to reduce their strength  - and help fund government</a:t>
            </a:r>
          </a:p>
        </p:txBody>
      </p:sp>
      <p:pic>
        <p:nvPicPr>
          <p:cNvPr id="4"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56376" y="5626100"/>
            <a:ext cx="6477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23997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66130"/>
          </a:xfrm>
        </p:spPr>
        <p:txBody>
          <a:bodyPr>
            <a:noAutofit/>
          </a:bodyPr>
          <a:lstStyle/>
          <a:p>
            <a:r>
              <a:rPr lang="en-GB" sz="3600" dirty="0" smtClean="0"/>
              <a:t>Why Social or Affordable Housing?</a:t>
            </a:r>
            <a:br>
              <a:rPr lang="en-GB" sz="3600" dirty="0" smtClean="0"/>
            </a:br>
            <a:r>
              <a:rPr lang="en-GB" sz="3600" dirty="0" smtClean="0"/>
              <a:t>Different Objectives</a:t>
            </a:r>
            <a:endParaRPr lang="en-GB" sz="3600" dirty="0"/>
          </a:p>
        </p:txBody>
      </p:sp>
      <p:sp>
        <p:nvSpPr>
          <p:cNvPr id="3" name="Content Placeholder 2"/>
          <p:cNvSpPr>
            <a:spLocks noGrp="1"/>
          </p:cNvSpPr>
          <p:nvPr>
            <p:ph idx="1"/>
          </p:nvPr>
        </p:nvSpPr>
        <p:spPr>
          <a:xfrm>
            <a:off x="395536" y="1412776"/>
            <a:ext cx="8229600" cy="4641379"/>
          </a:xfrm>
        </p:spPr>
        <p:txBody>
          <a:bodyPr>
            <a:normAutofit fontScale="85000" lnSpcReduction="20000"/>
          </a:bodyPr>
          <a:lstStyle/>
          <a:p>
            <a:r>
              <a:rPr lang="en-GB" sz="2400" dirty="0" smtClean="0"/>
              <a:t>Fundamentally an urban issue? </a:t>
            </a:r>
          </a:p>
          <a:p>
            <a:r>
              <a:rPr lang="en-GB" sz="2400" dirty="0" smtClean="0"/>
              <a:t>Efficiency reasons: housing a private good in sense that most benefits go to the owner or occupier BUT poor housing generates negative, mainly locational, externalities;  adequate quality, well located accessible housing supports well operating labour markets, health, education and a productive workforce; helps overcome inefficiencies in land assembly, construction and regeneration, in investment and financing markets and in relative power in housing relationships; </a:t>
            </a:r>
          </a:p>
          <a:p>
            <a:r>
              <a:rPr lang="en-GB" sz="2400" dirty="0" smtClean="0"/>
              <a:t>Mechanism for redistribution– market housing large proportion of income – easier to redistribute in kind than cash; </a:t>
            </a:r>
          </a:p>
          <a:p>
            <a:r>
              <a:rPr lang="en-GB" sz="2400" dirty="0" smtClean="0"/>
              <a:t>Mechanism for ensuring minimum standard of living, given wide variations in housing costs;</a:t>
            </a:r>
          </a:p>
          <a:p>
            <a:r>
              <a:rPr lang="en-GB" sz="2400" dirty="0" smtClean="0"/>
              <a:t>But fundamentally is housing a merit good – society wants and is prepared to pay for minimum standards higher than those that individuals would choose given income distribution?  </a:t>
            </a:r>
          </a:p>
          <a:p>
            <a:r>
              <a:rPr lang="en-GB" sz="2400" dirty="0" smtClean="0"/>
              <a:t>‘Wobbly’ pillar of the welfare state and source of social cohesion.</a:t>
            </a:r>
            <a:endParaRPr lang="en-GB" sz="2400" dirty="0"/>
          </a:p>
          <a:p>
            <a:endParaRPr lang="en-GB" sz="2400" dirty="0" smtClean="0"/>
          </a:p>
        </p:txBody>
      </p:sp>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956376" y="5626100"/>
            <a:ext cx="6477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909321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GB" altLang="en-US" smtClean="0"/>
              <a:t>Netherlands</a:t>
            </a:r>
          </a:p>
        </p:txBody>
      </p:sp>
      <p:sp>
        <p:nvSpPr>
          <p:cNvPr id="30723" name="Text Placeholder 3"/>
          <p:cNvSpPr>
            <a:spLocks noGrp="1"/>
          </p:cNvSpPr>
          <p:nvPr>
            <p:ph type="body" sz="half" idx="2"/>
          </p:nvPr>
        </p:nvSpPr>
        <p:spPr/>
        <p:txBody>
          <a:bodyPr/>
          <a:lstStyle/>
          <a:p>
            <a:r>
              <a:rPr lang="en-GB" altLang="en-US" smtClean="0"/>
              <a:t> (note bicycles)</a:t>
            </a:r>
          </a:p>
        </p:txBody>
      </p:sp>
      <p:pic>
        <p:nvPicPr>
          <p:cNvPr id="30724" name="Picture 2" descr="C:\Users\Kathleen\Dropbox\Wiley_Social Housing in Europe_Manuscript Submission\4. Pictures\2_netherlands.jpg"/>
          <p:cNvPicPr>
            <a:picLocks noGrp="1" noChangeAspect="1" noChangeArrowheads="1"/>
          </p:cNvPicPr>
          <p:nvPr>
            <p:ph type="pic" idx="1"/>
          </p:nvPr>
        </p:nvPicPr>
        <p:blipFill>
          <a:blip r:embed="rId3">
            <a:extLst>
              <a:ext uri="{28A0092B-C50C-407E-A947-70E740481C1C}">
                <a14:useLocalDpi xmlns:a14="http://schemas.microsoft.com/office/drawing/2010/main" val="0"/>
              </a:ext>
            </a:extLst>
          </a:blip>
          <a:srcRect l="5" r="5"/>
          <a:stretch>
            <a:fillRect/>
          </a:stretch>
        </p:blipFill>
        <p:spPr>
          <a:noFill/>
        </p:spPr>
      </p:pic>
      <p:pic>
        <p:nvPicPr>
          <p:cNvPr id="5"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56376" y="5805264"/>
            <a:ext cx="6477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973909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685800" y="0"/>
            <a:ext cx="7772400" cy="980728"/>
          </a:xfrm>
        </p:spPr>
        <p:txBody>
          <a:bodyPr/>
          <a:lstStyle/>
          <a:p>
            <a:r>
              <a:rPr lang="en-GB" altLang="en-US" dirty="0" smtClean="0">
                <a:latin typeface="Lucida Sans" pitchFamily="34" charset="0"/>
              </a:rPr>
              <a:t>France</a:t>
            </a:r>
          </a:p>
        </p:txBody>
      </p:sp>
      <p:sp>
        <p:nvSpPr>
          <p:cNvPr id="32771" name="Content Placeholder 2"/>
          <p:cNvSpPr>
            <a:spLocks noGrp="1"/>
          </p:cNvSpPr>
          <p:nvPr>
            <p:ph idx="1"/>
          </p:nvPr>
        </p:nvSpPr>
        <p:spPr>
          <a:xfrm>
            <a:off x="899592" y="836712"/>
            <a:ext cx="7880871" cy="4827489"/>
          </a:xfrm>
        </p:spPr>
        <p:txBody>
          <a:bodyPr>
            <a:noAutofit/>
          </a:bodyPr>
          <a:lstStyle/>
          <a:p>
            <a:r>
              <a:rPr lang="en-GB" altLang="en-US" sz="2400" dirty="0" smtClean="0">
                <a:latin typeface="Lucida Sans" pitchFamily="34" charset="0"/>
              </a:rPr>
              <a:t>HLM housing provided by </a:t>
            </a:r>
            <a:r>
              <a:rPr lang="en-GB" altLang="en-US" sz="2400" dirty="0" smtClean="0">
                <a:latin typeface="Lucida Sans" pitchFamily="34" charset="0"/>
              </a:rPr>
              <a:t>locally based housing associations with c</a:t>
            </a:r>
            <a:r>
              <a:rPr lang="en-GB" altLang="en-US" sz="2400" dirty="0" smtClean="0">
                <a:latin typeface="Lucida Sans" pitchFamily="34" charset="0"/>
              </a:rPr>
              <a:t>lose relationships with municipalities;</a:t>
            </a:r>
          </a:p>
          <a:p>
            <a:r>
              <a:rPr lang="en-GB" altLang="en-US" sz="2400" dirty="0" smtClean="0">
                <a:latin typeface="Lucida Sans" pitchFamily="34" charset="0"/>
              </a:rPr>
              <a:t>Most </a:t>
            </a:r>
            <a:r>
              <a:rPr lang="en-GB" altLang="en-US" sz="2400" dirty="0" smtClean="0">
                <a:latin typeface="Lucida Sans" pitchFamily="34" charset="0"/>
              </a:rPr>
              <a:t>of population eligible for some type of social housing: three levels, with three income </a:t>
            </a:r>
            <a:r>
              <a:rPr lang="en-GB" altLang="en-US" sz="2400" dirty="0" smtClean="0">
                <a:latin typeface="Lucida Sans" pitchFamily="34" charset="0"/>
              </a:rPr>
              <a:t>ceilings;</a:t>
            </a:r>
          </a:p>
          <a:p>
            <a:r>
              <a:rPr lang="en-GB" altLang="en-US" sz="2400" dirty="0" smtClean="0">
                <a:latin typeface="Lucida Sans" pitchFamily="34" charset="0"/>
              </a:rPr>
              <a:t>Incentives to allocate to tenants with capacity to pay; </a:t>
            </a:r>
          </a:p>
          <a:p>
            <a:r>
              <a:rPr lang="en-GB" altLang="en-US" sz="2400" dirty="0" smtClean="0">
                <a:latin typeface="Lucida Sans" pitchFamily="34" charset="0"/>
              </a:rPr>
              <a:t>But urban social housing heavily concentrated </a:t>
            </a:r>
            <a:r>
              <a:rPr lang="en-GB" altLang="en-US" sz="2400" dirty="0">
                <a:latin typeface="Lucida Sans" pitchFamily="34" charset="0"/>
              </a:rPr>
              <a:t>in ‘</a:t>
            </a:r>
            <a:r>
              <a:rPr lang="en-GB" altLang="en-US" sz="2400" dirty="0" err="1">
                <a:latin typeface="Lucida Sans" pitchFamily="34" charset="0"/>
              </a:rPr>
              <a:t>banlieues</a:t>
            </a:r>
            <a:r>
              <a:rPr lang="en-GB" altLang="en-US" sz="2400" dirty="0" smtClean="0">
                <a:latin typeface="Lucida Sans" pitchFamily="34" charset="0"/>
              </a:rPr>
              <a:t>’ – resulting in concentrations of poverty and exclusion;</a:t>
            </a:r>
            <a:endParaRPr lang="en-GB" altLang="en-US" sz="2400" dirty="0" smtClean="0">
              <a:latin typeface="Lucida Sans" pitchFamily="34" charset="0"/>
            </a:endParaRPr>
          </a:p>
          <a:p>
            <a:r>
              <a:rPr lang="en-GB" altLang="en-US" sz="2400" dirty="0" smtClean="0">
                <a:latin typeface="Lucida Sans" pitchFamily="34" charset="0"/>
              </a:rPr>
              <a:t>Recent law requires that 20% of housing stock in each municipality be social  - although much of </a:t>
            </a:r>
            <a:r>
              <a:rPr lang="en-GB" altLang="en-US" sz="2400" dirty="0" smtClean="0">
                <a:latin typeface="Lucida Sans" pitchFamily="34" charset="0"/>
              </a:rPr>
              <a:t>additional provision </a:t>
            </a:r>
            <a:r>
              <a:rPr lang="en-GB" altLang="en-US" sz="2400" dirty="0" smtClean="0">
                <a:latin typeface="Lucida Sans" pitchFamily="34" charset="0"/>
              </a:rPr>
              <a:t>concentrated in lower demand areas  </a:t>
            </a:r>
          </a:p>
        </p:txBody>
      </p:sp>
      <p:pic>
        <p:nvPicPr>
          <p:cNvPr id="4"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424" y="6093296"/>
            <a:ext cx="6477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387842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en-GB" altLang="en-US" smtClean="0"/>
              <a:t>France	</a:t>
            </a:r>
          </a:p>
        </p:txBody>
      </p:sp>
      <p:sp>
        <p:nvSpPr>
          <p:cNvPr id="34819" name="Text Placeholder 3"/>
          <p:cNvSpPr>
            <a:spLocks noGrp="1"/>
          </p:cNvSpPr>
          <p:nvPr>
            <p:ph type="body" sz="half" idx="2"/>
          </p:nvPr>
        </p:nvSpPr>
        <p:spPr/>
        <p:txBody>
          <a:bodyPr/>
          <a:lstStyle/>
          <a:p>
            <a:r>
              <a:rPr lang="en-GB" altLang="en-US" smtClean="0"/>
              <a:t>New construction  in St Jean de Luz</a:t>
            </a:r>
          </a:p>
        </p:txBody>
      </p:sp>
      <p:pic>
        <p:nvPicPr>
          <p:cNvPr id="34820" name="Picture 2" descr="C:\Users\Kathleen\Dropbox\LSE_publication_SocialHousingIllustration\Finance- st. jean de luz project\selection xl 1.jpg"/>
          <p:cNvPicPr>
            <a:picLocks noGrp="1" noChangeAspect="1" noChangeArrowheads="1"/>
          </p:cNvPicPr>
          <p:nvPr>
            <p:ph type="pic" idx="1"/>
          </p:nvPr>
        </p:nvPicPr>
        <p:blipFill>
          <a:blip r:embed="rId3">
            <a:extLst>
              <a:ext uri="{28A0092B-C50C-407E-A947-70E740481C1C}">
                <a14:useLocalDpi xmlns:a14="http://schemas.microsoft.com/office/drawing/2010/main" val="0"/>
              </a:ext>
            </a:extLst>
          </a:blip>
          <a:srcRect t="12579" b="12579"/>
          <a:stretch>
            <a:fillRect/>
          </a:stretch>
        </p:blipFill>
        <p:spPr>
          <a:noFill/>
        </p:spPr>
      </p:pic>
      <p:pic>
        <p:nvPicPr>
          <p:cNvPr id="5"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56376" y="5733628"/>
            <a:ext cx="6477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895368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685800" y="333375"/>
            <a:ext cx="7772400" cy="1419225"/>
          </a:xfrm>
        </p:spPr>
        <p:txBody>
          <a:bodyPr/>
          <a:lstStyle/>
          <a:p>
            <a:r>
              <a:rPr lang="en-GB" altLang="en-US" smtClean="0">
                <a:latin typeface="Lucida Sans" pitchFamily="34" charset="0"/>
              </a:rPr>
              <a:t>Spain</a:t>
            </a:r>
          </a:p>
        </p:txBody>
      </p:sp>
      <p:sp>
        <p:nvSpPr>
          <p:cNvPr id="36867" name="Content Placeholder 2"/>
          <p:cNvSpPr>
            <a:spLocks noGrp="1"/>
          </p:cNvSpPr>
          <p:nvPr>
            <p:ph idx="1"/>
          </p:nvPr>
        </p:nvSpPr>
        <p:spPr>
          <a:xfrm>
            <a:off x="827584" y="1412875"/>
            <a:ext cx="7992566" cy="4683125"/>
          </a:xfrm>
        </p:spPr>
        <p:txBody>
          <a:bodyPr>
            <a:normAutofit fontScale="85000" lnSpcReduction="20000"/>
          </a:bodyPr>
          <a:lstStyle/>
          <a:p>
            <a:r>
              <a:rPr lang="en-GB" altLang="en-US" dirty="0" smtClean="0">
                <a:latin typeface="Lucida Sans" pitchFamily="34" charset="0"/>
              </a:rPr>
              <a:t>Small amount of social rented housing provided by </a:t>
            </a:r>
            <a:r>
              <a:rPr lang="en-GB" altLang="en-US" dirty="0" smtClean="0">
                <a:latin typeface="Lucida Sans" pitchFamily="34" charset="0"/>
              </a:rPr>
              <a:t>municipalities;</a:t>
            </a:r>
          </a:p>
          <a:p>
            <a:r>
              <a:rPr lang="en-GB" altLang="en-US" dirty="0" smtClean="0">
                <a:latin typeface="Lucida Sans" pitchFamily="34" charset="0"/>
              </a:rPr>
              <a:t>But culture of home ownership;</a:t>
            </a:r>
            <a:endParaRPr lang="en-GB" altLang="en-US" dirty="0" smtClean="0">
              <a:latin typeface="Lucida Sans" pitchFamily="34" charset="0"/>
            </a:endParaRPr>
          </a:p>
          <a:p>
            <a:r>
              <a:rPr lang="en-GB" altLang="en-US" dirty="0" smtClean="0">
                <a:latin typeface="Lucida Sans" pitchFamily="34" charset="0"/>
              </a:rPr>
              <a:t>Most social housing in the form of subsidised owner-occupied </a:t>
            </a:r>
            <a:r>
              <a:rPr lang="en-GB" altLang="en-US" dirty="0" smtClean="0">
                <a:latin typeface="Lucida Sans" pitchFamily="34" charset="0"/>
              </a:rPr>
              <a:t>units;</a:t>
            </a:r>
            <a:endParaRPr lang="en-GB" altLang="en-US" dirty="0" smtClean="0">
              <a:latin typeface="Lucida Sans" pitchFamily="34" charset="0"/>
            </a:endParaRPr>
          </a:p>
          <a:p>
            <a:r>
              <a:rPr lang="en-GB" altLang="en-US" dirty="0" smtClean="0">
                <a:latin typeface="Lucida Sans" pitchFamily="34" charset="0"/>
              </a:rPr>
              <a:t>Generous income ceilings and no restriction on re-sale means subsidy leaks </a:t>
            </a:r>
            <a:r>
              <a:rPr lang="en-GB" altLang="en-US" dirty="0" smtClean="0">
                <a:latin typeface="Lucida Sans" pitchFamily="34" charset="0"/>
              </a:rPr>
              <a:t>away;</a:t>
            </a:r>
          </a:p>
          <a:p>
            <a:r>
              <a:rPr lang="en-GB" altLang="en-US" dirty="0" smtClean="0">
                <a:latin typeface="Lucida Sans" pitchFamily="34" charset="0"/>
              </a:rPr>
              <a:t>Support into home-ownership through financial institutions especially in mid 2000s – resulting in major problems of eviction; </a:t>
            </a:r>
            <a:endParaRPr lang="en-GB" altLang="en-US" dirty="0" smtClean="0">
              <a:latin typeface="Lucida Sans" pitchFamily="34" charset="0"/>
            </a:endParaRPr>
          </a:p>
          <a:p>
            <a:r>
              <a:rPr lang="en-GB" altLang="en-US" dirty="0" smtClean="0">
                <a:latin typeface="Lucida Sans" pitchFamily="34" charset="0"/>
              </a:rPr>
              <a:t>A regionally based social housing requirement in new </a:t>
            </a:r>
            <a:r>
              <a:rPr lang="en-GB" altLang="en-US" dirty="0" smtClean="0">
                <a:latin typeface="Lucida Sans" pitchFamily="34" charset="0"/>
              </a:rPr>
              <a:t>developments.</a:t>
            </a:r>
            <a:endParaRPr lang="en-GB" altLang="en-US" dirty="0" smtClean="0">
              <a:latin typeface="Lucida Sans" pitchFamily="34" charset="0"/>
            </a:endParaRPr>
          </a:p>
        </p:txBody>
      </p:sp>
      <p:pic>
        <p:nvPicPr>
          <p:cNvPr id="4"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56376" y="5877272"/>
            <a:ext cx="6477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72112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GB" altLang="en-US" smtClean="0"/>
              <a:t>Spain</a:t>
            </a:r>
          </a:p>
        </p:txBody>
      </p:sp>
      <p:sp>
        <p:nvSpPr>
          <p:cNvPr id="38915" name="Text Placeholder 3"/>
          <p:cNvSpPr>
            <a:spLocks noGrp="1"/>
          </p:cNvSpPr>
          <p:nvPr>
            <p:ph type="body" sz="half" idx="2"/>
          </p:nvPr>
        </p:nvSpPr>
        <p:spPr/>
        <p:txBody>
          <a:bodyPr/>
          <a:lstStyle/>
          <a:p>
            <a:r>
              <a:rPr lang="en-GB" altLang="en-US" smtClean="0"/>
              <a:t>Owner-occupied social housing in outskirts of Madrid</a:t>
            </a:r>
          </a:p>
          <a:p>
            <a:endParaRPr lang="en-GB" altLang="en-US" smtClean="0"/>
          </a:p>
        </p:txBody>
      </p:sp>
      <p:pic>
        <p:nvPicPr>
          <p:cNvPr id="38916" name="Picture 2" descr="C:\Users\Kathleen\Dropbox\Wiley_Social Housing in Europe_Manuscript Submission\4. Pictures\13_spain.jpg"/>
          <p:cNvPicPr>
            <a:picLocks noGrp="1" noChangeAspect="1" noChangeArrowheads="1"/>
          </p:cNvPicPr>
          <p:nvPr>
            <p:ph type="pic" idx="1"/>
          </p:nvPr>
        </p:nvPicPr>
        <p:blipFill>
          <a:blip r:embed="rId3">
            <a:extLst>
              <a:ext uri="{28A0092B-C50C-407E-A947-70E740481C1C}">
                <a14:useLocalDpi xmlns:a14="http://schemas.microsoft.com/office/drawing/2010/main" val="0"/>
              </a:ext>
            </a:extLst>
          </a:blip>
          <a:srcRect/>
          <a:stretch>
            <a:fillRect/>
          </a:stretch>
        </p:blipFill>
        <p:spPr>
          <a:noFill/>
        </p:spPr>
      </p:pic>
      <p:pic>
        <p:nvPicPr>
          <p:cNvPr id="5"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56376" y="5626100"/>
            <a:ext cx="6477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869543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684213" y="-171450"/>
            <a:ext cx="7772400" cy="1419225"/>
          </a:xfrm>
        </p:spPr>
        <p:txBody>
          <a:bodyPr/>
          <a:lstStyle/>
          <a:p>
            <a:r>
              <a:rPr lang="en-GB" altLang="en-US" smtClean="0">
                <a:latin typeface="Lucida Sans" pitchFamily="34" charset="0"/>
              </a:rPr>
              <a:t>UK</a:t>
            </a:r>
          </a:p>
        </p:txBody>
      </p:sp>
      <p:sp>
        <p:nvSpPr>
          <p:cNvPr id="40963" name="Content Placeholder 2"/>
          <p:cNvSpPr>
            <a:spLocks noGrp="1"/>
          </p:cNvSpPr>
          <p:nvPr>
            <p:ph idx="1"/>
          </p:nvPr>
        </p:nvSpPr>
        <p:spPr>
          <a:xfrm>
            <a:off x="683568" y="908721"/>
            <a:ext cx="8096895" cy="4971380"/>
          </a:xfrm>
        </p:spPr>
        <p:txBody>
          <a:bodyPr>
            <a:normAutofit fontScale="85000" lnSpcReduction="20000"/>
          </a:bodyPr>
          <a:lstStyle/>
          <a:p>
            <a:r>
              <a:rPr lang="en-GB" altLang="en-US" dirty="0" smtClean="0">
                <a:latin typeface="Lucida Sans" pitchFamily="34" charset="0"/>
              </a:rPr>
              <a:t>About 60% of social housing owned by housing associations, the rest by local authorities</a:t>
            </a:r>
          </a:p>
          <a:p>
            <a:r>
              <a:rPr lang="en-GB" altLang="en-US" dirty="0" smtClean="0">
                <a:latin typeface="Lucida Sans" pitchFamily="34" charset="0"/>
              </a:rPr>
              <a:t>‘Right to Buy’ for council tenants instituted in </a:t>
            </a:r>
            <a:r>
              <a:rPr lang="en-GB" altLang="en-US" dirty="0" smtClean="0">
                <a:latin typeface="Lucida Sans" pitchFamily="34" charset="0"/>
              </a:rPr>
              <a:t>1980 - now </a:t>
            </a:r>
            <a:r>
              <a:rPr lang="en-GB" altLang="en-US" dirty="0" smtClean="0">
                <a:latin typeface="Lucida Sans" pitchFamily="34" charset="0"/>
              </a:rPr>
              <a:t>to be extended to housing association </a:t>
            </a:r>
            <a:r>
              <a:rPr lang="en-GB" altLang="en-US" dirty="0" smtClean="0">
                <a:latin typeface="Lucida Sans" pitchFamily="34" charset="0"/>
              </a:rPr>
              <a:t>tenants;</a:t>
            </a:r>
          </a:p>
          <a:p>
            <a:r>
              <a:rPr lang="en-GB" altLang="en-US" dirty="0" smtClean="0">
                <a:latin typeface="Lucida Sans" pitchFamily="34" charset="0"/>
              </a:rPr>
              <a:t>Intermediate home ownership since 1980; </a:t>
            </a:r>
          </a:p>
          <a:p>
            <a:r>
              <a:rPr lang="en-GB" altLang="en-US" dirty="0" smtClean="0">
                <a:latin typeface="Lucida Sans" pitchFamily="34" charset="0"/>
              </a:rPr>
              <a:t>Shifts towards increased targeting – higher rents and incentives to move to owner-occupation; </a:t>
            </a:r>
          </a:p>
          <a:p>
            <a:r>
              <a:rPr lang="en-GB" altLang="en-US" dirty="0" smtClean="0">
                <a:latin typeface="Lucida Sans" pitchFamily="34" charset="0"/>
              </a:rPr>
              <a:t>Some recycling of subsidy via sales and re-investment;</a:t>
            </a:r>
            <a:endParaRPr lang="en-GB" altLang="en-US" dirty="0" smtClean="0">
              <a:latin typeface="Lucida Sans" pitchFamily="34" charset="0"/>
            </a:endParaRPr>
          </a:p>
          <a:p>
            <a:r>
              <a:rPr lang="en-GB" altLang="en-US" dirty="0" smtClean="0">
                <a:latin typeface="Lucida Sans" pitchFamily="34" charset="0"/>
              </a:rPr>
              <a:t>Increasing </a:t>
            </a:r>
            <a:r>
              <a:rPr lang="en-GB" altLang="en-US" dirty="0" smtClean="0">
                <a:latin typeface="Lucida Sans" pitchFamily="34" charset="0"/>
              </a:rPr>
              <a:t>role </a:t>
            </a:r>
            <a:r>
              <a:rPr lang="en-GB" altLang="en-US" dirty="0" smtClean="0">
                <a:latin typeface="Lucida Sans" pitchFamily="34" charset="0"/>
              </a:rPr>
              <a:t>for </a:t>
            </a:r>
            <a:r>
              <a:rPr lang="en-GB" altLang="en-US" dirty="0" smtClean="0">
                <a:latin typeface="Lucida Sans" pitchFamily="34" charset="0"/>
              </a:rPr>
              <a:t>the private rented </a:t>
            </a:r>
            <a:r>
              <a:rPr lang="en-GB" altLang="en-US" dirty="0" smtClean="0">
                <a:latin typeface="Lucida Sans" pitchFamily="34" charset="0"/>
              </a:rPr>
              <a:t>sector</a:t>
            </a:r>
            <a:endParaRPr lang="en-GB" altLang="en-US" dirty="0" smtClean="0">
              <a:latin typeface="Lucida Sans" pitchFamily="34" charset="0"/>
            </a:endParaRPr>
          </a:p>
        </p:txBody>
      </p:sp>
      <p:pic>
        <p:nvPicPr>
          <p:cNvPr id="4"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56376" y="5626100"/>
            <a:ext cx="6477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867311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r>
              <a:rPr lang="en-GB" altLang="en-US" smtClean="0"/>
              <a:t>South London</a:t>
            </a:r>
          </a:p>
        </p:txBody>
      </p:sp>
      <p:sp>
        <p:nvSpPr>
          <p:cNvPr id="43011" name="Text Placeholder 3"/>
          <p:cNvSpPr>
            <a:spLocks noGrp="1"/>
          </p:cNvSpPr>
          <p:nvPr>
            <p:ph type="body" sz="half" idx="2"/>
          </p:nvPr>
        </p:nvSpPr>
        <p:spPr/>
        <p:txBody>
          <a:bodyPr>
            <a:normAutofit lnSpcReduction="10000"/>
          </a:bodyPr>
          <a:lstStyle/>
          <a:p>
            <a:r>
              <a:rPr lang="en-GB" altLang="en-US" smtClean="0"/>
              <a:t>The Brandon Estate, Kennington</a:t>
            </a:r>
          </a:p>
          <a:p>
            <a:r>
              <a:rPr lang="en-GB" altLang="en-US" smtClean="0"/>
              <a:t>1956-61</a:t>
            </a:r>
          </a:p>
          <a:p>
            <a:r>
              <a:rPr lang="en-GB" altLang="en-US" smtClean="0"/>
              <a:t>First towers over 15 storeys to be built by London County Council</a:t>
            </a:r>
          </a:p>
        </p:txBody>
      </p:sp>
      <p:pic>
        <p:nvPicPr>
          <p:cNvPr id="43012" name="Picture 2" descr="C:\Users\Kathleen\Dropbox\Wiley_Social Housing in Europe_Manuscript Submission\4. Pictures\7_england_Brandon Estate Kennington.jpg"/>
          <p:cNvPicPr>
            <a:picLocks noGrp="1" noChangeAspect="1" noChangeArrowheads="1"/>
          </p:cNvPicPr>
          <p:nvPr>
            <p:ph type="pic" idx="1"/>
          </p:nvPr>
        </p:nvPicPr>
        <p:blipFill>
          <a:blip r:embed="rId3">
            <a:extLst>
              <a:ext uri="{28A0092B-C50C-407E-A947-70E740481C1C}">
                <a14:useLocalDpi xmlns:a14="http://schemas.microsoft.com/office/drawing/2010/main" val="0"/>
              </a:ext>
            </a:extLst>
          </a:blip>
          <a:srcRect l="5621" r="5621"/>
          <a:stretch>
            <a:fillRect/>
          </a:stretch>
        </p:blipFill>
        <p:spPr>
          <a:noFill/>
        </p:spPr>
      </p:pic>
      <p:pic>
        <p:nvPicPr>
          <p:cNvPr id="5"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56376" y="5661620"/>
            <a:ext cx="6477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9879361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313" y="74613"/>
            <a:ext cx="9251950" cy="1143000"/>
          </a:xfrm>
        </p:spPr>
        <p:txBody>
          <a:bodyPr>
            <a:normAutofit/>
          </a:bodyPr>
          <a:lstStyle/>
          <a:p>
            <a:pPr>
              <a:defRPr/>
            </a:pPr>
            <a:r>
              <a:rPr lang="en-GB" dirty="0" smtClean="0"/>
              <a:t>Looking towards a different model?</a:t>
            </a:r>
            <a:endParaRPr lang="en-GB" dirty="0"/>
          </a:p>
        </p:txBody>
      </p:sp>
      <p:sp>
        <p:nvSpPr>
          <p:cNvPr id="10243" name="Content Placeholder 2"/>
          <p:cNvSpPr>
            <a:spLocks noGrp="1"/>
          </p:cNvSpPr>
          <p:nvPr>
            <p:ph idx="1"/>
          </p:nvPr>
        </p:nvSpPr>
        <p:spPr>
          <a:xfrm>
            <a:off x="827584" y="1484783"/>
            <a:ext cx="7992888" cy="3826991"/>
          </a:xfrm>
        </p:spPr>
        <p:txBody>
          <a:bodyPr>
            <a:normAutofit fontScale="62500" lnSpcReduction="20000"/>
          </a:bodyPr>
          <a:lstStyle/>
          <a:p>
            <a:r>
              <a:rPr lang="en-GB" altLang="en-US" i="1" dirty="0" smtClean="0"/>
              <a:t>Historically</a:t>
            </a:r>
            <a:r>
              <a:rPr lang="en-GB" altLang="en-US" dirty="0" smtClean="0"/>
              <a:t> social housing in North Western Europe broadly based and often for those who could afford other choices;</a:t>
            </a:r>
          </a:p>
          <a:p>
            <a:r>
              <a:rPr lang="en-GB" altLang="en-US" i="1" dirty="0" smtClean="0"/>
              <a:t>Now </a:t>
            </a:r>
            <a:r>
              <a:rPr lang="en-GB" altLang="en-US" dirty="0" smtClean="0"/>
              <a:t>it often houses mainly those in most need—who may not be in work;  </a:t>
            </a:r>
          </a:p>
          <a:p>
            <a:r>
              <a:rPr lang="en-GB" altLang="en-US" dirty="0" smtClean="0"/>
              <a:t>Affordability for these groups can require deep subsidy  - either income related or in terms of rents; </a:t>
            </a:r>
          </a:p>
          <a:p>
            <a:r>
              <a:rPr lang="en-GB" altLang="en-US" dirty="0" smtClean="0"/>
              <a:t>Yet there is another increasingly large group who also need some help (affordable housing) </a:t>
            </a:r>
            <a:r>
              <a:rPr lang="en-GB" altLang="en-US" dirty="0" smtClean="0"/>
              <a:t> - which </a:t>
            </a:r>
            <a:r>
              <a:rPr lang="en-GB" altLang="en-US" dirty="0" smtClean="0"/>
              <a:t>is currently extremely limited </a:t>
            </a:r>
            <a:r>
              <a:rPr lang="en-GB" altLang="en-US" dirty="0" smtClean="0"/>
              <a:t>in terms of supply;</a:t>
            </a:r>
            <a:endParaRPr lang="en-GB" altLang="en-US" dirty="0" smtClean="0"/>
          </a:p>
          <a:p>
            <a:r>
              <a:rPr lang="en-GB" altLang="en-US" dirty="0" smtClean="0"/>
              <a:t>The </a:t>
            </a:r>
            <a:r>
              <a:rPr lang="en-GB" altLang="en-US" i="1" dirty="0" smtClean="0"/>
              <a:t>contribution</a:t>
            </a:r>
            <a:r>
              <a:rPr lang="en-GB" altLang="en-US" dirty="0" smtClean="0"/>
              <a:t> made by social housing depends partly on the size of the sector, and whether it is growing or declining </a:t>
            </a:r>
            <a:r>
              <a:rPr lang="en-GB" altLang="en-US" dirty="0" smtClean="0"/>
              <a:t> - compare Netherlands and UK; </a:t>
            </a:r>
            <a:endParaRPr lang="en-GB" altLang="en-US" dirty="0" smtClean="0"/>
          </a:p>
          <a:p>
            <a:r>
              <a:rPr lang="en-GB" altLang="en-US" dirty="0" smtClean="0"/>
              <a:t>But also on how other sectors operate – issues around crowding out?</a:t>
            </a:r>
          </a:p>
        </p:txBody>
      </p:sp>
      <p:pic>
        <p:nvPicPr>
          <p:cNvPr id="4"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56376" y="5626100"/>
            <a:ext cx="6477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302151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a:xfrm>
            <a:off x="466725" y="101600"/>
            <a:ext cx="8229600" cy="1143000"/>
          </a:xfrm>
        </p:spPr>
        <p:txBody>
          <a:bodyPr>
            <a:normAutofit/>
          </a:bodyPr>
          <a:lstStyle/>
          <a:p>
            <a:r>
              <a:rPr lang="en-GB" altLang="en-US" sz="3600" dirty="0" smtClean="0">
                <a:latin typeface="Lucida Sans" pitchFamily="34" charset="0"/>
              </a:rPr>
              <a:t>Trends in financing into the future</a:t>
            </a:r>
          </a:p>
        </p:txBody>
      </p:sp>
      <p:sp>
        <p:nvSpPr>
          <p:cNvPr id="47107" name="Text Placeholder 2"/>
          <p:cNvSpPr>
            <a:spLocks noGrp="1"/>
          </p:cNvSpPr>
          <p:nvPr>
            <p:ph type="body" idx="1"/>
          </p:nvPr>
        </p:nvSpPr>
        <p:spPr>
          <a:xfrm flipV="1">
            <a:off x="457200" y="1341438"/>
            <a:ext cx="4040188" cy="193675"/>
          </a:xfrm>
        </p:spPr>
        <p:txBody>
          <a:bodyPr>
            <a:normAutofit fontScale="32500" lnSpcReduction="20000"/>
          </a:bodyPr>
          <a:lstStyle/>
          <a:p>
            <a:r>
              <a:rPr lang="en-GB" altLang="en-US" smtClean="0"/>
              <a:t> </a:t>
            </a:r>
          </a:p>
        </p:txBody>
      </p:sp>
      <p:sp>
        <p:nvSpPr>
          <p:cNvPr id="47108" name="Content Placeholder 3"/>
          <p:cNvSpPr>
            <a:spLocks noGrp="1"/>
          </p:cNvSpPr>
          <p:nvPr>
            <p:ph sz="half" idx="2"/>
          </p:nvPr>
        </p:nvSpPr>
        <p:spPr>
          <a:xfrm>
            <a:off x="457200" y="1341438"/>
            <a:ext cx="4040188" cy="4784725"/>
          </a:xfrm>
        </p:spPr>
        <p:txBody>
          <a:bodyPr>
            <a:normAutofit fontScale="92500" lnSpcReduction="20000"/>
          </a:bodyPr>
          <a:lstStyle/>
          <a:p>
            <a:r>
              <a:rPr lang="en-GB" altLang="en-US" dirty="0" smtClean="0">
                <a:latin typeface="Lucida Sans" pitchFamily="34" charset="0"/>
              </a:rPr>
              <a:t>Reduced availability of government financial subsidy </a:t>
            </a:r>
            <a:r>
              <a:rPr lang="en-GB" altLang="en-US" dirty="0" smtClean="0">
                <a:latin typeface="Calibri" pitchFamily="34" charset="0"/>
              </a:rPr>
              <a:t>→ m</a:t>
            </a:r>
            <a:r>
              <a:rPr lang="en-GB" altLang="en-US" dirty="0" smtClean="0">
                <a:latin typeface="Lucida Sans" pitchFamily="34" charset="0"/>
              </a:rPr>
              <a:t>ore reliance on private debt finance (especially Netherlands, UK</a:t>
            </a:r>
            <a:r>
              <a:rPr lang="en-GB" altLang="en-US" dirty="0" smtClean="0">
                <a:latin typeface="Lucida Sans" pitchFamily="34" charset="0"/>
              </a:rPr>
              <a:t>);</a:t>
            </a:r>
            <a:endParaRPr lang="en-GB" altLang="en-US" dirty="0" smtClean="0">
              <a:latin typeface="Lucida Sans" pitchFamily="34" charset="0"/>
            </a:endParaRPr>
          </a:p>
          <a:p>
            <a:r>
              <a:rPr lang="en-GB" altLang="en-US" dirty="0" smtClean="0">
                <a:latin typeface="Lucida Sans" pitchFamily="34" charset="0"/>
              </a:rPr>
              <a:t>One alternative to financial subsidy: governments supply cheap/free </a:t>
            </a:r>
            <a:r>
              <a:rPr lang="en-GB" altLang="en-US" i="1" dirty="0" smtClean="0">
                <a:latin typeface="Lucida Sans" pitchFamily="34" charset="0"/>
              </a:rPr>
              <a:t>land;</a:t>
            </a:r>
            <a:endParaRPr lang="en-GB" altLang="en-US" i="1" dirty="0" smtClean="0">
              <a:latin typeface="Lucida Sans" pitchFamily="34" charset="0"/>
            </a:endParaRPr>
          </a:p>
          <a:p>
            <a:r>
              <a:rPr lang="en-GB" altLang="en-US" i="1" dirty="0" smtClean="0">
                <a:latin typeface="Lucida Sans" pitchFamily="34" charset="0"/>
              </a:rPr>
              <a:t>Or </a:t>
            </a:r>
            <a:r>
              <a:rPr lang="en-GB" altLang="en-US" dirty="0" smtClean="0">
                <a:latin typeface="Lucida Sans" pitchFamily="34" charset="0"/>
              </a:rPr>
              <a:t>use established capital base (</a:t>
            </a:r>
            <a:r>
              <a:rPr lang="en-GB" altLang="en-US" dirty="0"/>
              <a:t>Sweden and Netherlands make positive </a:t>
            </a:r>
            <a:r>
              <a:rPr lang="en-GB" altLang="en-US" dirty="0" smtClean="0"/>
              <a:t>contributions to government; </a:t>
            </a:r>
            <a:r>
              <a:rPr lang="en-GB" altLang="en-US" dirty="0"/>
              <a:t>UK moving in that </a:t>
            </a:r>
            <a:r>
              <a:rPr lang="en-GB" altLang="en-US" dirty="0" smtClean="0"/>
              <a:t>direction</a:t>
            </a:r>
            <a:r>
              <a:rPr lang="en-GB" altLang="en-US" dirty="0" smtClean="0"/>
              <a:t>);</a:t>
            </a:r>
          </a:p>
          <a:p>
            <a:r>
              <a:rPr lang="en-GB" altLang="en-US" dirty="0" smtClean="0"/>
              <a:t>And household contributions. </a:t>
            </a:r>
            <a:endParaRPr lang="en-GB" altLang="en-US" dirty="0"/>
          </a:p>
          <a:p>
            <a:endParaRPr lang="en-GB" altLang="en-US" dirty="0" smtClean="0">
              <a:latin typeface="Lucida Sans" pitchFamily="34" charset="0"/>
            </a:endParaRPr>
          </a:p>
        </p:txBody>
      </p:sp>
      <p:sp>
        <p:nvSpPr>
          <p:cNvPr id="47109" name="Text Placeholder 4"/>
          <p:cNvSpPr>
            <a:spLocks noGrp="1"/>
          </p:cNvSpPr>
          <p:nvPr>
            <p:ph type="body" sz="quarter" idx="3"/>
          </p:nvPr>
        </p:nvSpPr>
        <p:spPr/>
        <p:txBody>
          <a:bodyPr/>
          <a:lstStyle/>
          <a:p>
            <a:r>
              <a:rPr lang="en-GB" altLang="en-US" smtClean="0"/>
              <a:t> </a:t>
            </a:r>
          </a:p>
        </p:txBody>
      </p:sp>
      <p:sp>
        <p:nvSpPr>
          <p:cNvPr id="47110" name="Content Placeholder 5"/>
          <p:cNvSpPr>
            <a:spLocks noGrp="1"/>
          </p:cNvSpPr>
          <p:nvPr>
            <p:ph sz="quarter" idx="4"/>
          </p:nvPr>
        </p:nvSpPr>
        <p:spPr>
          <a:xfrm>
            <a:off x="4645025" y="1341438"/>
            <a:ext cx="4041775" cy="4784725"/>
          </a:xfrm>
        </p:spPr>
        <p:txBody>
          <a:bodyPr/>
          <a:lstStyle/>
          <a:p>
            <a:r>
              <a:rPr lang="en-GB" altLang="en-US" dirty="0" smtClean="0">
                <a:latin typeface="Lucida Sans" pitchFamily="34" charset="0"/>
              </a:rPr>
              <a:t>Some providers or systems have large historic reserves (e.g. Denmark) </a:t>
            </a:r>
          </a:p>
          <a:p>
            <a:r>
              <a:rPr lang="en-GB" altLang="en-US" dirty="0" smtClean="0">
                <a:latin typeface="Lucida Sans" pitchFamily="34" charset="0"/>
              </a:rPr>
              <a:t>Increasing role </a:t>
            </a:r>
            <a:r>
              <a:rPr lang="en-GB" altLang="en-US" dirty="0" smtClean="0">
                <a:latin typeface="Lucida Sans" pitchFamily="34" charset="0"/>
              </a:rPr>
              <a:t>of Private Equity for ownership (e.g. </a:t>
            </a:r>
            <a:r>
              <a:rPr lang="en-GB" altLang="en-US" dirty="0" smtClean="0">
                <a:latin typeface="Lucida Sans" pitchFamily="34" charset="0"/>
              </a:rPr>
              <a:t>Germany; UK)</a:t>
            </a:r>
            <a:endParaRPr lang="en-GB" altLang="en-US" dirty="0" smtClean="0">
              <a:latin typeface="Lucida Sans" pitchFamily="34" charset="0"/>
            </a:endParaRPr>
          </a:p>
          <a:p>
            <a:r>
              <a:rPr lang="en-GB" altLang="en-US" dirty="0" smtClean="0">
                <a:latin typeface="Lucida Sans" pitchFamily="34" charset="0"/>
              </a:rPr>
              <a:t>Future: is there a role for institutional investors in new development?</a:t>
            </a:r>
          </a:p>
        </p:txBody>
      </p:sp>
      <p:pic>
        <p:nvPicPr>
          <p:cNvPr id="7"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56376" y="5626100"/>
            <a:ext cx="6477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941562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685800" y="188913"/>
            <a:ext cx="7772400" cy="1295400"/>
          </a:xfrm>
        </p:spPr>
        <p:txBody>
          <a:bodyPr/>
          <a:lstStyle/>
          <a:p>
            <a:r>
              <a:rPr lang="en-GB" altLang="en-US" sz="3600" smtClean="0"/>
              <a:t>European Social Housing: the Challenges</a:t>
            </a:r>
          </a:p>
        </p:txBody>
      </p:sp>
      <p:sp>
        <p:nvSpPr>
          <p:cNvPr id="3" name="Content Placeholder 2"/>
          <p:cNvSpPr>
            <a:spLocks noGrp="1"/>
          </p:cNvSpPr>
          <p:nvPr>
            <p:ph idx="1"/>
          </p:nvPr>
        </p:nvSpPr>
        <p:spPr>
          <a:xfrm>
            <a:off x="468313" y="1341438"/>
            <a:ext cx="8229600" cy="4824412"/>
          </a:xfrm>
        </p:spPr>
        <p:txBody>
          <a:bodyPr>
            <a:normAutofit fontScale="77500" lnSpcReduction="20000"/>
          </a:bodyPr>
          <a:lstStyle/>
          <a:p>
            <a:pPr>
              <a:defRPr/>
            </a:pPr>
            <a:r>
              <a:rPr lang="en-GB" dirty="0" smtClean="0"/>
              <a:t>Declining population in some </a:t>
            </a:r>
            <a:r>
              <a:rPr lang="en-GB" dirty="0" smtClean="0"/>
              <a:t>regions/countries;</a:t>
            </a:r>
            <a:endParaRPr lang="en-GB" dirty="0" smtClean="0"/>
          </a:p>
          <a:p>
            <a:pPr>
              <a:defRPr/>
            </a:pPr>
            <a:r>
              <a:rPr lang="en-GB" dirty="0" smtClean="0"/>
              <a:t>Worsening income distribution in most </a:t>
            </a:r>
            <a:r>
              <a:rPr lang="en-GB" dirty="0" smtClean="0"/>
              <a:t>countries; </a:t>
            </a:r>
            <a:endParaRPr lang="en-GB" dirty="0" smtClean="0"/>
          </a:p>
          <a:p>
            <a:pPr>
              <a:defRPr/>
            </a:pPr>
            <a:r>
              <a:rPr lang="en-GB" dirty="0" smtClean="0"/>
              <a:t>Increasing problems of </a:t>
            </a:r>
            <a:r>
              <a:rPr lang="en-GB" dirty="0" err="1" smtClean="0"/>
              <a:t>residualisation</a:t>
            </a:r>
            <a:r>
              <a:rPr lang="en-GB" dirty="0" smtClean="0"/>
              <a:t> – tenure and /or </a:t>
            </a:r>
            <a:r>
              <a:rPr lang="en-GB" dirty="0" smtClean="0"/>
              <a:t>spatial;</a:t>
            </a:r>
            <a:endParaRPr lang="en-GB" dirty="0" smtClean="0"/>
          </a:p>
          <a:p>
            <a:pPr>
              <a:defRPr/>
            </a:pPr>
            <a:r>
              <a:rPr lang="en-GB" dirty="0" smtClean="0"/>
              <a:t>Increasing need for regeneration investment in post war </a:t>
            </a:r>
            <a:r>
              <a:rPr lang="en-GB" dirty="0" smtClean="0"/>
              <a:t>social housing;</a:t>
            </a:r>
            <a:endParaRPr lang="en-GB" dirty="0" smtClean="0"/>
          </a:p>
          <a:p>
            <a:pPr>
              <a:defRPr/>
            </a:pPr>
            <a:r>
              <a:rPr lang="en-GB" dirty="0" smtClean="0"/>
              <a:t>Increasing pressure to cut public </a:t>
            </a:r>
            <a:r>
              <a:rPr lang="en-GB" dirty="0" smtClean="0"/>
              <a:t>budgets;</a:t>
            </a:r>
            <a:endParaRPr lang="en-GB" dirty="0" smtClean="0"/>
          </a:p>
          <a:p>
            <a:pPr>
              <a:defRPr/>
            </a:pPr>
            <a:r>
              <a:rPr lang="en-GB" dirty="0" smtClean="0"/>
              <a:t>Increasing issues of affordability among lower income employed </a:t>
            </a:r>
            <a:r>
              <a:rPr lang="en-GB" dirty="0" smtClean="0"/>
              <a:t>households;</a:t>
            </a:r>
            <a:endParaRPr lang="en-GB" dirty="0" smtClean="0"/>
          </a:p>
          <a:p>
            <a:pPr>
              <a:defRPr/>
            </a:pPr>
            <a:r>
              <a:rPr lang="en-GB" dirty="0" smtClean="0"/>
              <a:t>Increasing emphasis on private renting </a:t>
            </a:r>
            <a:r>
              <a:rPr lang="en-GB" dirty="0" smtClean="0"/>
              <a:t> and financing methods for shallow subsidy provision;</a:t>
            </a:r>
            <a:endParaRPr lang="en-GB" dirty="0" smtClean="0"/>
          </a:p>
          <a:p>
            <a:pPr>
              <a:defRPr/>
            </a:pPr>
            <a:r>
              <a:rPr lang="en-GB" dirty="0" smtClean="0"/>
              <a:t>BUT social rented housing appears quite robust and remains a good and sustainable model in many countries</a:t>
            </a:r>
          </a:p>
          <a:p>
            <a:pPr>
              <a:defRPr/>
            </a:pPr>
            <a:endParaRPr lang="en-GB" dirty="0"/>
          </a:p>
        </p:txBody>
      </p:sp>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956376" y="5626100"/>
            <a:ext cx="6477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516719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600" dirty="0" smtClean="0"/>
              <a:t>Why Social and Affordable Housing ?</a:t>
            </a:r>
            <a:br>
              <a:rPr lang="en-GB" sz="3600" dirty="0" smtClean="0"/>
            </a:br>
            <a:r>
              <a:rPr lang="en-GB" sz="3200" dirty="0" smtClean="0"/>
              <a:t>Different Approaches </a:t>
            </a:r>
            <a:endParaRPr lang="en-GB" sz="3200" dirty="0"/>
          </a:p>
        </p:txBody>
      </p:sp>
      <p:sp>
        <p:nvSpPr>
          <p:cNvPr id="3" name="Content Placeholder 2"/>
          <p:cNvSpPr>
            <a:spLocks noGrp="1"/>
          </p:cNvSpPr>
          <p:nvPr>
            <p:ph idx="1"/>
          </p:nvPr>
        </p:nvSpPr>
        <p:spPr>
          <a:xfrm>
            <a:off x="457200" y="1484784"/>
            <a:ext cx="8229600" cy="4641379"/>
          </a:xfrm>
        </p:spPr>
        <p:txBody>
          <a:bodyPr>
            <a:normAutofit fontScale="92500" lnSpcReduction="20000"/>
          </a:bodyPr>
          <a:lstStyle/>
          <a:p>
            <a:r>
              <a:rPr lang="en-GB" dirty="0" smtClean="0"/>
              <a:t>Regulation – but regulation generates higher costs  and impacts on supply incentives -  so requires support;</a:t>
            </a:r>
          </a:p>
          <a:p>
            <a:r>
              <a:rPr lang="en-GB" dirty="0" smtClean="0"/>
              <a:t>Subsidy -  to suppliers to expand supply and reduce costs to consumer or to consumers to purchase higher standards;</a:t>
            </a:r>
          </a:p>
          <a:p>
            <a:r>
              <a:rPr lang="en-GB" dirty="0" smtClean="0"/>
              <a:t>Direct provision – to overcome market failures; to provide housing as part of social wage and a mixed economy; to strengthen political support;   </a:t>
            </a:r>
          </a:p>
          <a:p>
            <a:r>
              <a:rPr lang="en-GB" dirty="0" smtClean="0"/>
              <a:t>Practicalities  - what is feasible; what can be resourced; what is politically acceptable. </a:t>
            </a:r>
            <a:endParaRPr lang="en-GB" dirty="0"/>
          </a:p>
        </p:txBody>
      </p:sp>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956376" y="5626100"/>
            <a:ext cx="6477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2134751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600" dirty="0" smtClean="0"/>
              <a:t>Social </a:t>
            </a:r>
            <a:r>
              <a:rPr lang="en-GB" sz="3600" dirty="0" smtClean="0"/>
              <a:t>and Affordable Housing</a:t>
            </a:r>
            <a:r>
              <a:rPr lang="en-GB" sz="3600" dirty="0" smtClean="0"/>
              <a:t>: a Continuing Role? </a:t>
            </a:r>
            <a:endParaRPr lang="en-GB" sz="3600" dirty="0"/>
          </a:p>
        </p:txBody>
      </p:sp>
      <p:sp>
        <p:nvSpPr>
          <p:cNvPr id="3" name="Content Placeholder 2"/>
          <p:cNvSpPr>
            <a:spLocks noGrp="1"/>
          </p:cNvSpPr>
          <p:nvPr>
            <p:ph idx="1"/>
          </p:nvPr>
        </p:nvSpPr>
        <p:spPr>
          <a:xfrm>
            <a:off x="457200" y="1484784"/>
            <a:ext cx="8229600" cy="4641379"/>
          </a:xfrm>
        </p:spPr>
        <p:txBody>
          <a:bodyPr>
            <a:normAutofit fontScale="62500" lnSpcReduction="20000"/>
          </a:bodyPr>
          <a:lstStyle/>
          <a:p>
            <a:r>
              <a:rPr lang="en-GB" dirty="0" smtClean="0"/>
              <a:t>As accommodating those who have few options or as one of many providers? </a:t>
            </a:r>
          </a:p>
          <a:p>
            <a:r>
              <a:rPr lang="en-GB" dirty="0" smtClean="0"/>
              <a:t>Capital base  available outside Eastern Europe</a:t>
            </a:r>
          </a:p>
          <a:p>
            <a:r>
              <a:rPr lang="en-GB" dirty="0" smtClean="0"/>
              <a:t>Social providers looking for other sources of income/subsidy to provide affordable </a:t>
            </a:r>
            <a:r>
              <a:rPr lang="en-GB" dirty="0" smtClean="0"/>
              <a:t>housing; </a:t>
            </a:r>
            <a:endParaRPr lang="en-GB" dirty="0" smtClean="0"/>
          </a:p>
          <a:p>
            <a:r>
              <a:rPr lang="en-GB" dirty="0" smtClean="0"/>
              <a:t>But also looking to diversify into other activities – </a:t>
            </a:r>
            <a:r>
              <a:rPr lang="en-GB" dirty="0" smtClean="0"/>
              <a:t>market/intermediate – short term and shallow subsidy; </a:t>
            </a:r>
            <a:endParaRPr lang="en-GB" dirty="0" smtClean="0"/>
          </a:p>
          <a:p>
            <a:r>
              <a:rPr lang="en-GB" dirty="0" smtClean="0"/>
              <a:t>Surprisingly resilient in terms of changing proportion of the </a:t>
            </a:r>
            <a:r>
              <a:rPr lang="en-GB" dirty="0" smtClean="0"/>
              <a:t>stock;</a:t>
            </a:r>
            <a:endParaRPr lang="en-GB" dirty="0" smtClean="0"/>
          </a:p>
          <a:p>
            <a:r>
              <a:rPr lang="en-GB" dirty="0" smtClean="0"/>
              <a:t>Why not – someone has to do </a:t>
            </a:r>
            <a:r>
              <a:rPr lang="en-GB" dirty="0" smtClean="0"/>
              <a:t>it;</a:t>
            </a:r>
          </a:p>
          <a:p>
            <a:r>
              <a:rPr lang="en-GB" dirty="0" smtClean="0"/>
              <a:t>Increasing pressures around the emphasis on accommodating homeless and multiple need households as compared to earlier traditional role of supporting lower income employed households;</a:t>
            </a:r>
          </a:p>
          <a:p>
            <a:r>
              <a:rPr lang="en-GB" dirty="0" smtClean="0"/>
              <a:t>Resulting in multiple approaches against a backdrop of increasing problems of affordability in the market place and pressures on welfare costs; </a:t>
            </a:r>
            <a:r>
              <a:rPr lang="en-GB" dirty="0" smtClean="0"/>
              <a:t> </a:t>
            </a:r>
          </a:p>
          <a:p>
            <a:r>
              <a:rPr lang="en-GB" dirty="0" smtClean="0"/>
              <a:t>Social and affordable provision </a:t>
            </a:r>
            <a:r>
              <a:rPr lang="en-GB" dirty="0" smtClean="0"/>
              <a:t>– a cost effective housing policy?</a:t>
            </a:r>
            <a:endParaRPr lang="en-GB" dirty="0"/>
          </a:p>
        </p:txBody>
      </p:sp>
      <p:pic>
        <p:nvPicPr>
          <p:cNvPr id="4"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25809" y="5949950"/>
            <a:ext cx="6477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567719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600" dirty="0" smtClean="0"/>
              <a:t>What is Social and Affordable Housing? </a:t>
            </a:r>
            <a:br>
              <a:rPr lang="en-GB" sz="3600" dirty="0" smtClean="0"/>
            </a:br>
            <a:r>
              <a:rPr lang="en-GB" sz="3600" dirty="0" smtClean="0"/>
              <a:t>Terminology </a:t>
            </a:r>
            <a:endParaRPr lang="en-GB" sz="3600" dirty="0"/>
          </a:p>
        </p:txBody>
      </p:sp>
      <p:sp>
        <p:nvSpPr>
          <p:cNvPr id="3" name="Content Placeholder 2"/>
          <p:cNvSpPr>
            <a:spLocks noGrp="1"/>
          </p:cNvSpPr>
          <p:nvPr>
            <p:ph idx="1"/>
          </p:nvPr>
        </p:nvSpPr>
        <p:spPr>
          <a:xfrm>
            <a:off x="457200" y="1412776"/>
            <a:ext cx="8229600" cy="4713387"/>
          </a:xfrm>
        </p:spPr>
        <p:txBody>
          <a:bodyPr>
            <a:normAutofit fontScale="85000" lnSpcReduction="20000"/>
          </a:bodyPr>
          <a:lstStyle/>
          <a:p>
            <a:r>
              <a:rPr lang="en-GB" dirty="0" smtClean="0"/>
              <a:t>Terminology has changed over the decades and has become increasingly broadly based. </a:t>
            </a:r>
          </a:p>
          <a:p>
            <a:r>
              <a:rPr lang="en-GB" dirty="0" smtClean="0"/>
              <a:t>What happened to the traditional terminology of public housing? Seen as increasingly seen as toxic? </a:t>
            </a:r>
          </a:p>
          <a:p>
            <a:r>
              <a:rPr lang="en-GB" dirty="0" smtClean="0"/>
              <a:t>Social housing – wider range of providers, mainly of rental housing;</a:t>
            </a:r>
          </a:p>
          <a:p>
            <a:r>
              <a:rPr lang="en-GB" dirty="0" smtClean="0"/>
              <a:t>Affordable housing – wider range of support, sources of funds and tenure; still supply based or including income related benefits? </a:t>
            </a:r>
            <a:endParaRPr lang="en-GB" dirty="0" smtClean="0"/>
          </a:p>
          <a:p>
            <a:r>
              <a:rPr lang="en-GB" dirty="0" smtClean="0"/>
              <a:t>Distinguish from market affordability – dependant on relative responsiveness of supply and demand and income inequality. </a:t>
            </a:r>
            <a:endParaRPr lang="en-GB" dirty="0" smtClean="0"/>
          </a:p>
          <a:p>
            <a:pPr marL="0" indent="0">
              <a:buNone/>
            </a:pPr>
            <a:endParaRPr lang="en-GB" dirty="0"/>
          </a:p>
        </p:txBody>
      </p:sp>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956376" y="5626100"/>
            <a:ext cx="6477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550633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GB" sz="3600" dirty="0" smtClean="0"/>
              <a:t>Example: Additional Affordable Housing in England</a:t>
            </a:r>
            <a:endParaRPr lang="en-GB" sz="3600" dirty="0"/>
          </a:p>
        </p:txBody>
      </p:sp>
      <p:pic>
        <p:nvPicPr>
          <p:cNvPr id="1026" name="Chart 4"/>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2348880"/>
            <a:ext cx="5838825" cy="3190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2307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4000" dirty="0" smtClean="0"/>
              <a:t>Social </a:t>
            </a:r>
            <a:r>
              <a:rPr lang="en-GB" sz="4000" dirty="0" smtClean="0"/>
              <a:t>and Affordable Housing </a:t>
            </a:r>
            <a:r>
              <a:rPr lang="en-GB" sz="4000" dirty="0" smtClean="0"/>
              <a:t>in Europe</a:t>
            </a:r>
            <a:r>
              <a:rPr lang="en-GB" sz="3600" dirty="0" smtClean="0"/>
              <a:t/>
            </a:r>
            <a:br>
              <a:rPr lang="en-GB" sz="3600" dirty="0" smtClean="0"/>
            </a:br>
            <a:r>
              <a:rPr lang="en-GB" sz="3600" dirty="0" smtClean="0"/>
              <a:t>Different Definitions </a:t>
            </a:r>
            <a:endParaRPr lang="en-GB" sz="3600" dirty="0"/>
          </a:p>
        </p:txBody>
      </p:sp>
      <p:sp>
        <p:nvSpPr>
          <p:cNvPr id="3" name="Content Placeholder 2"/>
          <p:cNvSpPr>
            <a:spLocks noGrp="1"/>
          </p:cNvSpPr>
          <p:nvPr>
            <p:ph idx="1"/>
          </p:nvPr>
        </p:nvSpPr>
        <p:spPr>
          <a:xfrm>
            <a:off x="467544" y="1412776"/>
            <a:ext cx="8229600" cy="4425355"/>
          </a:xfrm>
        </p:spPr>
        <p:txBody>
          <a:bodyPr>
            <a:normAutofit fontScale="92500" lnSpcReduction="10000"/>
          </a:bodyPr>
          <a:lstStyle/>
          <a:p>
            <a:r>
              <a:rPr lang="en-GB" sz="2800" dirty="0" smtClean="0"/>
              <a:t>Ownership – public or non-profit: the usual definition at national level because of data availability. </a:t>
            </a:r>
          </a:p>
          <a:p>
            <a:r>
              <a:rPr lang="en-GB" sz="2800" dirty="0" smtClean="0"/>
              <a:t>Subsidy – direct public subsidy either capital or revenue; either national or regional/local. But nowadays many different approaches including internal cross subsidy; land; developers etc.  </a:t>
            </a:r>
          </a:p>
          <a:p>
            <a:r>
              <a:rPr lang="en-GB" sz="2800" dirty="0" smtClean="0"/>
              <a:t>Rents/prices below market and therefore the need for administrative allocation.</a:t>
            </a:r>
          </a:p>
          <a:p>
            <a:r>
              <a:rPr lang="en-GB" sz="2800" dirty="0" smtClean="0"/>
              <a:t>Non-market allocation principles.</a:t>
            </a:r>
          </a:p>
          <a:p>
            <a:r>
              <a:rPr lang="en-GB" sz="2800" dirty="0" smtClean="0"/>
              <a:t>Other – </a:t>
            </a:r>
            <a:r>
              <a:rPr lang="en-GB" sz="2800" dirty="0" err="1" smtClean="0"/>
              <a:t>eg</a:t>
            </a:r>
            <a:r>
              <a:rPr lang="en-GB" sz="2800" dirty="0" smtClean="0"/>
              <a:t> financing support, equity loans and partial ownership</a:t>
            </a:r>
            <a:endParaRPr lang="en-GB" sz="2800" dirty="0"/>
          </a:p>
        </p:txBody>
      </p:sp>
      <p:pic>
        <p:nvPicPr>
          <p:cNvPr id="4"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72450" y="5949950"/>
            <a:ext cx="6477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601883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685800" y="260350"/>
            <a:ext cx="7772400" cy="1152426"/>
          </a:xfrm>
        </p:spPr>
        <p:txBody>
          <a:bodyPr>
            <a:normAutofit fontScale="90000"/>
          </a:bodyPr>
          <a:lstStyle/>
          <a:p>
            <a:r>
              <a:rPr lang="en-GB" altLang="en-US" sz="4000" dirty="0" smtClean="0"/>
              <a:t>Social Housing in Europe</a:t>
            </a:r>
            <a:r>
              <a:rPr lang="en-GB" altLang="en-US" sz="3600" dirty="0" smtClean="0"/>
              <a:t/>
            </a:r>
            <a:br>
              <a:rPr lang="en-GB" altLang="en-US" sz="3600" dirty="0" smtClean="0"/>
            </a:br>
            <a:r>
              <a:rPr lang="en-GB" altLang="en-US" sz="3600" dirty="0" smtClean="0"/>
              <a:t>Different Approaches over Time </a:t>
            </a:r>
          </a:p>
        </p:txBody>
      </p:sp>
      <p:sp>
        <p:nvSpPr>
          <p:cNvPr id="3" name="Content Placeholder 2"/>
          <p:cNvSpPr>
            <a:spLocks noGrp="1"/>
          </p:cNvSpPr>
          <p:nvPr>
            <p:ph idx="1"/>
          </p:nvPr>
        </p:nvSpPr>
        <p:spPr>
          <a:xfrm>
            <a:off x="611560" y="1412776"/>
            <a:ext cx="7772400" cy="4683819"/>
          </a:xfrm>
        </p:spPr>
        <p:txBody>
          <a:bodyPr>
            <a:normAutofit fontScale="77500" lnSpcReduction="20000"/>
          </a:bodyPr>
          <a:lstStyle/>
          <a:p>
            <a:pPr>
              <a:defRPr/>
            </a:pPr>
            <a:r>
              <a:rPr lang="en-GB" dirty="0" smtClean="0">
                <a:ea typeface="+mn-ea"/>
              </a:rPr>
              <a:t>Historically a charity or employer provided rental housing sector;</a:t>
            </a:r>
          </a:p>
          <a:p>
            <a:pPr>
              <a:defRPr/>
            </a:pPr>
            <a:r>
              <a:rPr lang="en-GB" dirty="0" smtClean="0">
                <a:ea typeface="+mn-ea"/>
              </a:rPr>
              <a:t>State subsidies from late nineteenth century following </a:t>
            </a:r>
            <a:r>
              <a:rPr lang="en-GB" dirty="0"/>
              <a:t>mass rural/urban </a:t>
            </a:r>
            <a:r>
              <a:rPr lang="en-GB" dirty="0" smtClean="0"/>
              <a:t>migration and </a:t>
            </a:r>
            <a:r>
              <a:rPr lang="en-GB" dirty="0" smtClean="0">
                <a:ea typeface="+mn-ea"/>
              </a:rPr>
              <a:t>associated with the introduction of regulations to achieve higher standards;</a:t>
            </a:r>
          </a:p>
          <a:p>
            <a:pPr>
              <a:defRPr/>
            </a:pPr>
            <a:r>
              <a:rPr lang="en-GB" dirty="0" smtClean="0">
                <a:ea typeface="+mn-ea"/>
              </a:rPr>
              <a:t>Post-1945 mass, state provided, rental housing development across Northern and Eastern Europe to meet numerical shortfalls and sometimes for ideological reasons; </a:t>
            </a:r>
          </a:p>
          <a:p>
            <a:pPr>
              <a:defRPr/>
            </a:pPr>
            <a:r>
              <a:rPr lang="en-GB" dirty="0" smtClean="0">
                <a:ea typeface="+mn-ea"/>
              </a:rPr>
              <a:t>Aimed at lower income working households rather than the poorest;</a:t>
            </a:r>
          </a:p>
          <a:p>
            <a:pPr>
              <a:defRPr/>
            </a:pPr>
            <a:r>
              <a:rPr lang="en-GB" dirty="0" smtClean="0">
                <a:ea typeface="+mn-ea"/>
              </a:rPr>
              <a:t>In Southern Europe a different model, involving family funding and self-build owner-occupation. </a:t>
            </a:r>
          </a:p>
        </p:txBody>
      </p:sp>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956376" y="5626100"/>
            <a:ext cx="6477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336009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Always supply? Always rental? </a:t>
            </a:r>
            <a:endParaRPr lang="en-GB" dirty="0"/>
          </a:p>
        </p:txBody>
      </p:sp>
      <p:sp>
        <p:nvSpPr>
          <p:cNvPr id="3" name="Content Placeholder 2"/>
          <p:cNvSpPr>
            <a:spLocks noGrp="1"/>
          </p:cNvSpPr>
          <p:nvPr>
            <p:ph idx="1"/>
          </p:nvPr>
        </p:nvSpPr>
        <p:spPr>
          <a:xfrm>
            <a:off x="395536" y="1196752"/>
            <a:ext cx="8229600" cy="5400899"/>
          </a:xfrm>
        </p:spPr>
        <p:txBody>
          <a:bodyPr>
            <a:normAutofit fontScale="70000" lnSpcReduction="20000"/>
          </a:bodyPr>
          <a:lstStyle/>
          <a:p>
            <a:r>
              <a:rPr lang="en-GB" dirty="0" smtClean="0"/>
              <a:t>In most of Europe traditionally supply side subsidies and rental tenure.</a:t>
            </a:r>
          </a:p>
          <a:p>
            <a:r>
              <a:rPr lang="en-GB" dirty="0" smtClean="0"/>
              <a:t>Partly simply history: nineteenth century housing standards raised; lack of affordability; no data on which to base demand side subsidies.</a:t>
            </a:r>
          </a:p>
          <a:p>
            <a:r>
              <a:rPr lang="en-GB" dirty="0" smtClean="0"/>
              <a:t>Result government support to supply side, enabling pricing and allocation rules and the potential to (try to) ensure financial responsibility. </a:t>
            </a:r>
          </a:p>
          <a:p>
            <a:r>
              <a:rPr lang="en-GB" dirty="0" smtClean="0"/>
              <a:t>Nowadays demand side subsidies and many different tenure forms </a:t>
            </a:r>
            <a:r>
              <a:rPr lang="en-GB" dirty="0" smtClean="0"/>
              <a:t>available – including in particular partial ownership.</a:t>
            </a:r>
          </a:p>
          <a:p>
            <a:r>
              <a:rPr lang="en-GB" dirty="0" smtClean="0"/>
              <a:t>But social housing in much of Europe still distinguished by below market rents and allocation plus social management. </a:t>
            </a:r>
            <a:endParaRPr lang="en-GB" dirty="0" smtClean="0"/>
          </a:p>
          <a:p>
            <a:r>
              <a:rPr lang="en-GB" dirty="0" smtClean="0"/>
              <a:t>Compare Europe with the rest of the world – where support mainly in the form of owner-occupation and subsidies to consumers? </a:t>
            </a:r>
          </a:p>
          <a:p>
            <a:r>
              <a:rPr lang="en-GB" dirty="0" smtClean="0"/>
              <a:t>Fundamental weakness: those excluded. </a:t>
            </a:r>
          </a:p>
          <a:p>
            <a:pPr marL="0" indent="0">
              <a:buNone/>
            </a:pPr>
            <a:r>
              <a:rPr lang="en-GB" dirty="0" smtClean="0"/>
              <a:t> </a:t>
            </a:r>
            <a:endParaRPr lang="en-GB" dirty="0"/>
          </a:p>
        </p:txBody>
      </p:sp>
      <p:pic>
        <p:nvPicPr>
          <p:cNvPr id="4"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72450" y="5949950"/>
            <a:ext cx="6477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372079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685800" y="188913"/>
            <a:ext cx="7772400" cy="1079500"/>
          </a:xfrm>
        </p:spPr>
        <p:txBody>
          <a:bodyPr/>
          <a:lstStyle/>
          <a:p>
            <a:r>
              <a:rPr lang="en-GB" altLang="en-US" smtClean="0"/>
              <a:t>Financing Social Housing</a:t>
            </a:r>
          </a:p>
        </p:txBody>
      </p:sp>
      <p:sp>
        <p:nvSpPr>
          <p:cNvPr id="5123" name="Content Placeholder 2"/>
          <p:cNvSpPr>
            <a:spLocks noGrp="1"/>
          </p:cNvSpPr>
          <p:nvPr>
            <p:ph idx="1"/>
          </p:nvPr>
        </p:nvSpPr>
        <p:spPr>
          <a:xfrm>
            <a:off x="611560" y="1125538"/>
            <a:ext cx="8419728" cy="5041900"/>
          </a:xfrm>
        </p:spPr>
        <p:txBody>
          <a:bodyPr>
            <a:normAutofit fontScale="92500"/>
          </a:bodyPr>
          <a:lstStyle/>
          <a:p>
            <a:r>
              <a:rPr lang="en-GB" altLang="en-US" sz="2400" dirty="0" smtClean="0"/>
              <a:t>Post war model mainly state finance and subsidy, usually through interest rate reductions. Often some local contribution and often on state owned land;</a:t>
            </a:r>
          </a:p>
          <a:p>
            <a:r>
              <a:rPr lang="en-GB" altLang="en-US" sz="2400" dirty="0" smtClean="0"/>
              <a:t>By 1970s and 1980s numerical shortfalls mainly overcome and macro economic problems (including rapid inflation and EU pressure) led to increasing emphasis on reducing public expenditure and the use of capital subsidies;</a:t>
            </a:r>
          </a:p>
          <a:p>
            <a:r>
              <a:rPr lang="en-GB" altLang="en-US" sz="2400" dirty="0" smtClean="0"/>
              <a:t>Introduction of income related subsidies  (allowing higher rents) in the 1970s and financial market deregulation, together with increasingly valuable unencumbered capital assets, opened up opportunities for new methods of financing  social housing through the private sector;</a:t>
            </a:r>
          </a:p>
          <a:p>
            <a:r>
              <a:rPr lang="en-GB" altLang="en-US" sz="2400" dirty="0" smtClean="0"/>
              <a:t>Continuing downward pressure on public expenditure, resulting in innovative models based on available assets and private borrowing.</a:t>
            </a:r>
          </a:p>
        </p:txBody>
      </p:sp>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38488" y="6021288"/>
            <a:ext cx="6477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2130058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708</TotalTime>
  <Words>2753</Words>
  <Application>Microsoft Office PowerPoint</Application>
  <PresentationFormat>On-screen Show (4:3)</PresentationFormat>
  <Paragraphs>283</Paragraphs>
  <Slides>30</Slides>
  <Notes>14</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Office Theme</vt:lpstr>
      <vt:lpstr>Is Social and Affordable Housing in Jeopardy?  Christine Whitehead  Emeritus Professor in Housing Economics London School of Economics  </vt:lpstr>
      <vt:lpstr>Why Social or Affordable Housing? Different Objectives</vt:lpstr>
      <vt:lpstr>Why Social and Affordable Housing ? Different Approaches </vt:lpstr>
      <vt:lpstr>What is Social and Affordable Housing?  Terminology </vt:lpstr>
      <vt:lpstr>Example: Additional Affordable Housing in England</vt:lpstr>
      <vt:lpstr>Social and Affordable Housing in Europe Different Definitions </vt:lpstr>
      <vt:lpstr>Social Housing in Europe Different Approaches over Time </vt:lpstr>
      <vt:lpstr>Always supply? Always rental? </vt:lpstr>
      <vt:lpstr>Financing Social Housing</vt:lpstr>
      <vt:lpstr>Private Finance for Social Housing </vt:lpstr>
      <vt:lpstr>Alternative Approaches to Subsidy </vt:lpstr>
      <vt:lpstr>In summary: funding social and affordable housing </vt:lpstr>
      <vt:lpstr>Current Trends in Social Provision</vt:lpstr>
      <vt:lpstr>Tenure of dwellings</vt:lpstr>
      <vt:lpstr>Social housing = affordable housing?</vt:lpstr>
      <vt:lpstr>The increasing importance of income-related housing subsidies</vt:lpstr>
      <vt:lpstr>Demographics</vt:lpstr>
      <vt:lpstr>The Impact of European Union rules</vt:lpstr>
      <vt:lpstr>Netherlands</vt:lpstr>
      <vt:lpstr>Netherlands</vt:lpstr>
      <vt:lpstr>France</vt:lpstr>
      <vt:lpstr>France </vt:lpstr>
      <vt:lpstr>Spain</vt:lpstr>
      <vt:lpstr>Spain</vt:lpstr>
      <vt:lpstr>UK</vt:lpstr>
      <vt:lpstr>South London</vt:lpstr>
      <vt:lpstr>Looking towards a different model?</vt:lpstr>
      <vt:lpstr>Trends in financing into the future</vt:lpstr>
      <vt:lpstr>European Social Housing: the Challenges</vt:lpstr>
      <vt:lpstr>Social and Affordable Housing: a Continuing Role?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Christine</dc:creator>
  <cp:lastModifiedBy>Christine</cp:lastModifiedBy>
  <cp:revision>45</cp:revision>
  <cp:lastPrinted>2016-05-08T16:01:33Z</cp:lastPrinted>
  <dcterms:created xsi:type="dcterms:W3CDTF">2015-05-10T17:02:11Z</dcterms:created>
  <dcterms:modified xsi:type="dcterms:W3CDTF">2016-07-06T06:18:21Z</dcterms:modified>
</cp:coreProperties>
</file>