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80" r:id="rId2"/>
    <p:sldId id="282" r:id="rId3"/>
    <p:sldId id="285" r:id="rId4"/>
    <p:sldId id="283" r:id="rId5"/>
    <p:sldId id="284" r:id="rId6"/>
    <p:sldId id="263" r:id="rId7"/>
    <p:sldId id="258" r:id="rId8"/>
    <p:sldId id="269" r:id="rId9"/>
    <p:sldId id="276" r:id="rId10"/>
    <p:sldId id="277" r:id="rId11"/>
    <p:sldId id="278" r:id="rId12"/>
    <p:sldId id="274" r:id="rId13"/>
    <p:sldId id="287" r:id="rId14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83" autoAdjust="0"/>
    <p:restoredTop sz="94660"/>
  </p:normalViewPr>
  <p:slideViewPr>
    <p:cSldViewPr>
      <p:cViewPr>
        <p:scale>
          <a:sx n="107" d="100"/>
          <a:sy n="107" d="100"/>
        </p:scale>
        <p:origin x="-80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938AB-BA83-46E6-AF81-C68B8ADB3993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3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3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30005-72C2-4C8D-B536-1201D59452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02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FE280-EB26-48E2-9826-03F113F908C2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6465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E9E2E-D620-4C4D-BD1B-1C8239BDED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458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E9E2E-D620-4C4D-BD1B-1C8239BDED7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261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931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188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447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261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057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0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60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22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218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841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801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4F5F7-F6FB-4F96-B30E-8BF7764030DD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921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691730"/>
          </a:xfrm>
        </p:spPr>
        <p:txBody>
          <a:bodyPr>
            <a:normAutofit fontScale="90000"/>
          </a:bodyPr>
          <a:lstStyle/>
          <a:p>
            <a:r>
              <a:rPr lang="en-GB" sz="4900" b="1" dirty="0"/>
              <a:t>Housing in London - the current state of </a:t>
            </a:r>
            <a:r>
              <a:rPr lang="en-GB" sz="4900" b="1" dirty="0" smtClean="0"/>
              <a:t>play</a:t>
            </a:r>
            <a:br>
              <a:rPr lang="en-GB" sz="4900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000" b="1" dirty="0" smtClean="0"/>
              <a:t>Christine Whitehead</a:t>
            </a:r>
            <a:br>
              <a:rPr lang="en-GB" sz="4000" b="1" dirty="0" smtClean="0"/>
            </a:br>
            <a:r>
              <a:rPr lang="en-GB" sz="4000" b="1" dirty="0" smtClean="0"/>
              <a:t>London School of Economics  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221088"/>
            <a:ext cx="6400800" cy="2232248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Next steps for housing policy in London - supply, standards and </a:t>
            </a:r>
            <a:r>
              <a:rPr lang="en-GB" b="1" dirty="0" smtClean="0"/>
              <a:t>affordability</a:t>
            </a:r>
          </a:p>
          <a:p>
            <a:r>
              <a:rPr lang="en-GB" sz="2200" b="1" dirty="0"/>
              <a:t>Policy Forum for London </a:t>
            </a:r>
            <a:endParaRPr lang="en-GB" sz="2200" b="1" dirty="0" smtClean="0"/>
          </a:p>
          <a:p>
            <a:r>
              <a:rPr lang="en-GB" sz="2200" b="1" dirty="0" smtClean="0"/>
              <a:t>London, 21 October 2015</a:t>
            </a:r>
            <a:endParaRPr lang="en-GB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566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4498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Concerns about what and where we going to build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556792"/>
            <a:ext cx="8229600" cy="4767355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Plan assumes (has to assume?): </a:t>
            </a:r>
          </a:p>
          <a:p>
            <a:pPr marL="0" indent="0">
              <a:buNone/>
            </a:pPr>
            <a:r>
              <a:rPr lang="en-GB" dirty="0" smtClean="0"/>
              <a:t>	- building within the GLA boundary</a:t>
            </a:r>
          </a:p>
          <a:p>
            <a:pPr marL="0" indent="0">
              <a:buNone/>
            </a:pPr>
            <a:r>
              <a:rPr lang="en-GB" dirty="0" smtClean="0"/>
              <a:t>	- building high and high/super density  	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- building for the private rented sector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- continuing to build significant proportions of social and affordable housing;</a:t>
            </a:r>
          </a:p>
          <a:p>
            <a:r>
              <a:rPr lang="en-GB" dirty="0" smtClean="0"/>
              <a:t>But very different development model from before the crisis and many reasons (including experience) to expect the process to be much slower than predicted; </a:t>
            </a:r>
          </a:p>
          <a:p>
            <a:r>
              <a:rPr lang="en-GB" dirty="0" smtClean="0"/>
              <a:t>And scale and location issues: 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- </a:t>
            </a:r>
            <a:r>
              <a:rPr lang="en-GB" dirty="0" smtClean="0"/>
              <a:t>Housing </a:t>
            </a:r>
            <a:r>
              <a:rPr lang="en-GB" dirty="0"/>
              <a:t>zones  </a:t>
            </a:r>
          </a:p>
          <a:p>
            <a:pPr marL="0" indent="0">
              <a:buNone/>
            </a:pPr>
            <a:r>
              <a:rPr lang="en-GB" dirty="0"/>
              <a:t>	- Garden cities and/or cities within cities? </a:t>
            </a:r>
          </a:p>
          <a:p>
            <a:pPr marL="0" indent="0">
              <a:buNone/>
            </a:pPr>
            <a:r>
              <a:rPr lang="en-GB" dirty="0"/>
              <a:t>	- Change of use from commercial</a:t>
            </a:r>
          </a:p>
          <a:p>
            <a:r>
              <a:rPr lang="en-GB" dirty="0"/>
              <a:t>Greenbelt/greenfield?</a:t>
            </a:r>
          </a:p>
          <a:p>
            <a:r>
              <a:rPr lang="en-GB" dirty="0"/>
              <a:t>All must be tried, but </a:t>
            </a:r>
            <a:r>
              <a:rPr lang="en-GB" dirty="0" smtClean="0"/>
              <a:t>all </a:t>
            </a:r>
            <a:r>
              <a:rPr lang="en-GB" dirty="0"/>
              <a:t>have major issues (including the potential </a:t>
            </a:r>
            <a:r>
              <a:rPr lang="en-GB" dirty="0" smtClean="0"/>
              <a:t>for </a:t>
            </a:r>
            <a:r>
              <a:rPr lang="en-GB" dirty="0"/>
              <a:t>building the slums of the future) </a:t>
            </a:r>
            <a:endParaRPr lang="en-GB" dirty="0" smtClean="0"/>
          </a:p>
          <a:p>
            <a:r>
              <a:rPr lang="en-GB" dirty="0" smtClean="0"/>
              <a:t>Still </a:t>
            </a:r>
            <a:r>
              <a:rPr lang="en-GB" dirty="0"/>
              <a:t>massive political objections to </a:t>
            </a:r>
            <a:r>
              <a:rPr lang="en-GB" dirty="0" smtClean="0"/>
              <a:t>development, especially in outer suburbs where need to raise densities </a:t>
            </a:r>
            <a:endParaRPr lang="en-GB" dirty="0"/>
          </a:p>
          <a:p>
            <a:endParaRPr lang="en-GB" dirty="0" smtClean="0"/>
          </a:p>
        </p:txBody>
      </p:sp>
      <p:pic>
        <p:nvPicPr>
          <p:cNvPr id="4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5511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A More Fundamental Priority: Housing, Welfare and Affordability </a:t>
            </a:r>
            <a:br>
              <a:rPr lang="en-GB" sz="3200" dirty="0" smtClean="0"/>
            </a:br>
            <a:r>
              <a:rPr lang="en-GB" sz="3200" dirty="0" smtClean="0"/>
              <a:t>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340768"/>
            <a:ext cx="8229600" cy="5217443"/>
          </a:xfrm>
        </p:spPr>
        <p:txBody>
          <a:bodyPr>
            <a:noAutofit/>
          </a:bodyPr>
          <a:lstStyle/>
          <a:p>
            <a:r>
              <a:rPr lang="en-GB" sz="2400" dirty="0" smtClean="0"/>
              <a:t>Who can afford to live in London?</a:t>
            </a:r>
          </a:p>
          <a:p>
            <a:r>
              <a:rPr lang="en-GB" sz="2400" dirty="0" smtClean="0"/>
              <a:t>Camden evidence that only 14% of those in the private rented sector (33% of the housing stock) are in receipt of Housing Benefit – the poor have already left central London unless in social housing?</a:t>
            </a:r>
          </a:p>
          <a:p>
            <a:r>
              <a:rPr lang="en-GB" sz="2400" dirty="0" smtClean="0"/>
              <a:t>Majority of new claimants working and often on incomes well above the median  - implying very high marginal tax rates for tenants;</a:t>
            </a:r>
          </a:p>
          <a:p>
            <a:r>
              <a:rPr lang="en-GB" sz="2400" dirty="0" smtClean="0"/>
              <a:t>Pressures from welfare cap, Pay to Stay and Right to Buy;</a:t>
            </a:r>
          </a:p>
          <a:p>
            <a:r>
              <a:rPr lang="en-GB" sz="2400" dirty="0" smtClean="0"/>
              <a:t>Universal Credit may worsen the situation;</a:t>
            </a:r>
          </a:p>
          <a:p>
            <a:r>
              <a:rPr lang="en-GB" sz="2400" dirty="0" smtClean="0"/>
              <a:t>Alternatives to the welfare bill –  owner-occupation; a better form of intermediate housing; grants for social housing?</a:t>
            </a:r>
            <a:endParaRPr lang="en-GB" sz="2400" dirty="0"/>
          </a:p>
        </p:txBody>
      </p:sp>
      <p:pic>
        <p:nvPicPr>
          <p:cNvPr id="4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700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56" y="0"/>
            <a:ext cx="8229600" cy="936104"/>
          </a:xfrm>
        </p:spPr>
        <p:txBody>
          <a:bodyPr/>
          <a:lstStyle/>
          <a:p>
            <a:r>
              <a:rPr lang="en-GB" dirty="0" smtClean="0"/>
              <a:t>Conclusions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If London is to remain a world city the housing problems will not go away – indeed will probably worsen;</a:t>
            </a:r>
          </a:p>
          <a:p>
            <a:r>
              <a:rPr lang="en-GB" dirty="0" smtClean="0"/>
              <a:t>Those who are prepared to pay more and live in worse conditions will outbid those who can make other choices; </a:t>
            </a:r>
          </a:p>
          <a:p>
            <a:r>
              <a:rPr lang="en-GB" dirty="0" smtClean="0"/>
              <a:t>Need to do all that is possible to build – but new initiatives take a long while to get going; </a:t>
            </a:r>
          </a:p>
          <a:p>
            <a:r>
              <a:rPr lang="en-GB" dirty="0" smtClean="0"/>
              <a:t>Current construction model too market dependent </a:t>
            </a:r>
          </a:p>
          <a:p>
            <a:r>
              <a:rPr lang="en-GB" dirty="0" smtClean="0"/>
              <a:t>Can more be done in more traditional ways – especially in the outer suburbs;</a:t>
            </a:r>
          </a:p>
          <a:p>
            <a:r>
              <a:rPr lang="en-GB" dirty="0" smtClean="0"/>
              <a:t>The current model of demand side subsidies cannot be sustained; </a:t>
            </a:r>
          </a:p>
          <a:p>
            <a:r>
              <a:rPr lang="en-GB" dirty="0" smtClean="0"/>
              <a:t>Need intermediate tenures – including shared equity - to play a larger role;</a:t>
            </a:r>
          </a:p>
          <a:p>
            <a:r>
              <a:rPr lang="en-GB" dirty="0" smtClean="0"/>
              <a:t>Need to improve outward mobility;</a:t>
            </a:r>
          </a:p>
          <a:p>
            <a:r>
              <a:rPr lang="en-GB" dirty="0" smtClean="0"/>
              <a:t>Need to tax established households more effectively;</a:t>
            </a:r>
          </a:p>
          <a:p>
            <a:r>
              <a:rPr lang="en-GB" dirty="0" smtClean="0"/>
              <a:t>Need  commitment and stability in both policy and the macro-economy;</a:t>
            </a:r>
          </a:p>
          <a:p>
            <a:r>
              <a:rPr lang="en-GB" dirty="0" smtClean="0"/>
              <a:t>Do we need a crisis package – especially for younger working households?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949280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243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new report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 smtClean="0"/>
              <a:t>Housing in London: Addressing the Supply Crisis</a:t>
            </a:r>
          </a:p>
          <a:p>
            <a:pPr marL="0" indent="0" algn="ctr">
              <a:buNone/>
            </a:pPr>
            <a:r>
              <a:rPr lang="en-GB" dirty="0"/>
              <a:t>Athttp://www.lse.ac.uk/geographyAndEnvironment/research/london/docs/LSE-Report-Final-Version-Web-Authored.pdf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err="1" smtClean="0"/>
              <a:t>c.m.e.whitehead@lse.ac.uk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48591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Progress</a:t>
            </a:r>
            <a:br>
              <a:rPr lang="en-GB" sz="3600" dirty="0" smtClean="0"/>
            </a:br>
            <a:r>
              <a:rPr lang="en-GB" sz="3600" dirty="0" smtClean="0"/>
              <a:t>The Negatives: the Positives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729" y="1628800"/>
            <a:ext cx="8229600" cy="4713387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Completions stable at around 18,000, way below Plan let alone requirements and new orders falling (affordable housing timing)</a:t>
            </a:r>
          </a:p>
          <a:p>
            <a:r>
              <a:rPr lang="en-GB" dirty="0" smtClean="0"/>
              <a:t>Densities and overcrowding increasing</a:t>
            </a:r>
          </a:p>
          <a:p>
            <a:r>
              <a:rPr lang="en-GB" dirty="0" smtClean="0"/>
              <a:t>Homelessness rising – 80% higher than in 2010</a:t>
            </a:r>
          </a:p>
          <a:p>
            <a:r>
              <a:rPr lang="en-GB" dirty="0" smtClean="0"/>
              <a:t>House prices and private rents rising (although prices actually fell </a:t>
            </a:r>
            <a:r>
              <a:rPr lang="en-GB" smtClean="0"/>
              <a:t>in August</a:t>
            </a:r>
            <a:endParaRPr lang="en-GB" dirty="0" smtClean="0"/>
          </a:p>
          <a:p>
            <a:r>
              <a:rPr lang="en-GB" dirty="0" smtClean="0"/>
              <a:t>Some government initiatives which may reduce capacity</a:t>
            </a:r>
          </a:p>
          <a:p>
            <a:pPr marL="0" indent="0" algn="ctr">
              <a:buNone/>
            </a:pPr>
            <a:r>
              <a:rPr lang="en-GB" dirty="0" smtClean="0"/>
              <a:t>BUT</a:t>
            </a:r>
          </a:p>
          <a:p>
            <a:r>
              <a:rPr lang="en-GB" dirty="0" smtClean="0"/>
              <a:t>Planning permissions and now starts rising quite rapidly</a:t>
            </a:r>
          </a:p>
          <a:p>
            <a:r>
              <a:rPr lang="en-GB" dirty="0" smtClean="0"/>
              <a:t>Increasing emphasis on unlocking large sites with assistance from GLA/HCA and DCLG – Housing Zones (although as yet little evidence of successful build out) </a:t>
            </a:r>
          </a:p>
          <a:p>
            <a:r>
              <a:rPr lang="en-GB" dirty="0" smtClean="0"/>
              <a:t>Increasing interest from Housing Associations and institutional funding in private rented sector</a:t>
            </a:r>
          </a:p>
          <a:p>
            <a:r>
              <a:rPr lang="en-GB" dirty="0" smtClean="0"/>
              <a:t>Attempts to improve rental offer</a:t>
            </a:r>
          </a:p>
          <a:p>
            <a:r>
              <a:rPr lang="en-GB" dirty="0" smtClean="0"/>
              <a:t>Large number of government incentives  </a:t>
            </a:r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566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8785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hristine\AppData\Local\Microsoft\Windows\Temporary Internet Files\Content.Outlook\2U42RDBE\New house building completions in Lond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735" y="984124"/>
            <a:ext cx="6426530" cy="488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25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hristine\AppData\Local\Microsoft\Windows\Temporary Internet Files\Content.Outlook\2U42RDBE\Median monthly rents by region and number of bedroom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983" y="793614"/>
            <a:ext cx="6490034" cy="5270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377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hristine\AppData\Local\Microsoft\Windows\Temporary Internet Files\Content.Outlook\2U42RDBE\New house building starts in Lond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136" y="984124"/>
            <a:ext cx="6375728" cy="488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906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the big issues?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Shorter term problem arising from the financial crisis  and the subsequent near closure of the mortgage and development funding markets;</a:t>
            </a:r>
          </a:p>
          <a:p>
            <a:r>
              <a:rPr lang="en-GB" dirty="0" smtClean="0"/>
              <a:t>Longer term problem about the slow and inadequate response of new supply to changing demand; </a:t>
            </a:r>
          </a:p>
          <a:p>
            <a:r>
              <a:rPr lang="en-GB" dirty="0"/>
              <a:t>The concentration of demand in London </a:t>
            </a:r>
            <a:r>
              <a:rPr lang="en-GB" dirty="0" smtClean="0"/>
              <a:t> - some 25% of projected increases in households in England to 2031;</a:t>
            </a:r>
            <a:endParaRPr lang="en-GB" dirty="0"/>
          </a:p>
          <a:p>
            <a:r>
              <a:rPr lang="en-GB" dirty="0" smtClean="0"/>
              <a:t>House price volatility and macro economic instability;</a:t>
            </a:r>
          </a:p>
          <a:p>
            <a:r>
              <a:rPr lang="en-GB" dirty="0" smtClean="0"/>
              <a:t>Worsening access to housing of all types;</a:t>
            </a:r>
          </a:p>
          <a:p>
            <a:r>
              <a:rPr lang="en-GB" dirty="0" smtClean="0"/>
              <a:t>Structural changes in tenure;</a:t>
            </a:r>
          </a:p>
          <a:p>
            <a:r>
              <a:rPr lang="en-GB" dirty="0" smtClean="0"/>
              <a:t>Reductions in government support for both supply and demand.</a:t>
            </a:r>
          </a:p>
        </p:txBody>
      </p:sp>
      <p:pic>
        <p:nvPicPr>
          <p:cNvPr id="4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041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71489"/>
            <a:ext cx="6684169" cy="6111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How big is London’s housing problem?</a:t>
            </a:r>
            <a:endParaRPr lang="en-GB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5519737" y="1384301"/>
            <a:ext cx="3424238" cy="4892675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en-GB" altLang="en-US" sz="2400" dirty="0" smtClean="0"/>
              <a:t>Updated projections suggests 53,000 homes a year required</a:t>
            </a:r>
          </a:p>
          <a:p>
            <a:pPr eaLnBrk="1" hangingPunct="1"/>
            <a:r>
              <a:rPr lang="en-GB" altLang="en-US" sz="2400" dirty="0" smtClean="0"/>
              <a:t>This still implies falling headship rates for 25-34s.</a:t>
            </a:r>
          </a:p>
          <a:p>
            <a:pPr eaLnBrk="1" hangingPunct="1"/>
            <a:r>
              <a:rPr lang="en-GB" altLang="en-US" sz="2400" dirty="0" smtClean="0"/>
              <a:t>‘No age group worse off’: 63,000 homes a year.</a:t>
            </a:r>
          </a:p>
          <a:p>
            <a:pPr eaLnBrk="1" hangingPunct="1"/>
            <a:r>
              <a:rPr lang="en-GB" altLang="en-US" sz="2400" dirty="0" smtClean="0"/>
              <a:t>Alan </a:t>
            </a:r>
            <a:r>
              <a:rPr lang="en-GB" altLang="en-US" sz="2400" dirty="0" err="1" smtClean="0"/>
              <a:t>Holmans</a:t>
            </a:r>
            <a:r>
              <a:rPr lang="en-GB" altLang="en-US" sz="2400" dirty="0" smtClean="0"/>
              <a:t>: 23,000 affordable homes  a year</a:t>
            </a:r>
          </a:p>
          <a:p>
            <a:pPr eaLnBrk="1" hangingPunct="1"/>
            <a:r>
              <a:rPr lang="en-GB" altLang="en-US" sz="2400" dirty="0" smtClean="0"/>
              <a:t>15 boroughs housing a third more households over 20 years?</a:t>
            </a:r>
          </a:p>
          <a:p>
            <a:pPr eaLnBrk="1" hangingPunct="1"/>
            <a:r>
              <a:rPr lang="en-GB" altLang="en-US" sz="2400" b="1" dirty="0" smtClean="0"/>
              <a:t>Given these requirements London’s housing shortfall could be around 30,000 homes a year</a:t>
            </a:r>
          </a:p>
        </p:txBody>
      </p:sp>
      <p:pic>
        <p:nvPicPr>
          <p:cNvPr id="2150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60" y="1768475"/>
            <a:ext cx="4875609" cy="390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165304"/>
            <a:ext cx="64807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155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5556648" y="1931989"/>
            <a:ext cx="3153965" cy="3817937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en-GB" altLang="en-US" sz="2400" dirty="0" smtClean="0"/>
              <a:t>Many fewer  younger households </a:t>
            </a:r>
          </a:p>
          <a:p>
            <a:pPr eaLnBrk="1" hangingPunct="1"/>
            <a:r>
              <a:rPr lang="en-GB" altLang="en-US" sz="2400" dirty="0" smtClean="0"/>
              <a:t>Many fewer single person households</a:t>
            </a:r>
          </a:p>
          <a:p>
            <a:pPr eaLnBrk="1" hangingPunct="1"/>
            <a:r>
              <a:rPr lang="en-GB" altLang="en-US" sz="2400" dirty="0" smtClean="0"/>
              <a:t>More ‘other’ households</a:t>
            </a:r>
          </a:p>
          <a:p>
            <a:pPr eaLnBrk="1" hangingPunct="1"/>
            <a:r>
              <a:rPr lang="en-GB" altLang="en-US" sz="2400" dirty="0" smtClean="0"/>
              <a:t>More couples – with and without children</a:t>
            </a:r>
          </a:p>
          <a:p>
            <a:pPr eaLnBrk="1" hangingPunct="1"/>
            <a:r>
              <a:rPr lang="en-GB" altLang="en-US" sz="2400" dirty="0" smtClean="0"/>
              <a:t>Looking to the future – not enough singles to take the strain so families couple worse off.  </a:t>
            </a:r>
          </a:p>
        </p:txBody>
      </p:sp>
      <p:pic>
        <p:nvPicPr>
          <p:cNvPr id="2458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2187575"/>
            <a:ext cx="4786313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has been happening?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0445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/>
          <a:lstStyle/>
          <a:p>
            <a:r>
              <a:rPr lang="en-GB" dirty="0" smtClean="0"/>
              <a:t>Priorities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980728"/>
            <a:ext cx="8229600" cy="4929411"/>
          </a:xfrm>
        </p:spPr>
        <p:txBody>
          <a:bodyPr>
            <a:normAutofit fontScale="32500" lnSpcReduction="20000"/>
          </a:bodyPr>
          <a:lstStyle/>
          <a:p>
            <a:r>
              <a:rPr lang="en-GB" sz="4400" dirty="0" smtClean="0"/>
              <a:t>Is it just new build, new build and new build?</a:t>
            </a:r>
          </a:p>
          <a:p>
            <a:pPr marL="0" indent="0">
              <a:buNone/>
            </a:pPr>
            <a:endParaRPr lang="en-GB" sz="4400" dirty="0" smtClean="0"/>
          </a:p>
          <a:p>
            <a:r>
              <a:rPr lang="en-GB" sz="4400" dirty="0" smtClean="0"/>
              <a:t>But building </a:t>
            </a:r>
            <a:r>
              <a:rPr lang="en-GB" sz="4400" dirty="0"/>
              <a:t>more will not have much immediate effect on </a:t>
            </a:r>
            <a:r>
              <a:rPr lang="en-GB" sz="4400" dirty="0" smtClean="0"/>
              <a:t>prices;</a:t>
            </a:r>
          </a:p>
          <a:p>
            <a:endParaRPr lang="en-GB" sz="4400" dirty="0" smtClean="0"/>
          </a:p>
          <a:p>
            <a:r>
              <a:rPr lang="en-GB" sz="4400" dirty="0"/>
              <a:t>The recession has reduced household formation – so any economic improvement is likely to offset demographic changes putting further pressure on the </a:t>
            </a:r>
            <a:r>
              <a:rPr lang="en-GB" sz="4400" dirty="0" smtClean="0"/>
              <a:t>market; </a:t>
            </a:r>
          </a:p>
          <a:p>
            <a:endParaRPr lang="en-GB" sz="4400" dirty="0" smtClean="0"/>
          </a:p>
          <a:p>
            <a:r>
              <a:rPr lang="en-GB" sz="4400" dirty="0" smtClean="0"/>
              <a:t>But also longer term pressures to reduce household formation especially for younger households which are likely to worsen – so condition likely to be worse for this group in the future;</a:t>
            </a:r>
          </a:p>
          <a:p>
            <a:pPr marL="0" indent="0">
              <a:buNone/>
            </a:pPr>
            <a:endParaRPr lang="en-GB" sz="4400" dirty="0"/>
          </a:p>
          <a:p>
            <a:pPr lvl="0"/>
            <a:r>
              <a:rPr lang="en-GB" sz="4400" dirty="0"/>
              <a:t>The demand for housing rises not just with demographics but </a:t>
            </a:r>
            <a:r>
              <a:rPr lang="en-GB" sz="4400" dirty="0" smtClean="0"/>
              <a:t>as much because of income growth </a:t>
            </a:r>
            <a:r>
              <a:rPr lang="en-GB" sz="4400" dirty="0"/>
              <a:t>– so economic success means higher </a:t>
            </a:r>
            <a:r>
              <a:rPr lang="en-GB" sz="4400" dirty="0" smtClean="0"/>
              <a:t>demand; </a:t>
            </a:r>
          </a:p>
          <a:p>
            <a:pPr marL="0" lvl="0" indent="0">
              <a:buNone/>
            </a:pPr>
            <a:endParaRPr lang="en-GB" sz="4400" dirty="0" smtClean="0"/>
          </a:p>
          <a:p>
            <a:pPr lvl="0"/>
            <a:r>
              <a:rPr lang="en-GB" sz="4400" dirty="0" smtClean="0"/>
              <a:t>So there is an inherent tension between success in the London economy and success in providing housing for Londoners;</a:t>
            </a:r>
          </a:p>
          <a:p>
            <a:pPr marL="0" lvl="0" indent="0">
              <a:buNone/>
            </a:pPr>
            <a:endParaRPr lang="en-GB" sz="4400" dirty="0" smtClean="0"/>
          </a:p>
          <a:p>
            <a:pPr lvl="0"/>
            <a:r>
              <a:rPr lang="en-GB" sz="4400" dirty="0" smtClean="0"/>
              <a:t>The </a:t>
            </a:r>
            <a:r>
              <a:rPr lang="en-GB" sz="4400" dirty="0"/>
              <a:t>easiest and worst way of reducing </a:t>
            </a:r>
            <a:r>
              <a:rPr lang="en-GB" sz="4400" dirty="0" smtClean="0"/>
              <a:t>demand and house prices </a:t>
            </a:r>
            <a:r>
              <a:rPr lang="en-GB" sz="4400" dirty="0"/>
              <a:t>in current conditions is to have a </a:t>
            </a:r>
            <a:r>
              <a:rPr lang="en-GB" sz="4400" dirty="0" smtClean="0"/>
              <a:t>recession. This </a:t>
            </a:r>
            <a:r>
              <a:rPr lang="en-GB" sz="4400" dirty="0"/>
              <a:t>is NOT what anyone wants; </a:t>
            </a:r>
            <a:endParaRPr lang="en-GB" sz="4400" dirty="0" smtClean="0"/>
          </a:p>
          <a:p>
            <a:pPr marL="0" lvl="0" indent="0">
              <a:buNone/>
            </a:pPr>
            <a:endParaRPr lang="en-GB" sz="4400" dirty="0"/>
          </a:p>
          <a:p>
            <a:r>
              <a:rPr lang="en-GB" sz="4400" dirty="0" smtClean="0"/>
              <a:t>So have to accept indicators will get worse BUT not a reason not to try. </a:t>
            </a:r>
            <a:endParaRPr lang="en-GB" sz="44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477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</TotalTime>
  <Words>853</Words>
  <Application>Microsoft Macintosh PowerPoint</Application>
  <PresentationFormat>On-screen Show (4:3)</PresentationFormat>
  <Paragraphs>95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Housing in London - the current state of play  Christine Whitehead London School of Economics  </vt:lpstr>
      <vt:lpstr>Progress The Negatives: the Positives </vt:lpstr>
      <vt:lpstr>PowerPoint Presentation</vt:lpstr>
      <vt:lpstr>PowerPoint Presentation</vt:lpstr>
      <vt:lpstr>PowerPoint Presentation</vt:lpstr>
      <vt:lpstr>What are the big issues?</vt:lpstr>
      <vt:lpstr>How big is London’s housing problem?</vt:lpstr>
      <vt:lpstr>What has been happening? </vt:lpstr>
      <vt:lpstr>Priorities</vt:lpstr>
      <vt:lpstr>Concerns about what and where we going to build</vt:lpstr>
      <vt:lpstr>A More Fundamental Priority: Housing, Welfare and Affordability   </vt:lpstr>
      <vt:lpstr>Conclusions </vt:lpstr>
      <vt:lpstr>Our new report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</dc:creator>
  <cp:lastModifiedBy>Ulises Moreno</cp:lastModifiedBy>
  <cp:revision>38</cp:revision>
  <cp:lastPrinted>2014-10-14T19:40:46Z</cp:lastPrinted>
  <dcterms:created xsi:type="dcterms:W3CDTF">2014-10-12T15:10:49Z</dcterms:created>
  <dcterms:modified xsi:type="dcterms:W3CDTF">2015-10-28T22:11:08Z</dcterms:modified>
</cp:coreProperties>
</file>