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1" r:id="rId9"/>
    <p:sldId id="263" r:id="rId10"/>
    <p:sldId id="265" r:id="rId11"/>
    <p:sldId id="266" r:id="rId12"/>
    <p:sldId id="267" r:id="rId13"/>
    <p:sldId id="270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ttps://www.gov.uk/government/uploads/system/uploads/attachment_data/file/408892/Chart_100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857558748153863"/>
          <c:y val="0.0425532467498737"/>
          <c:w val="0.892442493841477"/>
          <c:h val="0.635639123326239"/>
        </c:manualLayout>
      </c:layout>
      <c:areaChart>
        <c:grouping val="stacked"/>
        <c:varyColors val="0"/>
        <c:ser>
          <c:idx val="0"/>
          <c:order val="0"/>
          <c:tx>
            <c:strRef>
              <c:f>[Chart_1004.xlsx]Data!$B$3</c:f>
              <c:strCache>
                <c:ptCount val="1"/>
                <c:pt idx="0">
                  <c:v>Social Rent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[Chart_1004.xlsx]Data!$A$4:$A$26</c:f>
              <c:strCache>
                <c:ptCount val="23"/>
                <c:pt idx="0">
                  <c:v>1991-92</c:v>
                </c:pt>
                <c:pt idx="1">
                  <c:v>1992-93</c:v>
                </c:pt>
                <c:pt idx="2">
                  <c:v>1993-94</c:v>
                </c:pt>
                <c:pt idx="3">
                  <c:v>1994-95</c:v>
                </c:pt>
                <c:pt idx="4">
                  <c:v>1995-96</c:v>
                </c:pt>
                <c:pt idx="5">
                  <c:v>1996-97</c:v>
                </c:pt>
                <c:pt idx="6">
                  <c:v>1997-98</c:v>
                </c:pt>
                <c:pt idx="7">
                  <c:v>1998-99</c:v>
                </c:pt>
                <c:pt idx="8">
                  <c:v>1999-00</c:v>
                </c:pt>
                <c:pt idx="9">
                  <c:v>2000-01</c:v>
                </c:pt>
                <c:pt idx="10">
                  <c:v>2001-02</c:v>
                </c:pt>
                <c:pt idx="11">
                  <c:v>2002-03</c:v>
                </c:pt>
                <c:pt idx="12">
                  <c:v>2003-04</c:v>
                </c:pt>
                <c:pt idx="13">
                  <c:v>2004-05</c:v>
                </c:pt>
                <c:pt idx="14">
                  <c:v>2005-06</c:v>
                </c:pt>
                <c:pt idx="15">
                  <c:v>2006-07</c:v>
                </c:pt>
                <c:pt idx="16">
                  <c:v>2007-08</c:v>
                </c:pt>
                <c:pt idx="17">
                  <c:v>2008-09</c:v>
                </c:pt>
                <c:pt idx="18">
                  <c:v>2009-10</c:v>
                </c:pt>
                <c:pt idx="19">
                  <c:v>2010-11</c:v>
                </c:pt>
                <c:pt idx="20">
                  <c:v>2011-12</c:v>
                </c:pt>
                <c:pt idx="21">
                  <c:v>2012-13</c:v>
                </c:pt>
                <c:pt idx="22">
                  <c:v>2013-14</c:v>
                </c:pt>
              </c:strCache>
            </c:strRef>
          </c:cat>
          <c:val>
            <c:numRef>
              <c:f>[Chart_1004.xlsx]Data!$B$4:$B$26</c:f>
              <c:numCache>
                <c:formatCode>_-* #,##0_-;\-* #,##0_-;_-* "-"??_-;_-@_-</c:formatCode>
                <c:ptCount val="23"/>
                <c:pt idx="0">
                  <c:v>25705.0</c:v>
                </c:pt>
                <c:pt idx="1">
                  <c:v>57023.0</c:v>
                </c:pt>
                <c:pt idx="2">
                  <c:v>48941.0</c:v>
                </c:pt>
                <c:pt idx="3">
                  <c:v>52190.0</c:v>
                </c:pt>
                <c:pt idx="4">
                  <c:v>56949.0</c:v>
                </c:pt>
                <c:pt idx="5">
                  <c:v>42465.0</c:v>
                </c:pt>
                <c:pt idx="6">
                  <c:v>35780.0</c:v>
                </c:pt>
                <c:pt idx="7">
                  <c:v>33579.0</c:v>
                </c:pt>
                <c:pt idx="8">
                  <c:v>28794.0</c:v>
                </c:pt>
                <c:pt idx="9">
                  <c:v>27087.0</c:v>
                </c:pt>
                <c:pt idx="10">
                  <c:v>26810.0</c:v>
                </c:pt>
                <c:pt idx="11">
                  <c:v>23955.0</c:v>
                </c:pt>
                <c:pt idx="12">
                  <c:v>22661.0</c:v>
                </c:pt>
                <c:pt idx="13">
                  <c:v>21674.0</c:v>
                </c:pt>
                <c:pt idx="14">
                  <c:v>23633.0</c:v>
                </c:pt>
                <c:pt idx="15">
                  <c:v>24669.0</c:v>
                </c:pt>
                <c:pt idx="16">
                  <c:v>29644.89930540644</c:v>
                </c:pt>
                <c:pt idx="17">
                  <c:v>30897.11917042685</c:v>
                </c:pt>
                <c:pt idx="18">
                  <c:v>33182.06930096848</c:v>
                </c:pt>
                <c:pt idx="19">
                  <c:v>38951.25172413792</c:v>
                </c:pt>
                <c:pt idx="20">
                  <c:v>37677.0</c:v>
                </c:pt>
                <c:pt idx="21">
                  <c:v>17618.0</c:v>
                </c:pt>
                <c:pt idx="22">
                  <c:v>10924.0</c:v>
                </c:pt>
              </c:numCache>
            </c:numRef>
          </c:val>
        </c:ser>
        <c:ser>
          <c:idx val="3"/>
          <c:order val="1"/>
          <c:tx>
            <c:strRef>
              <c:f>[Chart_1004.xlsx]Data!$C$3</c:f>
              <c:strCache>
                <c:ptCount val="1"/>
                <c:pt idx="0">
                  <c:v>Affordable Rent</c:v>
                </c:pt>
              </c:strCache>
            </c:strRef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[Chart_1004.xlsx]Data!$A$4:$A$26</c:f>
              <c:strCache>
                <c:ptCount val="23"/>
                <c:pt idx="0">
                  <c:v>1991-92</c:v>
                </c:pt>
                <c:pt idx="1">
                  <c:v>1992-93</c:v>
                </c:pt>
                <c:pt idx="2">
                  <c:v>1993-94</c:v>
                </c:pt>
                <c:pt idx="3">
                  <c:v>1994-95</c:v>
                </c:pt>
                <c:pt idx="4">
                  <c:v>1995-96</c:v>
                </c:pt>
                <c:pt idx="5">
                  <c:v>1996-97</c:v>
                </c:pt>
                <c:pt idx="6">
                  <c:v>1997-98</c:v>
                </c:pt>
                <c:pt idx="7">
                  <c:v>1998-99</c:v>
                </c:pt>
                <c:pt idx="8">
                  <c:v>1999-00</c:v>
                </c:pt>
                <c:pt idx="9">
                  <c:v>2000-01</c:v>
                </c:pt>
                <c:pt idx="10">
                  <c:v>2001-02</c:v>
                </c:pt>
                <c:pt idx="11">
                  <c:v>2002-03</c:v>
                </c:pt>
                <c:pt idx="12">
                  <c:v>2003-04</c:v>
                </c:pt>
                <c:pt idx="13">
                  <c:v>2004-05</c:v>
                </c:pt>
                <c:pt idx="14">
                  <c:v>2005-06</c:v>
                </c:pt>
                <c:pt idx="15">
                  <c:v>2006-07</c:v>
                </c:pt>
                <c:pt idx="16">
                  <c:v>2007-08</c:v>
                </c:pt>
                <c:pt idx="17">
                  <c:v>2008-09</c:v>
                </c:pt>
                <c:pt idx="18">
                  <c:v>2009-10</c:v>
                </c:pt>
                <c:pt idx="19">
                  <c:v>2010-11</c:v>
                </c:pt>
                <c:pt idx="20">
                  <c:v>2011-12</c:v>
                </c:pt>
                <c:pt idx="21">
                  <c:v>2012-13</c:v>
                </c:pt>
                <c:pt idx="22">
                  <c:v>2013-14</c:v>
                </c:pt>
              </c:strCache>
            </c:strRef>
          </c:cat>
          <c:val>
            <c:numRef>
              <c:f>[Chart_1004.xlsx]Data!$C$4:$C$26</c:f>
              <c:numCache>
                <c:formatCode>_-* #,##0_-;\-* #,##0_-;_-* "-"??_-;_-@_-</c:formatCode>
                <c:ptCount val="23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0.0</c:v>
                </c:pt>
                <c:pt idx="19">
                  <c:v>0.0</c:v>
                </c:pt>
                <c:pt idx="20">
                  <c:v>928.0</c:v>
                </c:pt>
                <c:pt idx="21">
                  <c:v>6979.0</c:v>
                </c:pt>
                <c:pt idx="22">
                  <c:v>19742.0</c:v>
                </c:pt>
              </c:numCache>
            </c:numRef>
          </c:val>
        </c:ser>
        <c:ser>
          <c:idx val="1"/>
          <c:order val="2"/>
          <c:tx>
            <c:strRef>
              <c:f>[Chart_1004.xlsx]Data!$D$3</c:f>
              <c:strCache>
                <c:ptCount val="1"/>
                <c:pt idx="0">
                  <c:v>Intermediate Rent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[Chart_1004.xlsx]Data!$A$4:$A$26</c:f>
              <c:strCache>
                <c:ptCount val="23"/>
                <c:pt idx="0">
                  <c:v>1991-92</c:v>
                </c:pt>
                <c:pt idx="1">
                  <c:v>1992-93</c:v>
                </c:pt>
                <c:pt idx="2">
                  <c:v>1993-94</c:v>
                </c:pt>
                <c:pt idx="3">
                  <c:v>1994-95</c:v>
                </c:pt>
                <c:pt idx="4">
                  <c:v>1995-96</c:v>
                </c:pt>
                <c:pt idx="5">
                  <c:v>1996-97</c:v>
                </c:pt>
                <c:pt idx="6">
                  <c:v>1997-98</c:v>
                </c:pt>
                <c:pt idx="7">
                  <c:v>1998-99</c:v>
                </c:pt>
                <c:pt idx="8">
                  <c:v>1999-00</c:v>
                </c:pt>
                <c:pt idx="9">
                  <c:v>2000-01</c:v>
                </c:pt>
                <c:pt idx="10">
                  <c:v>2001-02</c:v>
                </c:pt>
                <c:pt idx="11">
                  <c:v>2002-03</c:v>
                </c:pt>
                <c:pt idx="12">
                  <c:v>2003-04</c:v>
                </c:pt>
                <c:pt idx="13">
                  <c:v>2004-05</c:v>
                </c:pt>
                <c:pt idx="14">
                  <c:v>2005-06</c:v>
                </c:pt>
                <c:pt idx="15">
                  <c:v>2006-07</c:v>
                </c:pt>
                <c:pt idx="16">
                  <c:v>2007-08</c:v>
                </c:pt>
                <c:pt idx="17">
                  <c:v>2008-09</c:v>
                </c:pt>
                <c:pt idx="18">
                  <c:v>2009-10</c:v>
                </c:pt>
                <c:pt idx="19">
                  <c:v>2010-11</c:v>
                </c:pt>
                <c:pt idx="20">
                  <c:v>2011-12</c:v>
                </c:pt>
                <c:pt idx="21">
                  <c:v>2012-13</c:v>
                </c:pt>
                <c:pt idx="22">
                  <c:v>2013-14</c:v>
                </c:pt>
              </c:strCache>
            </c:strRef>
          </c:cat>
          <c:val>
            <c:numRef>
              <c:f>[Chart_1004.xlsx]Data!$D$4:$D$26</c:f>
              <c:numCache>
                <c:formatCode>_-* #,##0_-;\-* #,##0_-;_-* "-"??_-;_-@_-</c:formatCode>
                <c:ptCount val="23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 formatCode="#,##0">
                  <c:v>284.0</c:v>
                </c:pt>
                <c:pt idx="13" formatCode="#,##0">
                  <c:v>1513.0</c:v>
                </c:pt>
                <c:pt idx="14" formatCode="#,##0">
                  <c:v>1675.0</c:v>
                </c:pt>
                <c:pt idx="15" formatCode="#,##0">
                  <c:v>1201.0</c:v>
                </c:pt>
                <c:pt idx="16" formatCode="#,##0">
                  <c:v>1109.0</c:v>
                </c:pt>
                <c:pt idx="17" formatCode="#,##0">
                  <c:v>1707.0</c:v>
                </c:pt>
                <c:pt idx="18" formatCode="#,##0">
                  <c:v>2562.0</c:v>
                </c:pt>
                <c:pt idx="19" formatCode="#,##0">
                  <c:v>4523.0</c:v>
                </c:pt>
                <c:pt idx="20" formatCode="#,##0">
                  <c:v>1915.0</c:v>
                </c:pt>
                <c:pt idx="21" formatCode="#,##0">
                  <c:v>1065.0</c:v>
                </c:pt>
                <c:pt idx="22" formatCode="General">
                  <c:v>793.0</c:v>
                </c:pt>
              </c:numCache>
            </c:numRef>
          </c:val>
        </c:ser>
        <c:ser>
          <c:idx val="2"/>
          <c:order val="3"/>
          <c:tx>
            <c:strRef>
              <c:f>[Chart_1004.xlsx]Data!$E$3</c:f>
              <c:strCache>
                <c:ptCount val="1"/>
                <c:pt idx="0">
                  <c:v>Affordable Home Ownership</c:v>
                </c:pt>
              </c:strCache>
            </c:strRef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[Chart_1004.xlsx]Data!$A$4:$A$26</c:f>
              <c:strCache>
                <c:ptCount val="23"/>
                <c:pt idx="0">
                  <c:v>1991-92</c:v>
                </c:pt>
                <c:pt idx="1">
                  <c:v>1992-93</c:v>
                </c:pt>
                <c:pt idx="2">
                  <c:v>1993-94</c:v>
                </c:pt>
                <c:pt idx="3">
                  <c:v>1994-95</c:v>
                </c:pt>
                <c:pt idx="4">
                  <c:v>1995-96</c:v>
                </c:pt>
                <c:pt idx="5">
                  <c:v>1996-97</c:v>
                </c:pt>
                <c:pt idx="6">
                  <c:v>1997-98</c:v>
                </c:pt>
                <c:pt idx="7">
                  <c:v>1998-99</c:v>
                </c:pt>
                <c:pt idx="8">
                  <c:v>1999-00</c:v>
                </c:pt>
                <c:pt idx="9">
                  <c:v>2000-01</c:v>
                </c:pt>
                <c:pt idx="10">
                  <c:v>2001-02</c:v>
                </c:pt>
                <c:pt idx="11">
                  <c:v>2002-03</c:v>
                </c:pt>
                <c:pt idx="12">
                  <c:v>2003-04</c:v>
                </c:pt>
                <c:pt idx="13">
                  <c:v>2004-05</c:v>
                </c:pt>
                <c:pt idx="14">
                  <c:v>2005-06</c:v>
                </c:pt>
                <c:pt idx="15">
                  <c:v>2006-07</c:v>
                </c:pt>
                <c:pt idx="16">
                  <c:v>2007-08</c:v>
                </c:pt>
                <c:pt idx="17">
                  <c:v>2008-09</c:v>
                </c:pt>
                <c:pt idx="18">
                  <c:v>2009-10</c:v>
                </c:pt>
                <c:pt idx="19">
                  <c:v>2010-11</c:v>
                </c:pt>
                <c:pt idx="20">
                  <c:v>2011-12</c:v>
                </c:pt>
                <c:pt idx="21">
                  <c:v>2012-13</c:v>
                </c:pt>
                <c:pt idx="22">
                  <c:v>2013-14</c:v>
                </c:pt>
              </c:strCache>
            </c:strRef>
          </c:cat>
          <c:val>
            <c:numRef>
              <c:f>[Chart_1004.xlsx]Data!$E$4:$E$26</c:f>
              <c:numCache>
                <c:formatCode>_-* #,##0_-;\-* #,##0_-;_-* "-"??_-;_-@_-</c:formatCode>
                <c:ptCount val="23"/>
                <c:pt idx="0">
                  <c:v>3969.0</c:v>
                </c:pt>
                <c:pt idx="1">
                  <c:v>8698.0</c:v>
                </c:pt>
                <c:pt idx="2">
                  <c:v>14795.0</c:v>
                </c:pt>
                <c:pt idx="3">
                  <c:v>18200.0</c:v>
                </c:pt>
                <c:pt idx="4">
                  <c:v>17581.0</c:v>
                </c:pt>
                <c:pt idx="5">
                  <c:v>14079.0</c:v>
                </c:pt>
                <c:pt idx="6">
                  <c:v>11684.0</c:v>
                </c:pt>
                <c:pt idx="7">
                  <c:v>8874.0</c:v>
                </c:pt>
                <c:pt idx="8">
                  <c:v>6297.0</c:v>
                </c:pt>
                <c:pt idx="9">
                  <c:v>6072.0</c:v>
                </c:pt>
                <c:pt idx="10">
                  <c:v>6205.0</c:v>
                </c:pt>
                <c:pt idx="11">
                  <c:v>8968.0</c:v>
                </c:pt>
                <c:pt idx="12">
                  <c:v>15124.0</c:v>
                </c:pt>
                <c:pt idx="13">
                  <c:v>14283.0</c:v>
                </c:pt>
                <c:pt idx="14">
                  <c:v>20675.0</c:v>
                </c:pt>
                <c:pt idx="15">
                  <c:v>18429.14882162572</c:v>
                </c:pt>
                <c:pt idx="16">
                  <c:v>22422.40214399324</c:v>
                </c:pt>
                <c:pt idx="17">
                  <c:v>22897.04784833616</c:v>
                </c:pt>
                <c:pt idx="18">
                  <c:v>22235.28779782883</c:v>
                </c:pt>
                <c:pt idx="19">
                  <c:v>17007.05172413793</c:v>
                </c:pt>
                <c:pt idx="20">
                  <c:v>17589.0</c:v>
                </c:pt>
                <c:pt idx="21">
                  <c:v>17255.0</c:v>
                </c:pt>
                <c:pt idx="22">
                  <c:v>11413.0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76574584"/>
        <c:axId val="-2105257432"/>
      </c:areaChart>
      <c:catAx>
        <c:axId val="-20765745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8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1052574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105257432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076574584"/>
        <c:crosses val="autoZero"/>
        <c:crossBetween val="midCat"/>
        <c:dispUnits>
          <c:builtInUnit val="thousands"/>
          <c:dispUnitsLbl>
            <c:layout>
              <c:manualLayout>
                <c:xMode val="edge"/>
                <c:yMode val="edge"/>
                <c:x val="0.00872093642190369"/>
                <c:y val="0.311170616858452"/>
              </c:manualLayout>
            </c:layout>
            <c:spPr>
              <a:noFill/>
              <a:ln w="25400">
                <a:noFill/>
              </a:ln>
            </c:spPr>
            <c:txPr>
              <a:bodyPr rot="-5400000" vert="horz"/>
              <a:lstStyle/>
              <a:p>
                <a:pPr algn="ctr">
                  <a:defRPr sz="1125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</c:dispUnitsLbl>
        </c:dispUnits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0334302325581395"/>
          <c:y val="0.917554308371028"/>
          <c:w val="0.917151773179515"/>
          <c:h val="0.0664893617021277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77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zero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7E01-7664-414C-AFA0-49286673F1FD}" type="datetimeFigureOut">
              <a:rPr lang="en-GB" smtClean="0"/>
              <a:t>26/09/15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E960-52CB-4C66-916E-769C05D7D1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745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7E01-7664-414C-AFA0-49286673F1FD}" type="datetimeFigureOut">
              <a:rPr lang="en-GB" smtClean="0"/>
              <a:t>26/09/15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E960-52CB-4C66-916E-769C05D7D1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473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7E01-7664-414C-AFA0-49286673F1FD}" type="datetimeFigureOut">
              <a:rPr lang="en-GB" smtClean="0"/>
              <a:t>26/09/15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E960-52CB-4C66-916E-769C05D7D1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2725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7E01-7664-414C-AFA0-49286673F1FD}" type="datetimeFigureOut">
              <a:rPr lang="en-GB" smtClean="0"/>
              <a:t>26/09/15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E960-52CB-4C66-916E-769C05D7D1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579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7E01-7664-414C-AFA0-49286673F1FD}" type="datetimeFigureOut">
              <a:rPr lang="en-GB" smtClean="0"/>
              <a:t>26/09/15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E960-52CB-4C66-916E-769C05D7D1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74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7E01-7664-414C-AFA0-49286673F1FD}" type="datetimeFigureOut">
              <a:rPr lang="en-GB" smtClean="0"/>
              <a:t>26/09/15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E960-52CB-4C66-916E-769C05D7D1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666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7E01-7664-414C-AFA0-49286673F1FD}" type="datetimeFigureOut">
              <a:rPr lang="en-GB" smtClean="0"/>
              <a:t>26/09/15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E960-52CB-4C66-916E-769C05D7D1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919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7E01-7664-414C-AFA0-49286673F1FD}" type="datetimeFigureOut">
              <a:rPr lang="en-GB" smtClean="0"/>
              <a:t>26/09/15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E960-52CB-4C66-916E-769C05D7D1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357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7E01-7664-414C-AFA0-49286673F1FD}" type="datetimeFigureOut">
              <a:rPr lang="en-GB" smtClean="0"/>
              <a:t>26/09/15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E960-52CB-4C66-916E-769C05D7D1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614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7E01-7664-414C-AFA0-49286673F1FD}" type="datetimeFigureOut">
              <a:rPr lang="en-GB" smtClean="0"/>
              <a:t>26/09/15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E960-52CB-4C66-916E-769C05D7D1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26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7E01-7664-414C-AFA0-49286673F1FD}" type="datetimeFigureOut">
              <a:rPr lang="en-GB" smtClean="0"/>
              <a:t>26/09/15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E960-52CB-4C66-916E-769C05D7D1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383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17E01-7664-414C-AFA0-49286673F1FD}" type="datetimeFigureOut">
              <a:rPr lang="en-GB" smtClean="0"/>
              <a:t>26/09/15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5E960-52CB-4C66-916E-769C05D7D1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23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Relationship Id="rId3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2664295"/>
          </a:xfrm>
        </p:spPr>
        <p:txBody>
          <a:bodyPr>
            <a:normAutofit fontScale="90000"/>
          </a:bodyPr>
          <a:lstStyle/>
          <a:p>
            <a:r>
              <a:rPr lang="en-GB" sz="4900" b="1" dirty="0" smtClean="0"/>
              <a:t>Housing affordability and policy change: impacts on wellbeing in the UK</a:t>
            </a:r>
            <a:br>
              <a:rPr lang="en-GB" sz="4900" b="1" dirty="0" smtClean="0"/>
            </a:br>
            <a:r>
              <a:rPr lang="en-GB" sz="3600" dirty="0" smtClean="0"/>
              <a:t>Christine Whitehead</a:t>
            </a:r>
            <a:br>
              <a:rPr lang="en-GB" sz="3600" dirty="0" smtClean="0"/>
            </a:br>
            <a:r>
              <a:rPr lang="en-GB" sz="2700" dirty="0" smtClean="0"/>
              <a:t>Professor Emeritus in Housing Economics, London School of Economics</a:t>
            </a:r>
            <a:endParaRPr lang="en-GB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6400800" cy="1882815"/>
          </a:xfrm>
        </p:spPr>
        <p:txBody>
          <a:bodyPr>
            <a:normAutofit fontScale="70000" lnSpcReduction="20000"/>
          </a:bodyPr>
          <a:lstStyle/>
          <a:p>
            <a:r>
              <a:rPr lang="en-GB" sz="4100" dirty="0" smtClean="0"/>
              <a:t>Illuminating the black box of housing and health</a:t>
            </a:r>
          </a:p>
          <a:p>
            <a:endParaRPr lang="en-GB" dirty="0" smtClean="0"/>
          </a:p>
          <a:p>
            <a:r>
              <a:rPr lang="en-GB" sz="2300" dirty="0" smtClean="0"/>
              <a:t>ARC sponsored Symposium, Barossa Valley</a:t>
            </a:r>
          </a:p>
          <a:p>
            <a:r>
              <a:rPr lang="en-GB" sz="2300" dirty="0" smtClean="0"/>
              <a:t>University of Adelaide</a:t>
            </a:r>
          </a:p>
          <a:p>
            <a:r>
              <a:rPr lang="en-GB" sz="2300" dirty="0" smtClean="0"/>
              <a:t>21- 23 September, 2015 </a:t>
            </a:r>
            <a:endParaRPr lang="en-GB" sz="23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733256"/>
            <a:ext cx="792088" cy="764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289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en-GB" sz="3600" b="1" dirty="0" smtClean="0"/>
              <a:t>Housing Benefit, Welfare Support and Housing Affordability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3100" b="1" dirty="0" smtClean="0"/>
              <a:t>1.	The Role of Housing Benefit</a:t>
            </a:r>
            <a:endParaRPr lang="en-GB" sz="31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55000" lnSpcReduction="20000"/>
          </a:bodyPr>
          <a:lstStyle/>
          <a:p>
            <a:r>
              <a:rPr lang="en-GB" sz="3800" dirty="0" smtClean="0"/>
              <a:t>Social security a UK wide system with fixed rates – so those in low cost areas do better;</a:t>
            </a:r>
          </a:p>
          <a:p>
            <a:r>
              <a:rPr lang="en-GB" sz="3800" dirty="0" smtClean="0"/>
              <a:t>But housing costs vary too much across the country to make fixed rates feasible - varying </a:t>
            </a:r>
            <a:r>
              <a:rPr lang="en-GB" sz="3800" dirty="0"/>
              <a:t>housing subsidy allowed governments to </a:t>
            </a:r>
            <a:r>
              <a:rPr lang="en-GB" sz="3800" dirty="0" smtClean="0"/>
              <a:t>help those with high housing costs while keeping </a:t>
            </a:r>
            <a:r>
              <a:rPr lang="en-GB" sz="3800" dirty="0"/>
              <a:t>down the </a:t>
            </a:r>
            <a:r>
              <a:rPr lang="en-GB" sz="3800" dirty="0" smtClean="0"/>
              <a:t>costs of social security, initially through rent subsidies and then with income related subsidies across the rented sector;</a:t>
            </a:r>
          </a:p>
          <a:p>
            <a:r>
              <a:rPr lang="en-GB" sz="3800" dirty="0" smtClean="0"/>
              <a:t>HB based on individual rents and household circumstances and on the assumption that household could not move to reduce housing costs;</a:t>
            </a:r>
          </a:p>
          <a:p>
            <a:r>
              <a:rPr lang="en-GB" sz="3800" dirty="0" smtClean="0"/>
              <a:t>Available to any household which could find a rented home;</a:t>
            </a:r>
          </a:p>
          <a:p>
            <a:r>
              <a:rPr lang="en-GB" sz="3800" dirty="0" smtClean="0"/>
              <a:t>Structure ensured minimum income unaffected by housing costs – but negative implications for tenants from high marginal ‘tax’ rate as incomes rise - and for government because of increasing subsidy bill;</a:t>
            </a:r>
          </a:p>
          <a:p>
            <a:r>
              <a:rPr lang="en-GB" sz="3800" dirty="0" smtClean="0"/>
              <a:t>Result has been that that UK had relatively little housing poverty – but overall social security ungenerous so UK overall poverty rates high;</a:t>
            </a:r>
          </a:p>
          <a:p>
            <a:r>
              <a:rPr lang="en-GB" sz="3800" dirty="0" smtClean="0"/>
              <a:t> However the story has been changing for some years.</a:t>
            </a:r>
          </a:p>
          <a:p>
            <a:endParaRPr lang="en-GB" dirty="0" smtClean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1709" y="5872776"/>
            <a:ext cx="6699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4342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GB" sz="4000" b="1" dirty="0" smtClean="0"/>
              <a:t>2. The Changing Housing Picture </a:t>
            </a: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217443"/>
          </a:xfrm>
        </p:spPr>
        <p:txBody>
          <a:bodyPr>
            <a:noAutofit/>
          </a:bodyPr>
          <a:lstStyle/>
          <a:p>
            <a:r>
              <a:rPr lang="en-GB" sz="2400" dirty="0" smtClean="0"/>
              <a:t>Increasing emphasis on vulnerable households in the social rented sector  - 50% plus of HA income comes from HB; </a:t>
            </a:r>
          </a:p>
          <a:p>
            <a:r>
              <a:rPr lang="en-GB" sz="2400" dirty="0" smtClean="0"/>
              <a:t>Increasing size of the private rented sector (PRS) – doubling in a decade with higher rents and very limited security;</a:t>
            </a:r>
          </a:p>
          <a:p>
            <a:r>
              <a:rPr lang="en-GB" sz="2400" dirty="0" smtClean="0"/>
              <a:t>Increasing policy role for the PRS in housing homeless and poorer households with  little additional support;</a:t>
            </a:r>
          </a:p>
          <a:p>
            <a:r>
              <a:rPr lang="en-GB" sz="2400" dirty="0" smtClean="0"/>
              <a:t>Increasing rents in the PRS as housing markets tighten, pushing HB way up the income scale;</a:t>
            </a:r>
          </a:p>
          <a:p>
            <a:r>
              <a:rPr lang="en-GB" sz="2400" dirty="0" smtClean="0"/>
              <a:t>Large numbers of owner-occupiers without a mortgage but access to owner-occupation heavily constrained unless bank of Mum and Dad;</a:t>
            </a:r>
          </a:p>
          <a:p>
            <a:r>
              <a:rPr lang="en-GB" sz="2400" dirty="0" smtClean="0"/>
              <a:t>Income inequalities and intergenerational inequalities becoming more stark – although very poor have been protected by real increases in welfare payments.</a:t>
            </a:r>
          </a:p>
          <a:p>
            <a:pPr marL="0" indent="0">
              <a:buNone/>
            </a:pPr>
            <a:endParaRPr lang="en-GB" sz="2400" dirty="0" smtClean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159" y="6093296"/>
            <a:ext cx="6699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9844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3. Government Responses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Restricting household eligibility – mainly affecting  younger single households;</a:t>
            </a:r>
          </a:p>
          <a:p>
            <a:r>
              <a:rPr lang="en-GB" dirty="0" smtClean="0"/>
              <a:t>Limiting eligible rents  - the introduction of the local housing allowance (LHA) restricting eligible rent to 50% of the local market and now 30% - and social sector rents capped at LHA - so many have residual incomes below social security minima and increasing fear of evictions because of rent arrears;</a:t>
            </a:r>
          </a:p>
          <a:p>
            <a:r>
              <a:rPr lang="en-GB" dirty="0" smtClean="0"/>
              <a:t>Limiting the size of dwelling for which HB available – the ‘bedroom tax’; - requiring households to pay a flat rate for an ‘additional’ room or move to smaller unit;</a:t>
            </a:r>
          </a:p>
          <a:p>
            <a:r>
              <a:rPr lang="en-GB" dirty="0" smtClean="0"/>
              <a:t>Limiting absolute amount of welfare payment initially to about median income and now to £23,000 per annum in London and £20,000 elsewhere – which can avoid by moving into employment;</a:t>
            </a:r>
          </a:p>
          <a:p>
            <a:r>
              <a:rPr lang="en-GB" dirty="0" smtClean="0"/>
              <a:t>Freezes on general welfare payments; and now </a:t>
            </a:r>
          </a:p>
          <a:p>
            <a:r>
              <a:rPr lang="en-GB" dirty="0" smtClean="0"/>
              <a:t>Cuts of 1% pa in HA rents for 4 years.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1709" y="5872776"/>
            <a:ext cx="6699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413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4.	Impact on Tenants 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HB restrictions hardest on young – sharing; living with parents; sofa surfing – not only among poorest;</a:t>
            </a:r>
          </a:p>
          <a:p>
            <a:r>
              <a:rPr lang="en-GB" dirty="0" smtClean="0"/>
              <a:t>Welfare cut effects relatively limited in short run because of Discretionary Housing Payments and LA/devolved government  responses;</a:t>
            </a:r>
          </a:p>
          <a:p>
            <a:r>
              <a:rPr lang="en-GB" dirty="0" smtClean="0"/>
              <a:t>Many have been exempted for disability and health reasons; </a:t>
            </a:r>
          </a:p>
          <a:p>
            <a:r>
              <a:rPr lang="en-GB" dirty="0" smtClean="0"/>
              <a:t>Most have tried to pay bedroom tax –very little mobility except in North;</a:t>
            </a:r>
          </a:p>
          <a:p>
            <a:r>
              <a:rPr lang="en-GB" dirty="0" smtClean="0"/>
              <a:t>Large numbers have moved on to work based benefits by getting 16 hours employment – some very positive messages around  work incentives – but also some negative – including types of job; </a:t>
            </a:r>
          </a:p>
          <a:p>
            <a:r>
              <a:rPr lang="en-GB" dirty="0" smtClean="0"/>
              <a:t>Growth in support mechanisms/mentoring  by HAs, LAs, Job Centres </a:t>
            </a:r>
            <a:r>
              <a:rPr lang="en-GB" dirty="0" err="1" smtClean="0"/>
              <a:t>etc</a:t>
            </a:r>
            <a:r>
              <a:rPr lang="en-GB" dirty="0" smtClean="0"/>
              <a:t>;</a:t>
            </a:r>
          </a:p>
          <a:p>
            <a:r>
              <a:rPr lang="en-GB" dirty="0" smtClean="0"/>
              <a:t>More understanding of mental health and other problems as more relational management by HAs;</a:t>
            </a:r>
          </a:p>
          <a:p>
            <a:r>
              <a:rPr lang="en-GB" dirty="0" smtClean="0"/>
              <a:t>Growth in food banks (often used by working households)  - but more in Germany?</a:t>
            </a:r>
          </a:p>
          <a:p>
            <a:r>
              <a:rPr lang="en-GB" dirty="0" smtClean="0"/>
              <a:t>Longer term effects of welfare freezes, reductions in welfare cap and limiting increases in rents to CPI; </a:t>
            </a:r>
          </a:p>
          <a:p>
            <a:r>
              <a:rPr lang="en-GB" dirty="0" smtClean="0"/>
              <a:t>Potential effect of Universal Credit.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785" y="5733256"/>
            <a:ext cx="6699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52496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kumimoji="0" lang="en-GB" altLang="en-US" sz="3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Impacts of </a:t>
            </a:r>
            <a:r>
              <a:rPr lang="en-GB" altLang="en-US" sz="3100" b="1" dirty="0">
                <a:ea typeface="Calibri" pitchFamily="34" charset="0"/>
                <a:cs typeface="Times New Roman" pitchFamily="18" charset="0"/>
              </a:rPr>
              <a:t>£</a:t>
            </a:r>
            <a:r>
              <a:rPr kumimoji="0" lang="en-GB" altLang="en-US" sz="3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23k Cap in London Given Mean Net Rents and Mean Affordable Rents</a:t>
            </a:r>
            <a:r>
              <a:rPr kumimoji="0" lang="en-GB" alt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alt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372158"/>
              </p:ext>
            </p:extLst>
          </p:nvPr>
        </p:nvGraphicFramePr>
        <p:xfrm>
          <a:off x="467544" y="1052738"/>
          <a:ext cx="8229602" cy="64987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5560"/>
                <a:gridCol w="1013887"/>
                <a:gridCol w="1013887"/>
                <a:gridCol w="869459"/>
                <a:gridCol w="1161607"/>
                <a:gridCol w="1015533"/>
                <a:gridCol w="1015533"/>
                <a:gridCol w="994136"/>
              </a:tblGrid>
              <a:tr h="35104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Household composition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Children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Cap limit on total HB*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est. no beds eligible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Social Rent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Affordable Rent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331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Mean Net Rent in London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Headroom between HB and cap in London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Mean Affordable Rent in London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Headroom between HB and cap in London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51043"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Lone parent - JSA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1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en-US" sz="1400">
                          <a:effectLst/>
                        </a:rPr>
                        <a:t>£285.20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£114.95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£170.25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£171.64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£113.56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510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en-US" sz="1400">
                          <a:effectLst/>
                        </a:rPr>
                        <a:t>£218.20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£114.95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£103.25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£171.64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£46.56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510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3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en-US" sz="1400" dirty="0">
                          <a:effectLst/>
                        </a:rPr>
                        <a:t>£151.20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£127.68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£23.52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£182.38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-£31.18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0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en-US" sz="1400" dirty="0">
                          <a:effectLst/>
                        </a:rPr>
                        <a:t>£84.20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£127.68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-£43.48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£182.38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-£98.18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0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en-US" sz="1400" dirty="0">
                          <a:effectLst/>
                        </a:rPr>
                        <a:t>£17.20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£141.75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-£124.55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£201.60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-£184.40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0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en-US" sz="1400">
                          <a:effectLst/>
                        </a:rPr>
                        <a:t>-£49.80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£141.75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-£191.55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£201.60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-£251.40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043"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Couple - JSA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en-US" sz="1400">
                          <a:effectLst/>
                        </a:rPr>
                        <a:t>£243.50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£114.95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93370" algn="ctr"/>
                        </a:tabLst>
                      </a:pPr>
                      <a:r>
                        <a:rPr lang="en-US" sz="1400">
                          <a:effectLst/>
                        </a:rPr>
                        <a:t>	£128.55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£171.64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£71.86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0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en-US" sz="1400">
                          <a:effectLst/>
                        </a:rPr>
                        <a:t>£176.50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£114.95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£61.55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£171.64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£4.86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0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en-US" sz="1400">
                          <a:effectLst/>
                        </a:rPr>
                        <a:t>£109.50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£127.68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-£18.18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£182.38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-£72.88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0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en-US" sz="1400">
                          <a:effectLst/>
                        </a:rPr>
                        <a:t>£42.50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£127.68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-£85.18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£182.38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-£139.88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0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en-US" sz="1400">
                          <a:effectLst/>
                        </a:rPr>
                        <a:t>-£24.50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£141.75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-£166.25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£201.60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-£226.10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0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10"/>
                        </a:spcAft>
                      </a:pPr>
                      <a:r>
                        <a:rPr lang="en-US" sz="1400">
                          <a:effectLst/>
                        </a:rPr>
                        <a:t>-£91.50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£141.75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-£233.25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£201.60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-£293.10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043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1043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010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GB" sz="4000" b="1" dirty="0" smtClean="0"/>
              <a:t>Conclusions on Housing 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Housing specific subsidies of all types have been a major benefit, limiting housing poverty through supply, below market rents and income support.</a:t>
            </a:r>
          </a:p>
          <a:p>
            <a:r>
              <a:rPr lang="en-GB" dirty="0" smtClean="0"/>
              <a:t>In the social sector in particular HAs have provided management support and security for tenants;</a:t>
            </a:r>
          </a:p>
          <a:p>
            <a:r>
              <a:rPr lang="en-GB" dirty="0" smtClean="0"/>
              <a:t>The growth of the PRS, while generally increasing standards, has left many households more insecure and paying unaffordable rents – and some unable to live </a:t>
            </a:r>
            <a:r>
              <a:rPr lang="en-GB" dirty="0" err="1" smtClean="0"/>
              <a:t>seperately</a:t>
            </a:r>
            <a:r>
              <a:rPr lang="en-GB" dirty="0" smtClean="0"/>
              <a:t>; </a:t>
            </a:r>
          </a:p>
          <a:p>
            <a:r>
              <a:rPr lang="en-GB" dirty="0" smtClean="0"/>
              <a:t>Welfare changes are leading to greater insecurity and lower incomes – but poorest have still been protected up to now;</a:t>
            </a:r>
          </a:p>
          <a:p>
            <a:r>
              <a:rPr lang="en-GB" dirty="0" smtClean="0"/>
              <a:t>Major issue around work incentives because high incidence of HB and high rents means large numbers of working households on partial benefit; </a:t>
            </a:r>
          </a:p>
          <a:p>
            <a:r>
              <a:rPr lang="en-GB" dirty="0" smtClean="0"/>
              <a:t>Those in owner-occupation generally doing better – but many excluded even though could afford to buy so paying more in the PRS for less;</a:t>
            </a:r>
          </a:p>
          <a:p>
            <a:r>
              <a:rPr lang="en-GB" dirty="0" smtClean="0"/>
              <a:t>Most welfare impacts still to come;</a:t>
            </a:r>
          </a:p>
          <a:p>
            <a:r>
              <a:rPr lang="en-GB" dirty="0" smtClean="0"/>
              <a:t>Underlying all these findings is dysfunctionality in both the welfare system structure and the housing system particularly with respect to new housing supply;</a:t>
            </a:r>
          </a:p>
          <a:p>
            <a:r>
              <a:rPr lang="en-GB" dirty="0" smtClean="0"/>
              <a:t>And the intention of reducing government subsidy to housing. </a:t>
            </a:r>
            <a:endParaRPr lang="en-GB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1709" y="5872776"/>
            <a:ext cx="6699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8538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GB" sz="4000" b="1" dirty="0" smtClean="0"/>
              <a:t>Conclusions on Wellbeing</a:t>
            </a: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958011"/>
          </a:xfrm>
        </p:spPr>
        <p:txBody>
          <a:bodyPr>
            <a:noAutofit/>
          </a:bodyPr>
          <a:lstStyle/>
          <a:p>
            <a:r>
              <a:rPr lang="en-GB" sz="1800" dirty="0"/>
              <a:t>Very little street homelessness – which has the worst </a:t>
            </a:r>
            <a:r>
              <a:rPr lang="en-GB" sz="1800" dirty="0" smtClean="0"/>
              <a:t>outcomes; </a:t>
            </a:r>
            <a:endParaRPr lang="en-GB" sz="1800" dirty="0"/>
          </a:p>
          <a:p>
            <a:r>
              <a:rPr lang="en-GB" sz="1800" dirty="0" smtClean="0"/>
              <a:t>Still very bad among </a:t>
            </a:r>
            <a:r>
              <a:rPr lang="en-GB" sz="1800" dirty="0"/>
              <a:t>those in temporary </a:t>
            </a:r>
            <a:r>
              <a:rPr lang="en-GB" sz="1800" dirty="0" smtClean="0"/>
              <a:t>accommodation;</a:t>
            </a:r>
          </a:p>
          <a:p>
            <a:r>
              <a:rPr lang="en-GB" sz="1800" dirty="0" smtClean="0"/>
              <a:t>Physical housing conditions generally continue to improve; </a:t>
            </a:r>
          </a:p>
          <a:p>
            <a:r>
              <a:rPr lang="en-GB" sz="1800" dirty="0" smtClean="0"/>
              <a:t>Insecurity and its impact of mental health and wellbeing worsened by growth of PRS and changes to social tenancies; </a:t>
            </a:r>
          </a:p>
          <a:p>
            <a:r>
              <a:rPr lang="en-GB" sz="1800" dirty="0" smtClean="0"/>
              <a:t>Affordability a major problem for those just above HB and a growing problem for those on HB. Leaves increasing numbers of households without minimum income– leading to poorer diet, inadequate heating and serious pressures on mental health; </a:t>
            </a:r>
          </a:p>
          <a:p>
            <a:r>
              <a:rPr lang="en-GB" sz="1800" dirty="0" smtClean="0"/>
              <a:t>But need to be careful not to cry wolf. In work benefits being cut but incomes rising; cuts are as yet marginal in social sector; elderly and physically heavily disabled protected; outright ownership growing and those in owner-occupation benefit from low interest rates;</a:t>
            </a:r>
          </a:p>
          <a:p>
            <a:r>
              <a:rPr lang="en-GB" sz="1800" dirty="0" smtClean="0"/>
              <a:t>Single parents and large families at increasing risk from welfare cap;</a:t>
            </a:r>
          </a:p>
          <a:p>
            <a:r>
              <a:rPr lang="en-GB" sz="1800" dirty="0" smtClean="0"/>
              <a:t>But those where housing affordability affects wellbeing most are young singles tenure – and those who are most fearful of change – including in particular the disabled with lesser disabilities but little access to employment;</a:t>
            </a:r>
          </a:p>
          <a:p>
            <a:r>
              <a:rPr lang="en-GB" sz="1800" dirty="0" smtClean="0"/>
              <a:t>Principles of housing in relation to welfare set in place in 1947 beginning to be eroded. </a:t>
            </a:r>
            <a:endParaRPr lang="en-GB" sz="18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1709" y="5872776"/>
            <a:ext cx="6699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9850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GB" sz="4000" b="1" dirty="0" smtClean="0"/>
              <a:t>Logic chopping</a:t>
            </a: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What included in health? Physical and mental; short term and long term; but also disability?</a:t>
            </a:r>
          </a:p>
          <a:p>
            <a:r>
              <a:rPr lang="en-GB" dirty="0" smtClean="0"/>
              <a:t>What included in housing? The dwelling, the neighbourhood, the location, homelessness? </a:t>
            </a:r>
          </a:p>
          <a:p>
            <a:r>
              <a:rPr lang="en-GB" dirty="0" smtClean="0"/>
              <a:t>Housing and location have direct physical impact on health – damp, asbestos, other construction materials, bacteria, pollution, disasters </a:t>
            </a:r>
            <a:r>
              <a:rPr lang="en-GB" dirty="0" err="1" smtClean="0"/>
              <a:t>etc</a:t>
            </a:r>
            <a:r>
              <a:rPr lang="en-GB" dirty="0" smtClean="0"/>
              <a:t>;</a:t>
            </a:r>
          </a:p>
          <a:p>
            <a:r>
              <a:rPr lang="en-GB" dirty="0" smtClean="0"/>
              <a:t>Housing has more complex impacts through occupation levels, security, suitability of design for family living, financial stress </a:t>
            </a:r>
            <a:r>
              <a:rPr lang="en-GB" dirty="0" err="1" smtClean="0"/>
              <a:t>etc</a:t>
            </a:r>
            <a:r>
              <a:rPr lang="en-GB" dirty="0" smtClean="0"/>
              <a:t>; </a:t>
            </a:r>
          </a:p>
          <a:p>
            <a:r>
              <a:rPr lang="en-GB" dirty="0" smtClean="0"/>
              <a:t>Health has a direct impact on housing choice, location and housing conditions;</a:t>
            </a:r>
          </a:p>
          <a:p>
            <a:r>
              <a:rPr lang="en-GB" dirty="0" smtClean="0"/>
              <a:t>Health has indirect effects on housing via through impact on length of life, capacity to earn, types of employment </a:t>
            </a:r>
            <a:r>
              <a:rPr lang="en-GB" dirty="0" err="1" smtClean="0"/>
              <a:t>etc</a:t>
            </a:r>
            <a:r>
              <a:rPr lang="en-GB" dirty="0" smtClean="0"/>
              <a:t>;</a:t>
            </a:r>
          </a:p>
          <a:p>
            <a:r>
              <a:rPr lang="en-GB" dirty="0" smtClean="0"/>
              <a:t>Main link in terms of seriousness of negative impacts between the two – in both directions – is poverty and affordability;</a:t>
            </a:r>
          </a:p>
          <a:p>
            <a:r>
              <a:rPr lang="en-GB" dirty="0" smtClean="0"/>
              <a:t>But also issue of high quality housing and its impact on wellbeing of better off households.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949280"/>
            <a:ext cx="792088" cy="764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6042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17672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b="1" dirty="0" smtClean="0"/>
              <a:t>Traditional Findings</a:t>
            </a: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r>
              <a:rPr lang="en-GB" sz="2000" dirty="0" smtClean="0"/>
              <a:t>Negative externalities of poor housing and by implication negative impact on occupants restricted to extremely poor quality housing and dealt with by regulation and infrastructure investment – public health and fire prevention more important than housing per se but building regulations also fundamental.</a:t>
            </a:r>
          </a:p>
          <a:p>
            <a:r>
              <a:rPr lang="en-GB" sz="2000" dirty="0" smtClean="0"/>
              <a:t>The vast majority of negative impacts are linked to poverty (or emergencies) with these being the major causal factors rather than housing per se;</a:t>
            </a:r>
          </a:p>
          <a:p>
            <a:r>
              <a:rPr lang="en-GB" sz="2000" dirty="0" smtClean="0"/>
              <a:t>Historically as standards rose through regulation this increased costs against unequal income distributions, legal housing became unaffordable for many. Result was unaffordable housing, avoidance and evasion; rent controls; and subsidies to improve affordability;</a:t>
            </a:r>
          </a:p>
          <a:p>
            <a:r>
              <a:rPr lang="en-GB" sz="2000" dirty="0" smtClean="0"/>
              <a:t>Majority of work done in Northern countries where issues around cold/damp/energy efficiency – and homelessness  - have dominated.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949280"/>
            <a:ext cx="792088" cy="764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6214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Ensuring Housing Affordability in the UK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Supply side: </a:t>
            </a:r>
          </a:p>
          <a:p>
            <a:pPr lvl="1"/>
            <a:r>
              <a:rPr lang="en-GB" sz="2900" dirty="0" smtClean="0"/>
              <a:t>Revenue and then from 1988 capital grants for new social housebuilding;</a:t>
            </a:r>
          </a:p>
          <a:p>
            <a:pPr lvl="1"/>
            <a:r>
              <a:rPr lang="en-GB" sz="2900" dirty="0" smtClean="0"/>
              <a:t>Residual subsidies and then capital grants for existing social housing stock to ensure affordable rents and improvement to modern standards;</a:t>
            </a:r>
          </a:p>
          <a:p>
            <a:pPr lvl="1"/>
            <a:r>
              <a:rPr lang="en-GB" sz="2900" dirty="0" smtClean="0"/>
              <a:t>Various forms of rent stabilisation related to cost, value and inflation;</a:t>
            </a:r>
          </a:p>
          <a:p>
            <a:pPr lvl="1"/>
            <a:r>
              <a:rPr lang="en-GB" sz="2900" dirty="0" smtClean="0"/>
              <a:t>Allocations to lower income ‘deserving’ households and then from 1980 increasingly to very poor and vulnerable – single parent and large families; those with problems with health and disability; elderly; vulnerable singles.</a:t>
            </a:r>
          </a:p>
          <a:p>
            <a:r>
              <a:rPr lang="en-GB" dirty="0" smtClean="0"/>
              <a:t>Demand side: </a:t>
            </a:r>
          </a:p>
          <a:p>
            <a:pPr lvl="1"/>
            <a:r>
              <a:rPr lang="en-GB" sz="3300" dirty="0" smtClean="0"/>
              <a:t>from early 1970s open-ended income related housing benefits (HB) to all eligible low income tenants; </a:t>
            </a:r>
          </a:p>
          <a:p>
            <a:pPr lvl="1"/>
            <a:r>
              <a:rPr lang="en-GB" sz="3300" dirty="0" smtClean="0"/>
              <a:t>increasingly constrained for private tenants and singles from mid 1990s; </a:t>
            </a:r>
          </a:p>
          <a:p>
            <a:pPr lvl="1"/>
            <a:r>
              <a:rPr lang="en-GB" sz="3300" dirty="0" smtClean="0"/>
              <a:t>Now some constraints on  HB for social tenants since 2011 – ‘bedroom tax’ and welfare cap.</a:t>
            </a:r>
          </a:p>
          <a:p>
            <a:r>
              <a:rPr lang="en-GB" dirty="0" smtClean="0"/>
              <a:t>Homelessness legislation in place from 1977 for families and vulnerable households </a:t>
            </a:r>
          </a:p>
          <a:p>
            <a:pPr lvl="1"/>
            <a:r>
              <a:rPr lang="en-GB" sz="3300" dirty="0" smtClean="0"/>
              <a:t>initially local authorities required to house in own accommodation; </a:t>
            </a:r>
          </a:p>
          <a:p>
            <a:pPr lvl="1"/>
            <a:r>
              <a:rPr lang="en-GB" sz="3300" dirty="0" smtClean="0"/>
              <a:t>then to find secure accommodation in social housing; and now </a:t>
            </a:r>
          </a:p>
          <a:p>
            <a:pPr lvl="1"/>
            <a:r>
              <a:rPr lang="en-GB" sz="3300" dirty="0" smtClean="0"/>
              <a:t>to identify suitable accommodation – not necessarily with security of tenure.   </a:t>
            </a:r>
            <a:endParaRPr lang="en-GB" sz="33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396" y="5949280"/>
            <a:ext cx="792088" cy="764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1355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kumimoji="0" lang="en-GB" alt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Changes in tenure structure in England since 1981</a:t>
            </a:r>
            <a:r>
              <a:rPr kumimoji="0" lang="en-GB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en-GB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094342"/>
              </p:ext>
            </p:extLst>
          </p:nvPr>
        </p:nvGraphicFramePr>
        <p:xfrm>
          <a:off x="1187624" y="1340768"/>
          <a:ext cx="6408712" cy="44644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7900"/>
                <a:gridCol w="1182340"/>
                <a:gridCol w="1008112"/>
                <a:gridCol w="1008112"/>
                <a:gridCol w="1080120"/>
                <a:gridCol w="1152128"/>
              </a:tblGrid>
              <a:tr h="1674185"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 dirty="0">
                          <a:effectLst/>
                        </a:rPr>
                        <a:t>Owner-occupation  %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 dirty="0">
                          <a:effectLst/>
                        </a:rPr>
                        <a:t>Private rented sector % 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 dirty="0">
                          <a:effectLst/>
                        </a:rPr>
                        <a:t>Housing Association/RP  % 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Local Authority     %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Total stock (m) 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8062"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1981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59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11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 dirty="0">
                          <a:effectLst/>
                        </a:rPr>
                        <a:t> 2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 dirty="0">
                          <a:effectLst/>
                        </a:rPr>
                        <a:t>27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17.9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8062"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1991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68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 9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 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 dirty="0">
                          <a:effectLst/>
                        </a:rPr>
                        <a:t>20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 dirty="0">
                          <a:effectLst/>
                        </a:rPr>
                        <a:t>19.7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8062"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2001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70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10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 7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13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 dirty="0">
                          <a:effectLst/>
                        </a:rPr>
                        <a:t>21.2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8062"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2011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64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18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10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 8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 dirty="0">
                          <a:effectLst/>
                        </a:rPr>
                        <a:t>22.8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8062"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2014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63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20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10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>
                          <a:effectLst/>
                        </a:rPr>
                        <a:t> 8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25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GB" sz="1600" dirty="0">
                          <a:effectLst/>
                        </a:rPr>
                        <a:t>23.4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39551" y="6159140"/>
            <a:ext cx="8633409" cy="26161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Source: DCLG Live tables  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338" y="6093295"/>
            <a:ext cx="6699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6307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en-GB" sz="3200" b="1" dirty="0" smtClean="0"/>
              <a:t>Social Housing Supply: Access, Affordability and Standards</a:t>
            </a:r>
            <a:br>
              <a:rPr lang="en-GB" sz="3200" b="1" dirty="0" smtClean="0"/>
            </a:br>
            <a:r>
              <a:rPr lang="en-GB" sz="2800" b="1" dirty="0" smtClean="0"/>
              <a:t>1. A Central Role for Housing Associations?</a:t>
            </a: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680520"/>
          </a:xfrm>
        </p:spPr>
        <p:txBody>
          <a:bodyPr>
            <a:normAutofit fontScale="55000" lnSpcReduction="20000"/>
          </a:bodyPr>
          <a:lstStyle/>
          <a:p>
            <a:r>
              <a:rPr lang="en-GB" sz="3800" dirty="0" smtClean="0"/>
              <a:t>Housing associations (HAs) have been the main builders and increasingly the main providers of affordable housing since 1989; </a:t>
            </a:r>
          </a:p>
          <a:p>
            <a:r>
              <a:rPr lang="en-GB" sz="3800" dirty="0" smtClean="0"/>
              <a:t>Funded by grant and capacity to raise funds cheaply on the private finance market- safety net of HB and regulation; </a:t>
            </a:r>
          </a:p>
          <a:p>
            <a:r>
              <a:rPr lang="en-GB" sz="3800" dirty="0" smtClean="0"/>
              <a:t>Large scale voluntary transfers  of local authority stock to HAs by tenant ballot, normally through management  buyout – including capacity to improve quality of existing stock; </a:t>
            </a:r>
          </a:p>
          <a:p>
            <a:r>
              <a:rPr lang="en-GB" sz="3800" dirty="0" smtClean="0"/>
              <a:t>But grant has nearly disappeared so HAs must generate own resources and charge higher rents to fund additional housing, reducing affordability for those not on HB;</a:t>
            </a:r>
          </a:p>
          <a:p>
            <a:r>
              <a:rPr lang="en-GB" sz="3800" dirty="0" smtClean="0"/>
              <a:t>Changing terms and conditions – </a:t>
            </a:r>
          </a:p>
          <a:p>
            <a:pPr lvl="1"/>
            <a:r>
              <a:rPr lang="en-GB" sz="3800" dirty="0" smtClean="0"/>
              <a:t>initially lifetime security from day 1; then</a:t>
            </a:r>
          </a:p>
          <a:p>
            <a:pPr lvl="1"/>
            <a:r>
              <a:rPr lang="en-GB" sz="3800" dirty="0" smtClean="0"/>
              <a:t>trial period;</a:t>
            </a:r>
          </a:p>
          <a:p>
            <a:pPr lvl="1"/>
            <a:r>
              <a:rPr lang="en-GB" sz="3800" dirty="0" smtClean="0"/>
              <a:t>Localism Act 2011 includes fixed term tenancies.</a:t>
            </a:r>
          </a:p>
          <a:p>
            <a:pPr lvl="1"/>
            <a:endParaRPr lang="en-GB" sz="2200" dirty="0" smtClean="0"/>
          </a:p>
          <a:p>
            <a:pPr marL="457200" lvl="1" indent="0">
              <a:buNone/>
            </a:pPr>
            <a:r>
              <a:rPr lang="en-GB" sz="2600" dirty="0" smtClean="0"/>
              <a:t>.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5876925"/>
            <a:ext cx="6699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1654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390287"/>
              </p:ext>
            </p:extLst>
          </p:nvPr>
        </p:nvGraphicFramePr>
        <p:xfrm>
          <a:off x="1763687" y="836712"/>
          <a:ext cx="6696742" cy="60212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4082"/>
                <a:gridCol w="600990"/>
                <a:gridCol w="600990"/>
                <a:gridCol w="600990"/>
                <a:gridCol w="686845"/>
                <a:gridCol w="600990"/>
                <a:gridCol w="600990"/>
                <a:gridCol w="600990"/>
                <a:gridCol w="744082"/>
                <a:gridCol w="915793"/>
              </a:tblGrid>
              <a:tr h="784508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smtClean="0">
                          <a:effectLst/>
                        </a:rPr>
                        <a:t>Additional </a:t>
                      </a:r>
                      <a:r>
                        <a:rPr lang="en-GB" sz="2000" b="1" u="none" strike="noStrike" dirty="0">
                          <a:effectLst/>
                        </a:rPr>
                        <a:t>affordable homes provided by type of scheme, England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C0C0C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4384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4384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4384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812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812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812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812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812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812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812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812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812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812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812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812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812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812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812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812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812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812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812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812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812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812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22035">
                <a:tc gridSpan="9"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Affordable housing is the sum of social rent, affordable rent, intermediate rent and low cost home ownership.</a:t>
                      </a:r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2396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2203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Source: Live Table 1000</a:t>
                      </a:r>
                      <a:endParaRPr lang="en-GB" sz="9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2819713"/>
              </p:ext>
            </p:extLst>
          </p:nvPr>
        </p:nvGraphicFramePr>
        <p:xfrm>
          <a:off x="1763688" y="1916832"/>
          <a:ext cx="6694487" cy="3706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338" y="6093295"/>
            <a:ext cx="6699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5088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/>
              <a:t>2.	The Affordable Rents Regime</a:t>
            </a: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Introduced in 2011 by the Coalition Government in  response to capital grant reductions - to enable continued investment programme; </a:t>
            </a:r>
          </a:p>
          <a:p>
            <a:r>
              <a:rPr lang="en-GB" dirty="0" smtClean="0"/>
              <a:t>Rents up to 80% of market rent, for most new build and some transfers on vacancy - giving increased </a:t>
            </a:r>
            <a:r>
              <a:rPr lang="en-GB" dirty="0"/>
              <a:t>capacity for HAs to borrow </a:t>
            </a:r>
            <a:r>
              <a:rPr lang="en-GB" dirty="0" smtClean="0"/>
              <a:t>(NRAS a relevant comparator?);</a:t>
            </a:r>
          </a:p>
          <a:p>
            <a:r>
              <a:rPr lang="en-GB" dirty="0" smtClean="0"/>
              <a:t>170,000 plus units provided by end 2015 with around 50% contracted at Affordable Rents;</a:t>
            </a:r>
          </a:p>
          <a:p>
            <a:r>
              <a:rPr lang="en-GB" dirty="0" smtClean="0"/>
              <a:t>Similar scheme from 2015 – 2018, extending to 2020;</a:t>
            </a:r>
          </a:p>
          <a:p>
            <a:r>
              <a:rPr lang="en-GB" dirty="0" smtClean="0"/>
              <a:t>Will maintain some scale in social sector output – but increasing emphasis on partial ownership. HA Right to Buy may lead to some decline.  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338" y="6093295"/>
            <a:ext cx="6699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3272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b="1" dirty="0" smtClean="0"/>
              <a:t>3.	Impact on Tenants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071" y="967776"/>
            <a:ext cx="8229600" cy="5202404"/>
          </a:xfrm>
        </p:spPr>
        <p:txBody>
          <a:bodyPr>
            <a:noAutofit/>
          </a:bodyPr>
          <a:lstStyle/>
          <a:p>
            <a:r>
              <a:rPr lang="en-GB" sz="2400" dirty="0" smtClean="0"/>
              <a:t>Improvement of social sector stock through subsidies to achieve Decent Homes Standard in LA and HA sectors;</a:t>
            </a:r>
          </a:p>
          <a:p>
            <a:r>
              <a:rPr lang="en-GB" sz="2400" dirty="0" smtClean="0"/>
              <a:t>Targeting allocations at more vulnerable households;</a:t>
            </a:r>
          </a:p>
          <a:p>
            <a:r>
              <a:rPr lang="en-GB" sz="2400" dirty="0" smtClean="0"/>
              <a:t>Rent stabilisation– social rents vary from around 30% of market in London to 80% plus in some low demand areas; </a:t>
            </a:r>
          </a:p>
          <a:p>
            <a:r>
              <a:rPr lang="en-GB" sz="2400" dirty="0" smtClean="0"/>
              <a:t>Regulated relativities with respect to dwelling size have favoured larger family households; </a:t>
            </a:r>
          </a:p>
          <a:p>
            <a:r>
              <a:rPr lang="en-GB" sz="2400" dirty="0" smtClean="0"/>
              <a:t>Affordable rents higher- but still less than 50% in London;</a:t>
            </a:r>
          </a:p>
          <a:p>
            <a:r>
              <a:rPr lang="en-GB" sz="2400" dirty="0" smtClean="0"/>
              <a:t>Rents eligible for Housing Benefit although increasing (although still relatively limited) welfare constraints – different story in the private rented sector;</a:t>
            </a:r>
          </a:p>
          <a:p>
            <a:r>
              <a:rPr lang="en-GB" sz="2400" dirty="0" smtClean="0"/>
              <a:t>More limited security of tenure  for new tenants in social sector (anyway very limited in the private rented sector). </a:t>
            </a:r>
          </a:p>
          <a:p>
            <a:endParaRPr lang="en-GB" sz="2400" dirty="0" smtClean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1709" y="5872776"/>
            <a:ext cx="6699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0372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2248</Words>
  <Application>Microsoft Macintosh PowerPoint</Application>
  <PresentationFormat>On-screen Show (4:3)</PresentationFormat>
  <Paragraphs>252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Housing affordability and policy change: impacts on wellbeing in the UK Christine Whitehead Professor Emeritus in Housing Economics, London School of Economics</vt:lpstr>
      <vt:lpstr>Logic chopping</vt:lpstr>
      <vt:lpstr>Traditional Findings</vt:lpstr>
      <vt:lpstr>Ensuring Housing Affordability in the UK</vt:lpstr>
      <vt:lpstr>Changes in tenure structure in England since 1981 </vt:lpstr>
      <vt:lpstr>Social Housing Supply: Access, Affordability and Standards 1. A Central Role for Housing Associations?</vt:lpstr>
      <vt:lpstr>PowerPoint Presentation</vt:lpstr>
      <vt:lpstr>2. The Affordable Rents Regime</vt:lpstr>
      <vt:lpstr>3. Impact on Tenants</vt:lpstr>
      <vt:lpstr>Housing Benefit, Welfare Support and Housing Affordability 1. The Role of Housing Benefit</vt:lpstr>
      <vt:lpstr>2. The Changing Housing Picture </vt:lpstr>
      <vt:lpstr>3. Government Responses</vt:lpstr>
      <vt:lpstr>4. Impact on Tenants </vt:lpstr>
      <vt:lpstr>Impacts of £23k Cap in London Given Mean Net Rents and Mean Affordable Rents </vt:lpstr>
      <vt:lpstr>Conclusions on Housing  </vt:lpstr>
      <vt:lpstr>Conclusions on Wellbeing</vt:lpstr>
    </vt:vector>
  </TitlesOfParts>
  <Company>LSE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Housing affordability and policy change: impacts on wellbeing in the UK Christine Whitehead Professor Emeritus in Housing Economics, London School of Economics</dc:title>
  <dc:creator>Christine</dc:creator>
  <cp:lastModifiedBy>Ulises Moreno</cp:lastModifiedBy>
  <cp:revision>28</cp:revision>
  <dcterms:created xsi:type="dcterms:W3CDTF">2015-09-20T00:30:35Z</dcterms:created>
  <dcterms:modified xsi:type="dcterms:W3CDTF">2015-09-26T17:01:12Z</dcterms:modified>
</cp:coreProperties>
</file>