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63" r:id="rId6"/>
    <p:sldId id="257" r:id="rId7"/>
    <p:sldId id="25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ter" initials="P" lastIdx="9"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488" y="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CF6E719-1575-4E5C-B7C5-E5CDE37B24A2}" type="datetimeFigureOut">
              <a:rPr lang="en-GB" smtClean="0"/>
              <a:t>28/10/15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B75F11-3928-447E-A35C-34F1F1D6987B}" type="slidenum">
              <a:rPr lang="en-GB" smtClean="0"/>
              <a:t>‹#›</a:t>
            </a:fld>
            <a:endParaRPr lang="en-GB"/>
          </a:p>
        </p:txBody>
      </p:sp>
    </p:spTree>
    <p:extLst>
      <p:ext uri="{BB962C8B-B14F-4D97-AF65-F5344CB8AC3E}">
        <p14:creationId xmlns:p14="http://schemas.microsoft.com/office/powerpoint/2010/main" val="3315800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CF6E719-1575-4E5C-B7C5-E5CDE37B24A2}" type="datetimeFigureOut">
              <a:rPr lang="en-GB" smtClean="0"/>
              <a:t>28/10/15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B75F11-3928-447E-A35C-34F1F1D6987B}" type="slidenum">
              <a:rPr lang="en-GB" smtClean="0"/>
              <a:t>‹#›</a:t>
            </a:fld>
            <a:endParaRPr lang="en-GB"/>
          </a:p>
        </p:txBody>
      </p:sp>
    </p:spTree>
    <p:extLst>
      <p:ext uri="{BB962C8B-B14F-4D97-AF65-F5344CB8AC3E}">
        <p14:creationId xmlns:p14="http://schemas.microsoft.com/office/powerpoint/2010/main" val="360534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CF6E719-1575-4E5C-B7C5-E5CDE37B24A2}" type="datetimeFigureOut">
              <a:rPr lang="en-GB" smtClean="0"/>
              <a:t>28/10/15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B75F11-3928-447E-A35C-34F1F1D6987B}" type="slidenum">
              <a:rPr lang="en-GB" smtClean="0"/>
              <a:t>‹#›</a:t>
            </a:fld>
            <a:endParaRPr lang="en-GB"/>
          </a:p>
        </p:txBody>
      </p:sp>
    </p:spTree>
    <p:extLst>
      <p:ext uri="{BB962C8B-B14F-4D97-AF65-F5344CB8AC3E}">
        <p14:creationId xmlns:p14="http://schemas.microsoft.com/office/powerpoint/2010/main" val="1232306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CF6E719-1575-4E5C-B7C5-E5CDE37B24A2}" type="datetimeFigureOut">
              <a:rPr lang="en-GB" smtClean="0"/>
              <a:t>28/10/15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B75F11-3928-447E-A35C-34F1F1D6987B}" type="slidenum">
              <a:rPr lang="en-GB" smtClean="0"/>
              <a:t>‹#›</a:t>
            </a:fld>
            <a:endParaRPr lang="en-GB"/>
          </a:p>
        </p:txBody>
      </p:sp>
    </p:spTree>
    <p:extLst>
      <p:ext uri="{BB962C8B-B14F-4D97-AF65-F5344CB8AC3E}">
        <p14:creationId xmlns:p14="http://schemas.microsoft.com/office/powerpoint/2010/main" val="3144860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F6E719-1575-4E5C-B7C5-E5CDE37B24A2}" type="datetimeFigureOut">
              <a:rPr lang="en-GB" smtClean="0"/>
              <a:t>28/10/15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B75F11-3928-447E-A35C-34F1F1D6987B}" type="slidenum">
              <a:rPr lang="en-GB" smtClean="0"/>
              <a:t>‹#›</a:t>
            </a:fld>
            <a:endParaRPr lang="en-GB"/>
          </a:p>
        </p:txBody>
      </p:sp>
    </p:spTree>
    <p:extLst>
      <p:ext uri="{BB962C8B-B14F-4D97-AF65-F5344CB8AC3E}">
        <p14:creationId xmlns:p14="http://schemas.microsoft.com/office/powerpoint/2010/main" val="1172025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CF6E719-1575-4E5C-B7C5-E5CDE37B24A2}" type="datetimeFigureOut">
              <a:rPr lang="en-GB" smtClean="0"/>
              <a:t>28/10/15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BB75F11-3928-447E-A35C-34F1F1D6987B}" type="slidenum">
              <a:rPr lang="en-GB" smtClean="0"/>
              <a:t>‹#›</a:t>
            </a:fld>
            <a:endParaRPr lang="en-GB"/>
          </a:p>
        </p:txBody>
      </p:sp>
    </p:spTree>
    <p:extLst>
      <p:ext uri="{BB962C8B-B14F-4D97-AF65-F5344CB8AC3E}">
        <p14:creationId xmlns:p14="http://schemas.microsoft.com/office/powerpoint/2010/main" val="2042912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CF6E719-1575-4E5C-B7C5-E5CDE37B24A2}" type="datetimeFigureOut">
              <a:rPr lang="en-GB" smtClean="0"/>
              <a:t>28/10/15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BB75F11-3928-447E-A35C-34F1F1D6987B}" type="slidenum">
              <a:rPr lang="en-GB" smtClean="0"/>
              <a:t>‹#›</a:t>
            </a:fld>
            <a:endParaRPr lang="en-GB"/>
          </a:p>
        </p:txBody>
      </p:sp>
    </p:spTree>
    <p:extLst>
      <p:ext uri="{BB962C8B-B14F-4D97-AF65-F5344CB8AC3E}">
        <p14:creationId xmlns:p14="http://schemas.microsoft.com/office/powerpoint/2010/main" val="3172431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CF6E719-1575-4E5C-B7C5-E5CDE37B24A2}" type="datetimeFigureOut">
              <a:rPr lang="en-GB" smtClean="0"/>
              <a:t>28/10/15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BB75F11-3928-447E-A35C-34F1F1D6987B}" type="slidenum">
              <a:rPr lang="en-GB" smtClean="0"/>
              <a:t>‹#›</a:t>
            </a:fld>
            <a:endParaRPr lang="en-GB"/>
          </a:p>
        </p:txBody>
      </p:sp>
    </p:spTree>
    <p:extLst>
      <p:ext uri="{BB962C8B-B14F-4D97-AF65-F5344CB8AC3E}">
        <p14:creationId xmlns:p14="http://schemas.microsoft.com/office/powerpoint/2010/main" val="4149787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F6E719-1575-4E5C-B7C5-E5CDE37B24A2}" type="datetimeFigureOut">
              <a:rPr lang="en-GB" smtClean="0"/>
              <a:t>28/10/15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BB75F11-3928-447E-A35C-34F1F1D6987B}" type="slidenum">
              <a:rPr lang="en-GB" smtClean="0"/>
              <a:t>‹#›</a:t>
            </a:fld>
            <a:endParaRPr lang="en-GB"/>
          </a:p>
        </p:txBody>
      </p:sp>
    </p:spTree>
    <p:extLst>
      <p:ext uri="{BB962C8B-B14F-4D97-AF65-F5344CB8AC3E}">
        <p14:creationId xmlns:p14="http://schemas.microsoft.com/office/powerpoint/2010/main" val="1927106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F6E719-1575-4E5C-B7C5-E5CDE37B24A2}" type="datetimeFigureOut">
              <a:rPr lang="en-GB" smtClean="0"/>
              <a:t>28/10/15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BB75F11-3928-447E-A35C-34F1F1D6987B}" type="slidenum">
              <a:rPr lang="en-GB" smtClean="0"/>
              <a:t>‹#›</a:t>
            </a:fld>
            <a:endParaRPr lang="en-GB"/>
          </a:p>
        </p:txBody>
      </p:sp>
    </p:spTree>
    <p:extLst>
      <p:ext uri="{BB962C8B-B14F-4D97-AF65-F5344CB8AC3E}">
        <p14:creationId xmlns:p14="http://schemas.microsoft.com/office/powerpoint/2010/main" val="734874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F6E719-1575-4E5C-B7C5-E5CDE37B24A2}" type="datetimeFigureOut">
              <a:rPr lang="en-GB" smtClean="0"/>
              <a:t>28/10/15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BB75F11-3928-447E-A35C-34F1F1D6987B}" type="slidenum">
              <a:rPr lang="en-GB" smtClean="0"/>
              <a:t>‹#›</a:t>
            </a:fld>
            <a:endParaRPr lang="en-GB"/>
          </a:p>
        </p:txBody>
      </p:sp>
    </p:spTree>
    <p:extLst>
      <p:ext uri="{BB962C8B-B14F-4D97-AF65-F5344CB8AC3E}">
        <p14:creationId xmlns:p14="http://schemas.microsoft.com/office/powerpoint/2010/main" val="401252068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F6E719-1575-4E5C-B7C5-E5CDE37B24A2}" type="datetimeFigureOut">
              <a:rPr lang="en-GB" smtClean="0"/>
              <a:t>28/10/15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B75F11-3928-447E-A35C-34F1F1D6987B}" type="slidenum">
              <a:rPr lang="en-GB" smtClean="0"/>
              <a:t>‹#›</a:t>
            </a:fld>
            <a:endParaRPr lang="en-GB"/>
          </a:p>
        </p:txBody>
      </p:sp>
    </p:spTree>
    <p:extLst>
      <p:ext uri="{BB962C8B-B14F-4D97-AF65-F5344CB8AC3E}">
        <p14:creationId xmlns:p14="http://schemas.microsoft.com/office/powerpoint/2010/main" val="32957598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628800"/>
            <a:ext cx="7772400" cy="1800199"/>
          </a:xfrm>
        </p:spPr>
        <p:txBody>
          <a:bodyPr>
            <a:normAutofit fontScale="90000"/>
          </a:bodyPr>
          <a:lstStyle/>
          <a:p>
            <a:r>
              <a:rPr lang="en-GB" dirty="0" smtClean="0"/>
              <a:t>Housing Associations, capital markets and housing supply</a:t>
            </a:r>
            <a:br>
              <a:rPr lang="en-GB" dirty="0" smtClean="0"/>
            </a:br>
            <a:r>
              <a:rPr lang="en-GB" dirty="0" smtClean="0"/>
              <a:t/>
            </a:r>
            <a:br>
              <a:rPr lang="en-GB" dirty="0" smtClean="0"/>
            </a:br>
            <a:r>
              <a:rPr lang="en-GB" sz="3600" dirty="0" smtClean="0"/>
              <a:t>Christine Whitehead</a:t>
            </a:r>
            <a:br>
              <a:rPr lang="en-GB" sz="3600" dirty="0" smtClean="0"/>
            </a:br>
            <a:r>
              <a:rPr lang="en-GB" sz="3600" dirty="0" smtClean="0"/>
              <a:t>LSE</a:t>
            </a:r>
            <a:r>
              <a:rPr lang="en-GB" dirty="0" smtClean="0"/>
              <a:t/>
            </a:r>
            <a:br>
              <a:rPr lang="en-GB" dirty="0" smtClean="0"/>
            </a:br>
            <a:endParaRPr lang="en-GB" dirty="0"/>
          </a:p>
        </p:txBody>
      </p:sp>
      <p:sp>
        <p:nvSpPr>
          <p:cNvPr id="3" name="Subtitle 2"/>
          <p:cNvSpPr>
            <a:spLocks noGrp="1"/>
          </p:cNvSpPr>
          <p:nvPr>
            <p:ph type="subTitle" idx="1"/>
          </p:nvPr>
        </p:nvSpPr>
        <p:spPr>
          <a:xfrm>
            <a:off x="1371600" y="4581128"/>
            <a:ext cx="6400800" cy="1057672"/>
          </a:xfrm>
        </p:spPr>
        <p:txBody>
          <a:bodyPr>
            <a:normAutofit fontScale="70000" lnSpcReduction="20000"/>
          </a:bodyPr>
          <a:lstStyle/>
          <a:p>
            <a:r>
              <a:rPr lang="en-GB" dirty="0" smtClean="0"/>
              <a:t>Housing Associations and Capital Market Finance </a:t>
            </a:r>
          </a:p>
          <a:p>
            <a:r>
              <a:rPr lang="en-GB" dirty="0" smtClean="0"/>
              <a:t>NIESR</a:t>
            </a:r>
          </a:p>
          <a:p>
            <a:r>
              <a:rPr lang="en-GB" dirty="0" smtClean="0"/>
              <a:t>6 October 2015</a:t>
            </a:r>
            <a:endParaRPr lang="en-GB" dirty="0"/>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2450" y="594995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969534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smtClean="0"/>
              <a:t>The Housing Association Model</a:t>
            </a:r>
            <a:endParaRPr lang="en-GB" sz="4000" b="1" dirty="0"/>
          </a:p>
        </p:txBody>
      </p:sp>
      <p:sp>
        <p:nvSpPr>
          <p:cNvPr id="3" name="Content Placeholder 2"/>
          <p:cNvSpPr>
            <a:spLocks noGrp="1"/>
          </p:cNvSpPr>
          <p:nvPr>
            <p:ph idx="1"/>
          </p:nvPr>
        </p:nvSpPr>
        <p:spPr>
          <a:xfrm>
            <a:off x="467544" y="1124744"/>
            <a:ext cx="8229600" cy="5001419"/>
          </a:xfrm>
        </p:spPr>
        <p:txBody>
          <a:bodyPr>
            <a:normAutofit fontScale="55000" lnSpcReduction="20000"/>
          </a:bodyPr>
          <a:lstStyle/>
          <a:p>
            <a:r>
              <a:rPr lang="en-GB" sz="3300" dirty="0" smtClean="0">
                <a:latin typeface="Calibri" panose="020F0502020204030204" pitchFamily="34" charset="0"/>
              </a:rPr>
              <a:t>The UK is the envy of many other countries for their Housing Association sector which has  been built up through capital grants;  the capacity to raise rents after 1988 to build reserves; and the large scale transfer of existing local authority stock – but also by inflation, house price growth and the capacity to be involved in implementing S106;</a:t>
            </a:r>
          </a:p>
          <a:p>
            <a:r>
              <a:rPr lang="en-GB" sz="3300" dirty="0" smtClean="0">
                <a:latin typeface="Calibri" panose="020F0502020204030204" pitchFamily="34" charset="0"/>
              </a:rPr>
              <a:t>As such over a period of nearly thirty years since private finance was introduced in 1988 they have been able to develop some of the historic benefits of LA housing  while having greater freedoms to manage their assets;</a:t>
            </a:r>
          </a:p>
          <a:p>
            <a:r>
              <a:rPr lang="en-GB" sz="3300" dirty="0" smtClean="0">
                <a:latin typeface="Calibri" panose="020F0502020204030204" pitchFamily="34" charset="0"/>
              </a:rPr>
              <a:t>Three fundamentals have been their capacity to expand their capital base;  their regulatory framework; and  the safety net of Housing Benefit (which provides more than 50% of their income stream);</a:t>
            </a:r>
          </a:p>
          <a:p>
            <a:r>
              <a:rPr lang="en-GB" sz="3300" dirty="0" smtClean="0">
                <a:latin typeface="Calibri" panose="020F0502020204030204" pitchFamily="34" charset="0"/>
              </a:rPr>
              <a:t>Together this has increasingly given them the capacity to fund their own investment through reserves and future rent increases  - following the traditional model of ‘pooling’ by which existing tenants cross-subsidising new development;</a:t>
            </a:r>
          </a:p>
          <a:p>
            <a:r>
              <a:rPr lang="en-GB" sz="3300" dirty="0" smtClean="0">
                <a:latin typeface="Calibri" panose="020F0502020204030204" pitchFamily="34" charset="0"/>
              </a:rPr>
              <a:t>The result was a system which without formal guarantee enabled associations to raise funds on the private market at interest rates comparable to those found in the Netherlands where there have always been a number of guarantees at local and national level;</a:t>
            </a:r>
          </a:p>
          <a:p>
            <a:r>
              <a:rPr lang="en-GB" sz="3300" dirty="0" smtClean="0">
                <a:latin typeface="Calibri" panose="020F0502020204030204" pitchFamily="34" charset="0"/>
              </a:rPr>
              <a:t>All these elements are now seen to be under threat from changes in government policy  - although there are still enormous strengths and the industry has cried wolf too often.</a:t>
            </a:r>
            <a:r>
              <a:rPr lang="en-GB" dirty="0" smtClean="0">
                <a:latin typeface="Calibri" panose="020F0502020204030204" pitchFamily="34" charset="0"/>
              </a:rPr>
              <a:t>  </a:t>
            </a:r>
            <a:endParaRPr lang="en-GB" dirty="0">
              <a:latin typeface="Calibri" panose="020F0502020204030204" pitchFamily="34" charset="0"/>
            </a:endParaRP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2450" y="594995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512722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smtClean="0"/>
              <a:t>A Diversified Offer</a:t>
            </a:r>
            <a:endParaRPr lang="en-GB" sz="4000" b="1" dirty="0"/>
          </a:p>
        </p:txBody>
      </p:sp>
      <p:sp>
        <p:nvSpPr>
          <p:cNvPr id="3" name="Content Placeholder 2"/>
          <p:cNvSpPr>
            <a:spLocks noGrp="1"/>
          </p:cNvSpPr>
          <p:nvPr>
            <p:ph idx="1"/>
          </p:nvPr>
        </p:nvSpPr>
        <p:spPr>
          <a:xfrm>
            <a:off x="457200" y="1124744"/>
            <a:ext cx="8229600" cy="5001419"/>
          </a:xfrm>
        </p:spPr>
        <p:txBody>
          <a:bodyPr>
            <a:normAutofit fontScale="62500" lnSpcReduction="20000"/>
          </a:bodyPr>
          <a:lstStyle/>
          <a:p>
            <a:r>
              <a:rPr lang="en-GB" dirty="0" smtClean="0"/>
              <a:t>Housing Associations have been the main providers of additional subsidised housing since 1980;</a:t>
            </a:r>
          </a:p>
          <a:p>
            <a:r>
              <a:rPr lang="en-GB" dirty="0" smtClean="0"/>
              <a:t>This has included not just social rented housing, but intermediate rent, affordable home ownership through both shared ownership and partial equity products, and the management of government programmes such as Help to Buy; </a:t>
            </a:r>
          </a:p>
          <a:p>
            <a:r>
              <a:rPr lang="en-GB" dirty="0" smtClean="0"/>
              <a:t>There are very significant differences between mixed funded associations  and LSVTs – especially in terms of stock –  with the associated problems to some extent addressed through mergers ;</a:t>
            </a:r>
          </a:p>
          <a:p>
            <a:r>
              <a:rPr lang="en-GB" dirty="0" smtClean="0"/>
              <a:t>A major benefit has been geographical diversification – although this is an benefit that has not been fully realised from the tenants point of view;</a:t>
            </a:r>
          </a:p>
          <a:p>
            <a:r>
              <a:rPr lang="en-GB" dirty="0" smtClean="0"/>
              <a:t>Increasingly, large HAs are looking to be more directly involved in building for sale and to rent at market rents – in part to cross-subsidise their mainline products; to substitute for government grant;  and to support place-making and mixed tenure developments;</a:t>
            </a:r>
          </a:p>
          <a:p>
            <a:r>
              <a:rPr lang="en-GB" dirty="0" smtClean="0"/>
              <a:t>This offer has ultimately been built on government support and regulation – so HAs have a clear responsibility to use their capacities to meet broader housing objectives.</a:t>
            </a: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2450" y="594995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458618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a:bodyPr>
          <a:lstStyle/>
          <a:p>
            <a:r>
              <a:rPr lang="en-GB" sz="4000" b="1" dirty="0" smtClean="0"/>
              <a:t>HAs Incentives to Develop</a:t>
            </a:r>
            <a:endParaRPr lang="en-GB" sz="4000" b="1" dirty="0"/>
          </a:p>
        </p:txBody>
      </p:sp>
      <p:sp>
        <p:nvSpPr>
          <p:cNvPr id="3" name="Content Placeholder 2"/>
          <p:cNvSpPr>
            <a:spLocks noGrp="1"/>
          </p:cNvSpPr>
          <p:nvPr>
            <p:ph idx="1"/>
          </p:nvPr>
        </p:nvSpPr>
        <p:spPr>
          <a:xfrm>
            <a:off x="395536" y="1052736"/>
            <a:ext cx="8229600" cy="5112568"/>
          </a:xfrm>
        </p:spPr>
        <p:txBody>
          <a:bodyPr>
            <a:noAutofit/>
          </a:bodyPr>
          <a:lstStyle/>
          <a:p>
            <a:r>
              <a:rPr lang="en-GB" sz="1800" dirty="0" smtClean="0"/>
              <a:t>Their mission statements: provide for particular groups – mainly general needs (lower income, more vulnerable households) but also special needs; </a:t>
            </a:r>
          </a:p>
          <a:p>
            <a:r>
              <a:rPr lang="en-GB" sz="1800" dirty="0" smtClean="0"/>
              <a:t>But also to fill gaps, particularly in the intermediate sector;</a:t>
            </a:r>
          </a:p>
          <a:p>
            <a:r>
              <a:rPr lang="en-GB" sz="1800" dirty="0" smtClean="0"/>
              <a:t>Often seen to be government agents – so bid for opportunities (but 2015- 2020 Affordable Housing programme</a:t>
            </a:r>
            <a:r>
              <a:rPr lang="en-GB" sz="1800" dirty="0"/>
              <a:t>); </a:t>
            </a:r>
            <a:endParaRPr lang="en-GB" sz="1800" dirty="0" smtClean="0"/>
          </a:p>
          <a:p>
            <a:r>
              <a:rPr lang="en-GB" sz="1800" dirty="0" smtClean="0"/>
              <a:t>Among many forward looking HAs their business </a:t>
            </a:r>
            <a:r>
              <a:rPr lang="en-GB" sz="1800" dirty="0"/>
              <a:t>strategy </a:t>
            </a:r>
            <a:r>
              <a:rPr lang="en-GB" sz="1800" dirty="0" smtClean="0"/>
              <a:t>is to </a:t>
            </a:r>
            <a:r>
              <a:rPr lang="en-GB" sz="1800" dirty="0"/>
              <a:t>expand and diversify to reduce risks and use capacity </a:t>
            </a:r>
            <a:r>
              <a:rPr lang="en-GB" sz="1800" dirty="0" smtClean="0"/>
              <a:t>more effectively as </a:t>
            </a:r>
            <a:r>
              <a:rPr lang="en-GB" sz="1800" dirty="0"/>
              <a:t>government support </a:t>
            </a:r>
            <a:r>
              <a:rPr lang="en-GB" sz="1800" dirty="0" smtClean="0"/>
              <a:t>is reduced</a:t>
            </a:r>
            <a:r>
              <a:rPr lang="en-GB" sz="1800" dirty="0"/>
              <a:t>; </a:t>
            </a:r>
          </a:p>
          <a:p>
            <a:r>
              <a:rPr lang="en-GB" sz="1800" dirty="0"/>
              <a:t>Broader objectives of </a:t>
            </a:r>
            <a:r>
              <a:rPr lang="en-GB" sz="1800" dirty="0" err="1"/>
              <a:t>placemaking</a:t>
            </a:r>
            <a:r>
              <a:rPr lang="en-GB" sz="1800" dirty="0"/>
              <a:t>; mixed communities; partnership </a:t>
            </a:r>
            <a:r>
              <a:rPr lang="en-GB" sz="1800" dirty="0" err="1" smtClean="0"/>
              <a:t>etc</a:t>
            </a:r>
            <a:r>
              <a:rPr lang="en-GB" sz="1800" dirty="0" smtClean="0"/>
              <a:t> achieved only by involvement in development;</a:t>
            </a:r>
            <a:endParaRPr lang="en-GB" sz="1800" dirty="0"/>
          </a:p>
          <a:p>
            <a:r>
              <a:rPr lang="en-GB" sz="1800" dirty="0" smtClean="0"/>
              <a:t>HAs are non-profit  (distributing) organisations  - so they operate on management objectives, subject to the regulatory framework – models of such organisations tend to suggest they will be output oriented;</a:t>
            </a:r>
          </a:p>
          <a:p>
            <a:r>
              <a:rPr lang="en-GB" sz="1800" dirty="0" smtClean="0"/>
              <a:t>This is reinforced by lack </a:t>
            </a:r>
            <a:r>
              <a:rPr lang="en-GB" sz="1800" dirty="0"/>
              <a:t>of market pressures towards productive </a:t>
            </a:r>
            <a:r>
              <a:rPr lang="en-GB" sz="1800" dirty="0" smtClean="0"/>
              <a:t>efficiency.  The only direct market pressure has been the capital market  </a:t>
            </a:r>
            <a:r>
              <a:rPr lang="en-GB" sz="1800" dirty="0"/>
              <a:t>- </a:t>
            </a:r>
            <a:r>
              <a:rPr lang="en-GB" sz="1800" dirty="0" smtClean="0"/>
              <a:t>that incentive now reduced by the existence of government guarantee;</a:t>
            </a:r>
          </a:p>
          <a:p>
            <a:r>
              <a:rPr lang="en-GB" sz="1800" dirty="0" smtClean="0"/>
              <a:t>Can be argued that the incentives to develop have been much reduced in the last few years as a result of reduced capital grants and major policy changes.</a:t>
            </a:r>
          </a:p>
          <a:p>
            <a:endParaRPr lang="en-GB" sz="1800" dirty="0"/>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8424" y="6154321"/>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599344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GB" sz="4000" b="1" dirty="0" smtClean="0"/>
              <a:t>Disincentives to Develop </a:t>
            </a:r>
            <a:endParaRPr lang="en-GB" sz="4000" b="1" dirty="0"/>
          </a:p>
        </p:txBody>
      </p:sp>
      <p:sp>
        <p:nvSpPr>
          <p:cNvPr id="3" name="Content Placeholder 2"/>
          <p:cNvSpPr>
            <a:spLocks noGrp="1"/>
          </p:cNvSpPr>
          <p:nvPr>
            <p:ph idx="1"/>
          </p:nvPr>
        </p:nvSpPr>
        <p:spPr>
          <a:xfrm>
            <a:off x="395536" y="764704"/>
            <a:ext cx="8229600" cy="5001419"/>
          </a:xfrm>
        </p:spPr>
        <p:txBody>
          <a:bodyPr>
            <a:noAutofit/>
          </a:bodyPr>
          <a:lstStyle/>
          <a:p>
            <a:r>
              <a:rPr lang="en-GB" sz="1800" dirty="0" smtClean="0"/>
              <a:t>Vast majority of smaller HAs do not develop and many sit on development capacity (although  some innovative approaches to partnerships);</a:t>
            </a:r>
          </a:p>
          <a:p>
            <a:r>
              <a:rPr lang="en-GB" sz="1800" dirty="0" smtClean="0"/>
              <a:t>Development  now inherently requires contributions from reserves and increased risks; </a:t>
            </a:r>
          </a:p>
          <a:p>
            <a:r>
              <a:rPr lang="en-GB" sz="1800" dirty="0" smtClean="0"/>
              <a:t>Increasing incentives to merge and other organisational changes which can reduce capacity at least in short run;</a:t>
            </a:r>
          </a:p>
          <a:p>
            <a:r>
              <a:rPr lang="en-GB" sz="1800" dirty="0" smtClean="0"/>
              <a:t>In many areas lack of control over allocations to either vacant or new units;</a:t>
            </a:r>
          </a:p>
          <a:p>
            <a:r>
              <a:rPr lang="en-GB" sz="1800" dirty="0" smtClean="0"/>
              <a:t>Lack of control over rents;  </a:t>
            </a:r>
          </a:p>
          <a:p>
            <a:r>
              <a:rPr lang="en-GB" sz="1800" dirty="0" smtClean="0"/>
              <a:t>Lack of capacity to keep ownership of what will be developed if </a:t>
            </a:r>
            <a:r>
              <a:rPr lang="en-GB" sz="1800" dirty="0" err="1" smtClean="0"/>
              <a:t>RtB</a:t>
            </a:r>
            <a:r>
              <a:rPr lang="en-GB" sz="1800" dirty="0" smtClean="0"/>
              <a:t> goes through unchecked; </a:t>
            </a:r>
          </a:p>
          <a:p>
            <a:r>
              <a:rPr lang="en-GB" sz="1800" dirty="0" smtClean="0"/>
              <a:t>Risk aversion especially with respect to public policy change – case for wait and see?;</a:t>
            </a:r>
          </a:p>
          <a:p>
            <a:r>
              <a:rPr lang="en-GB" sz="1800" dirty="0" smtClean="0"/>
              <a:t>So far the case for market rented development is more about building mixed tenure developments and cross-subsid than playing a new major role;</a:t>
            </a:r>
          </a:p>
          <a:p>
            <a:r>
              <a:rPr lang="en-GB" sz="1800" dirty="0" smtClean="0"/>
              <a:t>But in a different world market rented development would be part of diversification to reduce risk and to meet clear need for well-managed market rented property.</a:t>
            </a:r>
          </a:p>
          <a:p>
            <a:r>
              <a:rPr lang="en-GB" sz="1800" dirty="0" smtClean="0"/>
              <a:t>Potential for some HAs  to work towards complete independence at least for units that are not directly subsidised – enabling a more diversified portfolio meeting market as well as affordable requirements ? </a:t>
            </a: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96300" y="618195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391092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t>Housing Associations and Housing Supply</a:t>
            </a:r>
            <a:endParaRPr lang="en-GB" sz="3600" b="1" dirty="0"/>
          </a:p>
        </p:txBody>
      </p:sp>
      <p:sp>
        <p:nvSpPr>
          <p:cNvPr id="3" name="Content Placeholder 2"/>
          <p:cNvSpPr>
            <a:spLocks noGrp="1"/>
          </p:cNvSpPr>
          <p:nvPr>
            <p:ph idx="1"/>
          </p:nvPr>
        </p:nvSpPr>
        <p:spPr>
          <a:xfrm>
            <a:off x="457200" y="1340768"/>
            <a:ext cx="8229600" cy="4785395"/>
          </a:xfrm>
        </p:spPr>
        <p:txBody>
          <a:bodyPr>
            <a:normAutofit fontScale="47500" lnSpcReduction="20000"/>
          </a:bodyPr>
          <a:lstStyle/>
          <a:p>
            <a:r>
              <a:rPr lang="en-GB" dirty="0" smtClean="0"/>
              <a:t>The government has decided to reintroduce targets- of one million homes by 2020;</a:t>
            </a:r>
          </a:p>
          <a:p>
            <a:r>
              <a:rPr lang="en-GB" dirty="0" smtClean="0"/>
              <a:t>HAs managed to maintain relatively stable output levels around 20,000  - 25,000 pa since the GFC  - but because of volatility in private sector output this has accounted for between 10% and sometimes 20%  of total output; </a:t>
            </a:r>
          </a:p>
          <a:p>
            <a:r>
              <a:rPr lang="en-GB" dirty="0" smtClean="0"/>
              <a:t>When the </a:t>
            </a:r>
            <a:r>
              <a:rPr lang="en-GB" dirty="0"/>
              <a:t>coalition government introduced </a:t>
            </a:r>
            <a:r>
              <a:rPr lang="en-GB" dirty="0" smtClean="0"/>
              <a:t>the Affordable Homes Programme it </a:t>
            </a:r>
            <a:r>
              <a:rPr lang="en-GB" dirty="0"/>
              <a:t>contracted with HAs to provide 150,000 dwellings between 2011 and 2015;</a:t>
            </a:r>
          </a:p>
          <a:p>
            <a:r>
              <a:rPr lang="en-GB" dirty="0"/>
              <a:t>The government states that in fact 170,000 – now indeed 177,000 were actually generated – not all new units but more than in line with </a:t>
            </a:r>
            <a:r>
              <a:rPr lang="en-GB" dirty="0" smtClean="0"/>
              <a:t>past development rates – so HAs can do what they say;</a:t>
            </a:r>
          </a:p>
          <a:p>
            <a:r>
              <a:rPr lang="en-GB" dirty="0" smtClean="0"/>
              <a:t>On government statistics (live tables) affordable housing has grown  by between 40,000 and 60,000 units per annum since the GFC – although down in the last two years;</a:t>
            </a:r>
          </a:p>
          <a:p>
            <a:r>
              <a:rPr lang="en-GB" dirty="0" smtClean="0"/>
              <a:t>Affordable home ownership has varied around 20,000 pa (again down last year) </a:t>
            </a:r>
          </a:p>
          <a:p>
            <a:r>
              <a:rPr lang="en-GB" dirty="0" smtClean="0"/>
              <a:t>Also management role with respect to Help to Buy ES; </a:t>
            </a:r>
          </a:p>
          <a:p>
            <a:r>
              <a:rPr lang="en-GB" dirty="0" smtClean="0"/>
              <a:t>Clearly HAs have been more stable and more responsive to government than the market has found possible – but current capacity to respond still depends on government leadership and support;</a:t>
            </a:r>
          </a:p>
          <a:p>
            <a:r>
              <a:rPr lang="en-GB" dirty="0" smtClean="0"/>
              <a:t>HAs have also taken on new roles notably with respect to build for sale;</a:t>
            </a:r>
          </a:p>
          <a:p>
            <a:r>
              <a:rPr lang="en-GB" dirty="0" smtClean="0"/>
              <a:t>Developers clearly facing continued  difficulties – and not prepared to be bitten again – so HA involvement massively important to any sustained increase in total  levels;</a:t>
            </a:r>
          </a:p>
          <a:p>
            <a:r>
              <a:rPr lang="en-GB" dirty="0" smtClean="0"/>
              <a:t>HAs at the forefront of initiatives to bring in international equity and development capacity in mixed tenure developments. </a:t>
            </a:r>
          </a:p>
          <a:p>
            <a:endParaRPr lang="en-GB" dirty="0"/>
          </a:p>
          <a:p>
            <a:r>
              <a:rPr lang="en-GB" dirty="0" smtClean="0"/>
              <a:t>Potential for two tier approach  - with greater freedoms for well capitalised  and and well run developing associations.</a:t>
            </a: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2450" y="594995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930688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b="1" dirty="0" smtClean="0"/>
              <a:t>Conclusions: Looking forward</a:t>
            </a:r>
            <a:r>
              <a:rPr lang="en-GB" b="1" dirty="0" smtClean="0"/>
              <a:t> </a:t>
            </a:r>
            <a:endParaRPr lang="en-GB" b="1" dirty="0"/>
          </a:p>
        </p:txBody>
      </p:sp>
      <p:sp>
        <p:nvSpPr>
          <p:cNvPr id="3" name="Content Placeholder 2"/>
          <p:cNvSpPr>
            <a:spLocks noGrp="1"/>
          </p:cNvSpPr>
          <p:nvPr>
            <p:ph idx="1"/>
          </p:nvPr>
        </p:nvSpPr>
        <p:spPr>
          <a:xfrm>
            <a:off x="457200" y="1268760"/>
            <a:ext cx="8229600" cy="4857403"/>
          </a:xfrm>
        </p:spPr>
        <p:txBody>
          <a:bodyPr>
            <a:normAutofit fontScale="55000" lnSpcReduction="20000"/>
          </a:bodyPr>
          <a:lstStyle/>
          <a:p>
            <a:r>
              <a:rPr lang="en-GB" dirty="0" smtClean="0"/>
              <a:t>The HA sector has been a massive success – not perfect and not productively as efficient as it should be BUT better than the alternatives – and in place; </a:t>
            </a:r>
          </a:p>
          <a:p>
            <a:r>
              <a:rPr lang="en-GB" dirty="0" smtClean="0"/>
              <a:t>The sector not only provides the main resource for continuing the expansion of social and affordable rental housing but also is increasingly capable of playing a major role in market development;</a:t>
            </a:r>
          </a:p>
          <a:p>
            <a:r>
              <a:rPr lang="en-GB" dirty="0" smtClean="0"/>
              <a:t>It  is also contributing effectively to improving management in the  private rented sector and of neighbourhoods and is core to supporting government home-ownership initiatives; </a:t>
            </a:r>
          </a:p>
          <a:p>
            <a:r>
              <a:rPr lang="en-GB" dirty="0" smtClean="0"/>
              <a:t>HAs the experience and capacity to play a much larger role - although current government initiatives are making that less obviously desirable to HA management – and potentially to capital markets;</a:t>
            </a:r>
          </a:p>
          <a:p>
            <a:r>
              <a:rPr lang="en-GB" dirty="0" smtClean="0"/>
              <a:t>A step change in  housing output must be achieved – not only to satisfy identified needs but to meet political commitments.  If anything we </a:t>
            </a:r>
            <a:r>
              <a:rPr lang="en-GB" dirty="0"/>
              <a:t>are seeing a </a:t>
            </a:r>
            <a:r>
              <a:rPr lang="en-GB" dirty="0" smtClean="0"/>
              <a:t>reduction  in the willingness to continue expand among large developers as they reach 2006/7 levels of output;</a:t>
            </a:r>
          </a:p>
          <a:p>
            <a:r>
              <a:rPr lang="en-GB" dirty="0" smtClean="0"/>
              <a:t>Need greater development capacity, new players, product innovation  and given the limited potential for additional subsidy, a better use of past government support into the future ;</a:t>
            </a:r>
          </a:p>
          <a:p>
            <a:r>
              <a:rPr lang="en-GB" dirty="0" smtClean="0"/>
              <a:t>On these criteria HAs are the best resource immediately available. </a:t>
            </a:r>
            <a:endParaRPr lang="en-GB" dirty="0"/>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2450" y="594995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864737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415</TotalTime>
  <Words>1360</Words>
  <Application>Microsoft Macintosh PowerPoint</Application>
  <PresentationFormat>On-screen Show (4:3)</PresentationFormat>
  <Paragraphs>60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Housing Associations, capital markets and housing supply  Christine Whitehead LSE </vt:lpstr>
      <vt:lpstr>The Housing Association Model</vt:lpstr>
      <vt:lpstr>A Diversified Offer</vt:lpstr>
      <vt:lpstr>HAs Incentives to Develop</vt:lpstr>
      <vt:lpstr>Disincentives to Develop </vt:lpstr>
      <vt:lpstr>Housing Associations and Housing Supply</vt:lpstr>
      <vt:lpstr>Conclusions: Looking forward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Housing Associations, capital markets and housing supply  Christine Whitehead LSE</dc:title>
  <dc:creator>Christine</dc:creator>
  <cp:lastModifiedBy>Ulises Moreno</cp:lastModifiedBy>
  <cp:revision>22</cp:revision>
  <dcterms:created xsi:type="dcterms:W3CDTF">2015-10-05T17:09:39Z</dcterms:created>
  <dcterms:modified xsi:type="dcterms:W3CDTF">2015-10-28T21:21:14Z</dcterms:modified>
</cp:coreProperties>
</file>