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15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1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76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9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189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40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57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4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7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84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11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498CC-249B-457D-9CCA-C0CD24314265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4847D-2AA7-400B-894E-60CD0F048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5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2259683"/>
          </a:xfrm>
        </p:spPr>
        <p:txBody>
          <a:bodyPr>
            <a:normAutofit fontScale="90000"/>
          </a:bodyPr>
          <a:lstStyle/>
          <a:p>
            <a:r>
              <a:rPr lang="en-GB" sz="5300" dirty="0" smtClean="0"/>
              <a:t>Economic Overview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/>
              <a:t>Christine Whitehead</a:t>
            </a:r>
            <a:br>
              <a:rPr lang="en-GB" sz="4000" dirty="0" smtClean="0"/>
            </a:br>
            <a:r>
              <a:rPr lang="en-GB" sz="3600" dirty="0" smtClean="0"/>
              <a:t>London School of Economics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Residential Funding Conference</a:t>
            </a:r>
          </a:p>
          <a:p>
            <a:r>
              <a:rPr lang="en-GB" sz="2400" dirty="0" smtClean="0"/>
              <a:t>ICO Conference Centre</a:t>
            </a:r>
          </a:p>
          <a:p>
            <a:r>
              <a:rPr lang="en-GB" sz="2000" dirty="0" smtClean="0"/>
              <a:t>London, July 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, 2016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31" y="5301208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765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to say after the Referendum?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No real chance of clear-cut assessment in current febrile atmosphere;</a:t>
            </a:r>
          </a:p>
          <a:p>
            <a:r>
              <a:rPr lang="en-GB" dirty="0" smtClean="0"/>
              <a:t>Basically about expectations and risks – neither of which are handled well by the housing market; </a:t>
            </a:r>
          </a:p>
          <a:p>
            <a:r>
              <a:rPr lang="en-GB" dirty="0" smtClean="0"/>
              <a:t>Whatever it is going to be a very messy few months – if not years;</a:t>
            </a:r>
          </a:p>
          <a:p>
            <a:r>
              <a:rPr lang="en-GB" dirty="0" smtClean="0"/>
              <a:t>The questions around negotiation, contagion and political events can only be guessed at; </a:t>
            </a:r>
          </a:p>
          <a:p>
            <a:r>
              <a:rPr lang="en-GB" dirty="0" smtClean="0"/>
              <a:t>And </a:t>
            </a:r>
            <a:r>
              <a:rPr lang="en-GB" dirty="0" smtClean="0"/>
              <a:t>importantly world </a:t>
            </a:r>
            <a:r>
              <a:rPr lang="en-GB" dirty="0" smtClean="0"/>
              <a:t>economy not yet fully recovered from 2008; </a:t>
            </a:r>
          </a:p>
          <a:p>
            <a:r>
              <a:rPr lang="en-GB" dirty="0" smtClean="0"/>
              <a:t>Housing directly affected by all these factors;</a:t>
            </a:r>
            <a:endParaRPr lang="en-GB" dirty="0"/>
          </a:p>
          <a:p>
            <a:r>
              <a:rPr lang="en-GB" dirty="0" smtClean="0"/>
              <a:t>Given my remit the only real choice is to go back to basics.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73325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023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Pre-Brexit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World economy - IMF suggests 3 - 3.5% growth pa but with emphasise on downside risks and continued slow down across most continents;</a:t>
            </a:r>
          </a:p>
          <a:p>
            <a:r>
              <a:rPr lang="en-GB" dirty="0" smtClean="0"/>
              <a:t>European Union saw some increased growth in early 2016 but projections still under 2% pa and expected to be negatively affected by a leave vote;</a:t>
            </a:r>
          </a:p>
          <a:p>
            <a:r>
              <a:rPr lang="en-GB" dirty="0" smtClean="0"/>
              <a:t>UK economy – projection 2016: 1.8% - similar to Eurozone; 2017 2.0% -slightly higher than EU - but considerable uncertainty;</a:t>
            </a:r>
          </a:p>
          <a:p>
            <a:r>
              <a:rPr lang="en-GB" dirty="0" smtClean="0"/>
              <a:t>House price predictions – slower rises in 2016 and less in prime London – but rising thereafter quite rapidly associated with projected stable growth;</a:t>
            </a:r>
          </a:p>
          <a:p>
            <a:r>
              <a:rPr lang="en-GB" dirty="0" smtClean="0"/>
              <a:t>Output levels – 2014/15 net additions 170,000 in England up 34,000 from year before – so apparently on right trajectory;</a:t>
            </a:r>
          </a:p>
          <a:p>
            <a:r>
              <a:rPr lang="en-GB" dirty="0" smtClean="0"/>
              <a:t>London </a:t>
            </a:r>
            <a:r>
              <a:rPr lang="en-GB" dirty="0" smtClean="0"/>
              <a:t>24,000 in 2015/16 up (but only 20,000 starts);</a:t>
            </a:r>
          </a:p>
          <a:p>
            <a:r>
              <a:rPr lang="en-GB" dirty="0" smtClean="0"/>
              <a:t>Major concerns about capacity and land availability in parts of the </a:t>
            </a:r>
            <a:r>
              <a:rPr lang="en-GB" dirty="0" smtClean="0"/>
              <a:t>country.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012" y="5805264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465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 Referendum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Shock to world economy  - no positive offsets in short run – but is it just another risk?</a:t>
            </a:r>
          </a:p>
          <a:p>
            <a:r>
              <a:rPr lang="en-GB" dirty="0" smtClean="0"/>
              <a:t>Immediate impact on EU almost as large as </a:t>
            </a:r>
            <a:r>
              <a:rPr lang="en-GB" dirty="0" smtClean="0"/>
              <a:t>or even larger than for </a:t>
            </a:r>
            <a:r>
              <a:rPr lang="en-GB" dirty="0" smtClean="0"/>
              <a:t>UK – concerns re populism and pressures towards breakup –reasons for making it difficult?</a:t>
            </a:r>
          </a:p>
          <a:p>
            <a:r>
              <a:rPr lang="en-GB" dirty="0" smtClean="0"/>
              <a:t>UK national economy – FTSE 100 reflecting global firms relatively strong ; FTSE 250 more reflection of overall market </a:t>
            </a:r>
            <a:r>
              <a:rPr lang="en-GB" dirty="0" smtClean="0"/>
              <a:t>quite heavily – but down further in </a:t>
            </a:r>
            <a:r>
              <a:rPr lang="en-GB" dirty="0" err="1" smtClean="0"/>
              <a:t>eg</a:t>
            </a:r>
            <a:r>
              <a:rPr lang="en-GB" dirty="0" smtClean="0"/>
              <a:t> Ireland;</a:t>
            </a:r>
            <a:endParaRPr lang="en-GB" dirty="0" smtClean="0"/>
          </a:p>
          <a:p>
            <a:r>
              <a:rPr lang="en-GB" dirty="0" smtClean="0"/>
              <a:t>£ down against euro but much more importantly against </a:t>
            </a:r>
            <a:r>
              <a:rPr lang="en-GB" dirty="0" smtClean="0"/>
              <a:t>US$ </a:t>
            </a:r>
            <a:r>
              <a:rPr lang="en-GB" dirty="0" smtClean="0"/>
              <a:t>- </a:t>
            </a:r>
            <a:r>
              <a:rPr lang="en-GB" dirty="0" smtClean="0"/>
              <a:t>which affects all trade in US$  - and </a:t>
            </a:r>
            <a:r>
              <a:rPr lang="en-GB" dirty="0" smtClean="0"/>
              <a:t>US also unpredictable;</a:t>
            </a:r>
          </a:p>
          <a:p>
            <a:r>
              <a:rPr lang="en-GB" dirty="0" smtClean="0"/>
              <a:t>So far therefore the main impact </a:t>
            </a:r>
            <a:r>
              <a:rPr lang="en-GB" dirty="0" smtClean="0"/>
              <a:t>is: </a:t>
            </a:r>
            <a:r>
              <a:rPr lang="en-GB" dirty="0" smtClean="0"/>
              <a:t>increased risk and potential for inflation – with potential for interest rate </a:t>
            </a:r>
            <a:r>
              <a:rPr lang="en-GB" dirty="0" smtClean="0"/>
              <a:t>rises after initial falls;</a:t>
            </a:r>
            <a:endParaRPr lang="en-GB" dirty="0" smtClean="0"/>
          </a:p>
          <a:p>
            <a:r>
              <a:rPr lang="en-GB" dirty="0" smtClean="0"/>
              <a:t>Difficult not to predict some </a:t>
            </a:r>
            <a:r>
              <a:rPr lang="en-GB" dirty="0" smtClean="0"/>
              <a:t>slowdown in investment and recruitment leading possibly to recession </a:t>
            </a:r>
            <a:r>
              <a:rPr lang="en-GB" dirty="0" smtClean="0"/>
              <a:t>and some considerable decline in</a:t>
            </a:r>
            <a:r>
              <a:rPr lang="en-GB" b="1" dirty="0" smtClean="0"/>
              <a:t> </a:t>
            </a:r>
            <a:r>
              <a:rPr lang="en-GB" dirty="0" smtClean="0"/>
              <a:t>activity</a:t>
            </a:r>
            <a:r>
              <a:rPr lang="en-GB" b="1" dirty="0" smtClean="0"/>
              <a:t> </a:t>
            </a:r>
            <a:r>
              <a:rPr lang="en-GB" dirty="0" smtClean="0"/>
              <a:t>in the housing market.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657" y="609329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56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issues in housing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London very rapid price rises over last few years but some parts of the country still seeing falling prices – even before this event;</a:t>
            </a:r>
          </a:p>
          <a:p>
            <a:r>
              <a:rPr lang="en-GB" dirty="0" smtClean="0"/>
              <a:t>New supply side under pressure because of land availability/prices and shortages of skills/materials;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Before the vote already some </a:t>
            </a:r>
            <a:r>
              <a:rPr lang="en-GB" dirty="0"/>
              <a:t>signs of decline in </a:t>
            </a:r>
            <a:r>
              <a:rPr lang="en-GB" dirty="0" smtClean="0"/>
              <a:t>activity;</a:t>
            </a:r>
          </a:p>
          <a:p>
            <a:r>
              <a:rPr lang="en-GB" dirty="0" smtClean="0"/>
              <a:t>Government objective of 1 m homes by 2020– partly new </a:t>
            </a:r>
            <a:r>
              <a:rPr lang="en-GB" dirty="0" smtClean="0"/>
              <a:t>build, </a:t>
            </a:r>
            <a:r>
              <a:rPr lang="en-GB" dirty="0" smtClean="0"/>
              <a:t>partly transfer from other uses;</a:t>
            </a:r>
          </a:p>
          <a:p>
            <a:r>
              <a:rPr lang="en-GB" dirty="0" smtClean="0"/>
              <a:t>But significant </a:t>
            </a:r>
            <a:r>
              <a:rPr lang="en-GB" dirty="0"/>
              <a:t>part of projected output dependant on government support;</a:t>
            </a:r>
          </a:p>
          <a:p>
            <a:r>
              <a:rPr lang="en-GB" dirty="0"/>
              <a:t>Role of institutional </a:t>
            </a:r>
            <a:r>
              <a:rPr lang="en-GB" dirty="0" smtClean="0"/>
              <a:t>investors in making new PRS work;</a:t>
            </a:r>
          </a:p>
          <a:p>
            <a:r>
              <a:rPr lang="en-GB" dirty="0" smtClean="0"/>
              <a:t>Some fairly significant planning reforms – but little else changed.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012" y="5805264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311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982" y="116632"/>
            <a:ext cx="8229600" cy="1143000"/>
          </a:xfrm>
        </p:spPr>
        <p:txBody>
          <a:bodyPr/>
          <a:lstStyle/>
          <a:p>
            <a:r>
              <a:rPr lang="en-GB" dirty="0" smtClean="0"/>
              <a:t>More Fundament Issues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72" y="1268760"/>
            <a:ext cx="8229600" cy="482453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Demand side: number of households; income; relative prices; cost and availability of credit; attitudes to risk;</a:t>
            </a:r>
          </a:p>
          <a:p>
            <a:r>
              <a:rPr lang="en-GB" dirty="0" smtClean="0"/>
              <a:t>Demographics  </a:t>
            </a:r>
            <a:r>
              <a:rPr lang="en-GB" dirty="0"/>
              <a:t>- continued in-migration especially in London where population </a:t>
            </a:r>
            <a:r>
              <a:rPr lang="en-GB" dirty="0" smtClean="0"/>
              <a:t>predicted to rise rapidly; young </a:t>
            </a:r>
            <a:r>
              <a:rPr lang="en-GB" dirty="0" smtClean="0"/>
              <a:t>population, </a:t>
            </a:r>
            <a:r>
              <a:rPr lang="en-GB" dirty="0" smtClean="0"/>
              <a:t>so continued demand for additional housing;</a:t>
            </a:r>
          </a:p>
          <a:p>
            <a:r>
              <a:rPr lang="en-GB" dirty="0" smtClean="0"/>
              <a:t>But income/risk effects may slow household formation – some pressure taken out of the market;</a:t>
            </a:r>
          </a:p>
          <a:p>
            <a:r>
              <a:rPr lang="en-GB" dirty="0" smtClean="0"/>
              <a:t>Prices will fall for international buyers – and some may think easier to access the UK – </a:t>
            </a:r>
            <a:r>
              <a:rPr lang="en-GB" dirty="0" smtClean="0"/>
              <a:t>initial positive effect in central London but </a:t>
            </a:r>
            <a:r>
              <a:rPr lang="en-GB" dirty="0" smtClean="0"/>
              <a:t>EU demand almost certainly down;</a:t>
            </a:r>
          </a:p>
          <a:p>
            <a:r>
              <a:rPr lang="en-GB" dirty="0" smtClean="0"/>
              <a:t>Any price falls may not result in increased demand from those in the UK because of credit market constraints and fears about the economy; </a:t>
            </a:r>
          </a:p>
          <a:p>
            <a:r>
              <a:rPr lang="en-GB" dirty="0" smtClean="0"/>
              <a:t>Unlikely that government can achieve shift to owner-occupation as proposed;</a:t>
            </a:r>
          </a:p>
          <a:p>
            <a:r>
              <a:rPr lang="en-GB" dirty="0" smtClean="0"/>
              <a:t>Distributional issues likely to </a:t>
            </a:r>
            <a:r>
              <a:rPr lang="en-GB" dirty="0" smtClean="0"/>
              <a:t>worsen;</a:t>
            </a:r>
            <a:endParaRPr lang="en-GB" dirty="0"/>
          </a:p>
          <a:p>
            <a:r>
              <a:rPr lang="en-GB" dirty="0"/>
              <a:t>All of these (except some aspects of demographics) depend on the </a:t>
            </a:r>
            <a:r>
              <a:rPr lang="en-GB" dirty="0" smtClean="0"/>
              <a:t>economy.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657" y="609329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024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Fundamental Issues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Supply depends on: expected prices; costs of production, including finance; land costs and availability; other markets; attitudes to risk;</a:t>
            </a:r>
          </a:p>
          <a:p>
            <a:r>
              <a:rPr lang="en-GB" dirty="0" smtClean="0"/>
              <a:t>Expected prices lower but prices of land already in the bank based on past </a:t>
            </a:r>
            <a:r>
              <a:rPr lang="en-GB" dirty="0" smtClean="0"/>
              <a:t>expectations –difficult to realise losses; </a:t>
            </a:r>
            <a:endParaRPr lang="en-GB" dirty="0" smtClean="0"/>
          </a:p>
          <a:p>
            <a:r>
              <a:rPr lang="en-GB" dirty="0" smtClean="0"/>
              <a:t>Highest probability is that ‘here we go again’ – </a:t>
            </a:r>
            <a:r>
              <a:rPr lang="en-GB" dirty="0"/>
              <a:t>things were beginning to look up but </a:t>
            </a:r>
            <a:r>
              <a:rPr lang="en-GB" dirty="0" smtClean="0"/>
              <a:t>likely that starts down; concerns especially in London about relationship between starts and completions – possibility of mothballing; </a:t>
            </a:r>
          </a:p>
          <a:p>
            <a:r>
              <a:rPr lang="en-GB" dirty="0" smtClean="0"/>
              <a:t>Large developers, like </a:t>
            </a:r>
            <a:r>
              <a:rPr lang="en-GB" dirty="0" smtClean="0"/>
              <a:t>banks and indeed institutions, </a:t>
            </a:r>
            <a:r>
              <a:rPr lang="en-GB" dirty="0" smtClean="0"/>
              <a:t>probably stronger than in 2008 BUT always easier to wait </a:t>
            </a:r>
            <a:r>
              <a:rPr lang="en-GB" dirty="0"/>
              <a:t>and </a:t>
            </a:r>
            <a:r>
              <a:rPr lang="en-GB" dirty="0" smtClean="0"/>
              <a:t>see - and </a:t>
            </a:r>
            <a:r>
              <a:rPr lang="en-GB" dirty="0"/>
              <a:t>always takes time to start </a:t>
            </a:r>
            <a:r>
              <a:rPr lang="en-GB" dirty="0" smtClean="0"/>
              <a:t>again.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949280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62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Government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74198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First objective must be macro-stabilisation, whatever the impact on the housing market;</a:t>
            </a:r>
          </a:p>
          <a:p>
            <a:r>
              <a:rPr lang="en-GB" dirty="0" smtClean="0"/>
              <a:t>The most important impacts probably on interest rates and credit constraints – both likely </a:t>
            </a:r>
            <a:r>
              <a:rPr lang="en-GB" dirty="0" smtClean="0"/>
              <a:t>to have </a:t>
            </a:r>
            <a:r>
              <a:rPr lang="en-GB" dirty="0" smtClean="0"/>
              <a:t>adverse effect on housing market;</a:t>
            </a:r>
          </a:p>
          <a:p>
            <a:r>
              <a:rPr lang="en-GB" dirty="0" smtClean="0"/>
              <a:t>Government policy not well aligned to supporting the market, given emphasis on starter homes and ownership  - and lack of grant; </a:t>
            </a:r>
          </a:p>
          <a:p>
            <a:r>
              <a:rPr lang="en-GB" dirty="0" smtClean="0"/>
              <a:t>Direct impact of tax changes on rental market and particularly on Buy to Let also not helpful at present time;</a:t>
            </a:r>
          </a:p>
          <a:p>
            <a:r>
              <a:rPr lang="en-GB" dirty="0" smtClean="0"/>
              <a:t>Potential for further welfare changes could worsen situation for HAs, landlords and tenants;</a:t>
            </a:r>
          </a:p>
          <a:p>
            <a:r>
              <a:rPr lang="en-GB" dirty="0" smtClean="0"/>
              <a:t>A case for a more positive approach  - but is housing high enough up the list of concerns?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77272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08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489"/>
            <a:ext cx="8229600" cy="1143000"/>
          </a:xfrm>
        </p:spPr>
        <p:txBody>
          <a:bodyPr/>
          <a:lstStyle/>
          <a:p>
            <a:r>
              <a:rPr lang="en-GB" dirty="0" smtClean="0"/>
              <a:t>Overall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Forecasting is a mug’s game;</a:t>
            </a:r>
          </a:p>
          <a:p>
            <a:r>
              <a:rPr lang="en-GB" dirty="0" smtClean="0"/>
              <a:t>Fundamentals may not be that changed in long run  - regulation will remain much the same; immigration unlikely to slow </a:t>
            </a:r>
            <a:r>
              <a:rPr lang="en-GB" dirty="0" smtClean="0"/>
              <a:t>much if at all; </a:t>
            </a:r>
            <a:r>
              <a:rPr lang="en-GB" dirty="0" smtClean="0"/>
              <a:t>international investors still want to diversify; UK still well placed in the world and no great benefit to EU to making the situation worse?</a:t>
            </a:r>
          </a:p>
          <a:p>
            <a:r>
              <a:rPr lang="en-GB" dirty="0" smtClean="0"/>
              <a:t>But world economy is not strong and EU’s signs of improvement likely to slow; UK’s already </a:t>
            </a:r>
            <a:r>
              <a:rPr lang="en-GB" dirty="0" smtClean="0"/>
              <a:t>have as people take risk averse positions; </a:t>
            </a:r>
            <a:endParaRPr lang="en-GB" dirty="0" smtClean="0"/>
          </a:p>
          <a:p>
            <a:r>
              <a:rPr lang="en-GB" dirty="0" smtClean="0"/>
              <a:t>Potential for addressing some of the more fundamental issues in housing while pressure somewhat reduced – but much more likely </a:t>
            </a:r>
            <a:r>
              <a:rPr lang="en-GB" dirty="0" smtClean="0"/>
              <a:t>that supply </a:t>
            </a:r>
            <a:r>
              <a:rPr lang="en-GB" smtClean="0"/>
              <a:t>will fall;</a:t>
            </a:r>
            <a:endParaRPr lang="en-GB" dirty="0" smtClean="0"/>
          </a:p>
          <a:p>
            <a:r>
              <a:rPr lang="en-GB" dirty="0" smtClean="0"/>
              <a:t>This time its not just the economy but the politics that matter. 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77272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006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1037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Economic Overview  Christine Whitehead London School of Economics</vt:lpstr>
      <vt:lpstr>What to say after the Referendum?</vt:lpstr>
      <vt:lpstr>Pre-Brexit</vt:lpstr>
      <vt:lpstr>Post- Referendum</vt:lpstr>
      <vt:lpstr>Structural issues in housing market</vt:lpstr>
      <vt:lpstr>More Fundament Issues (1)</vt:lpstr>
      <vt:lpstr>More Fundamental Issues (2)</vt:lpstr>
      <vt:lpstr>Government Policy</vt:lpstr>
      <vt:lpstr>Overall </vt:lpstr>
    </vt:vector>
  </TitlesOfParts>
  <Company>LSE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Overview  Christine Whitehead London School of Economics</dc:title>
  <dc:creator>Christine</dc:creator>
  <cp:lastModifiedBy>Christine</cp:lastModifiedBy>
  <cp:revision>29</cp:revision>
  <dcterms:created xsi:type="dcterms:W3CDTF">2016-06-24T16:39:36Z</dcterms:created>
  <dcterms:modified xsi:type="dcterms:W3CDTF">2016-07-03T09:45:58Z</dcterms:modified>
</cp:coreProperties>
</file>