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9906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DBDBDB"/>
          </a:solidFill>
        </a:fill>
      </a:tcStyle>
    </a:wholeTbl>
    <a:band2H>
      <a:tcTxStyle b="def" i="def"/>
      <a:tcStyle>
        <a:tcBdr/>
        <a:fill>
          <a:solidFill>
            <a:srgbClr val="EE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CCCD9"/>
          </a:solidFill>
        </a:fill>
      </a:tcStyle>
    </a:wholeTbl>
    <a:band2H>
      <a:tcTxStyle b="def" i="def"/>
      <a:tcStyle>
        <a:tcBdr/>
        <a:fill>
          <a:solidFill>
            <a:srgbClr val="E7E7ED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000000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381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1pPr>
    <a:lvl2pPr indent="2286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2pPr>
    <a:lvl3pPr indent="4572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3pPr>
    <a:lvl4pPr indent="6858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4pPr>
    <a:lvl5pPr indent="9144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5pPr>
    <a:lvl6pPr indent="11430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6pPr>
    <a:lvl7pPr indent="13716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7pPr>
    <a:lvl8pPr indent="16002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8pPr>
    <a:lvl9pPr indent="1828800" latinLnBrk="0">
      <a:spcBef>
        <a:spcPts val="500"/>
      </a:spcBef>
      <a:defRPr sz="1600">
        <a:latin typeface="+mj-lt"/>
        <a:ea typeface="+mj-ea"/>
        <a:cs typeface="+mj-cs"/>
        <a:sym typeface="Swis721 BT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742950" y="2130425"/>
            <a:ext cx="8420100" cy="1470026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</a:lvl1pPr>
            <a:lvl2pPr algn="ctr"/>
            <a:lvl3pPr algn="ctr"/>
            <a:lvl4pPr algn="ctr"/>
            <a:lvl5pPr algn="ctr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7181850" y="274639"/>
            <a:ext cx="2228850" cy="585152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495300" y="274639"/>
            <a:ext cx="6521450" cy="5851527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782506" y="4406901"/>
            <a:ext cx="8420101" cy="1362079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782506" y="2906713"/>
            <a:ext cx="8420101" cy="150019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None/>
              <a:defRPr sz="2000"/>
            </a:lvl1pPr>
            <a:lvl2pPr marL="661306" indent="-204106">
              <a:spcBef>
                <a:spcPts val="400"/>
              </a:spcBef>
              <a:defRPr sz="2000"/>
            </a:lvl2pPr>
            <a:lvl3pPr marL="1104900" indent="-190500">
              <a:spcBef>
                <a:spcPts val="400"/>
              </a:spcBef>
              <a:defRPr sz="2000"/>
            </a:lvl3pPr>
            <a:lvl4pPr marL="1600200" indent="-228600">
              <a:spcBef>
                <a:spcPts val="400"/>
              </a:spcBef>
              <a:defRPr sz="2000"/>
            </a:lvl4pPr>
            <a:lvl5pPr marL="2057400" indent="-228600">
              <a:spcBef>
                <a:spcPts val="400"/>
              </a:spcBef>
              <a:defRPr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495300" y="1600200"/>
            <a:ext cx="4375150" cy="4525965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495300" y="1535112"/>
            <a:ext cx="4376871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b="1" sz="2400"/>
            </a:lvl1pPr>
            <a:lvl2pPr marL="702128" indent="-244928">
              <a:spcBef>
                <a:spcPts val="500"/>
              </a:spcBef>
              <a:defRPr b="1" sz="2400"/>
            </a:lvl2pPr>
            <a:lvl3pPr marL="1143000" indent="-228600">
              <a:spcBef>
                <a:spcPts val="500"/>
              </a:spcBef>
              <a:defRPr b="1" sz="2400"/>
            </a:lvl3pPr>
            <a:lvl4pPr marL="1645920" indent="-274320">
              <a:spcBef>
                <a:spcPts val="500"/>
              </a:spcBef>
              <a:defRPr b="1" sz="2400"/>
            </a:lvl4pPr>
            <a:lvl5pPr marL="2103120" indent="-274320">
              <a:spcBef>
                <a:spcPts val="500"/>
              </a:spcBef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5032111" y="1535111"/>
            <a:ext cx="4378593" cy="639767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495300" y="273050"/>
            <a:ext cx="3259007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Shape 73"/>
          <p:cNvSpPr/>
          <p:nvPr>
            <p:ph type="body" idx="1"/>
          </p:nvPr>
        </p:nvSpPr>
        <p:spPr>
          <a:xfrm>
            <a:off x="3872970" y="273050"/>
            <a:ext cx="5537730" cy="5853115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/>
          <p:nvPr>
            <p:ph type="body" sz="half" idx="13"/>
          </p:nvPr>
        </p:nvSpPr>
        <p:spPr>
          <a:xfrm>
            <a:off x="495297" y="1435101"/>
            <a:ext cx="3259013" cy="46910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1941645" y="4800600"/>
            <a:ext cx="5943602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1941645" y="612775"/>
            <a:ext cx="59436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1941645" y="5367337"/>
            <a:ext cx="5943602" cy="80486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400"/>
            </a:lvl1pPr>
            <a:lvl2pPr marL="600074" indent="-142874">
              <a:spcBef>
                <a:spcPts val="300"/>
              </a:spcBef>
              <a:defRPr sz="1400"/>
            </a:lvl2pPr>
            <a:lvl3pPr marL="1047750" indent="-133350">
              <a:spcBef>
                <a:spcPts val="300"/>
              </a:spcBef>
              <a:defRPr sz="1400"/>
            </a:lvl3pPr>
            <a:lvl4pPr marL="1531619" indent="-160019">
              <a:spcBef>
                <a:spcPts val="300"/>
              </a:spcBef>
              <a:defRPr sz="1400"/>
            </a:lvl4pPr>
            <a:lvl5pPr marL="1988820" indent="-160020">
              <a:spcBef>
                <a:spcPts val="300"/>
              </a:spcBef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95300" y="274638"/>
            <a:ext cx="89154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9108799" y="6245225"/>
            <a:ext cx="301905" cy="288820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 sz="1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9389" y="721679"/>
            <a:ext cx="6346770" cy="16071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image14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13836" y="3865209"/>
            <a:ext cx="3602676" cy="18914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>
            <p:ph type="title"/>
          </p:nvPr>
        </p:nvSpPr>
        <p:spPr>
          <a:xfrm>
            <a:off x="857250" y="606425"/>
            <a:ext cx="8420100" cy="1470026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>
              <a:defRPr b="1" i="1" sz="3600">
                <a:solidFill>
                  <a:srgbClr val="656565">
                    <a:alpha val="67998"/>
                  </a:srgbClr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Senior Cohousing</a:t>
            </a:r>
          </a:p>
          <a:p>
            <a:pPr>
              <a:defRPr b="1" sz="3600">
                <a:latin typeface="+mn-lt"/>
                <a:ea typeface="+mn-ea"/>
                <a:cs typeface="+mn-cs"/>
                <a:sym typeface="Helvetica"/>
              </a:defRPr>
            </a:pPr>
            <a:r>
              <a:t>OPPORTUNITIES</a:t>
            </a:r>
          </a:p>
        </p:txBody>
      </p:sp>
      <p:sp>
        <p:nvSpPr>
          <p:cNvPr id="116" name="Shape 116"/>
          <p:cNvSpPr/>
          <p:nvPr>
            <p:ph type="body" idx="1"/>
          </p:nvPr>
        </p:nvSpPr>
        <p:spPr>
          <a:xfrm>
            <a:off x="668138" y="2469703"/>
            <a:ext cx="8798323" cy="4077048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 algn="l" defTabSz="603504">
              <a:spcBef>
                <a:spcPts val="0"/>
              </a:spcBef>
              <a:defRPr sz="1584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3504">
              <a:spcBef>
                <a:spcPts val="0"/>
              </a:spcBef>
              <a:defRPr b="1" sz="2112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3504">
              <a:spcBef>
                <a:spcPts val="0"/>
              </a:spcBef>
              <a:defRPr b="1" sz="2376">
                <a:latin typeface="+mn-lt"/>
                <a:ea typeface="+mn-ea"/>
                <a:cs typeface="+mn-cs"/>
                <a:sym typeface="Helvetica"/>
              </a:defRPr>
            </a:pPr>
            <a:r>
              <a:t>1. For older people to stay in charge of their own lives</a:t>
            </a:r>
          </a:p>
          <a:p>
            <a:pPr defTabSz="603504">
              <a:spcBef>
                <a:spcPts val="0"/>
              </a:spcBef>
              <a:defRPr b="1" sz="2376">
                <a:latin typeface="+mn-lt"/>
                <a:ea typeface="+mn-ea"/>
                <a:cs typeface="+mn-cs"/>
                <a:sym typeface="Helvetica"/>
              </a:defRPr>
            </a:pPr>
            <a:r>
              <a:t>through creating intentional communities</a:t>
            </a:r>
          </a:p>
          <a:p>
            <a:pPr defTabSz="603504">
              <a:spcBef>
                <a:spcPts val="0"/>
              </a:spcBef>
              <a:defRPr b="1" sz="2376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3504">
              <a:spcBef>
                <a:spcPts val="0"/>
              </a:spcBef>
              <a:defRPr b="1" sz="2376">
                <a:latin typeface="+mn-lt"/>
                <a:ea typeface="+mn-ea"/>
                <a:cs typeface="+mn-cs"/>
                <a:sym typeface="Helvetica"/>
              </a:defRPr>
            </a:pPr>
            <a:r>
              <a:t>2. For older people to stay happier/healthier and more active</a:t>
            </a:r>
          </a:p>
          <a:p>
            <a:pPr defTabSz="603504">
              <a:spcBef>
                <a:spcPts val="0"/>
              </a:spcBef>
              <a:defRPr b="1" sz="2376">
                <a:latin typeface="+mn-lt"/>
                <a:ea typeface="+mn-ea"/>
                <a:cs typeface="+mn-cs"/>
                <a:sym typeface="Helvetica"/>
              </a:defRPr>
            </a:pPr>
            <a:r>
              <a:t>because not isolated - cheaper for the public purse</a:t>
            </a:r>
          </a:p>
          <a:p>
            <a:pPr defTabSz="603504">
              <a:spcBef>
                <a:spcPts val="0"/>
              </a:spcBef>
              <a:defRPr b="1" sz="2112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3504">
              <a:spcBef>
                <a:spcPts val="0"/>
              </a:spcBef>
              <a:defRPr b="1" sz="1914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603504">
              <a:spcBef>
                <a:spcPts val="0"/>
              </a:spcBef>
              <a:defRPr b="1" sz="1914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type="title"/>
          </p:nvPr>
        </p:nvSpPr>
        <p:spPr>
          <a:xfrm>
            <a:off x="1016123" y="715119"/>
            <a:ext cx="7873753" cy="1558827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>
              <a:defRPr b="1" i="1" sz="3600">
                <a:solidFill>
                  <a:srgbClr val="717171">
                    <a:alpha val="72639"/>
                  </a:srgbClr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Senior Cohousing</a:t>
            </a:r>
          </a:p>
          <a:p>
            <a:pPr>
              <a:defRPr b="1" sz="3600">
                <a:latin typeface="+mn-lt"/>
                <a:ea typeface="+mn-ea"/>
                <a:cs typeface="+mn-cs"/>
                <a:sym typeface="Helvetica"/>
              </a:defRPr>
            </a:pPr>
            <a:r>
              <a:t>CHALLENGES</a:t>
            </a:r>
          </a:p>
        </p:txBody>
      </p:sp>
      <p:sp>
        <p:nvSpPr>
          <p:cNvPr id="119" name="Shape 119"/>
          <p:cNvSpPr/>
          <p:nvPr>
            <p:ph type="body" sz="half" idx="1"/>
          </p:nvPr>
        </p:nvSpPr>
        <p:spPr>
          <a:xfrm>
            <a:off x="1016123" y="2710011"/>
            <a:ext cx="7873754" cy="2725589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 defTabSz="804672">
              <a:spcBef>
                <a:spcPts val="0"/>
              </a:spcBef>
              <a:defRPr b="1" sz="2640">
                <a:latin typeface="+mn-lt"/>
                <a:ea typeface="+mn-ea"/>
                <a:cs typeface="+mn-cs"/>
                <a:sym typeface="Helvetica"/>
              </a:defRPr>
            </a:pPr>
            <a:r>
              <a:rPr sz="2816"/>
              <a:t>Prevailing mind-set and culture unfavourable to community-led initiatives in housing</a:t>
            </a:r>
            <a:r>
              <a:t> </a:t>
            </a:r>
          </a:p>
          <a:p>
            <a:pPr defTabSz="804672">
              <a:spcBef>
                <a:spcPts val="0"/>
              </a:spcBef>
              <a:defRPr b="1" sz="2640">
                <a:latin typeface="+mn-lt"/>
                <a:ea typeface="+mn-ea"/>
                <a:cs typeface="+mn-cs"/>
                <a:sym typeface="Helvetica"/>
              </a:defRPr>
            </a:pPr>
          </a:p>
          <a:p>
            <a:pPr defTabSz="804672">
              <a:spcBef>
                <a:spcPts val="0"/>
              </a:spcBef>
              <a:defRPr sz="2816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Developing cohousing can and must be made easier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title"/>
          </p:nvPr>
        </p:nvSpPr>
        <p:spPr>
          <a:xfrm>
            <a:off x="742950" y="479425"/>
            <a:ext cx="8420100" cy="1165971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 defTabSz="868680">
              <a:defRPr b="1" i="1" sz="3420">
                <a:solidFill>
                  <a:srgbClr val="8E8E8E">
                    <a:alpha val="72123"/>
                  </a:srgbClr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Senior Cohousing</a:t>
            </a:r>
          </a:p>
          <a:p>
            <a:pPr defTabSz="868680">
              <a:defRPr b="1" sz="3420">
                <a:latin typeface="+mn-lt"/>
                <a:ea typeface="+mn-ea"/>
                <a:cs typeface="+mn-cs"/>
                <a:sym typeface="Helvetica"/>
              </a:defRPr>
            </a:pPr>
            <a:r>
              <a:t>GAME CHANGERS</a:t>
            </a:r>
          </a:p>
        </p:txBody>
      </p:sp>
      <p:sp>
        <p:nvSpPr>
          <p:cNvPr id="122" name="Shape 122"/>
          <p:cNvSpPr/>
          <p:nvPr>
            <p:ph type="body" idx="1"/>
          </p:nvPr>
        </p:nvSpPr>
        <p:spPr>
          <a:xfrm>
            <a:off x="870098" y="2224757"/>
            <a:ext cx="8420101" cy="3483869"/>
          </a:xfrm>
          <a:prstGeom prst="rect">
            <a:avLst/>
          </a:prstGeom>
          <a:gradFill>
            <a:gsLst>
              <a:gs pos="0">
                <a:srgbClr val="D7F0F2"/>
              </a:gs>
              <a:gs pos="100000">
                <a:schemeClr val="accent5">
                  <a:satOff val="60377"/>
                  <a:lumOff val="5396"/>
                </a:schemeClr>
              </a:gs>
            </a:gsLst>
            <a:lin ang="16200000"/>
          </a:gradFill>
          <a:ln w="9525">
            <a:solidFill>
              <a:srgbClr val="D4E8EA"/>
            </a:solidFill>
            <a:round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 defTabSz="777240">
              <a:spcBef>
                <a:spcPts val="0"/>
              </a:spcBef>
              <a:defRPr b="1" sz="3060">
                <a:latin typeface="+mn-lt"/>
                <a:ea typeface="+mn-ea"/>
                <a:cs typeface="+mn-cs"/>
                <a:sym typeface="Helvetica"/>
              </a:defRPr>
            </a:pPr>
            <a:r>
              <a:t>Positive housing policy to promote and encourage cohousing</a:t>
            </a:r>
          </a:p>
          <a:p>
            <a:pPr algn="l" defTabSz="777240">
              <a:spcBef>
                <a:spcPts val="0"/>
              </a:spcBef>
              <a:defRPr b="1" sz="3060">
                <a:latin typeface="+mn-lt"/>
                <a:ea typeface="+mn-ea"/>
                <a:cs typeface="+mn-cs"/>
                <a:sym typeface="Helvetica"/>
              </a:defRPr>
            </a:pPr>
          </a:p>
          <a:p>
            <a:pPr lvl="2" marL="852236" indent="-204536" algn="l" defTabSz="777240">
              <a:spcBef>
                <a:spcPts val="0"/>
              </a:spcBef>
              <a:defRPr b="1" sz="2550">
                <a:latin typeface="+mn-lt"/>
                <a:ea typeface="+mn-ea"/>
                <a:cs typeface="+mn-cs"/>
                <a:sym typeface="Helvetica"/>
              </a:defRPr>
            </a:pPr>
            <a:r>
              <a:t>land allocation in developments</a:t>
            </a:r>
          </a:p>
          <a:p>
            <a:pPr lvl="2" marL="852236" indent="-204536" algn="l" defTabSz="777240">
              <a:spcBef>
                <a:spcPts val="0"/>
              </a:spcBef>
              <a:defRPr b="1" sz="2550">
                <a:latin typeface="+mn-lt"/>
                <a:ea typeface="+mn-ea"/>
                <a:cs typeface="+mn-cs"/>
                <a:sym typeface="Helvetica"/>
              </a:defRPr>
            </a:pPr>
            <a:r>
              <a:t>incentives for developers</a:t>
            </a:r>
          </a:p>
          <a:p>
            <a:pPr lvl="2" marL="852236" indent="-204536" algn="l" defTabSz="777240">
              <a:spcBef>
                <a:spcPts val="0"/>
              </a:spcBef>
              <a:defRPr b="1" sz="2550">
                <a:latin typeface="+mn-lt"/>
                <a:ea typeface="+mn-ea"/>
                <a:cs typeface="+mn-cs"/>
                <a:sym typeface="Helvetica"/>
              </a:defRPr>
            </a:pPr>
            <a:r>
              <a:t>seed corn funding for cohousing projects to realise assets, build capacity and buy expertise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title"/>
          </p:nvPr>
        </p:nvSpPr>
        <p:spPr>
          <a:xfrm>
            <a:off x="742950" y="2130425"/>
            <a:ext cx="8420100" cy="1470027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Shape 12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6" name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52288" y="-299657"/>
            <a:ext cx="10864577" cy="72213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title"/>
          </p:nvPr>
        </p:nvSpPr>
        <p:spPr>
          <a:xfrm>
            <a:off x="742950" y="2130425"/>
            <a:ext cx="8420100" cy="1470027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image3-smal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6596"/>
            <a:ext cx="9906000" cy="66048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type="title"/>
          </p:nvPr>
        </p:nvSpPr>
        <p:spPr>
          <a:xfrm>
            <a:off x="742950" y="2130425"/>
            <a:ext cx="8420100" cy="1470027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Shape 13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4" name="image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464" y="-459649"/>
            <a:ext cx="5832972" cy="777729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5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27166" y="-41176"/>
            <a:ext cx="5341666" cy="7122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000000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 Design">
      <a:majorFont>
        <a:latin typeface="Swis721 BT"/>
        <a:ea typeface="Swis721 BT"/>
        <a:cs typeface="Swis721 BT"/>
      </a:majorFont>
      <a:minorFont>
        <a:latin typeface="Helvetica"/>
        <a:ea typeface="Helvetica"/>
        <a:cs typeface="Helvetica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 Design">
      <a:majorFont>
        <a:latin typeface="Swis721 BT"/>
        <a:ea typeface="Swis721 BT"/>
        <a:cs typeface="Swis721 BT"/>
      </a:majorFont>
      <a:minorFont>
        <a:latin typeface="Helvetica"/>
        <a:ea typeface="Helvetica"/>
        <a:cs typeface="Helvetica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