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75" r:id="rId6"/>
    <p:sldId id="276" r:id="rId7"/>
    <p:sldId id="263" r:id="rId8"/>
    <p:sldId id="264" r:id="rId9"/>
    <p:sldId id="27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F5E"/>
    <a:srgbClr val="110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43" autoAdjust="0"/>
  </p:normalViewPr>
  <p:slideViewPr>
    <p:cSldViewPr snapToGrid="0" snapToObjects="1">
      <p:cViewPr>
        <p:scale>
          <a:sx n="100" d="100"/>
          <a:sy n="100" d="100"/>
        </p:scale>
        <p:origin x="-296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1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3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9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2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2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6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4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5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1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2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25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5361A-ED87-1C46-8CD4-1A70591EA49D}" type="datetimeFigureOut">
              <a:rPr lang="en-US" smtClean="0"/>
              <a:t>22/12/15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54955-74E6-774D-8A7E-277AB1114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.bramley@hw.ac.uk" TargetMode="External"/><Relationship Id="rId4" Type="http://schemas.openxmlformats.org/officeDocument/2006/relationships/hyperlink" Target="http://dx.doi.org/10.1080/02673037.2015.1080817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1016/j.progress.2014.10.0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2765" y="2620339"/>
            <a:ext cx="5808755" cy="754357"/>
          </a:xfrm>
          <a:ln>
            <a:noFill/>
          </a:ln>
        </p:spPr>
        <p:txBody>
          <a:bodyPr anchor="b" anchorCtr="0">
            <a:noAutofit/>
          </a:bodyPr>
          <a:lstStyle/>
          <a:p>
            <a:pPr algn="l"/>
            <a:r>
              <a:rPr lang="en-US" sz="3800" dirty="0" smtClean="0">
                <a:solidFill>
                  <a:srgbClr val="180F5E"/>
                </a:solidFill>
                <a:latin typeface="+mn-lt"/>
              </a:rPr>
              <a:t>Housing Supply and Housing Outcomes</a:t>
            </a:r>
            <a:endParaRPr lang="en-US" sz="3800" dirty="0">
              <a:solidFill>
                <a:srgbClr val="180F5E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126" y="6158855"/>
            <a:ext cx="567715" cy="438689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2542765" y="4295775"/>
            <a:ext cx="5068917" cy="11810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 smtClean="0">
                <a:solidFill>
                  <a:srgbClr val="180F5E"/>
                </a:solidFill>
                <a:latin typeface="+mj-lt"/>
              </a:rPr>
              <a:t>Glen </a:t>
            </a:r>
            <a:r>
              <a:rPr lang="en-US" sz="1800" b="1" dirty="0" err="1" smtClean="0">
                <a:solidFill>
                  <a:srgbClr val="180F5E"/>
                </a:solidFill>
                <a:latin typeface="+mj-lt"/>
              </a:rPr>
              <a:t>Bramley</a:t>
            </a:r>
            <a:endParaRPr lang="en-US" sz="1800" b="1" dirty="0" smtClean="0">
              <a:solidFill>
                <a:srgbClr val="180F5E"/>
              </a:solidFill>
              <a:latin typeface="+mj-lt"/>
            </a:endParaRPr>
          </a:p>
          <a:p>
            <a:pPr algn="l"/>
            <a:r>
              <a:rPr lang="en-US" sz="1600" dirty="0" smtClean="0">
                <a:solidFill>
                  <a:srgbClr val="180F5E"/>
                </a:solidFill>
                <a:latin typeface="+mj-lt"/>
              </a:rPr>
              <a:t>Seminar in </a:t>
            </a:r>
            <a:r>
              <a:rPr lang="en-US" sz="1600" dirty="0" err="1" smtClean="0">
                <a:solidFill>
                  <a:srgbClr val="180F5E"/>
                </a:solidFill>
                <a:latin typeface="+mj-lt"/>
              </a:rPr>
              <a:t>Honour</a:t>
            </a:r>
            <a:r>
              <a:rPr lang="en-US" sz="1600" dirty="0" smtClean="0">
                <a:solidFill>
                  <a:srgbClr val="180F5E"/>
                </a:solidFill>
                <a:latin typeface="+mj-lt"/>
              </a:rPr>
              <a:t> of Alan </a:t>
            </a:r>
            <a:r>
              <a:rPr lang="en-US" sz="1600" dirty="0" err="1" smtClean="0">
                <a:solidFill>
                  <a:srgbClr val="180F5E"/>
                </a:solidFill>
                <a:latin typeface="+mj-lt"/>
              </a:rPr>
              <a:t>Holmans</a:t>
            </a:r>
            <a:endParaRPr lang="en-US" sz="1600" dirty="0" smtClean="0">
              <a:solidFill>
                <a:srgbClr val="180F5E"/>
              </a:solidFill>
              <a:latin typeface="+mj-lt"/>
            </a:endParaRPr>
          </a:p>
          <a:p>
            <a:pPr algn="l"/>
            <a:r>
              <a:rPr lang="en-US" sz="1600" dirty="0" smtClean="0">
                <a:solidFill>
                  <a:srgbClr val="180F5E"/>
                </a:solidFill>
                <a:latin typeface="+mj-lt"/>
              </a:rPr>
              <a:t>LSE </a:t>
            </a:r>
          </a:p>
          <a:p>
            <a:pPr algn="l"/>
            <a:r>
              <a:rPr lang="en-US" sz="1600" dirty="0" smtClean="0">
                <a:solidFill>
                  <a:srgbClr val="180F5E"/>
                </a:solidFill>
                <a:latin typeface="+mj-lt"/>
              </a:rPr>
              <a:t>7 December 2015</a:t>
            </a:r>
          </a:p>
          <a:p>
            <a:pPr algn="l"/>
            <a:r>
              <a:rPr lang="en-US" sz="1600" dirty="0" smtClean="0">
                <a:solidFill>
                  <a:srgbClr val="180F5E"/>
                </a:solidFill>
                <a:latin typeface="+mj-lt"/>
              </a:rPr>
              <a:t>g.bramley@hw.ac.uk</a:t>
            </a:r>
          </a:p>
          <a:p>
            <a:pPr algn="l"/>
            <a:endParaRPr lang="en-US" sz="1600" dirty="0">
              <a:solidFill>
                <a:srgbClr val="180F5E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045" y="6342569"/>
            <a:ext cx="4282314" cy="1469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25418" y="-675303"/>
            <a:ext cx="6068520" cy="355905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08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1768684"/>
            <a:ext cx="6042435" cy="178510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2200" dirty="0" smtClean="0">
                <a:solidFill>
                  <a:srgbClr val="180F5E"/>
                </a:solidFill>
                <a:latin typeface="+mn-lt"/>
              </a:rPr>
              <a:t>1.0  Alan’s Distinctive Contributions </a:t>
            </a:r>
            <a:br>
              <a:rPr lang="en-US" sz="2200" dirty="0" smtClean="0">
                <a:solidFill>
                  <a:srgbClr val="180F5E"/>
                </a:solidFill>
                <a:latin typeface="+mn-lt"/>
              </a:rPr>
            </a:br>
            <a:r>
              <a:rPr lang="en-US" sz="2200" dirty="0" smtClean="0">
                <a:solidFill>
                  <a:srgbClr val="180F5E"/>
                </a:solidFill>
              </a:rPr>
              <a:t>2.0  Household Projections in Planning</a:t>
            </a:r>
            <a:br>
              <a:rPr lang="en-US" sz="2200" dirty="0" smtClean="0">
                <a:solidFill>
                  <a:srgbClr val="180F5E"/>
                </a:solidFill>
              </a:rPr>
            </a:br>
            <a:r>
              <a:rPr lang="en-US" sz="2200" dirty="0" smtClean="0">
                <a:solidFill>
                  <a:srgbClr val="180F5E"/>
                </a:solidFill>
              </a:rPr>
              <a:t>3.0  Economic Models and Planning</a:t>
            </a:r>
            <a:br>
              <a:rPr lang="en-US" sz="2200" dirty="0" smtClean="0">
                <a:solidFill>
                  <a:srgbClr val="180F5E"/>
                </a:solidFill>
              </a:rPr>
            </a:br>
            <a:r>
              <a:rPr lang="en-US" sz="2200" dirty="0" smtClean="0">
                <a:solidFill>
                  <a:srgbClr val="180F5E"/>
                </a:solidFill>
              </a:rPr>
              <a:t>4.0  Towards an Outcomes Approach</a:t>
            </a:r>
            <a:br>
              <a:rPr lang="en-US" sz="2200" dirty="0" smtClean="0">
                <a:solidFill>
                  <a:srgbClr val="180F5E"/>
                </a:solidFill>
              </a:rPr>
            </a:br>
            <a:r>
              <a:rPr lang="en-US" sz="2200" dirty="0" smtClean="0">
                <a:solidFill>
                  <a:srgbClr val="180F5E"/>
                </a:solidFill>
              </a:rPr>
              <a:t> </a:t>
            </a:r>
            <a:endParaRPr lang="en-US" sz="2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634894"/>
            <a:ext cx="1683795" cy="74262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Contents</a:t>
            </a:r>
            <a:endParaRPr lang="en-US" sz="22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178560" y="4094480"/>
            <a:ext cx="1473200" cy="1473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11140" y="4094480"/>
            <a:ext cx="1473200" cy="1473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43720" y="4094480"/>
            <a:ext cx="1473200" cy="1473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376299" y="4094480"/>
            <a:ext cx="1473200" cy="1473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ubtitle 2"/>
          <p:cNvSpPr txBox="1">
            <a:spLocks/>
          </p:cNvSpPr>
          <p:nvPr/>
        </p:nvSpPr>
        <p:spPr>
          <a:xfrm>
            <a:off x="2542765" y="6334125"/>
            <a:ext cx="4570134" cy="29464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rgbClr val="180F5E"/>
                </a:solidFill>
              </a:rPr>
              <a:t>Housing Supply and Housing Outcomes</a:t>
            </a:r>
            <a:endParaRPr lang="en-US" sz="1000" dirty="0">
              <a:solidFill>
                <a:srgbClr val="180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8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465617"/>
            <a:ext cx="6042435" cy="33855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.0  Reflections on Alan </a:t>
            </a:r>
            <a:r>
              <a:rPr 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Holmans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’ Contribution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2765" y="6334125"/>
            <a:ext cx="4570134" cy="294640"/>
          </a:xfrm>
        </p:spPr>
        <p:txBody>
          <a:bodyPr anchor="b" anchorCtr="0">
            <a:noAutofit/>
          </a:bodyPr>
          <a:lstStyle/>
          <a:p>
            <a:pPr algn="l"/>
            <a:r>
              <a:rPr lang="en-US" sz="1000" dirty="0">
                <a:solidFill>
                  <a:srgbClr val="180F5E"/>
                </a:solidFill>
              </a:rPr>
              <a:t>Housing Supply and Housing </a:t>
            </a:r>
            <a:r>
              <a:rPr lang="en-US" sz="1000" dirty="0" smtClean="0">
                <a:solidFill>
                  <a:srgbClr val="180F5E"/>
                </a:solidFill>
              </a:rPr>
              <a:t>Outcomes</a:t>
            </a:r>
            <a:endParaRPr lang="en-US" sz="1000" dirty="0">
              <a:solidFill>
                <a:srgbClr val="180F5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2038350"/>
            <a:ext cx="7393940" cy="39814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/>
              <a:buChar char="•"/>
            </a:pPr>
            <a:r>
              <a:rPr lang="en-GB" sz="1600" dirty="0" smtClean="0"/>
              <a:t>Consistent attempts to present a picture of national housing requirements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Careful documentation of what constitutes housing need within UK policy and practice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Building an evidence base through surveys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Raising awareness of the significance of demographic trends and processes e.g. marriage, divorce, cohabitation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Empirically grounded attempts to estimate the scale of demographic processes which may be of significance for the housing market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Resisting the temptations of reductionist economic models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dirty="0" smtClean="0">
                <a:solidFill>
                  <a:srgbClr val="180F5E"/>
                </a:solidFill>
              </a:rPr>
              <a:t>A  real historical perspective, reinforced by valuable compilation of long term data series </a:t>
            </a:r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algn="l"/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60" y="1229360"/>
            <a:ext cx="66128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180F5E"/>
                </a:solidFill>
              </a:rPr>
              <a:t>Particular Contributions of Value</a:t>
            </a:r>
          </a:p>
          <a:p>
            <a:pPr lvl="2"/>
            <a:endParaRPr lang="en-US" sz="1600" dirty="0" smtClean="0">
              <a:solidFill>
                <a:srgbClr val="180F5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04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465617"/>
            <a:ext cx="6042435" cy="33855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2.0  Household Projections in Planning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2765" y="6334125"/>
            <a:ext cx="4570134" cy="294640"/>
          </a:xfrm>
        </p:spPr>
        <p:txBody>
          <a:bodyPr anchor="b" anchorCtr="0">
            <a:noAutofit/>
          </a:bodyPr>
          <a:lstStyle/>
          <a:p>
            <a:pPr algn="l"/>
            <a:r>
              <a:rPr lang="en-US" sz="1000" dirty="0">
                <a:solidFill>
                  <a:srgbClr val="180F5E"/>
                </a:solidFill>
              </a:rPr>
              <a:t>Housing Supply and Housing </a:t>
            </a:r>
            <a:r>
              <a:rPr lang="en-US" sz="1000" dirty="0" smtClean="0">
                <a:solidFill>
                  <a:srgbClr val="180F5E"/>
                </a:solidFill>
              </a:rPr>
              <a:t>Outcomes</a:t>
            </a:r>
            <a:endParaRPr lang="en-US" sz="1000" dirty="0">
              <a:solidFill>
                <a:srgbClr val="180F5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2038350"/>
            <a:ext cx="7393940" cy="39814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algn="l"/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60" y="1229360"/>
            <a:ext cx="661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180F5E"/>
                </a:solidFill>
              </a:rPr>
              <a:t>Household projections remain central in planning for new housing – but this is problematic</a:t>
            </a:r>
            <a:endParaRPr lang="en-US" sz="1600" dirty="0" smtClean="0">
              <a:solidFill>
                <a:srgbClr val="180F5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28651" y="2613005"/>
            <a:ext cx="78770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Projections remain key in planning  process under NPPG, as they have been since 1970s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Also central in AH’s approach to assessing need for social housing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But failure of projections to acknowledge economic processes underlying household growth causes several problems</a:t>
            </a:r>
            <a:br>
              <a:rPr lang="en-GB" dirty="0" smtClean="0"/>
            </a:br>
            <a:r>
              <a:rPr lang="en-GB" dirty="0" smtClean="0"/>
              <a:t>- ‘circularity’ of process, leading to persistent </a:t>
            </a:r>
            <a:r>
              <a:rPr lang="en-GB" dirty="0" err="1" smtClean="0"/>
              <a:t>underprovision</a:t>
            </a:r>
            <a:r>
              <a:rPr lang="en-GB" dirty="0" smtClean="0"/>
              <a:t> in high demand areas</a:t>
            </a:r>
            <a:br>
              <a:rPr lang="en-GB" dirty="0" smtClean="0"/>
            </a:br>
            <a:r>
              <a:rPr lang="en-GB" dirty="0" smtClean="0"/>
              <a:t>- getting out of phase with the cycle</a:t>
            </a:r>
            <a:br>
              <a:rPr lang="en-GB" dirty="0" smtClean="0"/>
            </a:br>
            <a:r>
              <a:rPr lang="en-GB" dirty="0" smtClean="0"/>
              <a:t>- inappropriate assignment of housing numbers between (sub-)regions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practice, adherence to projections is leading some authorities with high demand and growth potential to set targets which are too low (compounded by baffling results of recent projections)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3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062"/>
          </a:xfrm>
        </p:spPr>
        <p:txBody>
          <a:bodyPr/>
          <a:lstStyle/>
          <a:p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2.1  Feedback from Supply to Household Growth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49" y="1362074"/>
            <a:ext cx="6105525" cy="366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9649" y="5505450"/>
            <a:ext cx="75881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Illustrative scenario of large scale increase in new housing supply across England, using Sub-Regional Housing Market Model which includes endogenous household formation and internal migration. % increase in household growth over % increase in new housing supply by broad region.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0628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465617"/>
            <a:ext cx="6042435" cy="33855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3.0	Economic Models and Planning  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2765" y="6334125"/>
            <a:ext cx="4570134" cy="294640"/>
          </a:xfrm>
        </p:spPr>
        <p:txBody>
          <a:bodyPr anchor="b" anchorCtr="0">
            <a:noAutofit/>
          </a:bodyPr>
          <a:lstStyle/>
          <a:p>
            <a:pPr algn="l"/>
            <a:r>
              <a:rPr lang="en-US" sz="1000" dirty="0">
                <a:solidFill>
                  <a:srgbClr val="180F5E"/>
                </a:solidFill>
              </a:rPr>
              <a:t>Housing Supply and Housing </a:t>
            </a:r>
            <a:r>
              <a:rPr lang="en-US" sz="1000" dirty="0" smtClean="0">
                <a:solidFill>
                  <a:srgbClr val="180F5E"/>
                </a:solidFill>
              </a:rPr>
              <a:t>Outcomes</a:t>
            </a:r>
            <a:endParaRPr lang="en-US" sz="1000" dirty="0">
              <a:solidFill>
                <a:srgbClr val="180F5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2038350"/>
            <a:ext cx="7393940" cy="39814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algn="l"/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60" y="1010285"/>
            <a:ext cx="66128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180F5E"/>
                </a:solidFill>
              </a:rPr>
              <a:t>New paradigm around affordability fails to fly</a:t>
            </a:r>
          </a:p>
          <a:p>
            <a:pPr lvl="2"/>
            <a:endParaRPr lang="en-US" sz="1600" dirty="0" smtClean="0">
              <a:solidFill>
                <a:srgbClr val="180F5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78560" y="1571700"/>
            <a:ext cx="616521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has been significant development of economic models of housing market and effects of planning, in UK as in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Barker (2004) Review led to enshrining of ‘affordability’ as key criterion in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Meen’s</a:t>
            </a:r>
            <a:r>
              <a:rPr lang="en-GB" dirty="0" smtClean="0"/>
              <a:t> ‘affordability model’ was used to support recommendations for enhanced supply through regional planning process up to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But, as argued in my 2013 paper in </a:t>
            </a:r>
            <a:r>
              <a:rPr lang="en-GB" i="1" dirty="0" smtClean="0"/>
              <a:t>Town Planning Review</a:t>
            </a:r>
            <a:r>
              <a:rPr lang="en-GB" dirty="0" smtClean="0"/>
              <a:t>, this approach did not gain wide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Policy changes since 2010, particularly ‘localism’, undermined this, alongside impacts of crisis/recession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Still a lack of capacity to use sub-regional forecasting to test outcomes arising from different supply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Current treatment of ‘market signals’ in planning inquiry process is tokenistic and uninformed by economic models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956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465617"/>
            <a:ext cx="6042435" cy="33855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.0	Towards an Outcomes Approach  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2765" y="6334125"/>
            <a:ext cx="4570134" cy="294640"/>
          </a:xfrm>
        </p:spPr>
        <p:txBody>
          <a:bodyPr anchor="b" anchorCtr="0">
            <a:noAutofit/>
          </a:bodyPr>
          <a:lstStyle/>
          <a:p>
            <a:pPr algn="l"/>
            <a:r>
              <a:rPr lang="en-US" sz="1000" dirty="0">
                <a:solidFill>
                  <a:srgbClr val="180F5E"/>
                </a:solidFill>
              </a:rPr>
              <a:t>Housing Supply and Housing </a:t>
            </a:r>
            <a:r>
              <a:rPr lang="en-US" sz="1000" dirty="0" smtClean="0">
                <a:solidFill>
                  <a:srgbClr val="180F5E"/>
                </a:solidFill>
              </a:rPr>
              <a:t>Outcomes</a:t>
            </a:r>
            <a:endParaRPr lang="en-US" sz="1000" dirty="0">
              <a:solidFill>
                <a:srgbClr val="180F5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2038350"/>
            <a:ext cx="7393940" cy="39814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algn="l"/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60" y="854036"/>
            <a:ext cx="66128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180F5E"/>
                </a:solidFill>
              </a:rPr>
              <a:t>So how should we approach the problem of housing requirements?</a:t>
            </a:r>
            <a:endParaRPr lang="en-US" dirty="0">
              <a:solidFill>
                <a:srgbClr val="180F5E"/>
              </a:solidFill>
            </a:endParaRPr>
          </a:p>
          <a:p>
            <a:pPr lvl="2"/>
            <a:endParaRPr lang="en-US" sz="1600" dirty="0">
              <a:solidFill>
                <a:srgbClr val="180F5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78558" y="1746588"/>
            <a:ext cx="61652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my view, instead of deriving a single ‘need’ number from a projection, we should focus more on a range of outcomes and their relationship with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outcomes include affordability, tenure change, housing needs, housing-related poverty, economic growth and employment, housing &amp; </a:t>
            </a:r>
            <a:r>
              <a:rPr lang="en-GB" dirty="0" err="1" smtClean="0"/>
              <a:t>n’hood</a:t>
            </a:r>
            <a:r>
              <a:rPr lang="en-GB" dirty="0" smtClean="0"/>
              <a:t>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should develop the capacity to forecast outcomes conditional on different level and mix of supply and other contextual &amp; policy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are prototype models but these are not widely used and need further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Government should support LAs more in terms of data and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is a case for an independent body to advise and adjudicate, perhaps linked to OBR/MPC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44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8560" y="465617"/>
            <a:ext cx="6042435" cy="338554"/>
          </a:xfrm>
          <a:ln>
            <a:noFill/>
          </a:ln>
        </p:spPr>
        <p:txBody>
          <a:bodyPr wrap="square" anchor="b" anchorCtr="0">
            <a:spAutoFit/>
          </a:bodyPr>
          <a:lstStyle/>
          <a:p>
            <a:pPr algn="l"/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4.1  Illustration of Outcomes Approach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2765" y="6334125"/>
            <a:ext cx="4570134" cy="294640"/>
          </a:xfrm>
        </p:spPr>
        <p:txBody>
          <a:bodyPr anchor="b" anchorCtr="0">
            <a:noAutofit/>
          </a:bodyPr>
          <a:lstStyle/>
          <a:p>
            <a:pPr algn="l"/>
            <a:r>
              <a:rPr lang="en-US" sz="1000" dirty="0">
                <a:solidFill>
                  <a:srgbClr val="180F5E"/>
                </a:solidFill>
              </a:rPr>
              <a:t>Housing Supply and Housing </a:t>
            </a:r>
            <a:r>
              <a:rPr lang="en-US" sz="1000" dirty="0" smtClean="0">
                <a:solidFill>
                  <a:srgbClr val="180F5E"/>
                </a:solidFill>
              </a:rPr>
              <a:t>Outcomes</a:t>
            </a:r>
            <a:endParaRPr lang="en-US" sz="1000" dirty="0">
              <a:solidFill>
                <a:srgbClr val="180F5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86" y="267325"/>
            <a:ext cx="567715" cy="43868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0" y="6146800"/>
            <a:ext cx="91440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178560" y="2038350"/>
            <a:ext cx="7393940" cy="39814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  <a:p>
            <a:pPr algn="l"/>
            <a:endParaRPr lang="en-US" sz="1600" dirty="0" smtClean="0">
              <a:solidFill>
                <a:srgbClr val="180F5E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600" dirty="0" smtClean="0">
              <a:solidFill>
                <a:srgbClr val="180F5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70" y="5904409"/>
            <a:ext cx="1598031" cy="93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60" y="1229360"/>
            <a:ext cx="661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180F5E"/>
                </a:solidFill>
              </a:rPr>
              <a:t>What are the chances of a household in need getting access to social housing?</a:t>
            </a:r>
            <a:endParaRPr lang="en-US" dirty="0">
              <a:solidFill>
                <a:srgbClr val="180F5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" y="6167120"/>
            <a:ext cx="9144000" cy="0"/>
          </a:xfrm>
          <a:prstGeom prst="line">
            <a:avLst/>
          </a:prstGeom>
          <a:ln w="317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91870" y="4467146"/>
            <a:ext cx="74300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Illustrates one quite useful combined outcome benchmark, under baseline forecast and ‘high social housing supply’ (+70,000 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 base period, chances much poorer in London &amp; South, but not great in </a:t>
            </a:r>
            <a:r>
              <a:rPr lang="en-US" sz="1400" dirty="0" err="1" smtClean="0"/>
              <a:t>Mids</a:t>
            </a:r>
            <a:r>
              <a:rPr lang="en-US" sz="1400" dirty="0" smtClean="0"/>
              <a:t> &amp; 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By 2031, in baseline, 3 regions worse.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High social rented supply improves outcomes markedly in all regions, </a:t>
            </a:r>
            <a:r>
              <a:rPr lang="en-US" sz="1400" dirty="0" err="1" smtClean="0"/>
              <a:t>esp</a:t>
            </a:r>
            <a:r>
              <a:rPr lang="en-US" sz="1400" dirty="0" smtClean="0"/>
              <a:t> South, </a:t>
            </a:r>
            <a:r>
              <a:rPr lang="en-US" sz="1400" dirty="0" err="1" smtClean="0"/>
              <a:t>tho</a:t>
            </a:r>
            <a:r>
              <a:rPr lang="en-US" sz="1400" dirty="0" smtClean="0"/>
              <a:t>’ London still worse.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57400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97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248400" cy="896144"/>
          </a:xfrm>
        </p:spPr>
        <p:txBody>
          <a:bodyPr/>
          <a:lstStyle/>
          <a:p>
            <a:r>
              <a:rPr lang="en-GB" sz="2400" b="1" dirty="0" smtClean="0"/>
              <a:t>References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27240"/>
          </a:xfrm>
        </p:spPr>
        <p:txBody>
          <a:bodyPr>
            <a:normAutofit lnSpcReduction="10000"/>
          </a:bodyPr>
          <a:lstStyle/>
          <a:p>
            <a:r>
              <a:rPr lang="en-GB" sz="1400" dirty="0" smtClean="0"/>
              <a:t>Bramley, G. &amp; Watkins, D. (2015) 'Housebuilding</a:t>
            </a:r>
            <a:r>
              <a:rPr lang="en-GB" sz="1400" dirty="0"/>
              <a:t>, demographic change and affordability as outcomes of local planning decisions; exploring interactions using a sub-regional model of housing markets in </a:t>
            </a:r>
            <a:r>
              <a:rPr lang="en-GB" sz="1400" dirty="0" smtClean="0"/>
              <a:t>England</a:t>
            </a:r>
            <a:r>
              <a:rPr lang="en-GB" sz="1400" b="1" dirty="0" smtClean="0"/>
              <a:t>‘, </a:t>
            </a:r>
            <a:r>
              <a:rPr lang="en-GB" sz="1400" b="1" i="1" dirty="0" smtClean="0"/>
              <a:t>Progress in Planning</a:t>
            </a:r>
            <a:r>
              <a:rPr lang="en-GB" sz="1400" dirty="0" smtClean="0"/>
              <a:t> . </a:t>
            </a:r>
            <a:r>
              <a:rPr lang="en-GB" sz="1400" u="sng" dirty="0" smtClean="0">
                <a:hlinkClick r:id="rId2"/>
              </a:rPr>
              <a:t>E</a:t>
            </a:r>
            <a:r>
              <a:rPr lang="en-GB" sz="1400" dirty="0" smtClean="0"/>
              <a:t>-published July 2015.  </a:t>
            </a:r>
            <a:r>
              <a:rPr lang="en-GB" sz="1400" dirty="0" smtClean="0">
                <a:hlinkClick r:id="rId2"/>
              </a:rPr>
              <a:t>http</a:t>
            </a:r>
            <a:r>
              <a:rPr lang="en-GB" sz="1400" dirty="0">
                <a:hlinkClick r:id="rId2"/>
              </a:rPr>
              <a:t>://dx.doi.org/10.1016/j.progress.2014.10.002</a:t>
            </a:r>
            <a:r>
              <a:rPr lang="en-GB" sz="1400" dirty="0"/>
              <a:t> </a:t>
            </a:r>
            <a:endParaRPr lang="en-GB" sz="1400" dirty="0" smtClean="0"/>
          </a:p>
          <a:p>
            <a:r>
              <a:rPr lang="en-GB" sz="1400" dirty="0"/>
              <a:t>Glen Bramley &amp;  David </a:t>
            </a:r>
            <a:r>
              <a:rPr lang="en-GB" sz="1400" dirty="0" smtClean="0"/>
              <a:t>Watkins (2014) </a:t>
            </a:r>
            <a:r>
              <a:rPr lang="en-GB" sz="1400" i="1" dirty="0" smtClean="0"/>
              <a:t>‘A </a:t>
            </a:r>
            <a:r>
              <a:rPr lang="en-GB" sz="1400" i="1" dirty="0"/>
              <a:t>sub-regional housing market model for England with endogenous migration and household formation: its role in assessing the adequacy of planned new </a:t>
            </a:r>
            <a:r>
              <a:rPr lang="en-GB" sz="1400" i="1" dirty="0" smtClean="0"/>
              <a:t>housing’</a:t>
            </a:r>
            <a:r>
              <a:rPr lang="en-GB" sz="1400" i="1" dirty="0"/>
              <a:t> </a:t>
            </a:r>
            <a:r>
              <a:rPr lang="en-GB" sz="1400" dirty="0" smtClean="0"/>
              <a:t>: British Society for Population Studies Conference, Winchester; </a:t>
            </a:r>
            <a:r>
              <a:rPr lang="en-GB" sz="1400" dirty="0"/>
              <a:t>Demographic projections and forecasts Session: </a:t>
            </a:r>
            <a:r>
              <a:rPr lang="en-GB" sz="1400" dirty="0" smtClean="0"/>
              <a:t>- </a:t>
            </a:r>
            <a:r>
              <a:rPr lang="en-GB" sz="1400" dirty="0"/>
              <a:t>Wednesday 10 September </a:t>
            </a:r>
            <a:r>
              <a:rPr lang="en-GB" sz="1400" dirty="0" smtClean="0"/>
              <a:t>9.00am. Contact </a:t>
            </a:r>
            <a:r>
              <a:rPr lang="en-GB" sz="1400" u="sng" dirty="0">
                <a:hlinkClick r:id="rId3"/>
              </a:rPr>
              <a:t>g.bramley@hw.ac.uk</a:t>
            </a:r>
            <a:r>
              <a:rPr lang="en-GB" sz="1400" dirty="0"/>
              <a:t> </a:t>
            </a:r>
            <a:endParaRPr lang="en-GB" sz="1400" dirty="0" smtClean="0"/>
          </a:p>
          <a:p>
            <a:r>
              <a:rPr lang="en-GB" sz="1400" dirty="0" smtClean="0"/>
              <a:t>Bramley, G. (2013) ‘Housing </a:t>
            </a:r>
            <a:r>
              <a:rPr lang="en-GB" sz="1400" dirty="0"/>
              <a:t>Market Models and </a:t>
            </a:r>
            <a:r>
              <a:rPr lang="en-GB" sz="1400" dirty="0" smtClean="0"/>
              <a:t>Planning’, </a:t>
            </a:r>
            <a:r>
              <a:rPr lang="en-GB" sz="1400" b="1" i="1" dirty="0" smtClean="0"/>
              <a:t>Town Planning Review</a:t>
            </a:r>
            <a:r>
              <a:rPr lang="en-GB" sz="1400" dirty="0" smtClean="0"/>
              <a:t>, </a:t>
            </a:r>
            <a:r>
              <a:rPr lang="en-GB" sz="1400" dirty="0"/>
              <a:t>Special Issue on ‘</a:t>
            </a:r>
            <a:r>
              <a:rPr lang="en-GB" sz="1400" i="1" dirty="0"/>
              <a:t>Planning and Housing Markets’</a:t>
            </a:r>
            <a:r>
              <a:rPr lang="en-GB" sz="1400" dirty="0"/>
              <a:t>, </a:t>
            </a:r>
            <a:r>
              <a:rPr lang="pt-BR" sz="1400" dirty="0" smtClean="0"/>
              <a:t> </a:t>
            </a:r>
            <a:r>
              <a:rPr lang="pt-BR" sz="1400" dirty="0"/>
              <a:t>TPR, 84 (1) 2013 </a:t>
            </a:r>
            <a:r>
              <a:rPr lang="pt-BR" sz="1400" dirty="0" smtClean="0"/>
              <a:t>doi:10.3828/tpr.2013.2</a:t>
            </a:r>
          </a:p>
          <a:p>
            <a:r>
              <a:rPr lang="pt-BR" sz="1400" dirty="0" smtClean="0"/>
              <a:t>Bramley, G., &amp; Watkins, D. (2014) </a:t>
            </a:r>
            <a:r>
              <a:rPr lang="en-GB" sz="1400" dirty="0"/>
              <a:t>‘Measure twice, cut once’ – revisiting the strength and impact of local planning regulation of housing development in </a:t>
            </a:r>
            <a:r>
              <a:rPr lang="en-GB" sz="1400" dirty="0" smtClean="0"/>
              <a:t>England’, </a:t>
            </a:r>
            <a:r>
              <a:rPr lang="en-GB" sz="1400" b="1" i="1" dirty="0" smtClean="0"/>
              <a:t>Environment &amp; Planning B: Planning and Desi</a:t>
            </a:r>
            <a:r>
              <a:rPr lang="en-GB" sz="1400" i="1" dirty="0" smtClean="0"/>
              <a:t>gn, </a:t>
            </a:r>
            <a:r>
              <a:rPr lang="en-GB" sz="1400" dirty="0" smtClean="0"/>
              <a:t>41, doi:10.1068/b39131.</a:t>
            </a:r>
          </a:p>
          <a:p>
            <a:r>
              <a:rPr lang="en-GB" sz="1400" dirty="0" smtClean="0"/>
              <a:t>Bramley, G. (2015) ‘Pushing on String: Demand and Supply’, </a:t>
            </a:r>
            <a:r>
              <a:rPr lang="en-GB" sz="1400" b="1" i="1" dirty="0" smtClean="0"/>
              <a:t>Built Environment</a:t>
            </a:r>
            <a:r>
              <a:rPr lang="en-GB" sz="1400" dirty="0" smtClean="0"/>
              <a:t>. 41:2, 144-165 (Special Issue: ‘Meeting the Housing Challenge: British Experience, European Lessons’). </a:t>
            </a:r>
          </a:p>
          <a:p>
            <a:r>
              <a:rPr lang="en-GB" sz="1400" dirty="0" smtClean="0"/>
              <a:t>Bramley, G. (2015)  ‘Housing need outcomes in England through changing times: demographic, market and policy drivers of change’, </a:t>
            </a:r>
            <a:r>
              <a:rPr lang="en-GB" sz="1400" b="1" i="1" dirty="0" smtClean="0"/>
              <a:t>Housing Studies</a:t>
            </a:r>
            <a:r>
              <a:rPr lang="en-GB" sz="1400" dirty="0" smtClean="0"/>
              <a:t>, e-published October 2015, </a:t>
            </a:r>
            <a:r>
              <a:rPr lang="en-GB" sz="1400" dirty="0" smtClean="0">
                <a:hlinkClick r:id="rId4"/>
              </a:rPr>
              <a:t>http</a:t>
            </a:r>
            <a:r>
              <a:rPr lang="en-GB" sz="1400" dirty="0">
                <a:hlinkClick r:id="rId4"/>
              </a:rPr>
              <a:t>://dx.doi.org/10.1080/02673037.2015.1080817</a:t>
            </a:r>
            <a:r>
              <a:rPr lang="en-GB" sz="1400" dirty="0"/>
              <a:t> </a:t>
            </a:r>
            <a:endParaRPr lang="en-GB" sz="1400" dirty="0" smtClean="0"/>
          </a:p>
          <a:p>
            <a:r>
              <a:rPr lang="en-GB" sz="1400" dirty="0" smtClean="0"/>
              <a:t>Bramley, G., Pawson, H., </a:t>
            </a:r>
            <a:r>
              <a:rPr lang="en-GB" sz="1400" dirty="0" err="1" smtClean="0"/>
              <a:t>Pleace</a:t>
            </a:r>
            <a:r>
              <a:rPr lang="en-GB" sz="1400" dirty="0" smtClean="0"/>
              <a:t>, N., Watkins, D. &amp; White, M. (2010) </a:t>
            </a:r>
            <a:r>
              <a:rPr lang="en-GB" sz="1400" b="1" i="1" dirty="0" smtClean="0"/>
              <a:t>Estimating Housing Need</a:t>
            </a:r>
            <a:r>
              <a:rPr lang="en-GB" sz="1400" dirty="0" smtClean="0"/>
              <a:t>.  DCLG Research Report</a:t>
            </a:r>
            <a:r>
              <a:rPr lang="en-GB" sz="1400" dirty="0"/>
              <a:t>. Contact </a:t>
            </a:r>
            <a:r>
              <a:rPr lang="en-GB" sz="1400" u="sng" dirty="0">
                <a:hlinkClick r:id="rId3"/>
              </a:rPr>
              <a:t>g.bramley@hw.ac.uk</a:t>
            </a:r>
            <a:r>
              <a:rPr lang="en-GB" sz="1400" dirty="0"/>
              <a:t> 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9426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981</Words>
  <Application>Microsoft Macintosh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Housing Supply and Housing Outcomes</vt:lpstr>
      <vt:lpstr>1.0  Alan’s Distinctive Contributions  2.0  Household Projections in Planning 3.0  Economic Models and Planning 4.0  Towards an Outcomes Approach  </vt:lpstr>
      <vt:lpstr>1.0  Reflections on Alan Holmans’ Contribution</vt:lpstr>
      <vt:lpstr>2.0  Household Projections in Planning</vt:lpstr>
      <vt:lpstr>2.1  Feedback from Supply to Household Growth</vt:lpstr>
      <vt:lpstr>3.0 Economic Models and Planning  </vt:lpstr>
      <vt:lpstr>4.0 Towards an Outcomes Approach  </vt:lpstr>
      <vt:lpstr>4.1  Illustration of Outcomes Approach</vt:lpstr>
      <vt:lpstr>References</vt:lpstr>
    </vt:vector>
  </TitlesOfParts>
  <Company>So Sweet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Steve Mattison</dc:creator>
  <cp:lastModifiedBy>Ulises Moreno</cp:lastModifiedBy>
  <cp:revision>82</cp:revision>
  <dcterms:created xsi:type="dcterms:W3CDTF">2015-04-22T17:56:29Z</dcterms:created>
  <dcterms:modified xsi:type="dcterms:W3CDTF">2015-12-22T16:37:40Z</dcterms:modified>
</cp:coreProperties>
</file>