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drawings/drawing3.xml" ContentType="application/vnd.openxmlformats-officedocument.drawingml.chartshapes+xml"/>
  <Override PartName="/ppt/charts/chart4.xml" ContentType="application/vnd.openxmlformats-officedocument.drawingml.chart+xml"/>
  <Override PartName="/ppt/drawings/drawing4.xml" ContentType="application/vnd.openxmlformats-officedocument.drawingml.chartshapes+xml"/>
  <Override PartName="/ppt/charts/chart5.xml" ContentType="application/vnd.openxmlformats-officedocument.drawingml.chart+xml"/>
  <Override PartName="/ppt/drawings/drawing5.xml" ContentType="application/vnd.openxmlformats-officedocument.drawingml.chartshapes+xml"/>
  <Override PartName="/ppt/charts/chart6.xml" ContentType="application/vnd.openxmlformats-officedocument.drawingml.chart+xml"/>
  <Override PartName="/ppt/drawings/drawing6.xml" ContentType="application/vnd.openxmlformats-officedocument.drawingml.chartshapes+xml"/>
  <Override PartName="/ppt/charts/chart7.xml" ContentType="application/vnd.openxmlformats-officedocument.drawingml.chart+xml"/>
  <Override PartName="/ppt/drawings/drawing7.xml" ContentType="application/vnd.openxmlformats-officedocument.drawingml.chartshapes+xml"/>
  <Override PartName="/ppt/charts/chart8.xml" ContentType="application/vnd.openxmlformats-officedocument.drawingml.chart+xml"/>
  <Override PartName="/ppt/drawings/drawing8.xml" ContentType="application/vnd.openxmlformats-officedocument.drawingml.chartshapes+xml"/>
  <Override PartName="/ppt/charts/chart9.xml" ContentType="application/vnd.openxmlformats-officedocument.drawingml.chart+xml"/>
  <Override PartName="/ppt/drawings/drawing9.xml" ContentType="application/vnd.openxmlformats-officedocument.drawingml.chartshapes+xml"/>
  <Override PartName="/ppt/charts/chart10.xml" ContentType="application/vnd.openxmlformats-officedocument.drawingml.chart+xml"/>
  <Override PartName="/ppt/drawings/drawing10.xml" ContentType="application/vnd.openxmlformats-officedocument.drawingml.chartshapes+xml"/>
  <Override PartName="/ppt/charts/chart11.xml" ContentType="application/vnd.openxmlformats-officedocument.drawingml.chart+xml"/>
  <Override PartName="/ppt/drawings/drawing11.xml" ContentType="application/vnd.openxmlformats-officedocument.drawingml.chartshapes+xml"/>
  <Override PartName="/ppt/charts/chart12.xml" ContentType="application/vnd.openxmlformats-officedocument.drawingml.chart+xml"/>
  <Override PartName="/ppt/drawings/drawing12.xml" ContentType="application/vnd.openxmlformats-officedocument.drawingml.chartshapes+xml"/>
  <Override PartName="/ppt/charts/chart13.xml" ContentType="application/vnd.openxmlformats-officedocument.drawingml.chart+xml"/>
  <Override PartName="/ppt/drawings/drawing13.xml" ContentType="application/vnd.openxmlformats-officedocument.drawingml.chartshapes+xml"/>
  <Override PartName="/ppt/charts/chart14.xml" ContentType="application/vnd.openxmlformats-officedocument.drawingml.chart+xml"/>
  <Override PartName="/ppt/drawings/drawing14.xml" ContentType="application/vnd.openxmlformats-officedocument.drawingml.chartshapes+xml"/>
  <Override PartName="/ppt/charts/chart15.xml" ContentType="application/vnd.openxmlformats-officedocument.drawingml.chart+xml"/>
  <Override PartName="/ppt/drawings/drawing15.xml" ContentType="application/vnd.openxmlformats-officedocument.drawingml.chartshapes+xml"/>
  <Override PartName="/ppt/charts/chart16.xml" ContentType="application/vnd.openxmlformats-officedocument.drawingml.chart+xml"/>
  <Override PartName="/ppt/drawings/drawing16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5" r:id="rId5"/>
    <p:sldId id="276" r:id="rId6"/>
    <p:sldId id="277" r:id="rId7"/>
    <p:sldId id="280" r:id="rId8"/>
    <p:sldId id="279" r:id="rId9"/>
    <p:sldId id="283" r:id="rId10"/>
    <p:sldId id="265" r:id="rId11"/>
    <p:sldId id="274" r:id="rId12"/>
    <p:sldId id="281" r:id="rId13"/>
    <p:sldId id="278" r:id="rId14"/>
    <p:sldId id="264" r:id="rId15"/>
    <p:sldId id="263" r:id="rId16"/>
    <p:sldId id="266" r:id="rId17"/>
    <p:sldId id="261" r:id="rId18"/>
    <p:sldId id="282" r:id="rId19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4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54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../embeddings/oleObject1.bin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0.xml"/><Relationship Id="rId1" Type="http://schemas.openxmlformats.org/officeDocument/2006/relationships/oleObject" Target="../embeddings/oleObject10.bin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1.xml"/><Relationship Id="rId1" Type="http://schemas.openxmlformats.org/officeDocument/2006/relationships/oleObject" Target="../embeddings/oleObject11.bin"/></Relationships>
</file>

<file path=ppt/charts/_rels/chart1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2.xml"/><Relationship Id="rId1" Type="http://schemas.openxmlformats.org/officeDocument/2006/relationships/oleObject" Target="../embeddings/oleObject12.bin"/></Relationships>
</file>

<file path=ppt/charts/_rels/chart1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3.xml"/><Relationship Id="rId1" Type="http://schemas.openxmlformats.org/officeDocument/2006/relationships/oleObject" Target="../embeddings/oleObject13.bin"/></Relationships>
</file>

<file path=ppt/charts/_rels/chart1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4.xml"/><Relationship Id="rId1" Type="http://schemas.openxmlformats.org/officeDocument/2006/relationships/oleObject" Target="../embeddings/oleObject14.bin"/></Relationships>
</file>

<file path=ppt/charts/_rels/chart1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5.xml"/><Relationship Id="rId1" Type="http://schemas.openxmlformats.org/officeDocument/2006/relationships/oleObject" Target="../embeddings/oleObject15.bin"/></Relationships>
</file>

<file path=ppt/charts/_rels/chart1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6.xml"/><Relationship Id="rId1" Type="http://schemas.openxmlformats.org/officeDocument/2006/relationships/oleObject" Target="../embeddings/oleObject16.bin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../embeddings/oleObject2.bin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../embeddings/oleObject3.bin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oleObject" Target="../embeddings/oleObject4.bin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oleObject" Target="../embeddings/oleObject5.bin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6.xml"/><Relationship Id="rId1" Type="http://schemas.openxmlformats.org/officeDocument/2006/relationships/oleObject" Target="../embeddings/oleObject6.bin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7.xml"/><Relationship Id="rId1" Type="http://schemas.openxmlformats.org/officeDocument/2006/relationships/oleObject" Target="../embeddings/oleObject7.bin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8.xml"/><Relationship Id="rId1" Type="http://schemas.openxmlformats.org/officeDocument/2006/relationships/oleObject" Target="../embeddings/oleObject8.bin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9.xml"/><Relationship Id="rId1" Type="http://schemas.openxmlformats.org/officeDocument/2006/relationships/oleObject" Target="../embeddings/oleObject9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>
        <c:manualLayout>
          <c:layoutTarget val="inner"/>
          <c:xMode val="edge"/>
          <c:yMode val="edge"/>
          <c:x val="5.64340905984883E-2"/>
          <c:y val="0.19811323698012701"/>
          <c:w val="0.92239521461686402"/>
          <c:h val="0.65977932844738196"/>
        </c:manualLayout>
      </c:layout>
      <c:lineChart>
        <c:grouping val="standard"/>
        <c:varyColors val="0"/>
        <c:ser>
          <c:idx val="1"/>
          <c:order val="0"/>
          <c:tx>
            <c:strRef>
              <c:f>'[1  Overall Indicators_Hannes.xlsx]Data'!$B$2</c:f>
              <c:strCache>
                <c:ptCount val="1"/>
                <c:pt idx="0">
                  <c:v>Real GDP growth</c:v>
                </c:pt>
              </c:strCache>
            </c:strRef>
          </c:tx>
          <c:spPr>
            <a:ln w="31750" cap="rnd">
              <a:solidFill>
                <a:schemeClr val="tx2">
                  <a:lumMod val="60000"/>
                  <a:lumOff val="40000"/>
                </a:schemeClr>
              </a:solidFill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none"/>
          </c:marker>
          <c:cat>
            <c:numRef>
              <c:f>'[1  Overall Indicators_Hannes.xlsx]Data'!$A$3:$A$66</c:f>
              <c:numCache>
                <c:formatCode>General</c:formatCode>
                <c:ptCount val="64"/>
                <c:pt idx="0">
                  <c:v>1951</c:v>
                </c:pt>
                <c:pt idx="1">
                  <c:v>1952</c:v>
                </c:pt>
                <c:pt idx="2">
                  <c:v>1953</c:v>
                </c:pt>
                <c:pt idx="3">
                  <c:v>1954</c:v>
                </c:pt>
                <c:pt idx="4">
                  <c:v>1955</c:v>
                </c:pt>
                <c:pt idx="5">
                  <c:v>1956</c:v>
                </c:pt>
                <c:pt idx="6">
                  <c:v>1957</c:v>
                </c:pt>
                <c:pt idx="7">
                  <c:v>1958</c:v>
                </c:pt>
                <c:pt idx="8">
                  <c:v>1959</c:v>
                </c:pt>
                <c:pt idx="9">
                  <c:v>1960</c:v>
                </c:pt>
                <c:pt idx="10">
                  <c:v>1961</c:v>
                </c:pt>
                <c:pt idx="11">
                  <c:v>1962</c:v>
                </c:pt>
                <c:pt idx="12">
                  <c:v>1963</c:v>
                </c:pt>
                <c:pt idx="13">
                  <c:v>1964</c:v>
                </c:pt>
                <c:pt idx="14">
                  <c:v>1965</c:v>
                </c:pt>
                <c:pt idx="15">
                  <c:v>1966</c:v>
                </c:pt>
                <c:pt idx="16">
                  <c:v>1967</c:v>
                </c:pt>
                <c:pt idx="17">
                  <c:v>1968</c:v>
                </c:pt>
                <c:pt idx="18">
                  <c:v>1969</c:v>
                </c:pt>
                <c:pt idx="19">
                  <c:v>1970</c:v>
                </c:pt>
                <c:pt idx="20">
                  <c:v>1971</c:v>
                </c:pt>
                <c:pt idx="21">
                  <c:v>1972</c:v>
                </c:pt>
                <c:pt idx="22">
                  <c:v>1973</c:v>
                </c:pt>
                <c:pt idx="23">
                  <c:v>1974</c:v>
                </c:pt>
                <c:pt idx="24">
                  <c:v>1975</c:v>
                </c:pt>
                <c:pt idx="25">
                  <c:v>1976</c:v>
                </c:pt>
                <c:pt idx="26">
                  <c:v>1977</c:v>
                </c:pt>
                <c:pt idx="27">
                  <c:v>1978</c:v>
                </c:pt>
                <c:pt idx="28">
                  <c:v>1979</c:v>
                </c:pt>
                <c:pt idx="29">
                  <c:v>1980</c:v>
                </c:pt>
                <c:pt idx="30">
                  <c:v>1981</c:v>
                </c:pt>
                <c:pt idx="31">
                  <c:v>1982</c:v>
                </c:pt>
                <c:pt idx="32">
                  <c:v>1983</c:v>
                </c:pt>
                <c:pt idx="33">
                  <c:v>1984</c:v>
                </c:pt>
                <c:pt idx="34">
                  <c:v>1985</c:v>
                </c:pt>
                <c:pt idx="35">
                  <c:v>1986</c:v>
                </c:pt>
                <c:pt idx="36">
                  <c:v>1987</c:v>
                </c:pt>
                <c:pt idx="37">
                  <c:v>1988</c:v>
                </c:pt>
                <c:pt idx="38">
                  <c:v>1989</c:v>
                </c:pt>
                <c:pt idx="39">
                  <c:v>1990</c:v>
                </c:pt>
                <c:pt idx="40">
                  <c:v>1991</c:v>
                </c:pt>
                <c:pt idx="41">
                  <c:v>1992</c:v>
                </c:pt>
                <c:pt idx="42">
                  <c:v>1993</c:v>
                </c:pt>
                <c:pt idx="43">
                  <c:v>1994</c:v>
                </c:pt>
                <c:pt idx="44">
                  <c:v>1995</c:v>
                </c:pt>
                <c:pt idx="45">
                  <c:v>1996</c:v>
                </c:pt>
                <c:pt idx="46">
                  <c:v>1997</c:v>
                </c:pt>
                <c:pt idx="47">
                  <c:v>1998</c:v>
                </c:pt>
                <c:pt idx="48">
                  <c:v>1999</c:v>
                </c:pt>
                <c:pt idx="49">
                  <c:v>2000</c:v>
                </c:pt>
                <c:pt idx="50">
                  <c:v>2001</c:v>
                </c:pt>
                <c:pt idx="51">
                  <c:v>2002</c:v>
                </c:pt>
                <c:pt idx="52">
                  <c:v>2003</c:v>
                </c:pt>
                <c:pt idx="53">
                  <c:v>2004</c:v>
                </c:pt>
                <c:pt idx="54">
                  <c:v>2005</c:v>
                </c:pt>
                <c:pt idx="55">
                  <c:v>2006</c:v>
                </c:pt>
                <c:pt idx="56">
                  <c:v>2007</c:v>
                </c:pt>
                <c:pt idx="57">
                  <c:v>2008</c:v>
                </c:pt>
                <c:pt idx="58">
                  <c:v>2009</c:v>
                </c:pt>
                <c:pt idx="59">
                  <c:v>2010</c:v>
                </c:pt>
                <c:pt idx="60">
                  <c:v>2011</c:v>
                </c:pt>
                <c:pt idx="61">
                  <c:v>2012</c:v>
                </c:pt>
                <c:pt idx="62">
                  <c:v>2013</c:v>
                </c:pt>
                <c:pt idx="63">
                  <c:v>2014</c:v>
                </c:pt>
              </c:numCache>
            </c:numRef>
          </c:cat>
          <c:val>
            <c:numRef>
              <c:f>'[1  Overall Indicators_Hannes.xlsx]Data'!$B$3:$B$66</c:f>
              <c:numCache>
                <c:formatCode>0.00%</c:formatCode>
                <c:ptCount val="64"/>
                <c:pt idx="0">
                  <c:v>7.3428039949053892E-2</c:v>
                </c:pt>
                <c:pt idx="1">
                  <c:v>5.5476025987358346E-2</c:v>
                </c:pt>
                <c:pt idx="2">
                  <c:v>6.5805372046093158E-2</c:v>
                </c:pt>
                <c:pt idx="3">
                  <c:v>6.1818112870184461E-2</c:v>
                </c:pt>
                <c:pt idx="4">
                  <c:v>8.0936270709330405E-2</c:v>
                </c:pt>
                <c:pt idx="5">
                  <c:v>5.8216439069203929E-2</c:v>
                </c:pt>
                <c:pt idx="6">
                  <c:v>4.9985482092562483E-2</c:v>
                </c:pt>
                <c:pt idx="7">
                  <c:v>3.4063786716877598E-2</c:v>
                </c:pt>
                <c:pt idx="8">
                  <c:v>5.8858904464490935E-2</c:v>
                </c:pt>
                <c:pt idx="9">
                  <c:v>8.3611276658450473E-2</c:v>
                </c:pt>
                <c:pt idx="10">
                  <c:v>5.4393487103959803E-2</c:v>
                </c:pt>
                <c:pt idx="11">
                  <c:v>4.8664335933435603E-2</c:v>
                </c:pt>
                <c:pt idx="12">
                  <c:v>5.0927473682156797E-2</c:v>
                </c:pt>
                <c:pt idx="13">
                  <c:v>5.5406477893041199E-2</c:v>
                </c:pt>
                <c:pt idx="14">
                  <c:v>4.3202082587193297E-2</c:v>
                </c:pt>
                <c:pt idx="15">
                  <c:v>4.2016397400042503E-2</c:v>
                </c:pt>
                <c:pt idx="16">
                  <c:v>4.3676229912488901E-2</c:v>
                </c:pt>
                <c:pt idx="17">
                  <c:v>5.0172344622431503E-2</c:v>
                </c:pt>
                <c:pt idx="18">
                  <c:v>5.6300941814836601E-2</c:v>
                </c:pt>
                <c:pt idx="19">
                  <c:v>4.8158607581144798E-2</c:v>
                </c:pt>
                <c:pt idx="20">
                  <c:v>3.6299589175135198E-2</c:v>
                </c:pt>
                <c:pt idx="21">
                  <c:v>4.6883704836375599E-2</c:v>
                </c:pt>
                <c:pt idx="22">
                  <c:v>6.0971196590356998E-2</c:v>
                </c:pt>
                <c:pt idx="23">
                  <c:v>2.11298690892163E-2</c:v>
                </c:pt>
                <c:pt idx="24">
                  <c:v>-8.0160606931652008E-3</c:v>
                </c:pt>
                <c:pt idx="25">
                  <c:v>4.5788075415279399E-2</c:v>
                </c:pt>
                <c:pt idx="26">
                  <c:v>2.8394370813288099E-2</c:v>
                </c:pt>
                <c:pt idx="27">
                  <c:v>3.2360290442836399E-2</c:v>
                </c:pt>
                <c:pt idx="28">
                  <c:v>3.8241812030202903E-2</c:v>
                </c:pt>
                <c:pt idx="29">
                  <c:v>1.37200460947247E-2</c:v>
                </c:pt>
                <c:pt idx="30">
                  <c:v>2.8661235344247899E-3</c:v>
                </c:pt>
                <c:pt idx="31">
                  <c:v>1.0077281052376701E-2</c:v>
                </c:pt>
                <c:pt idx="32">
                  <c:v>1.88046041362895E-2</c:v>
                </c:pt>
                <c:pt idx="33">
                  <c:v>2.44956611614091E-2</c:v>
                </c:pt>
                <c:pt idx="34">
                  <c:v>2.5407456992811599E-2</c:v>
                </c:pt>
                <c:pt idx="35">
                  <c:v>2.67416884153849E-2</c:v>
                </c:pt>
                <c:pt idx="36">
                  <c:v>3.0185048372631501E-2</c:v>
                </c:pt>
                <c:pt idx="37">
                  <c:v>4.4532762040071498E-2</c:v>
                </c:pt>
                <c:pt idx="38">
                  <c:v>3.6963674605826197E-2</c:v>
                </c:pt>
                <c:pt idx="39">
                  <c:v>2.9288226748424202E-2</c:v>
                </c:pt>
                <c:pt idx="40">
                  <c:v>1.44650902918357E-2</c:v>
                </c:pt>
                <c:pt idx="41">
                  <c:v>1.0900994910450001E-2</c:v>
                </c:pt>
                <c:pt idx="42">
                  <c:v>-8.9889684389106602E-4</c:v>
                </c:pt>
                <c:pt idx="43">
                  <c:v>2.8778318585319901E-2</c:v>
                </c:pt>
                <c:pt idx="44">
                  <c:v>3.04327177604003E-2</c:v>
                </c:pt>
                <c:pt idx="45">
                  <c:v>2.01791237748883E-2</c:v>
                </c:pt>
                <c:pt idx="46">
                  <c:v>2.8038008879531701E-2</c:v>
                </c:pt>
                <c:pt idx="47">
                  <c:v>3.0352896711766102E-2</c:v>
                </c:pt>
                <c:pt idx="48">
                  <c:v>3.02225735097967E-2</c:v>
                </c:pt>
                <c:pt idx="49">
                  <c:v>3.88848096837459E-2</c:v>
                </c:pt>
                <c:pt idx="50">
                  <c:v>2.23562049070078E-2</c:v>
                </c:pt>
                <c:pt idx="51">
                  <c:v>1.35046085864417E-2</c:v>
                </c:pt>
                <c:pt idx="52">
                  <c:v>1.3315468082285099E-2</c:v>
                </c:pt>
                <c:pt idx="53">
                  <c:v>2.5268994482958902E-2</c:v>
                </c:pt>
                <c:pt idx="54">
                  <c:v>2.0962488509806101E-2</c:v>
                </c:pt>
                <c:pt idx="55">
                  <c:v>3.3448180044686401E-2</c:v>
                </c:pt>
                <c:pt idx="56">
                  <c:v>3.0831204889684601E-2</c:v>
                </c:pt>
                <c:pt idx="57">
                  <c:v>4.5005675104880499E-3</c:v>
                </c:pt>
                <c:pt idx="58">
                  <c:v>-4.3913199973205801E-2</c:v>
                </c:pt>
                <c:pt idx="59">
                  <c:v>2.0940532136487101E-2</c:v>
                </c:pt>
                <c:pt idx="60">
                  <c:v>1.7882160795854099E-2</c:v>
                </c:pt>
                <c:pt idx="61">
                  <c:v>-4.3580725969461298E-3</c:v>
                </c:pt>
                <c:pt idx="62">
                  <c:v>2.4275498793669202E-3</c:v>
                </c:pt>
                <c:pt idx="63">
                  <c:v>1.3950655759918801E-2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67A3-4706-8A6E-DF3E0621B5D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7178752"/>
        <c:axId val="77191424"/>
      </c:lineChart>
      <c:dateAx>
        <c:axId val="77178752"/>
        <c:scaling>
          <c:orientation val="minMax"/>
        </c:scaling>
        <c:delete val="0"/>
        <c:axPos val="b"/>
        <c:numFmt formatCode="General" sourceLinked="1"/>
        <c:majorTickMark val="cross"/>
        <c:minorTickMark val="in"/>
        <c:tickLblPos val="low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ysClr val="windowText" lastClr="000000"/>
                </a:solidFill>
                <a:effectLst>
                  <a:outerShdw sx="1000" sy="1000" algn="ctr" rotWithShape="0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pPr>
            <a:endParaRPr lang="en-US"/>
          </a:p>
        </c:txPr>
        <c:crossAx val="77191424"/>
        <c:crosses val="autoZero"/>
        <c:auto val="0"/>
        <c:lblOffset val="100"/>
        <c:baseTimeUnit val="days"/>
      </c:dateAx>
      <c:valAx>
        <c:axId val="771914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95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7178752"/>
        <c:crosses val="autoZero"/>
        <c:crossBetween val="between"/>
        <c:majorUnit val="0.01"/>
        <c:minorUnit val="0.0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ysClr val="windowText" lastClr="000000"/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  <c:userShapes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8921511928632297E-2"/>
          <c:y val="0.124661040064805"/>
          <c:w val="0.93495100988018198"/>
          <c:h val="0.57879283382260205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dPt>
            <c:idx val="29"/>
            <c:invertIfNegative val="0"/>
            <c:bubble3D val="0"/>
            <c:spPr>
              <a:solidFill>
                <a:schemeClr val="accent1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C5FD-421C-A573-3A26A6B4AE1B}"/>
              </c:ext>
            </c:extLst>
          </c:dPt>
          <c:dPt>
            <c:idx val="30"/>
            <c:invertIfNegative val="0"/>
            <c:bubble3D val="0"/>
            <c:spPr>
              <a:solidFill>
                <a:schemeClr val="accent4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C5FD-421C-A573-3A26A6B4AE1B}"/>
              </c:ext>
            </c:extLst>
          </c:dPt>
          <c:dPt>
            <c:idx val="31"/>
            <c:invertIfNegative val="0"/>
            <c:bubble3D val="0"/>
            <c:spPr>
              <a:solidFill>
                <a:schemeClr val="accent4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C5FD-421C-A573-3A26A6B4AE1B}"/>
              </c:ext>
            </c:extLst>
          </c:dPt>
          <c:dLbls>
            <c:dLbl>
              <c:idx val="28"/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C5FD-421C-A573-3A26A6B4AE1B}"/>
                </c:ext>
              </c:extLst>
            </c:dLbl>
            <c:dLbl>
              <c:idx val="29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5FD-421C-A573-3A26A6B4AE1B}"/>
                </c:ext>
              </c:extLst>
            </c:dLbl>
            <c:dLbl>
              <c:idx val="30"/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C5FD-421C-A573-3A26A6B4AE1B}"/>
                </c:ext>
              </c:extLst>
            </c:dLbl>
            <c:dLbl>
              <c:idx val="31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C5FD-421C-A573-3A26A6B4AE1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 b="1"/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'[1  Overall Indicators_Hannes.xlsx]Data'!$A$295:$A$326</c:f>
              <c:strCache>
                <c:ptCount val="32"/>
                <c:pt idx="0">
                  <c:v>Bulgaria</c:v>
                </c:pt>
                <c:pt idx="1">
                  <c:v>Greece</c:v>
                </c:pt>
                <c:pt idx="2">
                  <c:v>Romania</c:v>
                </c:pt>
                <c:pt idx="3">
                  <c:v>Slovakia</c:v>
                </c:pt>
                <c:pt idx="4">
                  <c:v>Croatia</c:v>
                </c:pt>
                <c:pt idx="5">
                  <c:v>Italy</c:v>
                </c:pt>
                <c:pt idx="6">
                  <c:v>Czech Republic</c:v>
                </c:pt>
                <c:pt idx="7">
                  <c:v>Slovenia</c:v>
                </c:pt>
                <c:pt idx="8">
                  <c:v>Hungary</c:v>
                </c:pt>
                <c:pt idx="9">
                  <c:v>Portugal</c:v>
                </c:pt>
                <c:pt idx="10">
                  <c:v>Lithuania</c:v>
                </c:pt>
                <c:pt idx="11">
                  <c:v>Cyprus</c:v>
                </c:pt>
                <c:pt idx="12">
                  <c:v>Latvia</c:v>
                </c:pt>
                <c:pt idx="13">
                  <c:v>Spain</c:v>
                </c:pt>
                <c:pt idx="14">
                  <c:v>Belgium</c:v>
                </c:pt>
                <c:pt idx="15">
                  <c:v>France</c:v>
                </c:pt>
                <c:pt idx="16">
                  <c:v>Netherlands</c:v>
                </c:pt>
                <c:pt idx="17">
                  <c:v>Malta</c:v>
                </c:pt>
                <c:pt idx="18">
                  <c:v>Estonia</c:v>
                </c:pt>
                <c:pt idx="19">
                  <c:v>United Kingdom</c:v>
                </c:pt>
                <c:pt idx="20">
                  <c:v>Ireland</c:v>
                </c:pt>
                <c:pt idx="21">
                  <c:v>Germany</c:v>
                </c:pt>
                <c:pt idx="22">
                  <c:v>Denmark</c:v>
                </c:pt>
                <c:pt idx="23">
                  <c:v>Austria</c:v>
                </c:pt>
                <c:pt idx="24">
                  <c:v>Poland</c:v>
                </c:pt>
                <c:pt idx="25">
                  <c:v>Sweden</c:v>
                </c:pt>
                <c:pt idx="26">
                  <c:v>Luxembourg</c:v>
                </c:pt>
                <c:pt idx="27">
                  <c:v>Finland</c:v>
                </c:pt>
                <c:pt idx="29">
                  <c:v>EU-28</c:v>
                </c:pt>
                <c:pt idx="31">
                  <c:v>United States</c:v>
                </c:pt>
              </c:strCache>
            </c:strRef>
          </c:cat>
          <c:val>
            <c:numRef>
              <c:f>'[1  Overall Indicators_Hannes.xlsx]Data'!$B$295:$B$326</c:f>
              <c:numCache>
                <c:formatCode>0.0</c:formatCode>
                <c:ptCount val="32"/>
                <c:pt idx="0">
                  <c:v>4.9794858752701501</c:v>
                </c:pt>
                <c:pt idx="1">
                  <c:v>5.3722628719630929</c:v>
                </c:pt>
                <c:pt idx="2">
                  <c:v>5.5594933586318227</c:v>
                </c:pt>
                <c:pt idx="3">
                  <c:v>5.6308454708066993</c:v>
                </c:pt>
                <c:pt idx="4">
                  <c:v>5.6815765328355452</c:v>
                </c:pt>
                <c:pt idx="5">
                  <c:v>5.9267144186847727</c:v>
                </c:pt>
                <c:pt idx="6">
                  <c:v>6.0563256326773018</c:v>
                </c:pt>
                <c:pt idx="7">
                  <c:v>6.1181851647097041</c:v>
                </c:pt>
                <c:pt idx="8">
                  <c:v>6.1374917510556033</c:v>
                </c:pt>
                <c:pt idx="9">
                  <c:v>6.3551825904369057</c:v>
                </c:pt>
                <c:pt idx="10">
                  <c:v>6.3870713276120874</c:v>
                </c:pt>
                <c:pt idx="11">
                  <c:v>6.4488221870662663</c:v>
                </c:pt>
                <c:pt idx="12">
                  <c:v>6.4553399323566927</c:v>
                </c:pt>
                <c:pt idx="13">
                  <c:v>6.6997019933072508</c:v>
                </c:pt>
                <c:pt idx="14">
                  <c:v>7.0859845828241248</c:v>
                </c:pt>
                <c:pt idx="15">
                  <c:v>7.1641080335153413</c:v>
                </c:pt>
                <c:pt idx="16">
                  <c:v>7.187463135754486</c:v>
                </c:pt>
                <c:pt idx="17">
                  <c:v>7.187463135754486</c:v>
                </c:pt>
                <c:pt idx="18">
                  <c:v>7.2394356926124992</c:v>
                </c:pt>
                <c:pt idx="19">
                  <c:v>7.825436374869124</c:v>
                </c:pt>
                <c:pt idx="20">
                  <c:v>7.9270569955478196</c:v>
                </c:pt>
                <c:pt idx="21">
                  <c:v>7.9376198629433752</c:v>
                </c:pt>
                <c:pt idx="22">
                  <c:v>7.9803322508074741</c:v>
                </c:pt>
                <c:pt idx="23">
                  <c:v>7.9946402889687143</c:v>
                </c:pt>
                <c:pt idx="24">
                  <c:v>8.150307367089372</c:v>
                </c:pt>
                <c:pt idx="25">
                  <c:v>8.1614795504204061</c:v>
                </c:pt>
                <c:pt idx="26">
                  <c:v>8.2072246628489331</c:v>
                </c:pt>
                <c:pt idx="27">
                  <c:v>8.9011636699730374</c:v>
                </c:pt>
                <c:pt idx="29">
                  <c:v>6.8095204089396315</c:v>
                </c:pt>
                <c:pt idx="31">
                  <c:v>7.0165403563852786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7-C5FD-421C-A573-3A26A6B4AE1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0"/>
        <c:axId val="118690560"/>
        <c:axId val="118692480"/>
      </c:barChart>
      <c:catAx>
        <c:axId val="11869056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 rot="-3000000"/>
          <a:lstStyle/>
          <a:p>
            <a:pPr>
              <a:defRPr sz="1200" b="1"/>
            </a:pPr>
            <a:endParaRPr lang="en-US"/>
          </a:p>
        </c:txPr>
        <c:crossAx val="118692480"/>
        <c:crosses val="autoZero"/>
        <c:auto val="1"/>
        <c:lblAlgn val="ctr"/>
        <c:lblOffset val="100"/>
        <c:noMultiLvlLbl val="0"/>
      </c:catAx>
      <c:valAx>
        <c:axId val="118692480"/>
        <c:scaling>
          <c:orientation val="minMax"/>
          <c:min val="3"/>
        </c:scaling>
        <c:delete val="0"/>
        <c:axPos val="l"/>
        <c:majorGridlines/>
        <c:numFmt formatCode="0" sourceLinked="0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en-US"/>
          </a:p>
        </c:txPr>
        <c:crossAx val="11869056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3754765286485003E-2"/>
          <c:y val="0.12757098544500101"/>
          <c:w val="0.93865196436564102"/>
          <c:h val="0.65139314403881299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29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B4DE-43E5-A642-75EE5FF9FC07}"/>
              </c:ext>
            </c:extLst>
          </c:dPt>
          <c:dPt>
            <c:idx val="31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B4DE-43E5-A642-75EE5FF9FC07}"/>
              </c:ext>
            </c:extLst>
          </c:dPt>
          <c:dLbls>
            <c:dLbl>
              <c:idx val="29"/>
              <c:layout>
                <c:manualLayout>
                  <c:x val="-1.46579808319767E-3"/>
                  <c:y val="2.0202020202020202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4DE-43E5-A642-75EE5FF9FC07}"/>
                </c:ext>
              </c:extLst>
            </c:dLbl>
            <c:dLbl>
              <c:idx val="31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4DE-43E5-A642-75EE5FF9FC0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'[9 Catching up in Hi-tech_Hannes.xlsx]Data'!$A$105:$A$136</c:f>
              <c:strCache>
                <c:ptCount val="32"/>
                <c:pt idx="0">
                  <c:v>Finland</c:v>
                </c:pt>
                <c:pt idx="1">
                  <c:v>Sweden</c:v>
                </c:pt>
                <c:pt idx="2">
                  <c:v>Denmark</c:v>
                </c:pt>
                <c:pt idx="3">
                  <c:v>Germany</c:v>
                </c:pt>
                <c:pt idx="4">
                  <c:v>Austria</c:v>
                </c:pt>
                <c:pt idx="5">
                  <c:v>Slovenia</c:v>
                </c:pt>
                <c:pt idx="6">
                  <c:v>France</c:v>
                </c:pt>
                <c:pt idx="7">
                  <c:v>Netherlands</c:v>
                </c:pt>
                <c:pt idx="8">
                  <c:v>Czech Republic</c:v>
                </c:pt>
                <c:pt idx="9">
                  <c:v>Estonia</c:v>
                </c:pt>
                <c:pt idx="10">
                  <c:v>UK</c:v>
                </c:pt>
                <c:pt idx="11">
                  <c:v>Ireland*</c:v>
                </c:pt>
                <c:pt idx="12">
                  <c:v>Hungary</c:v>
                </c:pt>
                <c:pt idx="13">
                  <c:v>Portugal</c:v>
                </c:pt>
                <c:pt idx="14">
                  <c:v>Italy</c:v>
                </c:pt>
                <c:pt idx="15">
                  <c:v>Spain</c:v>
                </c:pt>
                <c:pt idx="16">
                  <c:v>Luxembourg</c:v>
                </c:pt>
                <c:pt idx="17">
                  <c:v>Lithuania</c:v>
                </c:pt>
                <c:pt idx="18">
                  <c:v>Poland</c:v>
                </c:pt>
                <c:pt idx="19">
                  <c:v>Malta</c:v>
                </c:pt>
                <c:pt idx="20">
                  <c:v>Slovakia</c:v>
                </c:pt>
                <c:pt idx="21">
                  <c:v>Croatia</c:v>
                </c:pt>
                <c:pt idx="22">
                  <c:v>Greece</c:v>
                </c:pt>
                <c:pt idx="23">
                  <c:v>Belgium</c:v>
                </c:pt>
                <c:pt idx="24">
                  <c:v>Bulgaria</c:v>
                </c:pt>
                <c:pt idx="25">
                  <c:v>Latvia</c:v>
                </c:pt>
                <c:pt idx="26">
                  <c:v>Cyprus</c:v>
                </c:pt>
                <c:pt idx="27">
                  <c:v>Romania</c:v>
                </c:pt>
                <c:pt idx="29">
                  <c:v>Average EU-28</c:v>
                </c:pt>
                <c:pt idx="31">
                  <c:v>United States*</c:v>
                </c:pt>
              </c:strCache>
            </c:strRef>
          </c:cat>
          <c:val>
            <c:numRef>
              <c:f>'[9 Catching up in Hi-tech_Hannes.xlsx]Data'!$B$105:$B$136</c:f>
              <c:numCache>
                <c:formatCode>0.0</c:formatCode>
                <c:ptCount val="32"/>
                <c:pt idx="0">
                  <c:v>3.31</c:v>
                </c:pt>
                <c:pt idx="1">
                  <c:v>3.3</c:v>
                </c:pt>
                <c:pt idx="2">
                  <c:v>3.06</c:v>
                </c:pt>
                <c:pt idx="3">
                  <c:v>2.85</c:v>
                </c:pt>
                <c:pt idx="4">
                  <c:v>2.81</c:v>
                </c:pt>
                <c:pt idx="5">
                  <c:v>2.59</c:v>
                </c:pt>
                <c:pt idx="6">
                  <c:v>2.23</c:v>
                </c:pt>
                <c:pt idx="7">
                  <c:v>1.98</c:v>
                </c:pt>
                <c:pt idx="8">
                  <c:v>1.91</c:v>
                </c:pt>
                <c:pt idx="9">
                  <c:v>1.74</c:v>
                </c:pt>
                <c:pt idx="10">
                  <c:v>1.63</c:v>
                </c:pt>
                <c:pt idx="11">
                  <c:v>1.58</c:v>
                </c:pt>
                <c:pt idx="12">
                  <c:v>1.41</c:v>
                </c:pt>
                <c:pt idx="13">
                  <c:v>1.36</c:v>
                </c:pt>
                <c:pt idx="14">
                  <c:v>1.26</c:v>
                </c:pt>
                <c:pt idx="15">
                  <c:v>1.24</c:v>
                </c:pt>
                <c:pt idx="16">
                  <c:v>1.1599999999999999</c:v>
                </c:pt>
                <c:pt idx="17">
                  <c:v>0.95</c:v>
                </c:pt>
                <c:pt idx="18">
                  <c:v>0.87</c:v>
                </c:pt>
                <c:pt idx="19">
                  <c:v>0.85</c:v>
                </c:pt>
                <c:pt idx="20">
                  <c:v>0.83</c:v>
                </c:pt>
                <c:pt idx="21">
                  <c:v>0.81</c:v>
                </c:pt>
                <c:pt idx="22">
                  <c:v>0.8</c:v>
                </c:pt>
                <c:pt idx="23">
                  <c:v>0.65</c:v>
                </c:pt>
                <c:pt idx="24">
                  <c:v>0.65</c:v>
                </c:pt>
                <c:pt idx="25">
                  <c:v>0.6</c:v>
                </c:pt>
                <c:pt idx="26">
                  <c:v>0.48</c:v>
                </c:pt>
                <c:pt idx="27">
                  <c:v>0.39</c:v>
                </c:pt>
                <c:pt idx="29">
                  <c:v>1.5464285714285713</c:v>
                </c:pt>
                <c:pt idx="31">
                  <c:v>2.81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B4DE-43E5-A642-75EE5FF9FC0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0"/>
        <c:axId val="38052992"/>
        <c:axId val="38054528"/>
        <c:extLst xmlns:c16r2="http://schemas.microsoft.com/office/drawing/2015/06/chart"/>
      </c:barChart>
      <c:catAx>
        <c:axId val="3805299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054528"/>
        <c:crosses val="autoZero"/>
        <c:auto val="1"/>
        <c:lblAlgn val="ctr"/>
        <c:lblOffset val="100"/>
        <c:noMultiLvlLbl val="0"/>
      </c:catAx>
      <c:valAx>
        <c:axId val="380545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0"/>
        <c:majorTickMark val="none"/>
        <c:minorTickMark val="none"/>
        <c:tickLblPos val="nextTo"/>
        <c:spPr>
          <a:noFill/>
          <a:ln w="12700">
            <a:solidFill>
              <a:schemeClr val="bg2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0529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  <c:userShapes r:id="rId2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8921511928632297E-2"/>
          <c:y val="0.124661040064805"/>
          <c:w val="0.93495100988018198"/>
          <c:h val="0.57879283382260205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dPt>
            <c:idx val="29"/>
            <c:invertIfNegative val="0"/>
            <c:bubble3D val="0"/>
            <c:spPr>
              <a:solidFill>
                <a:schemeClr val="accent1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0449-45CF-9825-996F2527B636}"/>
              </c:ext>
            </c:extLst>
          </c:dPt>
          <c:dPt>
            <c:idx val="30"/>
            <c:invertIfNegative val="0"/>
            <c:bubble3D val="0"/>
            <c:spPr>
              <a:solidFill>
                <a:schemeClr val="accent4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0449-45CF-9825-996F2527B636}"/>
              </c:ext>
            </c:extLst>
          </c:dPt>
          <c:dPt>
            <c:idx val="31"/>
            <c:invertIfNegative val="0"/>
            <c:bubble3D val="0"/>
            <c:spPr>
              <a:solidFill>
                <a:schemeClr val="accent4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0449-45CF-9825-996F2527B636}"/>
              </c:ext>
            </c:extLst>
          </c:dPt>
          <c:dLbls>
            <c:dLbl>
              <c:idx val="0"/>
              <c:layout>
                <c:manualLayout>
                  <c:x val="1.3657056472036E-3"/>
                  <c:y val="4.6588935037391197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1200" b="1">
                      <a:solidFill>
                        <a:sysClr val="windowText" lastClr="000000"/>
                      </a:solidFill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0449-45CF-9825-996F2527B636}"/>
                </c:ext>
              </c:extLst>
            </c:dLbl>
            <c:dLbl>
              <c:idx val="1"/>
              <c:layout>
                <c:manualLayout>
                  <c:x val="0"/>
                  <c:y val="6.7494859529471799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1200" b="1">
                      <a:solidFill>
                        <a:sysClr val="windowText" lastClr="000000"/>
                      </a:solidFill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0449-45CF-9825-996F2527B636}"/>
                </c:ext>
              </c:extLst>
            </c:dLbl>
            <c:dLbl>
              <c:idx val="2"/>
              <c:layout>
                <c:manualLayout>
                  <c:x val="0"/>
                  <c:y val="4.05174924150178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0449-45CF-9825-996F2527B63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 b="1">
                    <a:solidFill>
                      <a:schemeClr val="bg1"/>
                    </a:solidFill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'[7 Cutting red tape_Hannes.xlsx]Data'!$A$4:$A$31</c:f>
              <c:strCache>
                <c:ptCount val="28"/>
                <c:pt idx="0">
                  <c:v>Denmark</c:v>
                </c:pt>
                <c:pt idx="1">
                  <c:v>United Kingdom</c:v>
                </c:pt>
                <c:pt idx="2">
                  <c:v>Sweden</c:v>
                </c:pt>
                <c:pt idx="3">
                  <c:v>Finland</c:v>
                </c:pt>
                <c:pt idx="4">
                  <c:v>Germany</c:v>
                </c:pt>
                <c:pt idx="5">
                  <c:v>Estonia</c:v>
                </c:pt>
                <c:pt idx="6">
                  <c:v>Ireland</c:v>
                </c:pt>
                <c:pt idx="7">
                  <c:v>Lithuania</c:v>
                </c:pt>
                <c:pt idx="8">
                  <c:v>Austria</c:v>
                </c:pt>
                <c:pt idx="9">
                  <c:v>Latvia</c:v>
                </c:pt>
                <c:pt idx="10">
                  <c:v>Portugal</c:v>
                </c:pt>
                <c:pt idx="11">
                  <c:v>Poland</c:v>
                </c:pt>
                <c:pt idx="12">
                  <c:v>France</c:v>
                </c:pt>
                <c:pt idx="13">
                  <c:v>Netherlands</c:v>
                </c:pt>
                <c:pt idx="14">
                  <c:v>Slovak Republic</c:v>
                </c:pt>
                <c:pt idx="15">
                  <c:v>Slovenia</c:v>
                </c:pt>
                <c:pt idx="16">
                  <c:v>Spain</c:v>
                </c:pt>
                <c:pt idx="17">
                  <c:v>Czech Republic</c:v>
                </c:pt>
                <c:pt idx="18">
                  <c:v>Romania</c:v>
                </c:pt>
                <c:pt idx="19">
                  <c:v>Bulgaria</c:v>
                </c:pt>
                <c:pt idx="20">
                  <c:v>Croatia</c:v>
                </c:pt>
                <c:pt idx="21">
                  <c:v>Hungary</c:v>
                </c:pt>
                <c:pt idx="22">
                  <c:v>Belgium</c:v>
                </c:pt>
                <c:pt idx="23">
                  <c:v>Italy</c:v>
                </c:pt>
                <c:pt idx="24">
                  <c:v>Cyprus</c:v>
                </c:pt>
                <c:pt idx="25">
                  <c:v>Greece</c:v>
                </c:pt>
                <c:pt idx="26">
                  <c:v>Luxembourg</c:v>
                </c:pt>
                <c:pt idx="27">
                  <c:v>Malta</c:v>
                </c:pt>
              </c:strCache>
            </c:strRef>
          </c:cat>
          <c:val>
            <c:numRef>
              <c:f>'[7 Cutting red tape_Hannes.xlsx]Data'!$B$4:$B$31</c:f>
              <c:numCache>
                <c:formatCode>General</c:formatCode>
                <c:ptCount val="28"/>
                <c:pt idx="0">
                  <c:v>3</c:v>
                </c:pt>
                <c:pt idx="1">
                  <c:v>6</c:v>
                </c:pt>
                <c:pt idx="2">
                  <c:v>8</c:v>
                </c:pt>
                <c:pt idx="3">
                  <c:v>10</c:v>
                </c:pt>
                <c:pt idx="4">
                  <c:v>15</c:v>
                </c:pt>
                <c:pt idx="5">
                  <c:v>16</c:v>
                </c:pt>
                <c:pt idx="6">
                  <c:v>17</c:v>
                </c:pt>
                <c:pt idx="7">
                  <c:v>20</c:v>
                </c:pt>
                <c:pt idx="8">
                  <c:v>21</c:v>
                </c:pt>
                <c:pt idx="9">
                  <c:v>22</c:v>
                </c:pt>
                <c:pt idx="10">
                  <c:v>23</c:v>
                </c:pt>
                <c:pt idx="11">
                  <c:v>25</c:v>
                </c:pt>
                <c:pt idx="12">
                  <c:v>27</c:v>
                </c:pt>
                <c:pt idx="13">
                  <c:v>28</c:v>
                </c:pt>
                <c:pt idx="14">
                  <c:v>29</c:v>
                </c:pt>
                <c:pt idx="15">
                  <c:v>29</c:v>
                </c:pt>
                <c:pt idx="16">
                  <c:v>33</c:v>
                </c:pt>
                <c:pt idx="17">
                  <c:v>36</c:v>
                </c:pt>
                <c:pt idx="18">
                  <c:v>37</c:v>
                </c:pt>
                <c:pt idx="19">
                  <c:v>38</c:v>
                </c:pt>
                <c:pt idx="20">
                  <c:v>40</c:v>
                </c:pt>
                <c:pt idx="21">
                  <c:v>42</c:v>
                </c:pt>
                <c:pt idx="22">
                  <c:v>43</c:v>
                </c:pt>
                <c:pt idx="23">
                  <c:v>45</c:v>
                </c:pt>
                <c:pt idx="24">
                  <c:v>47</c:v>
                </c:pt>
                <c:pt idx="25">
                  <c:v>60</c:v>
                </c:pt>
                <c:pt idx="26">
                  <c:v>61</c:v>
                </c:pt>
                <c:pt idx="27">
                  <c:v>80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9-0449-45CF-9825-996F2527B63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0"/>
        <c:axId val="36515200"/>
        <c:axId val="36529280"/>
      </c:barChart>
      <c:catAx>
        <c:axId val="3651520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 rot="-3000000"/>
          <a:lstStyle/>
          <a:p>
            <a:pPr>
              <a:defRPr sz="1200" b="1"/>
            </a:pPr>
            <a:endParaRPr lang="en-US"/>
          </a:p>
        </c:txPr>
        <c:crossAx val="36529280"/>
        <c:crosses val="autoZero"/>
        <c:auto val="1"/>
        <c:lblAlgn val="ctr"/>
        <c:lblOffset val="100"/>
        <c:noMultiLvlLbl val="0"/>
      </c:catAx>
      <c:valAx>
        <c:axId val="36529280"/>
        <c:scaling>
          <c:orientation val="minMax"/>
          <c:min val="0"/>
        </c:scaling>
        <c:delete val="0"/>
        <c:axPos val="l"/>
        <c:majorGridlines/>
        <c:numFmt formatCode="0" sourceLinked="0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en-US"/>
          </a:p>
        </c:txPr>
        <c:crossAx val="3651520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5.7051285158667399E-2"/>
          <c:y val="0.12557400779448"/>
          <c:w val="0.92682135799382803"/>
          <c:h val="0.6103628410085100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'[3 Tax System_Hannes.xlsx] data'!$B$80</c:f>
              <c:strCache>
                <c:ptCount val="1"/>
                <c:pt idx="0">
                  <c:v>1981</c:v>
                </c:pt>
              </c:strCache>
            </c:strRef>
          </c:tx>
          <c:invertIfNegative val="0"/>
          <c:cat>
            <c:strRef>
              <c:f>'[3 Tax System_Hannes.xlsx] data'!$A$81:$A$97</c:f>
              <c:strCache>
                <c:ptCount val="17"/>
                <c:pt idx="0">
                  <c:v>Finland</c:v>
                </c:pt>
                <c:pt idx="1">
                  <c:v>Germany</c:v>
                </c:pt>
                <c:pt idx="2">
                  <c:v>Sweden</c:v>
                </c:pt>
                <c:pt idx="3">
                  <c:v>Austria</c:v>
                </c:pt>
                <c:pt idx="4">
                  <c:v>United Kingdom</c:v>
                </c:pt>
                <c:pt idx="5">
                  <c:v>France</c:v>
                </c:pt>
                <c:pt idx="6">
                  <c:v>Portugal</c:v>
                </c:pt>
                <c:pt idx="7">
                  <c:v>Belgium</c:v>
                </c:pt>
                <c:pt idx="8">
                  <c:v>Netherlands </c:v>
                </c:pt>
                <c:pt idx="9">
                  <c:v>Greece</c:v>
                </c:pt>
                <c:pt idx="10">
                  <c:v>Ireland</c:v>
                </c:pt>
                <c:pt idx="11">
                  <c:v>Denmark</c:v>
                </c:pt>
                <c:pt idx="12">
                  <c:v>Luxembourg</c:v>
                </c:pt>
                <c:pt idx="13">
                  <c:v>Italy</c:v>
                </c:pt>
                <c:pt idx="14">
                  <c:v>Spain</c:v>
                </c:pt>
                <c:pt idx="16">
                  <c:v>United States</c:v>
                </c:pt>
              </c:strCache>
            </c:strRef>
          </c:cat>
          <c:val>
            <c:numRef>
              <c:f>'[3 Tax System_Hannes.xlsx] data'!$B$81:$B$97</c:f>
              <c:numCache>
                <c:formatCode>0.0</c:formatCode>
                <c:ptCount val="17"/>
                <c:pt idx="0">
                  <c:v>61.5</c:v>
                </c:pt>
                <c:pt idx="1">
                  <c:v>60</c:v>
                </c:pt>
                <c:pt idx="2">
                  <c:v>57.8</c:v>
                </c:pt>
                <c:pt idx="3">
                  <c:v>55</c:v>
                </c:pt>
                <c:pt idx="4">
                  <c:v>52</c:v>
                </c:pt>
                <c:pt idx="5">
                  <c:v>50</c:v>
                </c:pt>
                <c:pt idx="6" formatCode="General">
                  <c:v>48.96</c:v>
                </c:pt>
                <c:pt idx="7">
                  <c:v>48</c:v>
                </c:pt>
                <c:pt idx="8">
                  <c:v>48</c:v>
                </c:pt>
                <c:pt idx="9">
                  <c:v>45</c:v>
                </c:pt>
                <c:pt idx="10">
                  <c:v>45</c:v>
                </c:pt>
                <c:pt idx="11">
                  <c:v>40</c:v>
                </c:pt>
                <c:pt idx="12">
                  <c:v>40</c:v>
                </c:pt>
                <c:pt idx="13">
                  <c:v>36.25</c:v>
                </c:pt>
                <c:pt idx="14">
                  <c:v>33</c:v>
                </c:pt>
                <c:pt idx="16">
                  <c:v>49.699000000000005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406-4815-865F-F1D81C57FC1F}"/>
            </c:ext>
          </c:extLst>
        </c:ser>
        <c:ser>
          <c:idx val="1"/>
          <c:order val="1"/>
          <c:tx>
            <c:strRef>
              <c:f>'[3 Tax System_Hannes.xlsx] data'!$C$80</c:f>
              <c:strCache>
                <c:ptCount val="1"/>
                <c:pt idx="0">
                  <c:v>2014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cat>
            <c:strRef>
              <c:f>'[3 Tax System_Hannes.xlsx] data'!$A$81:$A$97</c:f>
              <c:strCache>
                <c:ptCount val="17"/>
                <c:pt idx="0">
                  <c:v>Finland</c:v>
                </c:pt>
                <c:pt idx="1">
                  <c:v>Germany</c:v>
                </c:pt>
                <c:pt idx="2">
                  <c:v>Sweden</c:v>
                </c:pt>
                <c:pt idx="3">
                  <c:v>Austria</c:v>
                </c:pt>
                <c:pt idx="4">
                  <c:v>United Kingdom</c:v>
                </c:pt>
                <c:pt idx="5">
                  <c:v>France</c:v>
                </c:pt>
                <c:pt idx="6">
                  <c:v>Portugal</c:v>
                </c:pt>
                <c:pt idx="7">
                  <c:v>Belgium</c:v>
                </c:pt>
                <c:pt idx="8">
                  <c:v>Netherlands </c:v>
                </c:pt>
                <c:pt idx="9">
                  <c:v>Greece</c:v>
                </c:pt>
                <c:pt idx="10">
                  <c:v>Ireland</c:v>
                </c:pt>
                <c:pt idx="11">
                  <c:v>Denmark</c:v>
                </c:pt>
                <c:pt idx="12">
                  <c:v>Luxembourg</c:v>
                </c:pt>
                <c:pt idx="13">
                  <c:v>Italy</c:v>
                </c:pt>
                <c:pt idx="14">
                  <c:v>Spain</c:v>
                </c:pt>
                <c:pt idx="16">
                  <c:v>United States</c:v>
                </c:pt>
              </c:strCache>
            </c:strRef>
          </c:cat>
          <c:val>
            <c:numRef>
              <c:f>'[3 Tax System_Hannes.xlsx] data'!$C$81:$C$97</c:f>
              <c:numCache>
                <c:formatCode>0.0</c:formatCode>
                <c:ptCount val="17"/>
                <c:pt idx="0">
                  <c:v>20</c:v>
                </c:pt>
                <c:pt idx="1">
                  <c:v>30.2</c:v>
                </c:pt>
                <c:pt idx="2">
                  <c:v>22</c:v>
                </c:pt>
                <c:pt idx="3">
                  <c:v>25</c:v>
                </c:pt>
                <c:pt idx="4">
                  <c:v>21</c:v>
                </c:pt>
                <c:pt idx="5">
                  <c:v>34.43</c:v>
                </c:pt>
                <c:pt idx="6">
                  <c:v>31.5</c:v>
                </c:pt>
                <c:pt idx="7">
                  <c:v>33.99</c:v>
                </c:pt>
                <c:pt idx="8">
                  <c:v>25</c:v>
                </c:pt>
                <c:pt idx="9">
                  <c:v>26</c:v>
                </c:pt>
                <c:pt idx="10">
                  <c:v>12.5</c:v>
                </c:pt>
                <c:pt idx="11">
                  <c:v>24.5</c:v>
                </c:pt>
                <c:pt idx="12" formatCode="General">
                  <c:v>29.2</c:v>
                </c:pt>
                <c:pt idx="13">
                  <c:v>27.5</c:v>
                </c:pt>
                <c:pt idx="14">
                  <c:v>30</c:v>
                </c:pt>
                <c:pt idx="16">
                  <c:v>39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6406-4815-865F-F1D81C57FC1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4980608"/>
        <c:axId val="34982144"/>
      </c:barChart>
      <c:catAx>
        <c:axId val="3498060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 b="1">
                <a:solidFill>
                  <a:schemeClr val="tx1"/>
                </a:solidFill>
              </a:defRPr>
            </a:pPr>
            <a:endParaRPr lang="en-US"/>
          </a:p>
        </c:txPr>
        <c:crossAx val="34982144"/>
        <c:crosses val="autoZero"/>
        <c:auto val="1"/>
        <c:lblAlgn val="ctr"/>
        <c:lblOffset val="100"/>
        <c:noMultiLvlLbl val="0"/>
      </c:catAx>
      <c:valAx>
        <c:axId val="34982144"/>
        <c:scaling>
          <c:orientation val="minMax"/>
        </c:scaling>
        <c:delete val="0"/>
        <c:axPos val="l"/>
        <c:majorGridlines/>
        <c:numFmt formatCode="0" sourceLinked="0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en-US"/>
          </a:p>
        </c:txPr>
        <c:crossAx val="34980608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46404581969390901"/>
          <c:y val="0.87444667143879795"/>
          <c:w val="0.13196912682071099"/>
          <c:h val="4.1464627557213599E-2"/>
        </c:manualLayout>
      </c:layout>
      <c:overlay val="0"/>
      <c:txPr>
        <a:bodyPr/>
        <a:lstStyle/>
        <a:p>
          <a:pPr>
            <a:defRPr sz="1400" b="1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5.3189933523471102E-2"/>
          <c:y val="0.107390033425526"/>
          <c:w val="0.93322807004715003"/>
          <c:h val="0.6329974832229959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'[3 Tax System_Hannes.xlsx] data'!$B$317</c:f>
              <c:strCache>
                <c:ptCount val="1"/>
                <c:pt idx="0">
                  <c:v>2000</c:v>
                </c:pt>
              </c:strCache>
            </c:strRef>
          </c:tx>
          <c:invertIfNegative val="0"/>
          <c:cat>
            <c:strRef>
              <c:f>'[3 Tax System_Hannes.xlsx] data'!$A$318:$A$338</c:f>
              <c:strCache>
                <c:ptCount val="21"/>
                <c:pt idx="0">
                  <c:v>Netherlands</c:v>
                </c:pt>
                <c:pt idx="1">
                  <c:v>Austria</c:v>
                </c:pt>
                <c:pt idx="2">
                  <c:v>France</c:v>
                </c:pt>
                <c:pt idx="3">
                  <c:v>Hungary</c:v>
                </c:pt>
                <c:pt idx="4">
                  <c:v>Poland</c:v>
                </c:pt>
                <c:pt idx="5">
                  <c:v>Slovak Republic</c:v>
                </c:pt>
                <c:pt idx="6">
                  <c:v>Belgium</c:v>
                </c:pt>
                <c:pt idx="7">
                  <c:v>Czech Republic</c:v>
                </c:pt>
                <c:pt idx="8">
                  <c:v>Germany</c:v>
                </c:pt>
                <c:pt idx="9">
                  <c:v>Greece</c:v>
                </c:pt>
                <c:pt idx="10">
                  <c:v>Italy</c:v>
                </c:pt>
                <c:pt idx="11">
                  <c:v>Sweden</c:v>
                </c:pt>
                <c:pt idx="12">
                  <c:v>Portugal</c:v>
                </c:pt>
                <c:pt idx="13">
                  <c:v>Spain</c:v>
                </c:pt>
                <c:pt idx="14">
                  <c:v>Finland</c:v>
                </c:pt>
                <c:pt idx="15">
                  <c:v>Luxembourg</c:v>
                </c:pt>
                <c:pt idx="16">
                  <c:v>Ireland</c:v>
                </c:pt>
                <c:pt idx="17">
                  <c:v>United Kingdom</c:v>
                </c:pt>
                <c:pt idx="18">
                  <c:v>Denmark</c:v>
                </c:pt>
                <c:pt idx="20">
                  <c:v>United States</c:v>
                </c:pt>
              </c:strCache>
            </c:strRef>
          </c:cat>
          <c:val>
            <c:numRef>
              <c:f>'[3 Tax System_Hannes.xlsx] data'!$B$318:$B$338</c:f>
              <c:numCache>
                <c:formatCode>General</c:formatCode>
                <c:ptCount val="21"/>
                <c:pt idx="0">
                  <c:v>39</c:v>
                </c:pt>
                <c:pt idx="1">
                  <c:v>38</c:v>
                </c:pt>
                <c:pt idx="2">
                  <c:v>38</c:v>
                </c:pt>
                <c:pt idx="3">
                  <c:v>38</c:v>
                </c:pt>
                <c:pt idx="4">
                  <c:v>38</c:v>
                </c:pt>
                <c:pt idx="5">
                  <c:v>37</c:v>
                </c:pt>
                <c:pt idx="6">
                  <c:v>36</c:v>
                </c:pt>
                <c:pt idx="7">
                  <c:v>35</c:v>
                </c:pt>
                <c:pt idx="8">
                  <c:v>34</c:v>
                </c:pt>
                <c:pt idx="9">
                  <c:v>34</c:v>
                </c:pt>
                <c:pt idx="10">
                  <c:v>32</c:v>
                </c:pt>
                <c:pt idx="11">
                  <c:v>30</c:v>
                </c:pt>
                <c:pt idx="12">
                  <c:v>28</c:v>
                </c:pt>
                <c:pt idx="13">
                  <c:v>28</c:v>
                </c:pt>
                <c:pt idx="14">
                  <c:v>27</c:v>
                </c:pt>
                <c:pt idx="15">
                  <c:v>24</c:v>
                </c:pt>
                <c:pt idx="16">
                  <c:v>16</c:v>
                </c:pt>
                <c:pt idx="17">
                  <c:v>16</c:v>
                </c:pt>
                <c:pt idx="18">
                  <c:v>12</c:v>
                </c:pt>
                <c:pt idx="20">
                  <c:v>14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CE6-4F64-A07E-695C886E8C05}"/>
            </c:ext>
          </c:extLst>
        </c:ser>
        <c:ser>
          <c:idx val="1"/>
          <c:order val="1"/>
          <c:tx>
            <c:strRef>
              <c:f>'[3 Tax System_Hannes.xlsx] data'!$C$317</c:f>
              <c:strCache>
                <c:ptCount val="1"/>
                <c:pt idx="0">
                  <c:v>2014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cat>
            <c:strRef>
              <c:f>'[3 Tax System_Hannes.xlsx] data'!$A$318:$A$338</c:f>
              <c:strCache>
                <c:ptCount val="21"/>
                <c:pt idx="0">
                  <c:v>Netherlands</c:v>
                </c:pt>
                <c:pt idx="1">
                  <c:v>Austria</c:v>
                </c:pt>
                <c:pt idx="2">
                  <c:v>France</c:v>
                </c:pt>
                <c:pt idx="3">
                  <c:v>Hungary</c:v>
                </c:pt>
                <c:pt idx="4">
                  <c:v>Poland</c:v>
                </c:pt>
                <c:pt idx="5">
                  <c:v>Slovak Republic</c:v>
                </c:pt>
                <c:pt idx="6">
                  <c:v>Belgium</c:v>
                </c:pt>
                <c:pt idx="7">
                  <c:v>Czech Republic</c:v>
                </c:pt>
                <c:pt idx="8">
                  <c:v>Germany</c:v>
                </c:pt>
                <c:pt idx="9">
                  <c:v>Greece</c:v>
                </c:pt>
                <c:pt idx="10">
                  <c:v>Italy</c:v>
                </c:pt>
                <c:pt idx="11">
                  <c:v>Sweden</c:v>
                </c:pt>
                <c:pt idx="12">
                  <c:v>Portugal</c:v>
                </c:pt>
                <c:pt idx="13">
                  <c:v>Spain</c:v>
                </c:pt>
                <c:pt idx="14">
                  <c:v>Finland</c:v>
                </c:pt>
                <c:pt idx="15">
                  <c:v>Luxembourg</c:v>
                </c:pt>
                <c:pt idx="16">
                  <c:v>Ireland</c:v>
                </c:pt>
                <c:pt idx="17">
                  <c:v>United Kingdom</c:v>
                </c:pt>
                <c:pt idx="18">
                  <c:v>Denmark</c:v>
                </c:pt>
                <c:pt idx="20">
                  <c:v>United States</c:v>
                </c:pt>
              </c:strCache>
            </c:strRef>
          </c:cat>
          <c:val>
            <c:numRef>
              <c:f>'[3 Tax System_Hannes.xlsx] data'!$C$318:$C$338</c:f>
              <c:numCache>
                <c:formatCode>General</c:formatCode>
                <c:ptCount val="21"/>
                <c:pt idx="0">
                  <c:v>23.12658223894546</c:v>
                </c:pt>
                <c:pt idx="1">
                  <c:v>36.541652837703289</c:v>
                </c:pt>
                <c:pt idx="2">
                  <c:v>37.85249457700651</c:v>
                </c:pt>
                <c:pt idx="3">
                  <c:v>36.575875486381321</c:v>
                </c:pt>
                <c:pt idx="4">
                  <c:v>29.633234389246901</c:v>
                </c:pt>
                <c:pt idx="5">
                  <c:v>33.993902439024396</c:v>
                </c:pt>
                <c:pt idx="6">
                  <c:v>33.748386272885121</c:v>
                </c:pt>
                <c:pt idx="7">
                  <c:v>33.582089552238806</c:v>
                </c:pt>
                <c:pt idx="8">
                  <c:v>33.284426744917205</c:v>
                </c:pt>
                <c:pt idx="9">
                  <c:v>33.338623918736609</c:v>
                </c:pt>
                <c:pt idx="10">
                  <c:v>31.473349485160504</c:v>
                </c:pt>
                <c:pt idx="11">
                  <c:v>29.242233833807635</c:v>
                </c:pt>
                <c:pt idx="12">
                  <c:v>28.080808080808083</c:v>
                </c:pt>
                <c:pt idx="13">
                  <c:v>27.906081601231712</c:v>
                </c:pt>
                <c:pt idx="14">
                  <c:v>25.590064430601501</c:v>
                </c:pt>
                <c:pt idx="15">
                  <c:v>21.907498833296923</c:v>
                </c:pt>
                <c:pt idx="16">
                  <c:v>13.318284424379232</c:v>
                </c:pt>
                <c:pt idx="17">
                  <c:v>18.099387484096695</c:v>
                </c:pt>
                <c:pt idx="18">
                  <c:v>2.7706790867997202</c:v>
                </c:pt>
                <c:pt idx="20">
                  <c:v>15.883558772737912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3CE6-4F64-A07E-695C886E8C0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6133504"/>
        <c:axId val="36135680"/>
      </c:barChart>
      <c:catAx>
        <c:axId val="3613350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en-US"/>
          </a:p>
        </c:txPr>
        <c:crossAx val="36135680"/>
        <c:crosses val="autoZero"/>
        <c:auto val="1"/>
        <c:lblAlgn val="ctr"/>
        <c:lblOffset val="100"/>
        <c:noMultiLvlLbl val="0"/>
      </c:catAx>
      <c:valAx>
        <c:axId val="36135680"/>
        <c:scaling>
          <c:orientation val="minMax"/>
        </c:scaling>
        <c:delete val="0"/>
        <c:axPos val="l"/>
        <c:majorGridlines/>
        <c:numFmt formatCode="0" sourceLinked="0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en-US"/>
          </a:p>
        </c:txPr>
        <c:crossAx val="36133504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81510152139609104"/>
          <c:y val="0.19137118666472"/>
          <c:w val="0.14343544008305201"/>
          <c:h val="4.7914238959326103E-2"/>
        </c:manualLayout>
      </c:layout>
      <c:overlay val="0"/>
      <c:txPr>
        <a:bodyPr/>
        <a:lstStyle/>
        <a:p>
          <a:pPr>
            <a:defRPr sz="1400" b="1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0528511388559"/>
          <c:y val="0.12543434343434301"/>
          <c:w val="0.62784933257711995"/>
          <c:h val="0.74083178239083802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E91-4338-B0F6-CE22F12288F6}"/>
              </c:ext>
            </c:extLst>
          </c:dPt>
          <c:cat>
            <c:strRef>
              <c:f>'[3 Tax System_Hannes.xlsx] data'!$G$4:$G$34</c:f>
              <c:strCache>
                <c:ptCount val="31"/>
                <c:pt idx="0">
                  <c:v>United States</c:v>
                </c:pt>
                <c:pt idx="1">
                  <c:v>EU average</c:v>
                </c:pt>
                <c:pt idx="3">
                  <c:v>Bulgaria</c:v>
                </c:pt>
                <c:pt idx="4">
                  <c:v>Czech Republic</c:v>
                </c:pt>
                <c:pt idx="5">
                  <c:v>Hungary</c:v>
                </c:pt>
                <c:pt idx="6">
                  <c:v>Portugal</c:v>
                </c:pt>
                <c:pt idx="7">
                  <c:v>Poland</c:v>
                </c:pt>
                <c:pt idx="8">
                  <c:v>Italy</c:v>
                </c:pt>
                <c:pt idx="9">
                  <c:v>Slovenia</c:v>
                </c:pt>
                <c:pt idx="10">
                  <c:v>Germany</c:v>
                </c:pt>
                <c:pt idx="11">
                  <c:v>Croatia</c:v>
                </c:pt>
                <c:pt idx="12">
                  <c:v>Latvia</c:v>
                </c:pt>
                <c:pt idx="13">
                  <c:v>Greece</c:v>
                </c:pt>
                <c:pt idx="14">
                  <c:v>Slovak Republic</c:v>
                </c:pt>
                <c:pt idx="15">
                  <c:v>Lithuania</c:v>
                </c:pt>
                <c:pt idx="16">
                  <c:v>Austria</c:v>
                </c:pt>
                <c:pt idx="17">
                  <c:v>Belgium</c:v>
                </c:pt>
                <c:pt idx="18">
                  <c:v>Spain</c:v>
                </c:pt>
                <c:pt idx="19">
                  <c:v>Cyprus</c:v>
                </c:pt>
                <c:pt idx="20">
                  <c:v>Malta</c:v>
                </c:pt>
                <c:pt idx="21">
                  <c:v>France</c:v>
                </c:pt>
                <c:pt idx="22">
                  <c:v>Denmark</c:v>
                </c:pt>
                <c:pt idx="23">
                  <c:v>Netherlands</c:v>
                </c:pt>
                <c:pt idx="24">
                  <c:v>Sweden</c:v>
                </c:pt>
                <c:pt idx="25">
                  <c:v>Sweden</c:v>
                </c:pt>
                <c:pt idx="26">
                  <c:v>United Kingdom</c:v>
                </c:pt>
                <c:pt idx="27">
                  <c:v>Finland</c:v>
                </c:pt>
                <c:pt idx="28">
                  <c:v>Ireland</c:v>
                </c:pt>
                <c:pt idx="29">
                  <c:v>Estonia</c:v>
                </c:pt>
                <c:pt idx="30">
                  <c:v>Luxembourg</c:v>
                </c:pt>
              </c:strCache>
            </c:strRef>
          </c:cat>
          <c:val>
            <c:numRef>
              <c:f>'[3 Tax System_Hannes.xlsx] data'!$H$4:$H$34</c:f>
              <c:numCache>
                <c:formatCode>0</c:formatCode>
                <c:ptCount val="31"/>
                <c:pt idx="0">
                  <c:v>175</c:v>
                </c:pt>
                <c:pt idx="1">
                  <c:v>184.23214285714286</c:v>
                </c:pt>
                <c:pt idx="3">
                  <c:v>423</c:v>
                </c:pt>
                <c:pt idx="4">
                  <c:v>405</c:v>
                </c:pt>
                <c:pt idx="5">
                  <c:v>277</c:v>
                </c:pt>
                <c:pt idx="6">
                  <c:v>275</c:v>
                </c:pt>
                <c:pt idx="7">
                  <c:v>271</c:v>
                </c:pt>
                <c:pt idx="8">
                  <c:v>269</c:v>
                </c:pt>
                <c:pt idx="9">
                  <c:v>245</c:v>
                </c:pt>
                <c:pt idx="10">
                  <c:v>218</c:v>
                </c:pt>
                <c:pt idx="11">
                  <c:v>206</c:v>
                </c:pt>
                <c:pt idx="12">
                  <c:v>193</c:v>
                </c:pt>
                <c:pt idx="13">
                  <c:v>193</c:v>
                </c:pt>
                <c:pt idx="14">
                  <c:v>188</c:v>
                </c:pt>
                <c:pt idx="15">
                  <c:v>171</c:v>
                </c:pt>
                <c:pt idx="16">
                  <c:v>166</c:v>
                </c:pt>
                <c:pt idx="17">
                  <c:v>161</c:v>
                </c:pt>
                <c:pt idx="18">
                  <c:v>158</c:v>
                </c:pt>
                <c:pt idx="19">
                  <c:v>145.5</c:v>
                </c:pt>
                <c:pt idx="20">
                  <c:v>139</c:v>
                </c:pt>
                <c:pt idx="21">
                  <c:v>137</c:v>
                </c:pt>
                <c:pt idx="22">
                  <c:v>130</c:v>
                </c:pt>
                <c:pt idx="23">
                  <c:v>123</c:v>
                </c:pt>
                <c:pt idx="24">
                  <c:v>122</c:v>
                </c:pt>
                <c:pt idx="25">
                  <c:v>122</c:v>
                </c:pt>
                <c:pt idx="26">
                  <c:v>110</c:v>
                </c:pt>
                <c:pt idx="27">
                  <c:v>93</c:v>
                </c:pt>
                <c:pt idx="28">
                  <c:v>82</c:v>
                </c:pt>
                <c:pt idx="29">
                  <c:v>81</c:v>
                </c:pt>
                <c:pt idx="30">
                  <c:v>55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71B-420F-B107-CF5D8104310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0"/>
        <c:axId val="34767232"/>
        <c:axId val="34768768"/>
      </c:barChart>
      <c:catAx>
        <c:axId val="3476723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768768"/>
        <c:crosses val="autoZero"/>
        <c:auto val="1"/>
        <c:lblAlgn val="ctr"/>
        <c:lblOffset val="100"/>
        <c:noMultiLvlLbl val="0"/>
      </c:catAx>
      <c:valAx>
        <c:axId val="3476876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7672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  <c:userShapes r:id="rId2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9530739238185794E-2"/>
          <c:y val="0.13626481583938199"/>
          <c:w val="0.87796850102083801"/>
          <c:h val="0.68562032898682201"/>
        </c:manualLayout>
      </c:layout>
      <c:scatterChart>
        <c:scatterStyle val="lineMarker"/>
        <c:varyColors val="0"/>
        <c:ser>
          <c:idx val="1"/>
          <c:order val="0"/>
          <c:tx>
            <c:strRef>
              <c:f>'[5 Opening Up Services_Hannes.xlsx]Data'!$A$117</c:f>
              <c:strCache>
                <c:ptCount val="1"/>
                <c:pt idx="0">
                  <c:v>Finland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'[5 Opening Up Services_Hannes.xlsx]Data'!$B$116:$M$116</c:f>
              <c:numCache>
                <c:formatCode>General</c:formatCode>
                <c:ptCount val="12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  <c:pt idx="11">
                  <c:v>2015</c:v>
                </c:pt>
              </c:numCache>
            </c:numRef>
          </c:xVal>
          <c:yVal>
            <c:numRef>
              <c:f>'[5 Opening Up Services_Hannes.xlsx]Data'!$B$117:$M$117</c:f>
              <c:numCache>
                <c:formatCode>0</c:formatCode>
                <c:ptCount val="12"/>
                <c:pt idx="0">
                  <c:v>50.314100000000003</c:v>
                </c:pt>
                <c:pt idx="1">
                  <c:v>56.257199999999997</c:v>
                </c:pt>
                <c:pt idx="2">
                  <c:v>62.824100000000001</c:v>
                </c:pt>
                <c:pt idx="3">
                  <c:v>66.454499999999996</c:v>
                </c:pt>
                <c:pt idx="4">
                  <c:v>71.5441</c:v>
                </c:pt>
                <c:pt idx="5">
                  <c:v>71.8673</c:v>
                </c:pt>
                <c:pt idx="6">
                  <c:v>76.373599999999996</c:v>
                </c:pt>
                <c:pt idx="7">
                  <c:v>79.199100000000001</c:v>
                </c:pt>
                <c:pt idx="8">
                  <c:v>81.966899999999995</c:v>
                </c:pt>
                <c:pt idx="9">
                  <c:v>84.396699999999996</c:v>
                </c:pt>
                <c:pt idx="10">
                  <c:v>85.606999999999999</c:v>
                </c:pt>
                <c:pt idx="11">
                  <c:v>86.267099999999999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3729-4888-98F8-8D1B597D0F6F}"/>
            </c:ext>
          </c:extLst>
        </c:ser>
        <c:ser>
          <c:idx val="0"/>
          <c:order val="1"/>
          <c:tx>
            <c:strRef>
              <c:f>'[5 Opening Up Services_Hannes.xlsx]Data'!$A$118</c:f>
              <c:strCache>
                <c:ptCount val="1"/>
                <c:pt idx="0">
                  <c:v>Estonia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'[5 Opening Up Services_Hannes.xlsx]Data'!$B$116:$M$116</c:f>
              <c:numCache>
                <c:formatCode>General</c:formatCode>
                <c:ptCount val="12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  <c:pt idx="11">
                  <c:v>2015</c:v>
                </c:pt>
              </c:numCache>
            </c:numRef>
          </c:xVal>
          <c:yVal>
            <c:numRef>
              <c:f>'[5 Opening Up Services_Hannes.xlsx]Data'!$B$118:$M$118</c:f>
              <c:numCache>
                <c:formatCode>0</c:formatCode>
                <c:ptCount val="12"/>
                <c:pt idx="0">
                  <c:v>35.030700000000003</c:v>
                </c:pt>
                <c:pt idx="1">
                  <c:v>43.853400000000001</c:v>
                </c:pt>
                <c:pt idx="2">
                  <c:v>48.156700000000001</c:v>
                </c:pt>
                <c:pt idx="3">
                  <c:v>52.593600000000002</c:v>
                </c:pt>
                <c:pt idx="4">
                  <c:v>55.2044</c:v>
                </c:pt>
                <c:pt idx="5">
                  <c:v>61.625500000000002</c:v>
                </c:pt>
                <c:pt idx="6">
                  <c:v>65.109499999999997</c:v>
                </c:pt>
                <c:pt idx="7">
                  <c:v>67.585400000000007</c:v>
                </c:pt>
                <c:pt idx="8">
                  <c:v>68.062600000000003</c:v>
                </c:pt>
                <c:pt idx="9">
                  <c:v>72.215900000000005</c:v>
                </c:pt>
                <c:pt idx="10">
                  <c:v>76.562399999999997</c:v>
                </c:pt>
                <c:pt idx="11">
                  <c:v>80.672799999999995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1-3729-4888-98F8-8D1B597D0F6F}"/>
            </c:ext>
          </c:extLst>
        </c:ser>
        <c:ser>
          <c:idx val="2"/>
          <c:order val="2"/>
          <c:tx>
            <c:strRef>
              <c:f>'[5 Opening Up Services_Hannes.xlsx]Data'!$A$119</c:f>
              <c:strCache>
                <c:ptCount val="1"/>
                <c:pt idx="0">
                  <c:v>Poland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'[5 Opening Up Services_Hannes.xlsx]Data'!$B$116:$M$116</c:f>
              <c:numCache>
                <c:formatCode>General</c:formatCode>
                <c:ptCount val="12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  <c:pt idx="11">
                  <c:v>2015</c:v>
                </c:pt>
              </c:numCache>
            </c:numRef>
          </c:xVal>
          <c:yVal>
            <c:numRef>
              <c:f>'[5 Opening Up Services_Hannes.xlsx]Data'!$B$119:$M$119</c:f>
              <c:numCache>
                <c:formatCode>0</c:formatCode>
                <c:ptCount val="12"/>
                <c:pt idx="0">
                  <c:v>4.0327999999999999</c:v>
                </c:pt>
                <c:pt idx="1">
                  <c:v>5.8780000000000001</c:v>
                </c:pt>
                <c:pt idx="2">
                  <c:v>9.1247000000000007</c:v>
                </c:pt>
                <c:pt idx="3">
                  <c:v>12.793100000000001</c:v>
                </c:pt>
                <c:pt idx="4">
                  <c:v>17.134399999999999</c:v>
                </c:pt>
                <c:pt idx="5">
                  <c:v>21.2364</c:v>
                </c:pt>
                <c:pt idx="6">
                  <c:v>25.305099999999999</c:v>
                </c:pt>
                <c:pt idx="7">
                  <c:v>27.463799999999999</c:v>
                </c:pt>
                <c:pt idx="8">
                  <c:v>31.954999999999998</c:v>
                </c:pt>
                <c:pt idx="9">
                  <c:v>32.011099999999999</c:v>
                </c:pt>
                <c:pt idx="10">
                  <c:v>32.587499999999999</c:v>
                </c:pt>
                <c:pt idx="11">
                  <c:v>31.2011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3729-4888-98F8-8D1B597D0F6F}"/>
            </c:ext>
          </c:extLst>
        </c:ser>
        <c:ser>
          <c:idx val="3"/>
          <c:order val="3"/>
          <c:tx>
            <c:strRef>
              <c:f>'[5 Opening Up Services_Hannes.xlsx]Data'!$A$120</c:f>
              <c:strCache>
                <c:ptCount val="1"/>
                <c:pt idx="0">
                  <c:v>Bulgaria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'[5 Opening Up Services_Hannes.xlsx]Data'!$B$116:$M$116</c:f>
              <c:numCache>
                <c:formatCode>General</c:formatCode>
                <c:ptCount val="12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  <c:pt idx="11">
                  <c:v>2015</c:v>
                </c:pt>
              </c:numCache>
            </c:numRef>
          </c:xVal>
          <c:yVal>
            <c:numRef>
              <c:f>'[5 Opening Up Services_Hannes.xlsx]Data'!$B$120:$M$120</c:f>
              <c:numCache>
                <c:formatCode>General</c:formatCode>
                <c:ptCount val="12"/>
                <c:pt idx="0" formatCode="0">
                  <c:v>0.57030000000000003</c:v>
                </c:pt>
                <c:pt idx="2" formatCode="0">
                  <c:v>1.3396999999999999</c:v>
                </c:pt>
                <c:pt idx="3" formatCode="0">
                  <c:v>1.6564000000000001</c:v>
                </c:pt>
                <c:pt idx="4" formatCode="0">
                  <c:v>1.5156000000000001</c:v>
                </c:pt>
                <c:pt idx="5" formatCode="0">
                  <c:v>1.8391999999999999</c:v>
                </c:pt>
                <c:pt idx="6" formatCode="0">
                  <c:v>2.4832999999999998</c:v>
                </c:pt>
                <c:pt idx="7" formatCode="0">
                  <c:v>3.1966999999999999</c:v>
                </c:pt>
                <c:pt idx="8" formatCode="0">
                  <c:v>3.6086999999999998</c:v>
                </c:pt>
                <c:pt idx="9" formatCode="0">
                  <c:v>4.5736999999999997</c:v>
                </c:pt>
                <c:pt idx="10" formatCode="0">
                  <c:v>4.7022000000000004</c:v>
                </c:pt>
                <c:pt idx="11" formatCode="0">
                  <c:v>5.3483000000000001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3729-4888-98F8-8D1B597D0F6F}"/>
            </c:ext>
          </c:extLst>
        </c:ser>
        <c:ser>
          <c:idx val="4"/>
          <c:order val="4"/>
          <c:tx>
            <c:strRef>
              <c:f>'[5 Opening Up Services_Hannes.xlsx]Data'!$A$121</c:f>
              <c:strCache>
                <c:ptCount val="1"/>
                <c:pt idx="0">
                  <c:v>European Union</c:v>
                </c:pt>
              </c:strCache>
            </c:strRef>
          </c:tx>
          <c:spPr>
            <a:ln w="19050" cap="flat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xVal>
            <c:numRef>
              <c:f>'[5 Opening Up Services_Hannes.xlsx]Data'!$B$116:$M$116</c:f>
              <c:numCache>
                <c:formatCode>General</c:formatCode>
                <c:ptCount val="12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  <c:pt idx="11">
                  <c:v>2015</c:v>
                </c:pt>
              </c:numCache>
            </c:numRef>
          </c:xVal>
          <c:yVal>
            <c:numRef>
              <c:f>'[5 Opening Up Services_Hannes.xlsx]Data'!$B$121:$M$121</c:f>
              <c:numCache>
                <c:formatCode>General</c:formatCode>
                <c:ptCount val="12"/>
                <c:pt idx="3" formatCode="0">
                  <c:v>25.2761</c:v>
                </c:pt>
                <c:pt idx="4" formatCode="0">
                  <c:v>28.815999999999999</c:v>
                </c:pt>
                <c:pt idx="5" formatCode="0">
                  <c:v>32.447099999999999</c:v>
                </c:pt>
                <c:pt idx="6" formatCode="0">
                  <c:v>35.513100000000001</c:v>
                </c:pt>
                <c:pt idx="7" formatCode="0">
                  <c:v>36.242699999999999</c:v>
                </c:pt>
                <c:pt idx="8" formatCode="0">
                  <c:v>39.778399999999998</c:v>
                </c:pt>
                <c:pt idx="9" formatCode="0">
                  <c:v>41.797600000000003</c:v>
                </c:pt>
                <c:pt idx="10" formatCode="0">
                  <c:v>44.096699999999998</c:v>
                </c:pt>
                <c:pt idx="11" formatCode="0">
                  <c:v>45.531999999999996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4-3729-4888-98F8-8D1B597D0F6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7688064"/>
        <c:axId val="37691392"/>
        <c:extLst xmlns:c16r2="http://schemas.microsoft.com/office/drawing/2015/06/chart"/>
      </c:scatterChart>
      <c:valAx>
        <c:axId val="37688064"/>
        <c:scaling>
          <c:orientation val="minMax"/>
          <c:max val="2015"/>
          <c:min val="2004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691392"/>
        <c:crosses val="autoZero"/>
        <c:crossBetween val="midCat"/>
        <c:majorUnit val="1"/>
      </c:valAx>
      <c:valAx>
        <c:axId val="37691392"/>
        <c:scaling>
          <c:orientation val="minMax"/>
          <c:min val="0.04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688064"/>
        <c:crosses val="autoZero"/>
        <c:crossBetween val="midCat"/>
      </c:valAx>
      <c:spPr>
        <a:noFill/>
        <a:ln w="25400">
          <a:noFill/>
        </a:ln>
        <a:effectLst/>
      </c:spPr>
    </c:plotArea>
    <c:legend>
      <c:legendPos val="b"/>
      <c:layout>
        <c:manualLayout>
          <c:xMode val="edge"/>
          <c:yMode val="edge"/>
          <c:x val="0.25400985157683098"/>
          <c:y val="0.88736908487854704"/>
          <c:w val="0.57249972094439705"/>
          <c:h val="4.286455281980589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5923195488272602E-2"/>
          <c:y val="0.14347645568694201"/>
          <c:w val="0.90156118193875201"/>
          <c:h val="0.64290425761498304"/>
        </c:manualLayout>
      </c:layout>
      <c:lineChart>
        <c:grouping val="standard"/>
        <c:varyColors val="0"/>
        <c:ser>
          <c:idx val="0"/>
          <c:order val="0"/>
          <c:tx>
            <c:strRef>
              <c:f>'[1  Overall Indicators_Hannes.xlsx]Data'!$B$71</c:f>
              <c:strCache>
                <c:ptCount val="1"/>
                <c:pt idx="0">
                  <c:v>EU-15</c:v>
                </c:pt>
              </c:strCache>
            </c:strRef>
          </c:tx>
          <c:marker>
            <c:symbol val="none"/>
          </c:marker>
          <c:dPt>
            <c:idx val="29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0-3DB1-4680-9D40-7FD637AAC6C8}"/>
              </c:ext>
            </c:extLst>
          </c:dPt>
          <c:cat>
            <c:numRef>
              <c:f>'[1  Overall Indicators_Hannes.xlsx]Data'!$A$72:$A$116</c:f>
              <c:numCache>
                <c:formatCode>General</c:formatCode>
                <c:ptCount val="45"/>
                <c:pt idx="0">
                  <c:v>1970</c:v>
                </c:pt>
                <c:pt idx="1">
                  <c:v>1971</c:v>
                </c:pt>
                <c:pt idx="2">
                  <c:v>1972</c:v>
                </c:pt>
                <c:pt idx="3">
                  <c:v>1973</c:v>
                </c:pt>
                <c:pt idx="4">
                  <c:v>1974</c:v>
                </c:pt>
                <c:pt idx="5">
                  <c:v>1975</c:v>
                </c:pt>
                <c:pt idx="6">
                  <c:v>1976</c:v>
                </c:pt>
                <c:pt idx="7">
                  <c:v>1977</c:v>
                </c:pt>
                <c:pt idx="8">
                  <c:v>1978</c:v>
                </c:pt>
                <c:pt idx="9">
                  <c:v>1979</c:v>
                </c:pt>
                <c:pt idx="10">
                  <c:v>1980</c:v>
                </c:pt>
                <c:pt idx="11">
                  <c:v>1981</c:v>
                </c:pt>
                <c:pt idx="12">
                  <c:v>1982</c:v>
                </c:pt>
                <c:pt idx="13">
                  <c:v>1983</c:v>
                </c:pt>
                <c:pt idx="14">
                  <c:v>1984</c:v>
                </c:pt>
                <c:pt idx="15">
                  <c:v>1985</c:v>
                </c:pt>
                <c:pt idx="16">
                  <c:v>1986</c:v>
                </c:pt>
                <c:pt idx="17">
                  <c:v>1987</c:v>
                </c:pt>
                <c:pt idx="18">
                  <c:v>1988</c:v>
                </c:pt>
                <c:pt idx="19">
                  <c:v>1989</c:v>
                </c:pt>
                <c:pt idx="20">
                  <c:v>1990</c:v>
                </c:pt>
                <c:pt idx="21">
                  <c:v>1991</c:v>
                </c:pt>
                <c:pt idx="22">
                  <c:v>1992</c:v>
                </c:pt>
                <c:pt idx="23">
                  <c:v>1993</c:v>
                </c:pt>
                <c:pt idx="24">
                  <c:v>1994</c:v>
                </c:pt>
                <c:pt idx="25">
                  <c:v>1995</c:v>
                </c:pt>
                <c:pt idx="26">
                  <c:v>1996</c:v>
                </c:pt>
                <c:pt idx="27">
                  <c:v>1997</c:v>
                </c:pt>
                <c:pt idx="28">
                  <c:v>1998</c:v>
                </c:pt>
                <c:pt idx="29">
                  <c:v>1999</c:v>
                </c:pt>
                <c:pt idx="30">
                  <c:v>2000</c:v>
                </c:pt>
                <c:pt idx="31">
                  <c:v>2001</c:v>
                </c:pt>
                <c:pt idx="32">
                  <c:v>2002</c:v>
                </c:pt>
                <c:pt idx="33">
                  <c:v>2003</c:v>
                </c:pt>
                <c:pt idx="34">
                  <c:v>2004</c:v>
                </c:pt>
                <c:pt idx="35">
                  <c:v>2005</c:v>
                </c:pt>
                <c:pt idx="36">
                  <c:v>2006</c:v>
                </c:pt>
                <c:pt idx="37">
                  <c:v>2007</c:v>
                </c:pt>
                <c:pt idx="38">
                  <c:v>2008</c:v>
                </c:pt>
                <c:pt idx="39">
                  <c:v>2009</c:v>
                </c:pt>
                <c:pt idx="40">
                  <c:v>2010</c:v>
                </c:pt>
                <c:pt idx="41">
                  <c:v>2011</c:v>
                </c:pt>
                <c:pt idx="42">
                  <c:v>2012</c:v>
                </c:pt>
                <c:pt idx="43">
                  <c:v>2013</c:v>
                </c:pt>
                <c:pt idx="44">
                  <c:v>2014</c:v>
                </c:pt>
              </c:numCache>
            </c:numRef>
          </c:cat>
          <c:val>
            <c:numRef>
              <c:f>'[1  Overall Indicators_Hannes.xlsx]Data'!$B$72:$B$116</c:f>
              <c:numCache>
                <c:formatCode>0</c:formatCode>
                <c:ptCount val="45"/>
                <c:pt idx="0">
                  <c:v>5640.3497782603636</c:v>
                </c:pt>
                <c:pt idx="1">
                  <c:v>5845.0916491011603</c:v>
                </c:pt>
                <c:pt idx="2">
                  <c:v>6119.0143653071727</c:v>
                </c:pt>
                <c:pt idx="3">
                  <c:v>6492.1699823058289</c:v>
                </c:pt>
                <c:pt idx="4">
                  <c:v>6628.403689776499</c:v>
                </c:pt>
                <c:pt idx="5">
                  <c:v>6574.9963088800241</c:v>
                </c:pt>
                <c:pt idx="6">
                  <c:v>6875.0161608626913</c:v>
                </c:pt>
                <c:pt idx="7">
                  <c:v>7069.5773634132256</c:v>
                </c:pt>
                <c:pt idx="8">
                  <c:v>7298.2390470099481</c:v>
                </c:pt>
                <c:pt idx="9">
                  <c:v>7576.7921927858824</c:v>
                </c:pt>
                <c:pt idx="10">
                  <c:v>7679.6220112734673</c:v>
                </c:pt>
                <c:pt idx="11">
                  <c:v>7700.297644102041</c:v>
                </c:pt>
                <c:pt idx="12">
                  <c:v>7777.5014848518395</c:v>
                </c:pt>
                <c:pt idx="13">
                  <c:v>7923.7630361837701</c:v>
                </c:pt>
                <c:pt idx="14">
                  <c:v>8117.3036441561235</c:v>
                </c:pt>
                <c:pt idx="15">
                  <c:v>8323.6043108699723</c:v>
                </c:pt>
                <c:pt idx="16">
                  <c:v>8545.7896801106581</c:v>
                </c:pt>
                <c:pt idx="17">
                  <c:v>8803.3555992487509</c:v>
                </c:pt>
                <c:pt idx="18">
                  <c:v>9193.6762350907538</c:v>
                </c:pt>
                <c:pt idx="19">
                  <c:v>9534.7138626429005</c:v>
                </c:pt>
                <c:pt idx="20">
                  <c:v>9816.2086002201886</c:v>
                </c:pt>
                <c:pt idx="21">
                  <c:v>10001.281672339568</c:v>
                </c:pt>
                <c:pt idx="22">
                  <c:v>10120.721875724126</c:v>
                </c:pt>
                <c:pt idx="23">
                  <c:v>10104.446448979723</c:v>
                </c:pt>
                <c:pt idx="24">
                  <c:v>10389.040044448075</c:v>
                </c:pt>
                <c:pt idx="25">
                  <c:v>10649.664540648258</c:v>
                </c:pt>
                <c:pt idx="26">
                  <c:v>10846.214199106624</c:v>
                </c:pt>
                <c:pt idx="27">
                  <c:v>11133.670010833883</c:v>
                </c:pt>
                <c:pt idx="28">
                  <c:v>11473.461555598782</c:v>
                </c:pt>
                <c:pt idx="29">
                  <c:v>11823.518503433041</c:v>
                </c:pt>
                <c:pt idx="30">
                  <c:v>12281.822525137306</c:v>
                </c:pt>
                <c:pt idx="31">
                  <c:v>12544.972205896423</c:v>
                </c:pt>
                <c:pt idx="32">
                  <c:v>12695.979546250051</c:v>
                </c:pt>
                <c:pt idx="33">
                  <c:v>12862.347403213031</c:v>
                </c:pt>
                <c:pt idx="34">
                  <c:v>13161.308224581127</c:v>
                </c:pt>
                <c:pt idx="35">
                  <c:v>13408.585305437977</c:v>
                </c:pt>
                <c:pt idx="36">
                  <c:v>13839.58250857138</c:v>
                </c:pt>
                <c:pt idx="37">
                  <c:v>14234.481837488851</c:v>
                </c:pt>
                <c:pt idx="38">
                  <c:v>14271.38401320692</c:v>
                </c:pt>
                <c:pt idx="39">
                  <c:v>13632.880681984352</c:v>
                </c:pt>
                <c:pt idx="40">
                  <c:v>13923.034478695077</c:v>
                </c:pt>
                <c:pt idx="41">
                  <c:v>14154.009484254231</c:v>
                </c:pt>
                <c:pt idx="42">
                  <c:v>14072.755417243145</c:v>
                </c:pt>
                <c:pt idx="43">
                  <c:v>14076.931935613749</c:v>
                </c:pt>
                <c:pt idx="44">
                  <c:v>14244.684970067075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3DB1-4680-9D40-7FD637AAC6C8}"/>
            </c:ext>
          </c:extLst>
        </c:ser>
        <c:ser>
          <c:idx val="1"/>
          <c:order val="1"/>
          <c:tx>
            <c:strRef>
              <c:f>'[1  Overall Indicators_Hannes.xlsx]Data'!$C$71</c:f>
              <c:strCache>
                <c:ptCount val="1"/>
                <c:pt idx="0">
                  <c:v>USA</c:v>
                </c:pt>
              </c:strCache>
            </c:strRef>
          </c:tx>
          <c:marker>
            <c:symbol val="none"/>
          </c:marker>
          <c:cat>
            <c:numRef>
              <c:f>'[1  Overall Indicators_Hannes.xlsx]Data'!$A$72:$A$116</c:f>
              <c:numCache>
                <c:formatCode>General</c:formatCode>
                <c:ptCount val="45"/>
                <c:pt idx="0">
                  <c:v>1970</c:v>
                </c:pt>
                <c:pt idx="1">
                  <c:v>1971</c:v>
                </c:pt>
                <c:pt idx="2">
                  <c:v>1972</c:v>
                </c:pt>
                <c:pt idx="3">
                  <c:v>1973</c:v>
                </c:pt>
                <c:pt idx="4">
                  <c:v>1974</c:v>
                </c:pt>
                <c:pt idx="5">
                  <c:v>1975</c:v>
                </c:pt>
                <c:pt idx="6">
                  <c:v>1976</c:v>
                </c:pt>
                <c:pt idx="7">
                  <c:v>1977</c:v>
                </c:pt>
                <c:pt idx="8">
                  <c:v>1978</c:v>
                </c:pt>
                <c:pt idx="9">
                  <c:v>1979</c:v>
                </c:pt>
                <c:pt idx="10">
                  <c:v>1980</c:v>
                </c:pt>
                <c:pt idx="11">
                  <c:v>1981</c:v>
                </c:pt>
                <c:pt idx="12">
                  <c:v>1982</c:v>
                </c:pt>
                <c:pt idx="13">
                  <c:v>1983</c:v>
                </c:pt>
                <c:pt idx="14">
                  <c:v>1984</c:v>
                </c:pt>
                <c:pt idx="15">
                  <c:v>1985</c:v>
                </c:pt>
                <c:pt idx="16">
                  <c:v>1986</c:v>
                </c:pt>
                <c:pt idx="17">
                  <c:v>1987</c:v>
                </c:pt>
                <c:pt idx="18">
                  <c:v>1988</c:v>
                </c:pt>
                <c:pt idx="19">
                  <c:v>1989</c:v>
                </c:pt>
                <c:pt idx="20">
                  <c:v>1990</c:v>
                </c:pt>
                <c:pt idx="21">
                  <c:v>1991</c:v>
                </c:pt>
                <c:pt idx="22">
                  <c:v>1992</c:v>
                </c:pt>
                <c:pt idx="23">
                  <c:v>1993</c:v>
                </c:pt>
                <c:pt idx="24">
                  <c:v>1994</c:v>
                </c:pt>
                <c:pt idx="25">
                  <c:v>1995</c:v>
                </c:pt>
                <c:pt idx="26">
                  <c:v>1996</c:v>
                </c:pt>
                <c:pt idx="27">
                  <c:v>1997</c:v>
                </c:pt>
                <c:pt idx="28">
                  <c:v>1998</c:v>
                </c:pt>
                <c:pt idx="29">
                  <c:v>1999</c:v>
                </c:pt>
                <c:pt idx="30">
                  <c:v>2000</c:v>
                </c:pt>
                <c:pt idx="31">
                  <c:v>2001</c:v>
                </c:pt>
                <c:pt idx="32">
                  <c:v>2002</c:v>
                </c:pt>
                <c:pt idx="33">
                  <c:v>2003</c:v>
                </c:pt>
                <c:pt idx="34">
                  <c:v>2004</c:v>
                </c:pt>
                <c:pt idx="35">
                  <c:v>2005</c:v>
                </c:pt>
                <c:pt idx="36">
                  <c:v>2006</c:v>
                </c:pt>
                <c:pt idx="37">
                  <c:v>2007</c:v>
                </c:pt>
                <c:pt idx="38">
                  <c:v>2008</c:v>
                </c:pt>
                <c:pt idx="39">
                  <c:v>2009</c:v>
                </c:pt>
                <c:pt idx="40">
                  <c:v>2010</c:v>
                </c:pt>
                <c:pt idx="41">
                  <c:v>2011</c:v>
                </c:pt>
                <c:pt idx="42">
                  <c:v>2012</c:v>
                </c:pt>
                <c:pt idx="43">
                  <c:v>2013</c:v>
                </c:pt>
                <c:pt idx="44">
                  <c:v>2014</c:v>
                </c:pt>
              </c:numCache>
            </c:numRef>
          </c:cat>
          <c:val>
            <c:numRef>
              <c:f>'[1  Overall Indicators_Hannes.xlsx]Data'!$C$72:$C$116</c:f>
              <c:numCache>
                <c:formatCode>0</c:formatCode>
                <c:ptCount val="45"/>
                <c:pt idx="0">
                  <c:v>4343.6595000000007</c:v>
                </c:pt>
                <c:pt idx="1">
                  <c:v>4486.8105000000014</c:v>
                </c:pt>
                <c:pt idx="2">
                  <c:v>4722.9608000000007</c:v>
                </c:pt>
                <c:pt idx="3">
                  <c:v>4989.476200000001</c:v>
                </c:pt>
                <c:pt idx="4">
                  <c:v>4963.6737000000012</c:v>
                </c:pt>
                <c:pt idx="5">
                  <c:v>4953.8679000000011</c:v>
                </c:pt>
                <c:pt idx="6">
                  <c:v>5220.6869000000006</c:v>
                </c:pt>
                <c:pt idx="7">
                  <c:v>5461.2894000000024</c:v>
                </c:pt>
                <c:pt idx="8">
                  <c:v>5765.023000000002</c:v>
                </c:pt>
                <c:pt idx="9">
                  <c:v>5948.105700000001</c:v>
                </c:pt>
                <c:pt idx="10">
                  <c:v>5933.5533000000014</c:v>
                </c:pt>
                <c:pt idx="11">
                  <c:v>6087.5036000000009</c:v>
                </c:pt>
                <c:pt idx="12">
                  <c:v>5971.1762000000008</c:v>
                </c:pt>
                <c:pt idx="13">
                  <c:v>6247.7826000000023</c:v>
                </c:pt>
                <c:pt idx="14">
                  <c:v>6701.3179000000018</c:v>
                </c:pt>
                <c:pt idx="15">
                  <c:v>6985.3661000000011</c:v>
                </c:pt>
                <c:pt idx="16">
                  <c:v>7230.6692000000003</c:v>
                </c:pt>
                <c:pt idx="17">
                  <c:v>7480.9763999999996</c:v>
                </c:pt>
                <c:pt idx="18">
                  <c:v>7795.4724999999999</c:v>
                </c:pt>
                <c:pt idx="19">
                  <c:v>8082.3908000000001</c:v>
                </c:pt>
                <c:pt idx="20">
                  <c:v>8237.5185000000001</c:v>
                </c:pt>
                <c:pt idx="21">
                  <c:v>8231.4197000000004</c:v>
                </c:pt>
                <c:pt idx="22">
                  <c:v>8524.0780000000013</c:v>
                </c:pt>
                <c:pt idx="23">
                  <c:v>8758.1310000000012</c:v>
                </c:pt>
                <c:pt idx="24">
                  <c:v>9111.7585999999992</c:v>
                </c:pt>
                <c:pt idx="25">
                  <c:v>9359.5085999999992</c:v>
                </c:pt>
                <c:pt idx="26">
                  <c:v>9714.7828000000027</c:v>
                </c:pt>
                <c:pt idx="27">
                  <c:v>10150.684000000001</c:v>
                </c:pt>
                <c:pt idx="28">
                  <c:v>10602.380400000002</c:v>
                </c:pt>
                <c:pt idx="29">
                  <c:v>11099.123100000003</c:v>
                </c:pt>
                <c:pt idx="30">
                  <c:v>11553.318800000003</c:v>
                </c:pt>
                <c:pt idx="31">
                  <c:v>11666.077100000002</c:v>
                </c:pt>
                <c:pt idx="32">
                  <c:v>11874.448100000001</c:v>
                </c:pt>
                <c:pt idx="33">
                  <c:v>12207.737200000001</c:v>
                </c:pt>
                <c:pt idx="34">
                  <c:v>12669.890799999999</c:v>
                </c:pt>
                <c:pt idx="35">
                  <c:v>13093.726000000001</c:v>
                </c:pt>
                <c:pt idx="36">
                  <c:v>13442.886699999999</c:v>
                </c:pt>
                <c:pt idx="37">
                  <c:v>13681.9779</c:v>
                </c:pt>
                <c:pt idx="38">
                  <c:v>13642.078299999999</c:v>
                </c:pt>
                <c:pt idx="39">
                  <c:v>13263.438399999999</c:v>
                </c:pt>
                <c:pt idx="40">
                  <c:v>13599.258099999999</c:v>
                </c:pt>
                <c:pt idx="41">
                  <c:v>13817.044</c:v>
                </c:pt>
                <c:pt idx="42">
                  <c:v>14137.749299999999</c:v>
                </c:pt>
                <c:pt idx="43">
                  <c:v>14451.509499999998</c:v>
                </c:pt>
                <c:pt idx="44">
                  <c:v>14796.644338349097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3DB1-4680-9D40-7FD637AAC6C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0205696"/>
        <c:axId val="100207616"/>
      </c:lineChart>
      <c:catAx>
        <c:axId val="10020569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00207616"/>
        <c:crosses val="autoZero"/>
        <c:auto val="1"/>
        <c:lblAlgn val="ctr"/>
        <c:lblOffset val="100"/>
        <c:noMultiLvlLbl val="0"/>
      </c:catAx>
      <c:valAx>
        <c:axId val="100207616"/>
        <c:scaling>
          <c:orientation val="minMax"/>
        </c:scaling>
        <c:delete val="0"/>
        <c:axPos val="l"/>
        <c:majorGridlines/>
        <c:numFmt formatCode="0" sourceLinked="0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0020569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5497324399826102"/>
          <c:y val="0.48593911964328901"/>
          <c:w val="0.100152700942731"/>
          <c:h val="0.11905731295783201"/>
        </c:manualLayout>
      </c:layout>
      <c:overlay val="0"/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b="1"/>
      </a:pPr>
      <a:endParaRPr lang="en-US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8921511928632297E-2"/>
          <c:y val="0.11002689292034901"/>
          <c:w val="0.93495100988018198"/>
          <c:h val="0.64917603496260701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dPt>
            <c:idx val="29"/>
            <c:invertIfNegative val="0"/>
            <c:bubble3D val="0"/>
            <c:spPr>
              <a:solidFill>
                <a:schemeClr val="accent4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2ABA-4009-A9FC-30E61B7E3489}"/>
              </c:ext>
            </c:extLst>
          </c:dPt>
          <c:dPt>
            <c:idx val="30"/>
            <c:invertIfNegative val="0"/>
            <c:bubble3D val="0"/>
            <c:spPr>
              <a:solidFill>
                <a:schemeClr val="accent4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2ABA-4009-A9FC-30E61B7E3489}"/>
              </c:ext>
            </c:extLst>
          </c:dPt>
          <c:dPt>
            <c:idx val="31"/>
            <c:invertIfNegative val="0"/>
            <c:bubble3D val="0"/>
            <c:spPr>
              <a:solidFill>
                <a:schemeClr val="accent1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2ABA-4009-A9FC-30E61B7E3489}"/>
              </c:ext>
            </c:extLst>
          </c:dPt>
          <c:dLbls>
            <c:dLbl>
              <c:idx val="28"/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B295-41B1-8398-F78CD0F802C5}"/>
                </c:ext>
              </c:extLst>
            </c:dLbl>
            <c:dLbl>
              <c:idx val="29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ABA-4009-A9FC-30E61B7E3489}"/>
                </c:ext>
              </c:extLst>
            </c:dLbl>
            <c:dLbl>
              <c:idx val="30"/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2ABA-4009-A9FC-30E61B7E3489}"/>
                </c:ext>
              </c:extLst>
            </c:dLbl>
            <c:dLbl>
              <c:idx val="31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2ABA-4009-A9FC-30E61B7E348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 b="1"/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'[6 Creating Jobs_Hannes.xlsx]Data'!$A$4:$A$35</c:f>
              <c:strCache>
                <c:ptCount val="32"/>
                <c:pt idx="0">
                  <c:v>Greece</c:v>
                </c:pt>
                <c:pt idx="1">
                  <c:v>Croatia</c:v>
                </c:pt>
                <c:pt idx="2">
                  <c:v>Italy</c:v>
                </c:pt>
                <c:pt idx="3">
                  <c:v>Spain</c:v>
                </c:pt>
                <c:pt idx="4">
                  <c:v>Romania</c:v>
                </c:pt>
                <c:pt idx="5">
                  <c:v>Bulgaria</c:v>
                </c:pt>
                <c:pt idx="6">
                  <c:v>Cyprus</c:v>
                </c:pt>
                <c:pt idx="7">
                  <c:v>Belgium</c:v>
                </c:pt>
                <c:pt idx="8">
                  <c:v>Poland</c:v>
                </c:pt>
                <c:pt idx="9">
                  <c:v>Slovakia</c:v>
                </c:pt>
                <c:pt idx="10">
                  <c:v>Ireland</c:v>
                </c:pt>
                <c:pt idx="11">
                  <c:v>Malta</c:v>
                </c:pt>
                <c:pt idx="12">
                  <c:v>Hungary</c:v>
                </c:pt>
                <c:pt idx="13">
                  <c:v>Portugal</c:v>
                </c:pt>
                <c:pt idx="14">
                  <c:v>France</c:v>
                </c:pt>
                <c:pt idx="15">
                  <c:v>Slovenia</c:v>
                </c:pt>
                <c:pt idx="16">
                  <c:v>Lithuania</c:v>
                </c:pt>
                <c:pt idx="17">
                  <c:v>Luxembourg</c:v>
                </c:pt>
                <c:pt idx="18">
                  <c:v>Latvia</c:v>
                </c:pt>
                <c:pt idx="19">
                  <c:v>Finland</c:v>
                </c:pt>
                <c:pt idx="20">
                  <c:v>Czech Republic</c:v>
                </c:pt>
                <c:pt idx="21">
                  <c:v>Estonia</c:v>
                </c:pt>
                <c:pt idx="22">
                  <c:v>Austria</c:v>
                </c:pt>
                <c:pt idx="23">
                  <c:v>United Kingdom</c:v>
                </c:pt>
                <c:pt idx="24">
                  <c:v>Denmark</c:v>
                </c:pt>
                <c:pt idx="25">
                  <c:v>Netherlands</c:v>
                </c:pt>
                <c:pt idx="26">
                  <c:v>Germany</c:v>
                </c:pt>
                <c:pt idx="27">
                  <c:v>Sweden</c:v>
                </c:pt>
                <c:pt idx="29">
                  <c:v>EU-28</c:v>
                </c:pt>
                <c:pt idx="31">
                  <c:v>United States</c:v>
                </c:pt>
              </c:strCache>
            </c:strRef>
          </c:cat>
          <c:val>
            <c:numRef>
              <c:f>'[6 Creating Jobs_Hannes.xlsx]Data'!$B$4:$B$35</c:f>
              <c:numCache>
                <c:formatCode>General</c:formatCode>
                <c:ptCount val="32"/>
                <c:pt idx="0">
                  <c:v>49.2</c:v>
                </c:pt>
                <c:pt idx="1">
                  <c:v>53.8</c:v>
                </c:pt>
                <c:pt idx="2">
                  <c:v>55.5</c:v>
                </c:pt>
                <c:pt idx="3">
                  <c:v>56.4</c:v>
                </c:pt>
                <c:pt idx="4">
                  <c:v>59.1</c:v>
                </c:pt>
                <c:pt idx="5">
                  <c:v>61</c:v>
                </c:pt>
                <c:pt idx="6">
                  <c:v>61.6</c:v>
                </c:pt>
                <c:pt idx="7">
                  <c:v>61.9</c:v>
                </c:pt>
                <c:pt idx="8">
                  <c:v>61.9</c:v>
                </c:pt>
                <c:pt idx="9">
                  <c:v>61.9</c:v>
                </c:pt>
                <c:pt idx="10">
                  <c:v>62.2</c:v>
                </c:pt>
                <c:pt idx="11">
                  <c:v>62.3</c:v>
                </c:pt>
                <c:pt idx="12">
                  <c:v>62.4</c:v>
                </c:pt>
                <c:pt idx="13">
                  <c:v>62.8</c:v>
                </c:pt>
                <c:pt idx="14">
                  <c:v>63.3</c:v>
                </c:pt>
                <c:pt idx="15">
                  <c:v>63.5</c:v>
                </c:pt>
                <c:pt idx="16">
                  <c:v>66</c:v>
                </c:pt>
                <c:pt idx="17">
                  <c:v>66.2</c:v>
                </c:pt>
                <c:pt idx="18">
                  <c:v>66.900000000000006</c:v>
                </c:pt>
                <c:pt idx="19">
                  <c:v>67.2</c:v>
                </c:pt>
                <c:pt idx="20">
                  <c:v>69.400000000000006</c:v>
                </c:pt>
                <c:pt idx="21">
                  <c:v>69.900000000000006</c:v>
                </c:pt>
                <c:pt idx="22">
                  <c:v>70.2</c:v>
                </c:pt>
                <c:pt idx="23">
                  <c:v>72.400000000000006</c:v>
                </c:pt>
                <c:pt idx="24">
                  <c:v>73</c:v>
                </c:pt>
                <c:pt idx="25">
                  <c:v>73.599999999999994</c:v>
                </c:pt>
                <c:pt idx="26">
                  <c:v>73.7</c:v>
                </c:pt>
                <c:pt idx="27">
                  <c:v>74</c:v>
                </c:pt>
                <c:pt idx="29" formatCode="0.0">
                  <c:v>64.33214285714287</c:v>
                </c:pt>
                <c:pt idx="31">
                  <c:v>68.599999999999994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7-2ABA-4009-A9FC-30E61B7E348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0"/>
        <c:axId val="37801344"/>
        <c:axId val="37803520"/>
      </c:barChart>
      <c:catAx>
        <c:axId val="3780134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 rot="-3000000"/>
          <a:lstStyle/>
          <a:p>
            <a:pPr>
              <a:defRPr sz="1200" b="1"/>
            </a:pPr>
            <a:endParaRPr lang="en-US"/>
          </a:p>
        </c:txPr>
        <c:crossAx val="37803520"/>
        <c:crosses val="autoZero"/>
        <c:auto val="1"/>
        <c:lblAlgn val="ctr"/>
        <c:lblOffset val="100"/>
        <c:noMultiLvlLbl val="0"/>
      </c:catAx>
      <c:valAx>
        <c:axId val="37803520"/>
        <c:scaling>
          <c:orientation val="minMax"/>
          <c:min val="40"/>
        </c:scaling>
        <c:delete val="0"/>
        <c:axPos val="l"/>
        <c:majorGridlines/>
        <c:numFmt formatCode="0" sourceLinked="0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en-US"/>
          </a:p>
        </c:txPr>
        <c:crossAx val="3780134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86616815901373E-2"/>
          <c:y val="0.14974814945530199"/>
          <c:w val="0.91517139820944204"/>
          <c:h val="0.64917603496260701"/>
        </c:manualLayout>
      </c:layout>
      <c:lineChart>
        <c:grouping val="standard"/>
        <c:varyColors val="0"/>
        <c:ser>
          <c:idx val="1"/>
          <c:order val="0"/>
          <c:tx>
            <c:strRef>
              <c:f>'[6 Creating Jobs_Hannes.xlsx]Data'!$A$86</c:f>
              <c:strCache>
                <c:ptCount val="1"/>
                <c:pt idx="0">
                  <c:v>France</c:v>
                </c:pt>
              </c:strCache>
            </c:strRef>
          </c:tx>
          <c:spPr>
            <a:ln w="38100">
              <a:solidFill>
                <a:schemeClr val="accent2"/>
              </a:solidFill>
            </a:ln>
          </c:spPr>
          <c:marker>
            <c:symbol val="none"/>
          </c:marker>
          <c:cat>
            <c:numRef>
              <c:f>'[6 Creating Jobs_Hannes.xlsx]Data'!$B$84:$BD$84</c:f>
              <c:numCache>
                <c:formatCode>General</c:formatCode>
                <c:ptCount val="55"/>
                <c:pt idx="0">
                  <c:v>1960</c:v>
                </c:pt>
                <c:pt idx="1">
                  <c:v>1961</c:v>
                </c:pt>
                <c:pt idx="2">
                  <c:v>1962</c:v>
                </c:pt>
                <c:pt idx="3">
                  <c:v>1963</c:v>
                </c:pt>
                <c:pt idx="4">
                  <c:v>1964</c:v>
                </c:pt>
                <c:pt idx="5">
                  <c:v>1965</c:v>
                </c:pt>
                <c:pt idx="6">
                  <c:v>1966</c:v>
                </c:pt>
                <c:pt idx="7">
                  <c:v>1967</c:v>
                </c:pt>
                <c:pt idx="8">
                  <c:v>1968</c:v>
                </c:pt>
                <c:pt idx="9">
                  <c:v>1969</c:v>
                </c:pt>
                <c:pt idx="10">
                  <c:v>1970</c:v>
                </c:pt>
                <c:pt idx="11">
                  <c:v>1971</c:v>
                </c:pt>
                <c:pt idx="12">
                  <c:v>1972</c:v>
                </c:pt>
                <c:pt idx="13">
                  <c:v>1973</c:v>
                </c:pt>
                <c:pt idx="14">
                  <c:v>1974</c:v>
                </c:pt>
                <c:pt idx="15">
                  <c:v>1975</c:v>
                </c:pt>
                <c:pt idx="16">
                  <c:v>1976</c:v>
                </c:pt>
                <c:pt idx="17">
                  <c:v>1977</c:v>
                </c:pt>
                <c:pt idx="18">
                  <c:v>1978</c:v>
                </c:pt>
                <c:pt idx="19">
                  <c:v>1979</c:v>
                </c:pt>
                <c:pt idx="20">
                  <c:v>1980</c:v>
                </c:pt>
                <c:pt idx="21">
                  <c:v>1981</c:v>
                </c:pt>
                <c:pt idx="22">
                  <c:v>1982</c:v>
                </c:pt>
                <c:pt idx="23">
                  <c:v>1983</c:v>
                </c:pt>
                <c:pt idx="24">
                  <c:v>1984</c:v>
                </c:pt>
                <c:pt idx="25">
                  <c:v>1985</c:v>
                </c:pt>
                <c:pt idx="26">
                  <c:v>1986</c:v>
                </c:pt>
                <c:pt idx="27">
                  <c:v>1987</c:v>
                </c:pt>
                <c:pt idx="28">
                  <c:v>1988</c:v>
                </c:pt>
                <c:pt idx="29">
                  <c:v>1989</c:v>
                </c:pt>
                <c:pt idx="30">
                  <c:v>1990</c:v>
                </c:pt>
                <c:pt idx="31">
                  <c:v>1991</c:v>
                </c:pt>
                <c:pt idx="32">
                  <c:v>1992</c:v>
                </c:pt>
                <c:pt idx="33">
                  <c:v>1993</c:v>
                </c:pt>
                <c:pt idx="34">
                  <c:v>1994</c:v>
                </c:pt>
                <c:pt idx="35">
                  <c:v>1995</c:v>
                </c:pt>
                <c:pt idx="36">
                  <c:v>1996</c:v>
                </c:pt>
                <c:pt idx="37">
                  <c:v>1997</c:v>
                </c:pt>
                <c:pt idx="38">
                  <c:v>1998</c:v>
                </c:pt>
                <c:pt idx="39">
                  <c:v>1999</c:v>
                </c:pt>
                <c:pt idx="40">
                  <c:v>2000</c:v>
                </c:pt>
                <c:pt idx="41">
                  <c:v>2001</c:v>
                </c:pt>
                <c:pt idx="42">
                  <c:v>2002</c:v>
                </c:pt>
                <c:pt idx="43">
                  <c:v>2003</c:v>
                </c:pt>
                <c:pt idx="44">
                  <c:v>2004</c:v>
                </c:pt>
                <c:pt idx="45">
                  <c:v>2005</c:v>
                </c:pt>
                <c:pt idx="46">
                  <c:v>2006</c:v>
                </c:pt>
                <c:pt idx="47">
                  <c:v>2007</c:v>
                </c:pt>
                <c:pt idx="48">
                  <c:v>2008</c:v>
                </c:pt>
                <c:pt idx="49">
                  <c:v>2009</c:v>
                </c:pt>
                <c:pt idx="50">
                  <c:v>2010</c:v>
                </c:pt>
                <c:pt idx="51">
                  <c:v>2011</c:v>
                </c:pt>
                <c:pt idx="52">
                  <c:v>2012</c:v>
                </c:pt>
                <c:pt idx="53">
                  <c:v>2013</c:v>
                </c:pt>
                <c:pt idx="54">
                  <c:v>2014</c:v>
                </c:pt>
              </c:numCache>
            </c:numRef>
          </c:cat>
          <c:val>
            <c:numRef>
              <c:f>'[6 Creating Jobs_Hannes.xlsx]Data'!$B$86:$BD$86</c:f>
              <c:numCache>
                <c:formatCode>General</c:formatCode>
                <c:ptCount val="55"/>
                <c:pt idx="0">
                  <c:v>2191</c:v>
                </c:pt>
                <c:pt idx="1">
                  <c:v>2169</c:v>
                </c:pt>
                <c:pt idx="2">
                  <c:v>2183</c:v>
                </c:pt>
                <c:pt idx="3">
                  <c:v>2167</c:v>
                </c:pt>
                <c:pt idx="4">
                  <c:v>2176</c:v>
                </c:pt>
                <c:pt idx="5">
                  <c:v>2163</c:v>
                </c:pt>
                <c:pt idx="6">
                  <c:v>2156</c:v>
                </c:pt>
                <c:pt idx="7">
                  <c:v>2123</c:v>
                </c:pt>
                <c:pt idx="8">
                  <c:v>2100</c:v>
                </c:pt>
                <c:pt idx="9">
                  <c:v>2026</c:v>
                </c:pt>
                <c:pt idx="10">
                  <c:v>2007</c:v>
                </c:pt>
                <c:pt idx="11">
                  <c:v>2006</c:v>
                </c:pt>
                <c:pt idx="12">
                  <c:v>1953</c:v>
                </c:pt>
                <c:pt idx="13">
                  <c:v>1938</c:v>
                </c:pt>
                <c:pt idx="14">
                  <c:v>1906</c:v>
                </c:pt>
                <c:pt idx="15">
                  <c:v>1880</c:v>
                </c:pt>
                <c:pt idx="16">
                  <c:v>1906</c:v>
                </c:pt>
                <c:pt idx="17">
                  <c:v>1867</c:v>
                </c:pt>
                <c:pt idx="18">
                  <c:v>1836</c:v>
                </c:pt>
                <c:pt idx="19">
                  <c:v>1832</c:v>
                </c:pt>
                <c:pt idx="20">
                  <c:v>1823</c:v>
                </c:pt>
                <c:pt idx="21">
                  <c:v>1803</c:v>
                </c:pt>
                <c:pt idx="22">
                  <c:v>1730</c:v>
                </c:pt>
                <c:pt idx="23">
                  <c:v>1712</c:v>
                </c:pt>
                <c:pt idx="24">
                  <c:v>1705</c:v>
                </c:pt>
                <c:pt idx="25">
                  <c:v>1670</c:v>
                </c:pt>
                <c:pt idx="26">
                  <c:v>1665</c:v>
                </c:pt>
                <c:pt idx="27">
                  <c:v>1677</c:v>
                </c:pt>
                <c:pt idx="28">
                  <c:v>1686</c:v>
                </c:pt>
                <c:pt idx="29">
                  <c:v>1670</c:v>
                </c:pt>
                <c:pt idx="30">
                  <c:v>1665</c:v>
                </c:pt>
                <c:pt idx="31">
                  <c:v>1655</c:v>
                </c:pt>
                <c:pt idx="32">
                  <c:v>1656</c:v>
                </c:pt>
                <c:pt idx="33">
                  <c:v>1641</c:v>
                </c:pt>
                <c:pt idx="34">
                  <c:v>1630</c:v>
                </c:pt>
                <c:pt idx="35">
                  <c:v>1605</c:v>
                </c:pt>
                <c:pt idx="36">
                  <c:v>1606</c:v>
                </c:pt>
                <c:pt idx="37">
                  <c:v>1596</c:v>
                </c:pt>
                <c:pt idx="38">
                  <c:v>1583</c:v>
                </c:pt>
                <c:pt idx="39">
                  <c:v>1572</c:v>
                </c:pt>
                <c:pt idx="40">
                  <c:v>1535</c:v>
                </c:pt>
                <c:pt idx="41">
                  <c:v>1526</c:v>
                </c:pt>
                <c:pt idx="42">
                  <c:v>1487</c:v>
                </c:pt>
                <c:pt idx="43">
                  <c:v>1484</c:v>
                </c:pt>
                <c:pt idx="44">
                  <c:v>1513</c:v>
                </c:pt>
                <c:pt idx="45">
                  <c:v>1507</c:v>
                </c:pt>
                <c:pt idx="46">
                  <c:v>1484</c:v>
                </c:pt>
                <c:pt idx="47">
                  <c:v>1500</c:v>
                </c:pt>
                <c:pt idx="48">
                  <c:v>1507</c:v>
                </c:pt>
                <c:pt idx="49">
                  <c:v>1489</c:v>
                </c:pt>
                <c:pt idx="50">
                  <c:v>1494</c:v>
                </c:pt>
                <c:pt idx="51">
                  <c:v>1496</c:v>
                </c:pt>
                <c:pt idx="52">
                  <c:v>1489</c:v>
                </c:pt>
                <c:pt idx="53">
                  <c:v>1489</c:v>
                </c:pt>
                <c:pt idx="54">
                  <c:v>1489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7-BA8F-490C-BD88-30BCA9D442ED}"/>
            </c:ext>
          </c:extLst>
        </c:ser>
        <c:ser>
          <c:idx val="4"/>
          <c:order val="1"/>
          <c:tx>
            <c:strRef>
              <c:f>'[6 Creating Jobs_Hannes.xlsx]Data'!$A$89</c:f>
              <c:strCache>
                <c:ptCount val="1"/>
                <c:pt idx="0">
                  <c:v>United States</c:v>
                </c:pt>
              </c:strCache>
            </c:strRef>
          </c:tx>
          <c:spPr>
            <a:ln w="38100">
              <a:solidFill>
                <a:schemeClr val="accent1"/>
              </a:solidFill>
            </a:ln>
          </c:spPr>
          <c:marker>
            <c:symbol val="none"/>
          </c:marker>
          <c:cat>
            <c:numRef>
              <c:f>'[6 Creating Jobs_Hannes.xlsx]Data'!$B$84:$BD$84</c:f>
              <c:numCache>
                <c:formatCode>General</c:formatCode>
                <c:ptCount val="55"/>
                <c:pt idx="0">
                  <c:v>1960</c:v>
                </c:pt>
                <c:pt idx="1">
                  <c:v>1961</c:v>
                </c:pt>
                <c:pt idx="2">
                  <c:v>1962</c:v>
                </c:pt>
                <c:pt idx="3">
                  <c:v>1963</c:v>
                </c:pt>
                <c:pt idx="4">
                  <c:v>1964</c:v>
                </c:pt>
                <c:pt idx="5">
                  <c:v>1965</c:v>
                </c:pt>
                <c:pt idx="6">
                  <c:v>1966</c:v>
                </c:pt>
                <c:pt idx="7">
                  <c:v>1967</c:v>
                </c:pt>
                <c:pt idx="8">
                  <c:v>1968</c:v>
                </c:pt>
                <c:pt idx="9">
                  <c:v>1969</c:v>
                </c:pt>
                <c:pt idx="10">
                  <c:v>1970</c:v>
                </c:pt>
                <c:pt idx="11">
                  <c:v>1971</c:v>
                </c:pt>
                <c:pt idx="12">
                  <c:v>1972</c:v>
                </c:pt>
                <c:pt idx="13">
                  <c:v>1973</c:v>
                </c:pt>
                <c:pt idx="14">
                  <c:v>1974</c:v>
                </c:pt>
                <c:pt idx="15">
                  <c:v>1975</c:v>
                </c:pt>
                <c:pt idx="16">
                  <c:v>1976</c:v>
                </c:pt>
                <c:pt idx="17">
                  <c:v>1977</c:v>
                </c:pt>
                <c:pt idx="18">
                  <c:v>1978</c:v>
                </c:pt>
                <c:pt idx="19">
                  <c:v>1979</c:v>
                </c:pt>
                <c:pt idx="20">
                  <c:v>1980</c:v>
                </c:pt>
                <c:pt idx="21">
                  <c:v>1981</c:v>
                </c:pt>
                <c:pt idx="22">
                  <c:v>1982</c:v>
                </c:pt>
                <c:pt idx="23">
                  <c:v>1983</c:v>
                </c:pt>
                <c:pt idx="24">
                  <c:v>1984</c:v>
                </c:pt>
                <c:pt idx="25">
                  <c:v>1985</c:v>
                </c:pt>
                <c:pt idx="26">
                  <c:v>1986</c:v>
                </c:pt>
                <c:pt idx="27">
                  <c:v>1987</c:v>
                </c:pt>
                <c:pt idx="28">
                  <c:v>1988</c:v>
                </c:pt>
                <c:pt idx="29">
                  <c:v>1989</c:v>
                </c:pt>
                <c:pt idx="30">
                  <c:v>1990</c:v>
                </c:pt>
                <c:pt idx="31">
                  <c:v>1991</c:v>
                </c:pt>
                <c:pt idx="32">
                  <c:v>1992</c:v>
                </c:pt>
                <c:pt idx="33">
                  <c:v>1993</c:v>
                </c:pt>
                <c:pt idx="34">
                  <c:v>1994</c:v>
                </c:pt>
                <c:pt idx="35">
                  <c:v>1995</c:v>
                </c:pt>
                <c:pt idx="36">
                  <c:v>1996</c:v>
                </c:pt>
                <c:pt idx="37">
                  <c:v>1997</c:v>
                </c:pt>
                <c:pt idx="38">
                  <c:v>1998</c:v>
                </c:pt>
                <c:pt idx="39">
                  <c:v>1999</c:v>
                </c:pt>
                <c:pt idx="40">
                  <c:v>2000</c:v>
                </c:pt>
                <c:pt idx="41">
                  <c:v>2001</c:v>
                </c:pt>
                <c:pt idx="42">
                  <c:v>2002</c:v>
                </c:pt>
                <c:pt idx="43">
                  <c:v>2003</c:v>
                </c:pt>
                <c:pt idx="44">
                  <c:v>2004</c:v>
                </c:pt>
                <c:pt idx="45">
                  <c:v>2005</c:v>
                </c:pt>
                <c:pt idx="46">
                  <c:v>2006</c:v>
                </c:pt>
                <c:pt idx="47">
                  <c:v>2007</c:v>
                </c:pt>
                <c:pt idx="48">
                  <c:v>2008</c:v>
                </c:pt>
                <c:pt idx="49">
                  <c:v>2009</c:v>
                </c:pt>
                <c:pt idx="50">
                  <c:v>2010</c:v>
                </c:pt>
                <c:pt idx="51">
                  <c:v>2011</c:v>
                </c:pt>
                <c:pt idx="52">
                  <c:v>2012</c:v>
                </c:pt>
                <c:pt idx="53">
                  <c:v>2013</c:v>
                </c:pt>
                <c:pt idx="54">
                  <c:v>2014</c:v>
                </c:pt>
              </c:numCache>
            </c:numRef>
          </c:cat>
          <c:val>
            <c:numRef>
              <c:f>'[6 Creating Jobs_Hannes.xlsx]Data'!$B$89:$BD$89</c:f>
              <c:numCache>
                <c:formatCode>General</c:formatCode>
                <c:ptCount val="55"/>
                <c:pt idx="0">
                  <c:v>1948</c:v>
                </c:pt>
                <c:pt idx="1">
                  <c:v>1937</c:v>
                </c:pt>
                <c:pt idx="2">
                  <c:v>1955</c:v>
                </c:pt>
                <c:pt idx="3">
                  <c:v>1968</c:v>
                </c:pt>
                <c:pt idx="4">
                  <c:v>1970</c:v>
                </c:pt>
                <c:pt idx="5">
                  <c:v>1979</c:v>
                </c:pt>
                <c:pt idx="6">
                  <c:v>1969</c:v>
                </c:pt>
                <c:pt idx="7">
                  <c:v>1945</c:v>
                </c:pt>
                <c:pt idx="8">
                  <c:v>1935</c:v>
                </c:pt>
                <c:pt idx="9">
                  <c:v>1932</c:v>
                </c:pt>
                <c:pt idx="10">
                  <c:v>1902</c:v>
                </c:pt>
                <c:pt idx="11">
                  <c:v>1890</c:v>
                </c:pt>
                <c:pt idx="12">
                  <c:v>1887</c:v>
                </c:pt>
                <c:pt idx="13">
                  <c:v>1888</c:v>
                </c:pt>
                <c:pt idx="14">
                  <c:v>1857</c:v>
                </c:pt>
                <c:pt idx="15">
                  <c:v>1837</c:v>
                </c:pt>
                <c:pt idx="16">
                  <c:v>1838</c:v>
                </c:pt>
                <c:pt idx="17">
                  <c:v>1842</c:v>
                </c:pt>
                <c:pt idx="18">
                  <c:v>1835</c:v>
                </c:pt>
                <c:pt idx="19">
                  <c:v>1829</c:v>
                </c:pt>
                <c:pt idx="20">
                  <c:v>1813</c:v>
                </c:pt>
                <c:pt idx="21">
                  <c:v>1804</c:v>
                </c:pt>
                <c:pt idx="22">
                  <c:v>1801</c:v>
                </c:pt>
                <c:pt idx="23">
                  <c:v>1820</c:v>
                </c:pt>
                <c:pt idx="24">
                  <c:v>1838</c:v>
                </c:pt>
                <c:pt idx="25">
                  <c:v>1836</c:v>
                </c:pt>
                <c:pt idx="26">
                  <c:v>1828</c:v>
                </c:pt>
                <c:pt idx="27">
                  <c:v>1833</c:v>
                </c:pt>
                <c:pt idx="28">
                  <c:v>1837</c:v>
                </c:pt>
                <c:pt idx="29">
                  <c:v>1849</c:v>
                </c:pt>
                <c:pt idx="30">
                  <c:v>1831</c:v>
                </c:pt>
                <c:pt idx="31">
                  <c:v>1818</c:v>
                </c:pt>
                <c:pt idx="32">
                  <c:v>1820</c:v>
                </c:pt>
                <c:pt idx="33">
                  <c:v>1829</c:v>
                </c:pt>
                <c:pt idx="34">
                  <c:v>1837</c:v>
                </c:pt>
                <c:pt idx="35">
                  <c:v>1844</c:v>
                </c:pt>
                <c:pt idx="36">
                  <c:v>1835</c:v>
                </c:pt>
                <c:pt idx="37">
                  <c:v>1846</c:v>
                </c:pt>
                <c:pt idx="38">
                  <c:v>1846</c:v>
                </c:pt>
                <c:pt idx="39">
                  <c:v>1847</c:v>
                </c:pt>
                <c:pt idx="40">
                  <c:v>1836</c:v>
                </c:pt>
                <c:pt idx="41">
                  <c:v>1814</c:v>
                </c:pt>
                <c:pt idx="42">
                  <c:v>1810</c:v>
                </c:pt>
                <c:pt idx="43">
                  <c:v>1800</c:v>
                </c:pt>
                <c:pt idx="44">
                  <c:v>1802</c:v>
                </c:pt>
                <c:pt idx="45">
                  <c:v>1799</c:v>
                </c:pt>
                <c:pt idx="46">
                  <c:v>1800</c:v>
                </c:pt>
                <c:pt idx="47">
                  <c:v>1797</c:v>
                </c:pt>
                <c:pt idx="48">
                  <c:v>1791</c:v>
                </c:pt>
                <c:pt idx="49">
                  <c:v>1767</c:v>
                </c:pt>
                <c:pt idx="50">
                  <c:v>1777</c:v>
                </c:pt>
                <c:pt idx="51">
                  <c:v>1786</c:v>
                </c:pt>
                <c:pt idx="52">
                  <c:v>1789</c:v>
                </c:pt>
                <c:pt idx="53">
                  <c:v>1788</c:v>
                </c:pt>
                <c:pt idx="54">
                  <c:v>1789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A-BA8F-490C-BD88-30BCA9D442E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6285056"/>
        <c:axId val="37722752"/>
        <c:extLst xmlns:c16r2="http://schemas.microsoft.com/office/drawing/2015/06/chart">
          <c:ext xmlns:c15="http://schemas.microsoft.com/office/drawing/2012/chart" uri="{02D57815-91ED-43cb-92C2-25804820EDAC}">
            <c15:filteredLine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Data!$A$85</c15:sqref>
                        </c15:formulaRef>
                      </c:ext>
                    </c:extLst>
                    <c:strCache>
                      <c:ptCount val="1"/>
                      <c:pt idx="0">
                        <c:v>Finland</c:v>
                      </c:pt>
                    </c:strCache>
                  </c:strRef>
                </c:tx>
                <c:marker>
                  <c:symbol val="none"/>
                </c:marker>
                <c:dPt>
                  <c:idx val="26"/>
                  <c:bubble3D val="0"/>
                  <c:extLst>
                    <c:ext xmlns:c16="http://schemas.microsoft.com/office/drawing/2014/chart" uri="{C3380CC4-5D6E-409C-BE32-E72D297353CC}">
                      <c16:uniqueId val="{00000000-BA8F-490C-BD88-30BCA9D442ED}"/>
                    </c:ext>
                  </c:extLst>
                </c:dPt>
                <c:dPt>
                  <c:idx val="29"/>
                  <c:bubble3D val="0"/>
                  <c:extLst>
                    <c:ext xmlns:c16="http://schemas.microsoft.com/office/drawing/2014/chart" uri="{C3380CC4-5D6E-409C-BE32-E72D297353CC}">
                      <c16:uniqueId val="{00000001-BA8F-490C-BD88-30BCA9D442ED}"/>
                    </c:ext>
                  </c:extLst>
                </c:dPt>
                <c:dPt>
                  <c:idx val="30"/>
                  <c:bubble3D val="0"/>
                  <c:extLst>
                    <c:ext xmlns:c16="http://schemas.microsoft.com/office/drawing/2014/chart" uri="{C3380CC4-5D6E-409C-BE32-E72D297353CC}">
                      <c16:uniqueId val="{00000003-BA8F-490C-BD88-30BCA9D442ED}"/>
                    </c:ext>
                  </c:extLst>
                </c:dPt>
                <c:dPt>
                  <c:idx val="31"/>
                  <c:bubble3D val="0"/>
                  <c:extLst>
                    <c:ext xmlns:c16="http://schemas.microsoft.com/office/drawing/2014/chart" uri="{C3380CC4-5D6E-409C-BE32-E72D297353CC}">
                      <c16:uniqueId val="{00000005-BA8F-490C-BD88-30BCA9D442ED}"/>
                    </c:ext>
                  </c:extLst>
                </c:dPt>
                <c:cat>
                  <c:numRef>
                    <c:extLst>
                      <c:ext uri="{02D57815-91ED-43cb-92C2-25804820EDAC}">
                        <c15:formulaRef>
                          <c15:sqref>Data!$B$84:$BD$84</c15:sqref>
                        </c15:formulaRef>
                      </c:ext>
                    </c:extLst>
                    <c:numCache>
                      <c:formatCode>General</c:formatCode>
                      <c:ptCount val="55"/>
                      <c:pt idx="0">
                        <c:v>1960</c:v>
                      </c:pt>
                      <c:pt idx="1">
                        <c:v>1961</c:v>
                      </c:pt>
                      <c:pt idx="2">
                        <c:v>1962</c:v>
                      </c:pt>
                      <c:pt idx="3">
                        <c:v>1963</c:v>
                      </c:pt>
                      <c:pt idx="4">
                        <c:v>1964</c:v>
                      </c:pt>
                      <c:pt idx="5">
                        <c:v>1965</c:v>
                      </c:pt>
                      <c:pt idx="6">
                        <c:v>1966</c:v>
                      </c:pt>
                      <c:pt idx="7">
                        <c:v>1967</c:v>
                      </c:pt>
                      <c:pt idx="8">
                        <c:v>1968</c:v>
                      </c:pt>
                      <c:pt idx="9">
                        <c:v>1969</c:v>
                      </c:pt>
                      <c:pt idx="10">
                        <c:v>1970</c:v>
                      </c:pt>
                      <c:pt idx="11">
                        <c:v>1971</c:v>
                      </c:pt>
                      <c:pt idx="12">
                        <c:v>1972</c:v>
                      </c:pt>
                      <c:pt idx="13">
                        <c:v>1973</c:v>
                      </c:pt>
                      <c:pt idx="14">
                        <c:v>1974</c:v>
                      </c:pt>
                      <c:pt idx="15">
                        <c:v>1975</c:v>
                      </c:pt>
                      <c:pt idx="16">
                        <c:v>1976</c:v>
                      </c:pt>
                      <c:pt idx="17">
                        <c:v>1977</c:v>
                      </c:pt>
                      <c:pt idx="18">
                        <c:v>1978</c:v>
                      </c:pt>
                      <c:pt idx="19">
                        <c:v>1979</c:v>
                      </c:pt>
                      <c:pt idx="20">
                        <c:v>1980</c:v>
                      </c:pt>
                      <c:pt idx="21">
                        <c:v>1981</c:v>
                      </c:pt>
                      <c:pt idx="22">
                        <c:v>1982</c:v>
                      </c:pt>
                      <c:pt idx="23">
                        <c:v>1983</c:v>
                      </c:pt>
                      <c:pt idx="24">
                        <c:v>1984</c:v>
                      </c:pt>
                      <c:pt idx="25">
                        <c:v>1985</c:v>
                      </c:pt>
                      <c:pt idx="26">
                        <c:v>1986</c:v>
                      </c:pt>
                      <c:pt idx="27">
                        <c:v>1987</c:v>
                      </c:pt>
                      <c:pt idx="28">
                        <c:v>1988</c:v>
                      </c:pt>
                      <c:pt idx="29">
                        <c:v>1989</c:v>
                      </c:pt>
                      <c:pt idx="30">
                        <c:v>1990</c:v>
                      </c:pt>
                      <c:pt idx="31">
                        <c:v>1991</c:v>
                      </c:pt>
                      <c:pt idx="32">
                        <c:v>1992</c:v>
                      </c:pt>
                      <c:pt idx="33">
                        <c:v>1993</c:v>
                      </c:pt>
                      <c:pt idx="34">
                        <c:v>1994</c:v>
                      </c:pt>
                      <c:pt idx="35">
                        <c:v>1995</c:v>
                      </c:pt>
                      <c:pt idx="36">
                        <c:v>1996</c:v>
                      </c:pt>
                      <c:pt idx="37">
                        <c:v>1997</c:v>
                      </c:pt>
                      <c:pt idx="38">
                        <c:v>1998</c:v>
                      </c:pt>
                      <c:pt idx="39">
                        <c:v>1999</c:v>
                      </c:pt>
                      <c:pt idx="40">
                        <c:v>2000</c:v>
                      </c:pt>
                      <c:pt idx="41">
                        <c:v>2001</c:v>
                      </c:pt>
                      <c:pt idx="42">
                        <c:v>2002</c:v>
                      </c:pt>
                      <c:pt idx="43">
                        <c:v>2003</c:v>
                      </c:pt>
                      <c:pt idx="44">
                        <c:v>2004</c:v>
                      </c:pt>
                      <c:pt idx="45">
                        <c:v>2005</c:v>
                      </c:pt>
                      <c:pt idx="46">
                        <c:v>2006</c:v>
                      </c:pt>
                      <c:pt idx="47">
                        <c:v>2007</c:v>
                      </c:pt>
                      <c:pt idx="48">
                        <c:v>2008</c:v>
                      </c:pt>
                      <c:pt idx="49">
                        <c:v>2009</c:v>
                      </c:pt>
                      <c:pt idx="50">
                        <c:v>2010</c:v>
                      </c:pt>
                      <c:pt idx="51">
                        <c:v>2011</c:v>
                      </c:pt>
                      <c:pt idx="52">
                        <c:v>2012</c:v>
                      </c:pt>
                      <c:pt idx="53">
                        <c:v>2013</c:v>
                      </c:pt>
                      <c:pt idx="54">
                        <c:v>2014</c:v>
                      </c:pt>
                    </c:numCache>
                  </c:numRef>
                </c:cat>
                <c:val>
                  <c:numRef>
                    <c:extLst>
                      <c:ext uri="{02D57815-91ED-43cb-92C2-25804820EDAC}">
                        <c15:formulaRef>
                          <c15:sqref>Data!$B$85:$BD$85</c15:sqref>
                        </c15:formulaRef>
                      </c:ext>
                    </c:extLst>
                    <c:numCache>
                      <c:formatCode>General</c:formatCode>
                      <c:ptCount val="55"/>
                      <c:pt idx="0">
                        <c:v>2061</c:v>
                      </c:pt>
                      <c:pt idx="1">
                        <c:v>2060</c:v>
                      </c:pt>
                      <c:pt idx="2">
                        <c:v>2053</c:v>
                      </c:pt>
                      <c:pt idx="3">
                        <c:v>2049</c:v>
                      </c:pt>
                      <c:pt idx="4">
                        <c:v>2075</c:v>
                      </c:pt>
                      <c:pt idx="5">
                        <c:v>2075</c:v>
                      </c:pt>
                      <c:pt idx="6">
                        <c:v>2050</c:v>
                      </c:pt>
                      <c:pt idx="7">
                        <c:v>2033</c:v>
                      </c:pt>
                      <c:pt idx="8">
                        <c:v>2017</c:v>
                      </c:pt>
                      <c:pt idx="9">
                        <c:v>1998</c:v>
                      </c:pt>
                      <c:pt idx="10">
                        <c:v>1982</c:v>
                      </c:pt>
                      <c:pt idx="11">
                        <c:v>1947</c:v>
                      </c:pt>
                      <c:pt idx="12">
                        <c:v>1931</c:v>
                      </c:pt>
                      <c:pt idx="13">
                        <c:v>1915</c:v>
                      </c:pt>
                      <c:pt idx="14">
                        <c:v>1909</c:v>
                      </c:pt>
                      <c:pt idx="15">
                        <c:v>1899</c:v>
                      </c:pt>
                      <c:pt idx="16">
                        <c:v>1896</c:v>
                      </c:pt>
                      <c:pt idx="17">
                        <c:v>1888</c:v>
                      </c:pt>
                      <c:pt idx="18">
                        <c:v>1893</c:v>
                      </c:pt>
                      <c:pt idx="19">
                        <c:v>1869</c:v>
                      </c:pt>
                      <c:pt idx="20">
                        <c:v>1849</c:v>
                      </c:pt>
                      <c:pt idx="21">
                        <c:v>1855</c:v>
                      </c:pt>
                      <c:pt idx="22">
                        <c:v>1840</c:v>
                      </c:pt>
                      <c:pt idx="23">
                        <c:v>1823</c:v>
                      </c:pt>
                      <c:pt idx="24">
                        <c:v>1814</c:v>
                      </c:pt>
                      <c:pt idx="25">
                        <c:v>1813</c:v>
                      </c:pt>
                      <c:pt idx="26">
                        <c:v>1793</c:v>
                      </c:pt>
                      <c:pt idx="27">
                        <c:v>1798</c:v>
                      </c:pt>
                      <c:pt idx="28">
                        <c:v>1806</c:v>
                      </c:pt>
                      <c:pt idx="29">
                        <c:v>1802</c:v>
                      </c:pt>
                      <c:pt idx="30">
                        <c:v>1769</c:v>
                      </c:pt>
                      <c:pt idx="31">
                        <c:v>1747</c:v>
                      </c:pt>
                      <c:pt idx="32">
                        <c:v>1753</c:v>
                      </c:pt>
                      <c:pt idx="33">
                        <c:v>1755</c:v>
                      </c:pt>
                      <c:pt idx="34">
                        <c:v>1775</c:v>
                      </c:pt>
                      <c:pt idx="35">
                        <c:v>1776</c:v>
                      </c:pt>
                      <c:pt idx="36">
                        <c:v>1775</c:v>
                      </c:pt>
                      <c:pt idx="37">
                        <c:v>1765</c:v>
                      </c:pt>
                      <c:pt idx="38">
                        <c:v>1754</c:v>
                      </c:pt>
                      <c:pt idx="39">
                        <c:v>1757</c:v>
                      </c:pt>
                      <c:pt idx="40">
                        <c:v>1742</c:v>
                      </c:pt>
                      <c:pt idx="41">
                        <c:v>1723</c:v>
                      </c:pt>
                      <c:pt idx="42">
                        <c:v>1714</c:v>
                      </c:pt>
                      <c:pt idx="43">
                        <c:v>1705</c:v>
                      </c:pt>
                      <c:pt idx="44">
                        <c:v>1707</c:v>
                      </c:pt>
                      <c:pt idx="45">
                        <c:v>1697</c:v>
                      </c:pt>
                      <c:pt idx="46">
                        <c:v>1693</c:v>
                      </c:pt>
                      <c:pt idx="47">
                        <c:v>1691</c:v>
                      </c:pt>
                      <c:pt idx="48">
                        <c:v>1685</c:v>
                      </c:pt>
                      <c:pt idx="49">
                        <c:v>1661</c:v>
                      </c:pt>
                      <c:pt idx="50">
                        <c:v>1668</c:v>
                      </c:pt>
                      <c:pt idx="51">
                        <c:v>1662</c:v>
                      </c:pt>
                      <c:pt idx="52">
                        <c:v>1650</c:v>
                      </c:pt>
                      <c:pt idx="53">
                        <c:v>1643</c:v>
                      </c:pt>
                      <c:pt idx="54">
                        <c:v>1645</c:v>
                      </c:pt>
                    </c:numCache>
                  </c:numRef>
                </c:val>
                <c:smooth val="0"/>
                <c:extLst>
                  <c:ext xmlns:c16="http://schemas.microsoft.com/office/drawing/2014/chart" uri="{C3380CC4-5D6E-409C-BE32-E72D297353CC}">
                    <c16:uniqueId val="{00000006-BA8F-490C-BD88-30BCA9D442ED}"/>
                  </c:ext>
                </c:extLst>
              </c15:ser>
            </c15:filteredLineSeries>
            <c15:filteredLineSeries>
              <c15:ser>
                <c:idx val="2"/>
                <c:order val="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Data!$A$87</c15:sqref>
                        </c15:formulaRef>
                      </c:ext>
                    </c:extLst>
                    <c:strCache>
                      <c:ptCount val="1"/>
                      <c:pt idx="0">
                        <c:v>Sweden</c:v>
                      </c:pt>
                    </c:strCache>
                  </c:strRef>
                </c:tx>
                <c:marker>
                  <c:symbol val="none"/>
                </c:marker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Data!$B$84:$BD$84</c15:sqref>
                        </c15:formulaRef>
                      </c:ext>
                    </c:extLst>
                    <c:numCache>
                      <c:formatCode>General</c:formatCode>
                      <c:ptCount val="55"/>
                      <c:pt idx="0">
                        <c:v>1960</c:v>
                      </c:pt>
                      <c:pt idx="1">
                        <c:v>1961</c:v>
                      </c:pt>
                      <c:pt idx="2">
                        <c:v>1962</c:v>
                      </c:pt>
                      <c:pt idx="3">
                        <c:v>1963</c:v>
                      </c:pt>
                      <c:pt idx="4">
                        <c:v>1964</c:v>
                      </c:pt>
                      <c:pt idx="5">
                        <c:v>1965</c:v>
                      </c:pt>
                      <c:pt idx="6">
                        <c:v>1966</c:v>
                      </c:pt>
                      <c:pt idx="7">
                        <c:v>1967</c:v>
                      </c:pt>
                      <c:pt idx="8">
                        <c:v>1968</c:v>
                      </c:pt>
                      <c:pt idx="9">
                        <c:v>1969</c:v>
                      </c:pt>
                      <c:pt idx="10">
                        <c:v>1970</c:v>
                      </c:pt>
                      <c:pt idx="11">
                        <c:v>1971</c:v>
                      </c:pt>
                      <c:pt idx="12">
                        <c:v>1972</c:v>
                      </c:pt>
                      <c:pt idx="13">
                        <c:v>1973</c:v>
                      </c:pt>
                      <c:pt idx="14">
                        <c:v>1974</c:v>
                      </c:pt>
                      <c:pt idx="15">
                        <c:v>1975</c:v>
                      </c:pt>
                      <c:pt idx="16">
                        <c:v>1976</c:v>
                      </c:pt>
                      <c:pt idx="17">
                        <c:v>1977</c:v>
                      </c:pt>
                      <c:pt idx="18">
                        <c:v>1978</c:v>
                      </c:pt>
                      <c:pt idx="19">
                        <c:v>1979</c:v>
                      </c:pt>
                      <c:pt idx="20">
                        <c:v>1980</c:v>
                      </c:pt>
                      <c:pt idx="21">
                        <c:v>1981</c:v>
                      </c:pt>
                      <c:pt idx="22">
                        <c:v>1982</c:v>
                      </c:pt>
                      <c:pt idx="23">
                        <c:v>1983</c:v>
                      </c:pt>
                      <c:pt idx="24">
                        <c:v>1984</c:v>
                      </c:pt>
                      <c:pt idx="25">
                        <c:v>1985</c:v>
                      </c:pt>
                      <c:pt idx="26">
                        <c:v>1986</c:v>
                      </c:pt>
                      <c:pt idx="27">
                        <c:v>1987</c:v>
                      </c:pt>
                      <c:pt idx="28">
                        <c:v>1988</c:v>
                      </c:pt>
                      <c:pt idx="29">
                        <c:v>1989</c:v>
                      </c:pt>
                      <c:pt idx="30">
                        <c:v>1990</c:v>
                      </c:pt>
                      <c:pt idx="31">
                        <c:v>1991</c:v>
                      </c:pt>
                      <c:pt idx="32">
                        <c:v>1992</c:v>
                      </c:pt>
                      <c:pt idx="33">
                        <c:v>1993</c:v>
                      </c:pt>
                      <c:pt idx="34">
                        <c:v>1994</c:v>
                      </c:pt>
                      <c:pt idx="35">
                        <c:v>1995</c:v>
                      </c:pt>
                      <c:pt idx="36">
                        <c:v>1996</c:v>
                      </c:pt>
                      <c:pt idx="37">
                        <c:v>1997</c:v>
                      </c:pt>
                      <c:pt idx="38">
                        <c:v>1998</c:v>
                      </c:pt>
                      <c:pt idx="39">
                        <c:v>1999</c:v>
                      </c:pt>
                      <c:pt idx="40">
                        <c:v>2000</c:v>
                      </c:pt>
                      <c:pt idx="41">
                        <c:v>2001</c:v>
                      </c:pt>
                      <c:pt idx="42">
                        <c:v>2002</c:v>
                      </c:pt>
                      <c:pt idx="43">
                        <c:v>2003</c:v>
                      </c:pt>
                      <c:pt idx="44">
                        <c:v>2004</c:v>
                      </c:pt>
                      <c:pt idx="45">
                        <c:v>2005</c:v>
                      </c:pt>
                      <c:pt idx="46">
                        <c:v>2006</c:v>
                      </c:pt>
                      <c:pt idx="47">
                        <c:v>2007</c:v>
                      </c:pt>
                      <c:pt idx="48">
                        <c:v>2008</c:v>
                      </c:pt>
                      <c:pt idx="49">
                        <c:v>2009</c:v>
                      </c:pt>
                      <c:pt idx="50">
                        <c:v>2010</c:v>
                      </c:pt>
                      <c:pt idx="51">
                        <c:v>2011</c:v>
                      </c:pt>
                      <c:pt idx="52">
                        <c:v>2012</c:v>
                      </c:pt>
                      <c:pt idx="53">
                        <c:v>2013</c:v>
                      </c:pt>
                      <c:pt idx="54">
                        <c:v>2014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Data!$B$87:$BD$87</c15:sqref>
                        </c15:formulaRef>
                      </c:ext>
                    </c:extLst>
                    <c:numCache>
                      <c:formatCode>General</c:formatCode>
                      <c:ptCount val="55"/>
                      <c:pt idx="0">
                        <c:v>1899</c:v>
                      </c:pt>
                      <c:pt idx="1">
                        <c:v>1901</c:v>
                      </c:pt>
                      <c:pt idx="2">
                        <c:v>1889</c:v>
                      </c:pt>
                      <c:pt idx="3">
                        <c:v>1883</c:v>
                      </c:pt>
                      <c:pt idx="4">
                        <c:v>1852</c:v>
                      </c:pt>
                      <c:pt idx="5">
                        <c:v>1841</c:v>
                      </c:pt>
                      <c:pt idx="6">
                        <c:v>1827</c:v>
                      </c:pt>
                      <c:pt idx="7">
                        <c:v>1796</c:v>
                      </c:pt>
                      <c:pt idx="8">
                        <c:v>1753</c:v>
                      </c:pt>
                      <c:pt idx="9">
                        <c:v>1730</c:v>
                      </c:pt>
                      <c:pt idx="10">
                        <c:v>1730</c:v>
                      </c:pt>
                      <c:pt idx="11">
                        <c:v>1698</c:v>
                      </c:pt>
                      <c:pt idx="12">
                        <c:v>1658</c:v>
                      </c:pt>
                      <c:pt idx="13">
                        <c:v>1642</c:v>
                      </c:pt>
                      <c:pt idx="14">
                        <c:v>1623</c:v>
                      </c:pt>
                      <c:pt idx="15">
                        <c:v>1599</c:v>
                      </c:pt>
                      <c:pt idx="16">
                        <c:v>1608</c:v>
                      </c:pt>
                      <c:pt idx="17">
                        <c:v>1581</c:v>
                      </c:pt>
                      <c:pt idx="18">
                        <c:v>1541</c:v>
                      </c:pt>
                      <c:pt idx="19">
                        <c:v>1530</c:v>
                      </c:pt>
                      <c:pt idx="20">
                        <c:v>1517</c:v>
                      </c:pt>
                      <c:pt idx="21">
                        <c:v>1508</c:v>
                      </c:pt>
                      <c:pt idx="22">
                        <c:v>1523</c:v>
                      </c:pt>
                      <c:pt idx="23">
                        <c:v>1532</c:v>
                      </c:pt>
                      <c:pt idx="24">
                        <c:v>1534</c:v>
                      </c:pt>
                      <c:pt idx="25">
                        <c:v>1538</c:v>
                      </c:pt>
                      <c:pt idx="26">
                        <c:v>1536</c:v>
                      </c:pt>
                      <c:pt idx="27">
                        <c:v>1546</c:v>
                      </c:pt>
                      <c:pt idx="28">
                        <c:v>1566</c:v>
                      </c:pt>
                      <c:pt idx="29">
                        <c:v>1565</c:v>
                      </c:pt>
                      <c:pt idx="30">
                        <c:v>1561</c:v>
                      </c:pt>
                      <c:pt idx="31">
                        <c:v>1548</c:v>
                      </c:pt>
                      <c:pt idx="32">
                        <c:v>1565</c:v>
                      </c:pt>
                      <c:pt idx="33">
                        <c:v>1597</c:v>
                      </c:pt>
                      <c:pt idx="34">
                        <c:v>1635</c:v>
                      </c:pt>
                      <c:pt idx="35">
                        <c:v>1640</c:v>
                      </c:pt>
                      <c:pt idx="36">
                        <c:v>1653</c:v>
                      </c:pt>
                      <c:pt idx="37">
                        <c:v>1658</c:v>
                      </c:pt>
                      <c:pt idx="38">
                        <c:v>1656</c:v>
                      </c:pt>
                      <c:pt idx="39">
                        <c:v>1665</c:v>
                      </c:pt>
                      <c:pt idx="40">
                        <c:v>1642</c:v>
                      </c:pt>
                      <c:pt idx="41">
                        <c:v>1618</c:v>
                      </c:pt>
                      <c:pt idx="42">
                        <c:v>1595</c:v>
                      </c:pt>
                      <c:pt idx="43">
                        <c:v>1582</c:v>
                      </c:pt>
                      <c:pt idx="44">
                        <c:v>1605</c:v>
                      </c:pt>
                      <c:pt idx="45">
                        <c:v>1605</c:v>
                      </c:pt>
                      <c:pt idx="46">
                        <c:v>1599</c:v>
                      </c:pt>
                      <c:pt idx="47">
                        <c:v>1612</c:v>
                      </c:pt>
                      <c:pt idx="48">
                        <c:v>1617</c:v>
                      </c:pt>
                      <c:pt idx="49">
                        <c:v>1609</c:v>
                      </c:pt>
                      <c:pt idx="50">
                        <c:v>1635</c:v>
                      </c:pt>
                      <c:pt idx="51">
                        <c:v>1632</c:v>
                      </c:pt>
                      <c:pt idx="52">
                        <c:v>1618</c:v>
                      </c:pt>
                      <c:pt idx="53">
                        <c:v>1607</c:v>
                      </c:pt>
                      <c:pt idx="54">
                        <c:v>1609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8-BA8F-490C-BD88-30BCA9D442ED}"/>
                  </c:ext>
                </c:extLst>
              </c15:ser>
            </c15:filteredLineSeries>
            <c15:filteredLineSeries>
              <c15:ser>
                <c:idx val="3"/>
                <c:order val="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Data!$A$88</c15:sqref>
                        </c15:formulaRef>
                      </c:ext>
                    </c:extLst>
                    <c:strCache>
                      <c:ptCount val="1"/>
                    </c:strCache>
                  </c:strRef>
                </c:tx>
                <c:marker>
                  <c:symbol val="none"/>
                </c:marker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Data!$B$84:$BD$84</c15:sqref>
                        </c15:formulaRef>
                      </c:ext>
                    </c:extLst>
                    <c:numCache>
                      <c:formatCode>General</c:formatCode>
                      <c:ptCount val="55"/>
                      <c:pt idx="0">
                        <c:v>1960</c:v>
                      </c:pt>
                      <c:pt idx="1">
                        <c:v>1961</c:v>
                      </c:pt>
                      <c:pt idx="2">
                        <c:v>1962</c:v>
                      </c:pt>
                      <c:pt idx="3">
                        <c:v>1963</c:v>
                      </c:pt>
                      <c:pt idx="4">
                        <c:v>1964</c:v>
                      </c:pt>
                      <c:pt idx="5">
                        <c:v>1965</c:v>
                      </c:pt>
                      <c:pt idx="6">
                        <c:v>1966</c:v>
                      </c:pt>
                      <c:pt idx="7">
                        <c:v>1967</c:v>
                      </c:pt>
                      <c:pt idx="8">
                        <c:v>1968</c:v>
                      </c:pt>
                      <c:pt idx="9">
                        <c:v>1969</c:v>
                      </c:pt>
                      <c:pt idx="10">
                        <c:v>1970</c:v>
                      </c:pt>
                      <c:pt idx="11">
                        <c:v>1971</c:v>
                      </c:pt>
                      <c:pt idx="12">
                        <c:v>1972</c:v>
                      </c:pt>
                      <c:pt idx="13">
                        <c:v>1973</c:v>
                      </c:pt>
                      <c:pt idx="14">
                        <c:v>1974</c:v>
                      </c:pt>
                      <c:pt idx="15">
                        <c:v>1975</c:v>
                      </c:pt>
                      <c:pt idx="16">
                        <c:v>1976</c:v>
                      </c:pt>
                      <c:pt idx="17">
                        <c:v>1977</c:v>
                      </c:pt>
                      <c:pt idx="18">
                        <c:v>1978</c:v>
                      </c:pt>
                      <c:pt idx="19">
                        <c:v>1979</c:v>
                      </c:pt>
                      <c:pt idx="20">
                        <c:v>1980</c:v>
                      </c:pt>
                      <c:pt idx="21">
                        <c:v>1981</c:v>
                      </c:pt>
                      <c:pt idx="22">
                        <c:v>1982</c:v>
                      </c:pt>
                      <c:pt idx="23">
                        <c:v>1983</c:v>
                      </c:pt>
                      <c:pt idx="24">
                        <c:v>1984</c:v>
                      </c:pt>
                      <c:pt idx="25">
                        <c:v>1985</c:v>
                      </c:pt>
                      <c:pt idx="26">
                        <c:v>1986</c:v>
                      </c:pt>
                      <c:pt idx="27">
                        <c:v>1987</c:v>
                      </c:pt>
                      <c:pt idx="28">
                        <c:v>1988</c:v>
                      </c:pt>
                      <c:pt idx="29">
                        <c:v>1989</c:v>
                      </c:pt>
                      <c:pt idx="30">
                        <c:v>1990</c:v>
                      </c:pt>
                      <c:pt idx="31">
                        <c:v>1991</c:v>
                      </c:pt>
                      <c:pt idx="32">
                        <c:v>1992</c:v>
                      </c:pt>
                      <c:pt idx="33">
                        <c:v>1993</c:v>
                      </c:pt>
                      <c:pt idx="34">
                        <c:v>1994</c:v>
                      </c:pt>
                      <c:pt idx="35">
                        <c:v>1995</c:v>
                      </c:pt>
                      <c:pt idx="36">
                        <c:v>1996</c:v>
                      </c:pt>
                      <c:pt idx="37">
                        <c:v>1997</c:v>
                      </c:pt>
                      <c:pt idx="38">
                        <c:v>1998</c:v>
                      </c:pt>
                      <c:pt idx="39">
                        <c:v>1999</c:v>
                      </c:pt>
                      <c:pt idx="40">
                        <c:v>2000</c:v>
                      </c:pt>
                      <c:pt idx="41">
                        <c:v>2001</c:v>
                      </c:pt>
                      <c:pt idx="42">
                        <c:v>2002</c:v>
                      </c:pt>
                      <c:pt idx="43">
                        <c:v>2003</c:v>
                      </c:pt>
                      <c:pt idx="44">
                        <c:v>2004</c:v>
                      </c:pt>
                      <c:pt idx="45">
                        <c:v>2005</c:v>
                      </c:pt>
                      <c:pt idx="46">
                        <c:v>2006</c:v>
                      </c:pt>
                      <c:pt idx="47">
                        <c:v>2007</c:v>
                      </c:pt>
                      <c:pt idx="48">
                        <c:v>2008</c:v>
                      </c:pt>
                      <c:pt idx="49">
                        <c:v>2009</c:v>
                      </c:pt>
                      <c:pt idx="50">
                        <c:v>2010</c:v>
                      </c:pt>
                      <c:pt idx="51">
                        <c:v>2011</c:v>
                      </c:pt>
                      <c:pt idx="52">
                        <c:v>2012</c:v>
                      </c:pt>
                      <c:pt idx="53">
                        <c:v>2013</c:v>
                      </c:pt>
                      <c:pt idx="54">
                        <c:v>2014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Data!$B$88:$BD$88</c15:sqref>
                        </c15:formulaRef>
                      </c:ext>
                    </c:extLst>
                    <c:numCache>
                      <c:formatCode>General</c:formatCode>
                      <c:ptCount val="55"/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9-BA8F-490C-BD88-30BCA9D442ED}"/>
                  </c:ext>
                </c:extLst>
              </c15:ser>
            </c15:filteredLineSeries>
          </c:ext>
        </c:extLst>
      </c:lineChart>
      <c:catAx>
        <c:axId val="3628505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en-US"/>
          </a:p>
        </c:txPr>
        <c:crossAx val="37722752"/>
        <c:crosses val="autoZero"/>
        <c:auto val="1"/>
        <c:lblAlgn val="ctr"/>
        <c:lblOffset val="100"/>
        <c:tickLblSkip val="5"/>
        <c:noMultiLvlLbl val="0"/>
      </c:catAx>
      <c:valAx>
        <c:axId val="37722752"/>
        <c:scaling>
          <c:orientation val="minMax"/>
          <c:min val="1200"/>
        </c:scaling>
        <c:delete val="0"/>
        <c:axPos val="l"/>
        <c:majorGridlines/>
        <c:numFmt formatCode="0" sourceLinked="0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en-US"/>
          </a:p>
        </c:txPr>
        <c:crossAx val="36285056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81593664502256202"/>
          <c:y val="0.16933963452164"/>
          <c:w val="0.156674074454831"/>
          <c:h val="0.16135752209155399"/>
        </c:manualLayout>
      </c:layout>
      <c:overlay val="0"/>
      <c:txPr>
        <a:bodyPr/>
        <a:lstStyle/>
        <a:p>
          <a:pPr>
            <a:defRPr sz="1200" b="1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8921534656422898E-2"/>
          <c:y val="0.12396426056499001"/>
          <c:w val="0.93495100988018198"/>
          <c:h val="0.60968714276569103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dPt>
            <c:idx val="23"/>
            <c:invertIfNegative val="0"/>
            <c:bubble3D val="0"/>
            <c:spPr>
              <a:solidFill>
                <a:schemeClr val="accent2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EBD-4036-9D3C-3E57AC0DC04B}"/>
              </c:ext>
            </c:extLst>
          </c:dPt>
          <c:dPt>
            <c:idx val="24"/>
            <c:invertIfNegative val="0"/>
            <c:bubble3D val="0"/>
            <c:spPr>
              <a:solidFill>
                <a:schemeClr val="accent2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EBD-4036-9D3C-3E57AC0DC04B}"/>
              </c:ext>
            </c:extLst>
          </c:dPt>
          <c:dPt>
            <c:idx val="25"/>
            <c:invertIfNegative val="0"/>
            <c:bubble3D val="0"/>
            <c:spPr>
              <a:solidFill>
                <a:schemeClr val="accent2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DEBD-4036-9D3C-3E57AC0DC04B}"/>
              </c:ext>
            </c:extLst>
          </c:dPt>
          <c:dPt>
            <c:idx val="26"/>
            <c:invertIfNegative val="0"/>
            <c:bubble3D val="0"/>
            <c:spPr>
              <a:solidFill>
                <a:schemeClr val="accent2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DEBD-4036-9D3C-3E57AC0DC04B}"/>
              </c:ext>
            </c:extLst>
          </c:dPt>
          <c:dPt>
            <c:idx val="27"/>
            <c:invertIfNegative val="0"/>
            <c:bubble3D val="0"/>
            <c:spPr>
              <a:solidFill>
                <a:schemeClr val="accent2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DEBD-4036-9D3C-3E57AC0DC04B}"/>
              </c:ext>
            </c:extLst>
          </c:dPt>
          <c:dPt>
            <c:idx val="29"/>
            <c:invertIfNegative val="0"/>
            <c:bubble3D val="0"/>
            <c:spPr>
              <a:solidFill>
                <a:schemeClr val="accent1"/>
              </a:solidFill>
              <a:ln>
                <a:solidFill>
                  <a:schemeClr val="accent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DEBD-4036-9D3C-3E57AC0DC04B}"/>
              </c:ext>
            </c:extLst>
          </c:dPt>
          <c:dPt>
            <c:idx val="31"/>
            <c:invertIfNegative val="0"/>
            <c:bubble3D val="0"/>
            <c:spPr>
              <a:solidFill>
                <a:schemeClr val="accent4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DEBD-4036-9D3C-3E57AC0DC04B}"/>
              </c:ext>
            </c:extLst>
          </c:dPt>
          <c:dLbls>
            <c:dLbl>
              <c:idx val="23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EBD-4036-9D3C-3E57AC0DC04B}"/>
                </c:ext>
              </c:extLst>
            </c:dLbl>
            <c:dLbl>
              <c:idx val="24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EBD-4036-9D3C-3E57AC0DC04B}"/>
                </c:ext>
              </c:extLst>
            </c:dLbl>
            <c:dLbl>
              <c:idx val="25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DEBD-4036-9D3C-3E57AC0DC04B}"/>
                </c:ext>
              </c:extLst>
            </c:dLbl>
            <c:dLbl>
              <c:idx val="26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DEBD-4036-9D3C-3E57AC0DC04B}"/>
                </c:ext>
              </c:extLst>
            </c:dLbl>
            <c:dLbl>
              <c:idx val="27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DEBD-4036-9D3C-3E57AC0DC04B}"/>
                </c:ext>
              </c:extLst>
            </c:dLbl>
            <c:dLbl>
              <c:idx val="29"/>
              <c:layout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1200" b="1"/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DEBD-4036-9D3C-3E57AC0DC04B}"/>
                </c:ext>
              </c:extLst>
            </c:dLbl>
            <c:dLbl>
              <c:idx val="30"/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DEBD-4036-9D3C-3E57AC0DC04B}"/>
                </c:ext>
              </c:extLst>
            </c:dLbl>
            <c:dLbl>
              <c:idx val="31"/>
              <c:layout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1200" b="1"/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DEBD-4036-9D3C-3E57AC0DC04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000" b="1"/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'[6 Creating Jobs_Hannes.xlsx]Data'!$A$98:$A$129</c:f>
              <c:strCache>
                <c:ptCount val="32"/>
                <c:pt idx="0">
                  <c:v>Lithuania</c:v>
                </c:pt>
                <c:pt idx="1">
                  <c:v>Czech Republic</c:v>
                </c:pt>
                <c:pt idx="2">
                  <c:v>Estonia</c:v>
                </c:pt>
                <c:pt idx="3">
                  <c:v>Slovakia</c:v>
                </c:pt>
                <c:pt idx="4">
                  <c:v>Poland</c:v>
                </c:pt>
                <c:pt idx="5">
                  <c:v>Latvia</c:v>
                </c:pt>
                <c:pt idx="6">
                  <c:v>Germany</c:v>
                </c:pt>
                <c:pt idx="7">
                  <c:v>Finland</c:v>
                </c:pt>
                <c:pt idx="8">
                  <c:v>Slovenia</c:v>
                </c:pt>
                <c:pt idx="9">
                  <c:v>Austria</c:v>
                </c:pt>
                <c:pt idx="10">
                  <c:v>Sweden</c:v>
                </c:pt>
                <c:pt idx="11">
                  <c:v>Hungary</c:v>
                </c:pt>
                <c:pt idx="12">
                  <c:v>Croatia</c:v>
                </c:pt>
                <c:pt idx="13">
                  <c:v>Luxembourg</c:v>
                </c:pt>
                <c:pt idx="14">
                  <c:v>Bulgaria</c:v>
                </c:pt>
                <c:pt idx="15">
                  <c:v>Denmark</c:v>
                </c:pt>
                <c:pt idx="16">
                  <c:v>United Kingdom</c:v>
                </c:pt>
                <c:pt idx="17">
                  <c:v>Ireland</c:v>
                </c:pt>
                <c:pt idx="18">
                  <c:v>Cyprus</c:v>
                </c:pt>
                <c:pt idx="19">
                  <c:v>France</c:v>
                </c:pt>
                <c:pt idx="20">
                  <c:v>Netherlands</c:v>
                </c:pt>
                <c:pt idx="21">
                  <c:v>Belgium</c:v>
                </c:pt>
                <c:pt idx="22">
                  <c:v>Romania</c:v>
                </c:pt>
                <c:pt idx="23">
                  <c:v>Greece</c:v>
                </c:pt>
                <c:pt idx="24">
                  <c:v>Italy</c:v>
                </c:pt>
                <c:pt idx="25">
                  <c:v>Spain</c:v>
                </c:pt>
                <c:pt idx="26">
                  <c:v>Portugal</c:v>
                </c:pt>
                <c:pt idx="27">
                  <c:v>Malta</c:v>
                </c:pt>
                <c:pt idx="29">
                  <c:v>Average EU-28</c:v>
                </c:pt>
                <c:pt idx="31">
                  <c:v>United States</c:v>
                </c:pt>
              </c:strCache>
            </c:strRef>
          </c:cat>
          <c:val>
            <c:numRef>
              <c:f>'[6 Creating Jobs_Hannes.xlsx]Data'!$B$98:$B$129</c:f>
              <c:numCache>
                <c:formatCode>General</c:formatCode>
                <c:ptCount val="32"/>
                <c:pt idx="0">
                  <c:v>93.3</c:v>
                </c:pt>
                <c:pt idx="1">
                  <c:v>93.2</c:v>
                </c:pt>
                <c:pt idx="2">
                  <c:v>91.2</c:v>
                </c:pt>
                <c:pt idx="3">
                  <c:v>91</c:v>
                </c:pt>
                <c:pt idx="4">
                  <c:v>90.5</c:v>
                </c:pt>
                <c:pt idx="5">
                  <c:v>89.5</c:v>
                </c:pt>
                <c:pt idx="6">
                  <c:v>86.9</c:v>
                </c:pt>
                <c:pt idx="7">
                  <c:v>86.5</c:v>
                </c:pt>
                <c:pt idx="8">
                  <c:v>85.7</c:v>
                </c:pt>
                <c:pt idx="9">
                  <c:v>83.9</c:v>
                </c:pt>
                <c:pt idx="10">
                  <c:v>83.7</c:v>
                </c:pt>
                <c:pt idx="11">
                  <c:v>83.1</c:v>
                </c:pt>
                <c:pt idx="12">
                  <c:v>82.9</c:v>
                </c:pt>
                <c:pt idx="13">
                  <c:v>82</c:v>
                </c:pt>
                <c:pt idx="14">
                  <c:v>81.099999999999994</c:v>
                </c:pt>
                <c:pt idx="15">
                  <c:v>79.599999999999994</c:v>
                </c:pt>
                <c:pt idx="16">
                  <c:v>79.2</c:v>
                </c:pt>
                <c:pt idx="17">
                  <c:v>78.8</c:v>
                </c:pt>
                <c:pt idx="18">
                  <c:v>77.599999999999994</c:v>
                </c:pt>
                <c:pt idx="19">
                  <c:v>77.400000000000006</c:v>
                </c:pt>
                <c:pt idx="20">
                  <c:v>76</c:v>
                </c:pt>
                <c:pt idx="21">
                  <c:v>73.599999999999994</c:v>
                </c:pt>
                <c:pt idx="22">
                  <c:v>72.8</c:v>
                </c:pt>
                <c:pt idx="23">
                  <c:v>68.400000000000006</c:v>
                </c:pt>
                <c:pt idx="24">
                  <c:v>59.3</c:v>
                </c:pt>
                <c:pt idx="25">
                  <c:v>56.6</c:v>
                </c:pt>
                <c:pt idx="26">
                  <c:v>43.3</c:v>
                </c:pt>
                <c:pt idx="27">
                  <c:v>42.2</c:v>
                </c:pt>
                <c:pt idx="29" formatCode="0.0">
                  <c:v>78.189285714285703</c:v>
                </c:pt>
                <c:pt idx="31">
                  <c:v>88.3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F-DEBD-4036-9D3C-3E57AC0DC04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0"/>
        <c:axId val="34444800"/>
        <c:axId val="34446336"/>
      </c:barChart>
      <c:catAx>
        <c:axId val="3444480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 rot="-3600000"/>
          <a:lstStyle/>
          <a:p>
            <a:pPr>
              <a:defRPr sz="1200" b="1"/>
            </a:pPr>
            <a:endParaRPr lang="en-US"/>
          </a:p>
        </c:txPr>
        <c:crossAx val="34446336"/>
        <c:crosses val="autoZero"/>
        <c:auto val="1"/>
        <c:lblAlgn val="ctr"/>
        <c:lblOffset val="100"/>
        <c:noMultiLvlLbl val="0"/>
      </c:catAx>
      <c:valAx>
        <c:axId val="34446336"/>
        <c:scaling>
          <c:orientation val="minMax"/>
          <c:min val="30"/>
        </c:scaling>
        <c:delete val="0"/>
        <c:axPos val="l"/>
        <c:majorGridlines/>
        <c:numFmt formatCode="0" sourceLinked="0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en-US"/>
          </a:p>
        </c:txPr>
        <c:crossAx val="3444480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5.4384334517446703E-2"/>
          <c:y val="0.118389262717181"/>
          <c:w val="0.93495100988018198"/>
          <c:h val="0.6103840068771889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'[9 Catching up in Hi-tech_Hannes.xlsx]Data'!$B$93</c:f>
              <c:strCache>
                <c:ptCount val="1"/>
                <c:pt idx="0">
                  <c:v>TIMES</c:v>
                </c:pt>
              </c:strCache>
            </c:strRef>
          </c:tx>
          <c:spPr>
            <a:solidFill>
              <a:schemeClr val="accent1"/>
            </a:solidFill>
            <a:ln w="25400">
              <a:noFill/>
            </a:ln>
          </c:spPr>
          <c:invertIfNegative val="0"/>
          <c:dPt>
            <c:idx val="29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0-0544-44EA-8107-7D3470E77F05}"/>
              </c:ext>
            </c:extLst>
          </c:dPt>
          <c:dPt>
            <c:idx val="31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0544-44EA-8107-7D3470E77F05}"/>
              </c:ext>
            </c:extLst>
          </c:dPt>
          <c:cat>
            <c:strRef>
              <c:f>'[9 Catching up in Hi-tech_Hannes.xlsx]Data'!$A$94:$A$97</c:f>
              <c:strCache>
                <c:ptCount val="4"/>
                <c:pt idx="0">
                  <c:v>United States</c:v>
                </c:pt>
                <c:pt idx="1">
                  <c:v>United Kingdom</c:v>
                </c:pt>
                <c:pt idx="2">
                  <c:v>Continental Europe* </c:v>
                </c:pt>
                <c:pt idx="3">
                  <c:v>Other</c:v>
                </c:pt>
              </c:strCache>
            </c:strRef>
          </c:cat>
          <c:val>
            <c:numRef>
              <c:f>'[9 Catching up in Hi-tech_Hannes.xlsx]Data'!$B$94:$B$97</c:f>
              <c:numCache>
                <c:formatCode>General</c:formatCode>
                <c:ptCount val="4"/>
                <c:pt idx="0">
                  <c:v>28</c:v>
                </c:pt>
                <c:pt idx="1">
                  <c:v>7</c:v>
                </c:pt>
                <c:pt idx="2">
                  <c:v>2</c:v>
                </c:pt>
                <c:pt idx="3">
                  <c:v>13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0544-44EA-8107-7D3470E77F05}"/>
            </c:ext>
          </c:extLst>
        </c:ser>
        <c:ser>
          <c:idx val="1"/>
          <c:order val="1"/>
          <c:tx>
            <c:strRef>
              <c:f>'[9 Catching up in Hi-tech_Hannes.xlsx]Data'!$C$93</c:f>
              <c:strCache>
                <c:ptCount val="1"/>
                <c:pt idx="0">
                  <c:v>Shanghai</c:v>
                </c:pt>
              </c:strCache>
            </c:strRef>
          </c:tx>
          <c:spPr>
            <a:solidFill>
              <a:schemeClr val="accent2"/>
            </a:solidFill>
            <a:ln w="25400">
              <a:noFill/>
            </a:ln>
          </c:spPr>
          <c:invertIfNegative val="0"/>
          <c:cat>
            <c:strRef>
              <c:f>'[9 Catching up in Hi-tech_Hannes.xlsx]Data'!$A$94:$A$97</c:f>
              <c:strCache>
                <c:ptCount val="4"/>
                <c:pt idx="0">
                  <c:v>United States</c:v>
                </c:pt>
                <c:pt idx="1">
                  <c:v>United Kingdom</c:v>
                </c:pt>
                <c:pt idx="2">
                  <c:v>Continental Europe* </c:v>
                </c:pt>
                <c:pt idx="3">
                  <c:v>Other</c:v>
                </c:pt>
              </c:strCache>
            </c:strRef>
          </c:cat>
          <c:val>
            <c:numRef>
              <c:f>'[9 Catching up in Hi-tech_Hannes.xlsx]Data'!$C$94:$C$97</c:f>
              <c:numCache>
                <c:formatCode>General</c:formatCode>
                <c:ptCount val="4"/>
                <c:pt idx="0">
                  <c:v>32</c:v>
                </c:pt>
                <c:pt idx="1">
                  <c:v>6</c:v>
                </c:pt>
                <c:pt idx="2">
                  <c:v>6</c:v>
                </c:pt>
                <c:pt idx="3">
                  <c:v>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0544-44EA-8107-7D3470E77F0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0"/>
        <c:axId val="36070912"/>
        <c:axId val="36072448"/>
      </c:barChart>
      <c:catAx>
        <c:axId val="3607091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/>
          <a:lstStyle/>
          <a:p>
            <a:pPr>
              <a:defRPr sz="1200" b="1"/>
            </a:pPr>
            <a:endParaRPr lang="en-US"/>
          </a:p>
        </c:txPr>
        <c:crossAx val="36072448"/>
        <c:crosses val="autoZero"/>
        <c:auto val="1"/>
        <c:lblAlgn val="ctr"/>
        <c:lblOffset val="100"/>
        <c:noMultiLvlLbl val="0"/>
      </c:catAx>
      <c:valAx>
        <c:axId val="36072448"/>
        <c:scaling>
          <c:orientation val="minMax"/>
        </c:scaling>
        <c:delete val="0"/>
        <c:axPos val="l"/>
        <c:majorGridlines>
          <c:spPr>
            <a:ln w="3175">
              <a:solidFill>
                <a:srgbClr val="808080"/>
              </a:solidFill>
              <a:prstDash val="solid"/>
            </a:ln>
          </c:spPr>
        </c:majorGridlines>
        <c:numFmt formatCode="0" sourceLinked="0"/>
        <c:majorTickMark val="out"/>
        <c:minorTickMark val="none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/>
          <a:lstStyle/>
          <a:p>
            <a:pPr>
              <a:defRPr sz="1200" b="1"/>
            </a:pPr>
            <a:endParaRPr lang="en-US"/>
          </a:p>
        </c:txPr>
        <c:crossAx val="36070912"/>
        <c:crosses val="autoZero"/>
        <c:crossBetween val="between"/>
      </c:valAx>
      <c:spPr>
        <a:solidFill>
          <a:srgbClr val="FFFFFF"/>
        </a:solidFill>
        <a:ln w="25400">
          <a:noFill/>
        </a:ln>
      </c:spPr>
    </c:plotArea>
    <c:legend>
      <c:legendPos val="r"/>
      <c:layout>
        <c:manualLayout>
          <c:xMode val="edge"/>
          <c:yMode val="edge"/>
          <c:x val="0.83764219234746595"/>
          <c:y val="0.206779661016949"/>
          <c:w val="0.12306101344364"/>
          <c:h val="0.149152542372881"/>
        </c:manualLayout>
      </c:layout>
      <c:overlay val="0"/>
      <c:spPr>
        <a:noFill/>
        <a:ln w="25400">
          <a:noFill/>
        </a:ln>
      </c:spPr>
      <c:txPr>
        <a:bodyPr/>
        <a:lstStyle/>
        <a:p>
          <a:pPr>
            <a:defRPr sz="1200" b="1"/>
          </a:pPr>
          <a:endParaRPr lang="en-US"/>
        </a:p>
      </c:txPr>
    </c:legend>
    <c:plotVisOnly val="1"/>
    <c:dispBlanksAs val="gap"/>
    <c:showDLblsOverMax val="0"/>
  </c:chart>
  <c:spPr>
    <a:solidFill>
      <a:srgbClr val="FFFFFF"/>
    </a:solidFill>
    <a:ln w="3175">
      <a:solidFill>
        <a:srgbClr val="808080"/>
      </a:solidFill>
      <a:prstDash val="solid"/>
    </a:ln>
  </c:spPr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4.8921511928632297E-2"/>
          <c:y val="0.11002689292034901"/>
          <c:w val="0.93495100988018198"/>
          <c:h val="0.64917603496260701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'[9 Catching up in Hi-tech_Hannes.xlsx]Data'!$E$3</c:f>
              <c:strCache>
                <c:ptCount val="1"/>
                <c:pt idx="0">
                  <c:v>Founded before 1945</c:v>
                </c:pt>
              </c:strCache>
            </c:strRef>
          </c:tx>
          <c:spPr>
            <a:solidFill>
              <a:schemeClr val="accent2">
                <a:lumMod val="40000"/>
                <a:lumOff val="60000"/>
              </a:schemeClr>
            </a:solidFill>
            <a:ln w="25400">
              <a:noFill/>
            </a:ln>
          </c:spPr>
          <c:invertIfNegative val="0"/>
          <c:dPt>
            <c:idx val="29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0-DECA-4CF0-8EC6-3230964CE58B}"/>
              </c:ext>
            </c:extLst>
          </c:dPt>
          <c:dPt>
            <c:idx val="3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DECA-4CF0-8EC6-3230964CE58B}"/>
              </c:ext>
            </c:extLst>
          </c:dPt>
          <c:dPt>
            <c:idx val="31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2-DECA-4CF0-8EC6-3230964CE58B}"/>
              </c:ext>
            </c:extLst>
          </c:dPt>
          <c:cat>
            <c:strRef>
              <c:f>'[9 Catching up in Hi-tech_Hannes.xlsx]Data'!$F$2:$G$2</c:f>
              <c:strCache>
                <c:ptCount val="2"/>
                <c:pt idx="0">
                  <c:v>Europe</c:v>
                </c:pt>
                <c:pt idx="1">
                  <c:v>United States</c:v>
                </c:pt>
              </c:strCache>
            </c:strRef>
          </c:cat>
          <c:val>
            <c:numRef>
              <c:f>'[9 Catching up in Hi-tech_Hannes.xlsx]Data'!$F$3:$G$3</c:f>
              <c:numCache>
                <c:formatCode>General</c:formatCode>
                <c:ptCount val="2"/>
                <c:pt idx="0">
                  <c:v>87</c:v>
                </c:pt>
                <c:pt idx="1">
                  <c:v>60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DECA-4CF0-8EC6-3230964CE58B}"/>
            </c:ext>
          </c:extLst>
        </c:ser>
        <c:ser>
          <c:idx val="1"/>
          <c:order val="1"/>
          <c:tx>
            <c:strRef>
              <c:f>'[9 Catching up in Hi-tech_Hannes.xlsx]Data'!$E$4</c:f>
              <c:strCache>
                <c:ptCount val="1"/>
                <c:pt idx="0">
                  <c:v>Founded after 1945</c:v>
                </c:pt>
              </c:strCache>
            </c:strRef>
          </c:tx>
          <c:spPr>
            <a:solidFill>
              <a:schemeClr val="accent3">
                <a:lumMod val="40000"/>
                <a:lumOff val="60000"/>
              </a:schemeClr>
            </a:solidFill>
            <a:ln w="25400">
              <a:noFill/>
            </a:ln>
          </c:spPr>
          <c:invertIfNegative val="0"/>
          <c:cat>
            <c:strRef>
              <c:f>'[9 Catching up in Hi-tech_Hannes.xlsx]Data'!$F$2:$G$2</c:f>
              <c:strCache>
                <c:ptCount val="2"/>
                <c:pt idx="0">
                  <c:v>Europe</c:v>
                </c:pt>
                <c:pt idx="1">
                  <c:v>United States</c:v>
                </c:pt>
              </c:strCache>
            </c:strRef>
          </c:cat>
          <c:val>
            <c:numRef>
              <c:f>'[9 Catching up in Hi-tech_Hannes.xlsx]Data'!$F$4:$G$4</c:f>
              <c:numCache>
                <c:formatCode>General</c:formatCode>
                <c:ptCount val="2"/>
                <c:pt idx="0">
                  <c:v>13</c:v>
                </c:pt>
                <c:pt idx="1">
                  <c:v>40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DECA-4CF0-8EC6-3230964CE58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0"/>
        <c:overlap val="100"/>
        <c:axId val="34555008"/>
        <c:axId val="34557312"/>
      </c:barChart>
      <c:catAx>
        <c:axId val="3455500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/>
          <a:lstStyle/>
          <a:p>
            <a:pPr>
              <a:defRPr sz="1800" b="1"/>
            </a:pPr>
            <a:endParaRPr lang="en-US"/>
          </a:p>
        </c:txPr>
        <c:crossAx val="34557312"/>
        <c:crosses val="autoZero"/>
        <c:auto val="1"/>
        <c:lblAlgn val="ctr"/>
        <c:lblOffset val="100"/>
        <c:noMultiLvlLbl val="0"/>
      </c:catAx>
      <c:valAx>
        <c:axId val="34557312"/>
        <c:scaling>
          <c:orientation val="minMax"/>
        </c:scaling>
        <c:delete val="0"/>
        <c:axPos val="l"/>
        <c:majorGridlines>
          <c:spPr>
            <a:ln w="3175">
              <a:solidFill>
                <a:srgbClr val="808080"/>
              </a:solidFill>
              <a:prstDash val="solid"/>
            </a:ln>
          </c:spPr>
        </c:majorGridlines>
        <c:numFmt formatCode="0" sourceLinked="0"/>
        <c:majorTickMark val="out"/>
        <c:minorTickMark val="none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/>
          <a:lstStyle/>
          <a:p>
            <a:pPr>
              <a:defRPr sz="1200" b="1"/>
            </a:pPr>
            <a:endParaRPr lang="en-US"/>
          </a:p>
        </c:txPr>
        <c:crossAx val="34555008"/>
        <c:crosses val="autoZero"/>
        <c:crossBetween val="between"/>
      </c:valAx>
      <c:spPr>
        <a:solidFill>
          <a:srgbClr val="FFFFFF"/>
        </a:solidFill>
        <a:ln w="25400">
          <a:noFill/>
        </a:ln>
      </c:spPr>
    </c:plotArea>
    <c:plotVisOnly val="1"/>
    <c:dispBlanksAs val="gap"/>
    <c:showDLblsOverMax val="0"/>
  </c:chart>
  <c:spPr>
    <a:solidFill>
      <a:srgbClr val="FFFFFF"/>
    </a:solidFill>
    <a:ln w="3175">
      <a:solidFill>
        <a:srgbClr val="808080"/>
      </a:solidFill>
      <a:prstDash val="solid"/>
    </a:ln>
  </c:spPr>
  <c:externalData r:id="rId1">
    <c:autoUpdate val="0"/>
  </c:externalData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3.7995903155244599E-2"/>
          <c:y val="9.12115117188389E-2"/>
          <c:w val="0.94587669568598398"/>
          <c:h val="0.66799141582925003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dPt>
            <c:idx val="29"/>
            <c:invertIfNegative val="0"/>
            <c:bubble3D val="0"/>
            <c:spPr>
              <a:solidFill>
                <a:schemeClr val="accent4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29E5-486E-AF84-BC54C06ECAA6}"/>
              </c:ext>
            </c:extLst>
          </c:dPt>
          <c:dLbls>
            <c:dLbl>
              <c:idx val="29"/>
              <c:layout/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9E5-486E-AF84-BC54C06ECAA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 b="1"/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'[2  Fiscal_Hannes (1).xlsx]Data'!$A$5:$A$34</c:f>
              <c:strCache>
                <c:ptCount val="30"/>
                <c:pt idx="0">
                  <c:v>Lithuania</c:v>
                </c:pt>
                <c:pt idx="1">
                  <c:v>Romania</c:v>
                </c:pt>
                <c:pt idx="2">
                  <c:v>Latvia</c:v>
                </c:pt>
                <c:pt idx="3">
                  <c:v>Estonia</c:v>
                </c:pt>
                <c:pt idx="4">
                  <c:v>Ireland</c:v>
                </c:pt>
                <c:pt idx="5">
                  <c:v>Bulgaria</c:v>
                </c:pt>
                <c:pt idx="6">
                  <c:v>Poland</c:v>
                </c:pt>
                <c:pt idx="7">
                  <c:v>Slovakia*</c:v>
                </c:pt>
                <c:pt idx="8">
                  <c:v>Czech Republic</c:v>
                </c:pt>
                <c:pt idx="9">
                  <c:v>Spain*</c:v>
                </c:pt>
                <c:pt idx="10">
                  <c:v>Malta</c:v>
                </c:pt>
                <c:pt idx="11">
                  <c:v>Germany</c:v>
                </c:pt>
                <c:pt idx="12">
                  <c:v>Luxembourg</c:v>
                </c:pt>
                <c:pt idx="13">
                  <c:v>United Kingdom</c:v>
                </c:pt>
                <c:pt idx="14">
                  <c:v>Netherlands</c:v>
                </c:pt>
                <c:pt idx="15">
                  <c:v>Croatia*</c:v>
                </c:pt>
                <c:pt idx="16">
                  <c:v>Portugal</c:v>
                </c:pt>
                <c:pt idx="17">
                  <c:v>Cyprus</c:v>
                </c:pt>
                <c:pt idx="18">
                  <c:v>Greece</c:v>
                </c:pt>
                <c:pt idx="19">
                  <c:v>Slovenia</c:v>
                </c:pt>
                <c:pt idx="20">
                  <c:v>Hungary</c:v>
                </c:pt>
                <c:pt idx="21">
                  <c:v>Italy</c:v>
                </c:pt>
                <c:pt idx="22">
                  <c:v>Austria</c:v>
                </c:pt>
                <c:pt idx="23">
                  <c:v>Sweden</c:v>
                </c:pt>
                <c:pt idx="24">
                  <c:v>Belgium</c:v>
                </c:pt>
                <c:pt idx="25">
                  <c:v>Denmark</c:v>
                </c:pt>
                <c:pt idx="26">
                  <c:v>France</c:v>
                </c:pt>
                <c:pt idx="27">
                  <c:v>Finland</c:v>
                </c:pt>
                <c:pt idx="29">
                  <c:v>EU-28 average</c:v>
                </c:pt>
              </c:strCache>
            </c:strRef>
          </c:cat>
          <c:val>
            <c:numRef>
              <c:f>'[2  Fiscal_Hannes (1).xlsx]Data'!$B$5:$B$34</c:f>
              <c:numCache>
                <c:formatCode>General</c:formatCode>
                <c:ptCount val="30"/>
                <c:pt idx="0">
                  <c:v>34.9</c:v>
                </c:pt>
                <c:pt idx="1">
                  <c:v>34.9</c:v>
                </c:pt>
                <c:pt idx="2">
                  <c:v>36.9</c:v>
                </c:pt>
                <c:pt idx="3">
                  <c:v>38.799999999999997</c:v>
                </c:pt>
                <c:pt idx="4">
                  <c:v>39</c:v>
                </c:pt>
                <c:pt idx="5">
                  <c:v>39.200000000000003</c:v>
                </c:pt>
                <c:pt idx="6">
                  <c:v>41.8</c:v>
                </c:pt>
                <c:pt idx="7">
                  <c:v>41.8</c:v>
                </c:pt>
                <c:pt idx="8">
                  <c:v>42</c:v>
                </c:pt>
                <c:pt idx="9">
                  <c:v>43.6</c:v>
                </c:pt>
                <c:pt idx="10">
                  <c:v>43.8</c:v>
                </c:pt>
                <c:pt idx="11">
                  <c:v>43.9</c:v>
                </c:pt>
                <c:pt idx="12">
                  <c:v>44</c:v>
                </c:pt>
                <c:pt idx="13">
                  <c:v>44.4</c:v>
                </c:pt>
                <c:pt idx="14">
                  <c:v>46.6</c:v>
                </c:pt>
                <c:pt idx="15">
                  <c:v>48</c:v>
                </c:pt>
                <c:pt idx="16">
                  <c:v>49</c:v>
                </c:pt>
                <c:pt idx="17">
                  <c:v>49.1</c:v>
                </c:pt>
                <c:pt idx="18">
                  <c:v>49.3</c:v>
                </c:pt>
                <c:pt idx="19">
                  <c:v>49.8</c:v>
                </c:pt>
                <c:pt idx="20">
                  <c:v>50.1</c:v>
                </c:pt>
                <c:pt idx="21">
                  <c:v>51.1</c:v>
                </c:pt>
                <c:pt idx="22">
                  <c:v>52.3</c:v>
                </c:pt>
                <c:pt idx="23">
                  <c:v>53</c:v>
                </c:pt>
                <c:pt idx="24">
                  <c:v>54.3</c:v>
                </c:pt>
                <c:pt idx="25">
                  <c:v>57</c:v>
                </c:pt>
                <c:pt idx="26">
                  <c:v>57.2</c:v>
                </c:pt>
                <c:pt idx="27">
                  <c:v>58.7</c:v>
                </c:pt>
                <c:pt idx="29" formatCode="0.0">
                  <c:v>46.232142857142854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29E5-486E-AF84-BC54C06ECA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70658304"/>
        <c:axId val="70672384"/>
      </c:barChart>
      <c:catAx>
        <c:axId val="7065830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70672384"/>
        <c:crosses val="autoZero"/>
        <c:auto val="1"/>
        <c:lblAlgn val="ctr"/>
        <c:lblOffset val="100"/>
        <c:noMultiLvlLbl val="0"/>
      </c:catAx>
      <c:valAx>
        <c:axId val="70672384"/>
        <c:scaling>
          <c:orientation val="minMax"/>
        </c:scaling>
        <c:delete val="0"/>
        <c:axPos val="l"/>
        <c:majorGridlines/>
        <c:numFmt formatCode="0" sourceLinked="0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7065830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b="1"/>
      </a:pPr>
      <a:endParaRPr lang="en-US"/>
    </a:p>
  </c:txPr>
  <c:externalData r:id="rId1">
    <c:autoUpdate val="0"/>
  </c:externalData>
  <c:userShapes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3.7995903155244599E-2"/>
          <c:y val="9.12115117188389E-2"/>
          <c:w val="0.94587669568598398"/>
          <c:h val="0.66799141582925003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dPt>
            <c:idx val="29"/>
            <c:invertIfNegative val="0"/>
            <c:bubble3D val="0"/>
            <c:spPr>
              <a:solidFill>
                <a:schemeClr val="accent1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0ECA-4C8A-9209-3988CD12E36D}"/>
              </c:ext>
            </c:extLst>
          </c:dPt>
          <c:dPt>
            <c:idx val="31"/>
            <c:invertIfNegative val="0"/>
            <c:bubble3D val="0"/>
            <c:spPr>
              <a:solidFill>
                <a:schemeClr val="accent4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0ECA-4C8A-9209-3988CD12E36D}"/>
              </c:ext>
            </c:extLst>
          </c:dPt>
          <c:dLbls>
            <c:dLbl>
              <c:idx val="29"/>
              <c:layout/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ECA-4C8A-9209-3988CD12E36D}"/>
                </c:ext>
              </c:extLst>
            </c:dLbl>
            <c:dLbl>
              <c:idx val="31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0ECA-4C8A-9209-3988CD12E36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/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'[4 Reforming Pensions Feb 25 Sergey.xlsx]Data'!$A$5:$A$36</c:f>
              <c:strCache>
                <c:ptCount val="32"/>
                <c:pt idx="0">
                  <c:v>Ireland</c:v>
                </c:pt>
                <c:pt idx="1">
                  <c:v>Cyprus</c:v>
                </c:pt>
                <c:pt idx="2">
                  <c:v>Lithuania</c:v>
                </c:pt>
                <c:pt idx="3">
                  <c:v>Croatia*</c:v>
                </c:pt>
                <c:pt idx="4">
                  <c:v>Slovakia*</c:v>
                </c:pt>
                <c:pt idx="5">
                  <c:v>Estonia</c:v>
                </c:pt>
                <c:pt idx="6">
                  <c:v>Netherlands</c:v>
                </c:pt>
                <c:pt idx="7">
                  <c:v>Latvia</c:v>
                </c:pt>
                <c:pt idx="8">
                  <c:v>Czech Republic</c:v>
                </c:pt>
                <c:pt idx="9">
                  <c:v>Hungary</c:v>
                </c:pt>
                <c:pt idx="10">
                  <c:v>Denmark</c:v>
                </c:pt>
                <c:pt idx="11">
                  <c:v>Malta</c:v>
                </c:pt>
                <c:pt idx="12">
                  <c:v>United Kingdom</c:v>
                </c:pt>
                <c:pt idx="13">
                  <c:v>Belgium</c:v>
                </c:pt>
                <c:pt idx="14">
                  <c:v>Romania</c:v>
                </c:pt>
                <c:pt idx="15">
                  <c:v>Germany</c:v>
                </c:pt>
                <c:pt idx="16">
                  <c:v>Poland</c:v>
                </c:pt>
                <c:pt idx="17">
                  <c:v>Spain*</c:v>
                </c:pt>
                <c:pt idx="18">
                  <c:v>Bulgaria</c:v>
                </c:pt>
                <c:pt idx="19">
                  <c:v>Slovenia</c:v>
                </c:pt>
                <c:pt idx="20">
                  <c:v>Luxembourg</c:v>
                </c:pt>
                <c:pt idx="21">
                  <c:v>Finland</c:v>
                </c:pt>
                <c:pt idx="22">
                  <c:v>Portugal</c:v>
                </c:pt>
                <c:pt idx="23">
                  <c:v>Sweden</c:v>
                </c:pt>
                <c:pt idx="24">
                  <c:v>Austria</c:v>
                </c:pt>
                <c:pt idx="25">
                  <c:v>France</c:v>
                </c:pt>
                <c:pt idx="26">
                  <c:v>Italy</c:v>
                </c:pt>
                <c:pt idx="27">
                  <c:v>Greece</c:v>
                </c:pt>
                <c:pt idx="29">
                  <c:v>EU-28 average</c:v>
                </c:pt>
                <c:pt idx="31">
                  <c:v>USA**</c:v>
                </c:pt>
              </c:strCache>
            </c:strRef>
          </c:cat>
          <c:val>
            <c:numRef>
              <c:f>'[4 Reforming Pensions Feb 25 Sergey.xlsx]Data'!$B$5:$B$36</c:f>
              <c:numCache>
                <c:formatCode>General</c:formatCode>
                <c:ptCount val="32"/>
                <c:pt idx="0">
                  <c:v>4.0999999999999996</c:v>
                </c:pt>
                <c:pt idx="1">
                  <c:v>5.4</c:v>
                </c:pt>
                <c:pt idx="2">
                  <c:v>5.8</c:v>
                </c:pt>
                <c:pt idx="3">
                  <c:v>6</c:v>
                </c:pt>
                <c:pt idx="4">
                  <c:v>6.5</c:v>
                </c:pt>
                <c:pt idx="5">
                  <c:v>6.8</c:v>
                </c:pt>
                <c:pt idx="6">
                  <c:v>6.9</c:v>
                </c:pt>
                <c:pt idx="7">
                  <c:v>7.5</c:v>
                </c:pt>
                <c:pt idx="8">
                  <c:v>7.9</c:v>
                </c:pt>
                <c:pt idx="9">
                  <c:v>8</c:v>
                </c:pt>
                <c:pt idx="10">
                  <c:v>8.3000000000000007</c:v>
                </c:pt>
                <c:pt idx="11">
                  <c:v>8.3000000000000007</c:v>
                </c:pt>
                <c:pt idx="12">
                  <c:v>8.6</c:v>
                </c:pt>
                <c:pt idx="13">
                  <c:v>8.8000000000000007</c:v>
                </c:pt>
                <c:pt idx="14">
                  <c:v>8.8000000000000007</c:v>
                </c:pt>
                <c:pt idx="15">
                  <c:v>9.1</c:v>
                </c:pt>
                <c:pt idx="16">
                  <c:v>9.3000000000000007</c:v>
                </c:pt>
                <c:pt idx="17">
                  <c:v>8.8000000000000007</c:v>
                </c:pt>
                <c:pt idx="18">
                  <c:v>9.9</c:v>
                </c:pt>
                <c:pt idx="19">
                  <c:v>10.3</c:v>
                </c:pt>
                <c:pt idx="20">
                  <c:v>11.4</c:v>
                </c:pt>
                <c:pt idx="21">
                  <c:v>12</c:v>
                </c:pt>
                <c:pt idx="22">
                  <c:v>12.1</c:v>
                </c:pt>
                <c:pt idx="23">
                  <c:v>12.1</c:v>
                </c:pt>
                <c:pt idx="24">
                  <c:v>12.9</c:v>
                </c:pt>
                <c:pt idx="25">
                  <c:v>13.5</c:v>
                </c:pt>
                <c:pt idx="26">
                  <c:v>14</c:v>
                </c:pt>
                <c:pt idx="27">
                  <c:v>14.4</c:v>
                </c:pt>
                <c:pt idx="29" formatCode="0.0">
                  <c:v>9.1964285714285712</c:v>
                </c:pt>
                <c:pt idx="31" formatCode="0.0">
                  <c:v>6.1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0ECA-4C8A-9209-3988CD12E36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34619392"/>
        <c:axId val="34620928"/>
      </c:barChart>
      <c:catAx>
        <c:axId val="3461939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34620928"/>
        <c:crosses val="autoZero"/>
        <c:auto val="1"/>
        <c:lblAlgn val="ctr"/>
        <c:lblOffset val="100"/>
        <c:noMultiLvlLbl val="0"/>
      </c:catAx>
      <c:valAx>
        <c:axId val="34620928"/>
        <c:scaling>
          <c:orientation val="minMax"/>
        </c:scaling>
        <c:delete val="0"/>
        <c:axPos val="l"/>
        <c:majorGridlines/>
        <c:numFmt formatCode="0" sourceLinked="0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3461939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b="1"/>
      </a:pPr>
      <a:endParaRPr lang="en-US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0.00101</cdr:x>
      <cdr:y>0.90012</cdr:y>
    </cdr:from>
    <cdr:to>
      <cdr:x>1</cdr:x>
      <cdr:y>1</cdr:y>
    </cdr:to>
    <cdr:sp macro="" textlink="">
      <cdr:nvSpPr>
        <cdr:cNvPr id="5" name="TextBox 1">
          <a:extLst xmlns:a="http://schemas.openxmlformats.org/drawingml/2006/main">
            <a:ext uri="{FF2B5EF4-FFF2-40B4-BE49-F238E27FC236}">
              <a16:creationId xmlns:a16="http://schemas.microsoft.com/office/drawing/2014/main" xmlns="" id="{59A468EC-D8CD-494F-9769-634934F32B4F}"/>
            </a:ext>
          </a:extLst>
        </cdr:cNvPr>
        <cdr:cNvSpPr txBox="1"/>
      </cdr:nvSpPr>
      <cdr:spPr>
        <a:xfrm xmlns:a="http://schemas.openxmlformats.org/drawingml/2006/main">
          <a:off x="9392" y="5468056"/>
          <a:ext cx="9289830" cy="60677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n-US" sz="1100" i="0">
            <a:solidFill>
              <a:sysClr val="windowText" lastClr="000000"/>
            </a:solidFill>
          </a:endParaRPr>
        </a:p>
      </cdr:txBody>
    </cdr:sp>
  </cdr:relSizeAnchor>
  <cdr:relSizeAnchor xmlns:cdr="http://schemas.openxmlformats.org/drawingml/2006/chartDrawing">
    <cdr:from>
      <cdr:x>0.08644</cdr:x>
      <cdr:y>0.03019</cdr:y>
    </cdr:from>
    <cdr:to>
      <cdr:x>0.89953</cdr:x>
      <cdr:y>0.13019</cdr:y>
    </cdr:to>
    <cdr:sp macro="" textlink="">
      <cdr:nvSpPr>
        <cdr:cNvPr id="10" name="TextBox 9">
          <a:extLst xmlns:a="http://schemas.openxmlformats.org/drawingml/2006/main">
            <a:ext uri="{FF2B5EF4-FFF2-40B4-BE49-F238E27FC236}">
              <a16:creationId xmlns:a16="http://schemas.microsoft.com/office/drawing/2014/main" xmlns="" id="{3781F3FF-F5D7-432B-AEB2-594E5CE035A3}"/>
            </a:ext>
          </a:extLst>
        </cdr:cNvPr>
        <cdr:cNvSpPr txBox="1"/>
      </cdr:nvSpPr>
      <cdr:spPr>
        <a:xfrm xmlns:a="http://schemas.openxmlformats.org/drawingml/2006/main">
          <a:off x="803861" y="183398"/>
          <a:ext cx="7561105" cy="60748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marL="0" marR="0" lvl="1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2400" b="1" dirty="0" smtClean="0">
              <a:effectLst/>
              <a:latin typeface="+mn-lt"/>
              <a:ea typeface="+mn-ea"/>
              <a:cs typeface="+mn-cs"/>
            </a:rPr>
            <a:t>The </a:t>
          </a:r>
          <a:r>
            <a:rPr lang="en-US" sz="2400" b="1" dirty="0">
              <a:effectLst/>
              <a:latin typeface="+mn-lt"/>
              <a:ea typeface="+mn-ea"/>
              <a:cs typeface="+mn-cs"/>
            </a:rPr>
            <a:t>Four Periods in Europe’s Postwar History </a:t>
          </a:r>
          <a:endParaRPr lang="ru-RU" sz="2400" b="1" dirty="0">
            <a:effectLst/>
            <a:latin typeface="+mn-lt"/>
            <a:ea typeface="+mn-ea"/>
            <a:cs typeface="+mn-cs"/>
          </a:endParaRPr>
        </a:p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0.04406</cdr:x>
      <cdr:y>0.94151</cdr:y>
    </cdr:from>
    <cdr:to>
      <cdr:x>0.76903</cdr:x>
      <cdr:y>0.97925</cdr:y>
    </cdr:to>
    <cdr:sp macro="" textlink="">
      <cdr:nvSpPr>
        <cdr:cNvPr id="11" name="TextBox 10">
          <a:extLst xmlns:a="http://schemas.openxmlformats.org/drawingml/2006/main">
            <a:ext uri="{FF2B5EF4-FFF2-40B4-BE49-F238E27FC236}">
              <a16:creationId xmlns:a16="http://schemas.microsoft.com/office/drawing/2014/main" xmlns="" id="{C7819A7E-E9A0-43AE-8AE5-EAA3AF4BA993}"/>
            </a:ext>
          </a:extLst>
        </cdr:cNvPr>
        <cdr:cNvSpPr txBox="1"/>
      </cdr:nvSpPr>
      <cdr:spPr>
        <a:xfrm xmlns:a="http://schemas.openxmlformats.org/drawingml/2006/main">
          <a:off x="419100" y="6337300"/>
          <a:ext cx="6896100" cy="2540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100" i="1"/>
            <a:t>Source</a:t>
          </a:r>
          <a:r>
            <a:rPr lang="en-GB" sz="1100"/>
            <a:t>: World Development Indicators, Penn World Tables</a:t>
          </a:r>
        </a:p>
        <a:p xmlns:a="http://schemas.openxmlformats.org/drawingml/2006/main">
          <a:r>
            <a:rPr lang="en-GB" sz="1100" baseline="0"/>
            <a:t> </a:t>
          </a:r>
          <a:endParaRPr lang="ru-RU" sz="1100"/>
        </a:p>
      </cdr:txBody>
    </cdr:sp>
  </cdr:relSizeAnchor>
  <cdr:relSizeAnchor xmlns:cdr="http://schemas.openxmlformats.org/drawingml/2006/chartDrawing">
    <cdr:from>
      <cdr:x>0.40816</cdr:x>
      <cdr:y>0.19861</cdr:y>
    </cdr:from>
    <cdr:to>
      <cdr:x>0.40819</cdr:x>
      <cdr:y>0.85797</cdr:y>
    </cdr:to>
    <cdr:cxnSp macro="">
      <cdr:nvCxnSpPr>
        <cdr:cNvPr id="6" name="Прямая соединительная линия 2">
          <a:extLst xmlns:a="http://schemas.openxmlformats.org/drawingml/2006/main">
            <a:ext uri="{FF2B5EF4-FFF2-40B4-BE49-F238E27FC236}">
              <a16:creationId xmlns:a16="http://schemas.microsoft.com/office/drawing/2014/main" xmlns="" id="{FF3182C2-1968-4B20-A28A-AFB18AEE0688}"/>
            </a:ext>
          </a:extLst>
        </cdr:cNvPr>
        <cdr:cNvCxnSpPr/>
      </cdr:nvCxnSpPr>
      <cdr:spPr>
        <a:xfrm xmlns:a="http://schemas.openxmlformats.org/drawingml/2006/main" flipH="1">
          <a:off x="3795526" y="1206500"/>
          <a:ext cx="363" cy="4005531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0.6959</cdr:x>
      <cdr:y>0.19652</cdr:y>
    </cdr:from>
    <cdr:to>
      <cdr:x>0.69594</cdr:x>
      <cdr:y>0.85588</cdr:y>
    </cdr:to>
    <cdr:cxnSp macro="">
      <cdr:nvCxnSpPr>
        <cdr:cNvPr id="12" name="Прямая соединительная линия 2">
          <a:extLst xmlns:a="http://schemas.openxmlformats.org/drawingml/2006/main">
            <a:ext uri="{FF2B5EF4-FFF2-40B4-BE49-F238E27FC236}">
              <a16:creationId xmlns:a16="http://schemas.microsoft.com/office/drawing/2014/main" xmlns="" id="{1CEA8C80-2EA0-44DB-B8B3-5163D58326C2}"/>
            </a:ext>
          </a:extLst>
        </cdr:cNvPr>
        <cdr:cNvCxnSpPr/>
      </cdr:nvCxnSpPr>
      <cdr:spPr>
        <a:xfrm xmlns:a="http://schemas.openxmlformats.org/drawingml/2006/main" flipH="1">
          <a:off x="6471355" y="1193800"/>
          <a:ext cx="363" cy="4005531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0.88407</cdr:x>
      <cdr:y>0.19884</cdr:y>
    </cdr:from>
    <cdr:to>
      <cdr:x>0.88411</cdr:x>
      <cdr:y>0.8582</cdr:y>
    </cdr:to>
    <cdr:cxnSp macro="">
      <cdr:nvCxnSpPr>
        <cdr:cNvPr id="13" name="Прямая соединительная линия 2">
          <a:extLst xmlns:a="http://schemas.openxmlformats.org/drawingml/2006/main">
            <a:ext uri="{FF2B5EF4-FFF2-40B4-BE49-F238E27FC236}">
              <a16:creationId xmlns:a16="http://schemas.microsoft.com/office/drawing/2014/main" xmlns="" id="{9A645CA4-F33C-4A39-8B75-8DBC3CB6539C}"/>
            </a:ext>
          </a:extLst>
        </cdr:cNvPr>
        <cdr:cNvCxnSpPr/>
      </cdr:nvCxnSpPr>
      <cdr:spPr>
        <a:xfrm xmlns:a="http://schemas.openxmlformats.org/drawingml/2006/main" flipH="1">
          <a:off x="8221134" y="1207911"/>
          <a:ext cx="363" cy="4005531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10.xml><?xml version="1.0" encoding="utf-8"?>
<c:userShapes xmlns:c="http://schemas.openxmlformats.org/drawingml/2006/chart">
  <cdr:relSizeAnchor xmlns:cdr="http://schemas.openxmlformats.org/drawingml/2006/chartDrawing">
    <cdr:from>
      <cdr:x>0.0091</cdr:x>
      <cdr:y>0.0139</cdr:y>
    </cdr:from>
    <cdr:to>
      <cdr:x>0.99414</cdr:x>
      <cdr:y>0.08782</cdr:y>
    </cdr:to>
    <cdr:sp macro="" textlink="">
      <cdr:nvSpPr>
        <cdr:cNvPr id="3" name="TextBox 1">
          <a:extLst xmlns:a="http://schemas.openxmlformats.org/drawingml/2006/main">
            <a:ext uri="{FF2B5EF4-FFF2-40B4-BE49-F238E27FC236}">
              <a16:creationId xmlns:a16="http://schemas.microsoft.com/office/drawing/2014/main" xmlns="" id="{DC55442B-6E18-4BF7-8DA5-8D792FBFCBC0}"/>
            </a:ext>
          </a:extLst>
        </cdr:cNvPr>
        <cdr:cNvSpPr txBox="1"/>
      </cdr:nvSpPr>
      <cdr:spPr>
        <a:xfrm xmlns:a="http://schemas.openxmlformats.org/drawingml/2006/main">
          <a:off x="84667" y="84423"/>
          <a:ext cx="9160106" cy="4490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2500" b="1" dirty="0" smtClean="0"/>
            <a:t>Rule </a:t>
          </a:r>
          <a:r>
            <a:rPr lang="en-US" sz="2500" b="1" dirty="0"/>
            <a:t>of Law,</a:t>
          </a:r>
          <a:r>
            <a:rPr lang="en-US" sz="2500" b="1" baseline="0" dirty="0"/>
            <a:t> </a:t>
          </a:r>
          <a:r>
            <a:rPr lang="en-US" sz="2500" b="1" dirty="0" smtClean="0"/>
            <a:t>2014</a:t>
          </a:r>
          <a:endParaRPr lang="en-US" sz="2500" b="1" dirty="0"/>
        </a:p>
      </cdr:txBody>
    </cdr:sp>
  </cdr:relSizeAnchor>
  <cdr:relSizeAnchor xmlns:cdr="http://schemas.openxmlformats.org/drawingml/2006/chartDrawing">
    <cdr:from>
      <cdr:x>0.04601</cdr:x>
      <cdr:y>0.11846</cdr:y>
    </cdr:from>
    <cdr:to>
      <cdr:x>0.44083</cdr:x>
      <cdr:y>0.22183</cdr:y>
    </cdr:to>
    <cdr:sp macro="" textlink="">
      <cdr:nvSpPr>
        <cdr:cNvPr id="4" name="TextBox 3">
          <a:extLst xmlns:a="http://schemas.openxmlformats.org/drawingml/2006/main">
            <a:ext uri="{FF2B5EF4-FFF2-40B4-BE49-F238E27FC236}">
              <a16:creationId xmlns:a16="http://schemas.microsoft.com/office/drawing/2014/main" xmlns="" id="{23463240-DDA4-4264-A6D9-8C94843E5135}"/>
            </a:ext>
          </a:extLst>
        </cdr:cNvPr>
        <cdr:cNvSpPr txBox="1"/>
      </cdr:nvSpPr>
      <cdr:spPr>
        <a:xfrm xmlns:a="http://schemas.openxmlformats.org/drawingml/2006/main">
          <a:off x="385030" y="647684"/>
          <a:ext cx="3304367" cy="5651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400" b="1">
              <a:solidFill>
                <a:sysClr val="windowText" lastClr="000000"/>
              </a:solidFill>
            </a:rPr>
            <a:t>Index value, </a:t>
          </a:r>
        </a:p>
        <a:p xmlns:a="http://schemas.openxmlformats.org/drawingml/2006/main">
          <a:r>
            <a:rPr lang="en-US" sz="1400" b="1">
              <a:solidFill>
                <a:sysClr val="windowText" lastClr="000000"/>
              </a:solidFill>
            </a:rPr>
            <a:t>legal system and property rights</a:t>
          </a:r>
        </a:p>
      </cdr:txBody>
    </cdr:sp>
  </cdr:relSizeAnchor>
  <cdr:relSizeAnchor xmlns:cdr="http://schemas.openxmlformats.org/drawingml/2006/chartDrawing">
    <cdr:from>
      <cdr:x>0.00101</cdr:x>
      <cdr:y>0.8885</cdr:y>
    </cdr:from>
    <cdr:to>
      <cdr:x>1</cdr:x>
      <cdr:y>1</cdr:y>
    </cdr:to>
    <cdr:sp macro="" textlink="">
      <cdr:nvSpPr>
        <cdr:cNvPr id="5" name="TextBox 1">
          <a:extLst xmlns:a="http://schemas.openxmlformats.org/drawingml/2006/main">
            <a:ext uri="{FF2B5EF4-FFF2-40B4-BE49-F238E27FC236}">
              <a16:creationId xmlns:a16="http://schemas.microsoft.com/office/drawing/2014/main" xmlns="" id="{88AD812B-D2E6-462A-B5DE-91063DC2F732}"/>
            </a:ext>
          </a:extLst>
        </cdr:cNvPr>
        <cdr:cNvSpPr txBox="1"/>
      </cdr:nvSpPr>
      <cdr:spPr>
        <a:xfrm xmlns:a="http://schemas.openxmlformats.org/drawingml/2006/main">
          <a:off x="9392" y="5397500"/>
          <a:ext cx="9289830" cy="67733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100" i="0">
              <a:effectLst/>
              <a:latin typeface="+mn-lt"/>
              <a:ea typeface="+mn-ea"/>
              <a:cs typeface="+mn-cs"/>
            </a:rPr>
            <a:t>Note: Rule of law, is</a:t>
          </a:r>
          <a:r>
            <a:rPr lang="en-US" sz="1100" i="0" baseline="0">
              <a:effectLst/>
              <a:latin typeface="+mn-lt"/>
              <a:ea typeface="+mn-ea"/>
              <a:cs typeface="+mn-cs"/>
            </a:rPr>
            <a:t> decomposed into factors assessing the functioning and independece of the legal system, how well property rights and contracts are enforced</a:t>
          </a:r>
          <a:r>
            <a:rPr lang="en-US" sz="1100" i="0">
              <a:effectLst/>
              <a:latin typeface="+mn-lt"/>
              <a:ea typeface="+mn-ea"/>
              <a:cs typeface="+mn-cs"/>
            </a:rPr>
            <a:t> as well as the reliability of the police and business costs of crime. </a:t>
          </a:r>
        </a:p>
        <a:p xmlns:a="http://schemas.openxmlformats.org/drawingml/2006/main"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100" i="1">
              <a:effectLst/>
              <a:latin typeface="+mn-lt"/>
              <a:ea typeface="+mn-ea"/>
              <a:cs typeface="+mn-cs"/>
            </a:rPr>
            <a:t>Source:</a:t>
          </a:r>
          <a:r>
            <a:rPr lang="en-US" sz="1100" i="0">
              <a:effectLst/>
              <a:latin typeface="+mn-lt"/>
              <a:ea typeface="+mn-ea"/>
              <a:cs typeface="+mn-cs"/>
            </a:rPr>
            <a:t> Fraser Economic Freedom Index, http://www.freetheworld.com/release.html, retrieved 08/07/15.</a:t>
          </a:r>
          <a:endParaRPr lang="en-US" sz="1100"/>
        </a:p>
      </cdr:txBody>
    </cdr:sp>
  </cdr:relSizeAnchor>
  <cdr:relSizeAnchor xmlns:cdr="http://schemas.openxmlformats.org/drawingml/2006/chartDrawing">
    <cdr:from>
      <cdr:x>0.04931</cdr:x>
      <cdr:y>0.38792</cdr:y>
    </cdr:from>
    <cdr:to>
      <cdr:x>0.92033</cdr:x>
      <cdr:y>0.38909</cdr:y>
    </cdr:to>
    <cdr:cxnSp macro="">
      <cdr:nvCxnSpPr>
        <cdr:cNvPr id="7" name="Straight Connector 6">
          <a:extLst xmlns:a="http://schemas.openxmlformats.org/drawingml/2006/main">
            <a:ext uri="{FF2B5EF4-FFF2-40B4-BE49-F238E27FC236}">
              <a16:creationId xmlns:a16="http://schemas.microsoft.com/office/drawing/2014/main" xmlns="" id="{684C8B79-3580-40B3-BDA7-2B05BEB4E227}"/>
            </a:ext>
          </a:extLst>
        </cdr:cNvPr>
        <cdr:cNvCxnSpPr/>
      </cdr:nvCxnSpPr>
      <cdr:spPr>
        <a:xfrm xmlns:a="http://schemas.openxmlformats.org/drawingml/2006/main" flipV="1">
          <a:off x="412731" y="2120900"/>
          <a:ext cx="7289819" cy="6395"/>
        </a:xfrm>
        <a:prstGeom xmlns:a="http://schemas.openxmlformats.org/drawingml/2006/main" prst="line">
          <a:avLst/>
        </a:prstGeom>
        <a:ln xmlns:a="http://schemas.openxmlformats.org/drawingml/2006/main" w="25400">
          <a:solidFill>
            <a:schemeClr val="accent4">
              <a:lumMod val="60000"/>
              <a:lumOff val="40000"/>
            </a:schemeClr>
          </a:solidFill>
          <a:prstDash val="sys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11.xml><?xml version="1.0" encoding="utf-8"?>
<c:userShapes xmlns:c="http://schemas.openxmlformats.org/drawingml/2006/chart">
  <cdr:relSizeAnchor xmlns:cdr="http://schemas.openxmlformats.org/drawingml/2006/chartDrawing">
    <cdr:from>
      <cdr:x>0.00227</cdr:x>
      <cdr:y>0.91358</cdr:y>
    </cdr:from>
    <cdr:to>
      <cdr:x>0.9871</cdr:x>
      <cdr:y>0.9875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xmlns="" id="{FEFD1574-4313-4A5C-8129-E625ED139E0F}"/>
            </a:ext>
          </a:extLst>
        </cdr:cNvPr>
        <cdr:cNvSpPr txBox="1"/>
      </cdr:nvSpPr>
      <cdr:spPr>
        <a:xfrm xmlns:a="http://schemas.openxmlformats.org/drawingml/2006/main">
          <a:off x="19640" y="5741426"/>
          <a:ext cx="8529491" cy="46455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100" i="0" dirty="0"/>
            <a:t>* Data from 2012</a:t>
          </a:r>
        </a:p>
        <a:p xmlns:a="http://schemas.openxmlformats.org/drawingml/2006/main">
          <a:r>
            <a:rPr lang="en-US" sz="1100" i="1" dirty="0"/>
            <a:t>Source</a:t>
          </a:r>
          <a:r>
            <a:rPr lang="en-US" sz="1100" dirty="0"/>
            <a:t>: Eurostat, R&amp;D Expenditure, http://ec.europa.eu/eurostat/statistics-explained/index.php/R_%26_D_expenditure </a:t>
          </a:r>
          <a:r>
            <a:rPr lang="en-US" sz="1100" baseline="0" dirty="0"/>
            <a:t> </a:t>
          </a:r>
          <a:endParaRPr lang="en-US" sz="1100" dirty="0"/>
        </a:p>
      </cdr:txBody>
    </cdr:sp>
  </cdr:relSizeAnchor>
  <cdr:relSizeAnchor xmlns:cdr="http://schemas.openxmlformats.org/drawingml/2006/chartDrawing">
    <cdr:from>
      <cdr:x>0.01622</cdr:x>
      <cdr:y>0.00455</cdr:y>
    </cdr:from>
    <cdr:to>
      <cdr:x>0.97173</cdr:x>
      <cdr:y>0.11672</cdr:y>
    </cdr:to>
    <cdr:sp macro="" textlink="">
      <cdr:nvSpPr>
        <cdr:cNvPr id="3" name="TextBox 2">
          <a:extLst xmlns:a="http://schemas.openxmlformats.org/drawingml/2006/main">
            <a:ext uri="{FF2B5EF4-FFF2-40B4-BE49-F238E27FC236}">
              <a16:creationId xmlns:a16="http://schemas.microsoft.com/office/drawing/2014/main" xmlns="" id="{05C17CFD-4AA5-4D3D-B0AA-72934C344952}"/>
            </a:ext>
          </a:extLst>
        </cdr:cNvPr>
        <cdr:cNvSpPr txBox="1"/>
      </cdr:nvSpPr>
      <cdr:spPr>
        <a:xfrm xmlns:a="http://schemas.openxmlformats.org/drawingml/2006/main">
          <a:off x="140534" y="28605"/>
          <a:ext cx="8278750" cy="70517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 anchor="ctr"/>
        <a:lstStyle xmlns:a="http://schemas.openxmlformats.org/drawingml/2006/main"/>
        <a:p xmlns:a="http://schemas.openxmlformats.org/drawingml/2006/main">
          <a:pPr algn="ctr"/>
          <a:r>
            <a:rPr lang="en-US" sz="2400" b="1" dirty="0" smtClean="0">
              <a:solidFill>
                <a:schemeClr val="tx1"/>
              </a:solidFill>
            </a:rPr>
            <a:t>Total </a:t>
          </a:r>
          <a:r>
            <a:rPr lang="en-US" sz="2400" b="1" dirty="0">
              <a:solidFill>
                <a:schemeClr val="tx1"/>
              </a:solidFill>
            </a:rPr>
            <a:t>R&amp;D Spending as Percentage of GDP</a:t>
          </a:r>
          <a:r>
            <a:rPr lang="en-US" sz="2400" b="1" baseline="0" dirty="0">
              <a:solidFill>
                <a:sysClr val="windowText" lastClr="000000"/>
              </a:solidFill>
            </a:rPr>
            <a:t>, 2013</a:t>
          </a:r>
        </a:p>
      </cdr:txBody>
    </cdr:sp>
  </cdr:relSizeAnchor>
  <cdr:relSizeAnchor xmlns:cdr="http://schemas.openxmlformats.org/drawingml/2006/chartDrawing">
    <cdr:from>
      <cdr:x>0.11155</cdr:x>
      <cdr:y>0.14288</cdr:y>
    </cdr:from>
    <cdr:to>
      <cdr:x>0.28344</cdr:x>
      <cdr:y>0.19641</cdr:y>
    </cdr:to>
    <cdr:sp macro="" textlink="">
      <cdr:nvSpPr>
        <cdr:cNvPr id="4" name="TextBox 3">
          <a:extLst xmlns:a="http://schemas.openxmlformats.org/drawingml/2006/main">
            <a:ext uri="{FF2B5EF4-FFF2-40B4-BE49-F238E27FC236}">
              <a16:creationId xmlns:a16="http://schemas.microsoft.com/office/drawing/2014/main" xmlns="" id="{53401358-8D1F-4052-BB2B-F0E8C4DD5F1E}"/>
            </a:ext>
          </a:extLst>
        </cdr:cNvPr>
        <cdr:cNvSpPr txBox="1"/>
      </cdr:nvSpPr>
      <cdr:spPr>
        <a:xfrm xmlns:a="http://schemas.openxmlformats.org/drawingml/2006/main">
          <a:off x="966476" y="898190"/>
          <a:ext cx="1489293" cy="33651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400" b="1"/>
            <a:t>Percent of GDP</a:t>
          </a:r>
        </a:p>
      </cdr:txBody>
    </cdr:sp>
  </cdr:relSizeAnchor>
  <cdr:relSizeAnchor xmlns:cdr="http://schemas.openxmlformats.org/drawingml/2006/chartDrawing">
    <cdr:from>
      <cdr:x>0.0456</cdr:x>
      <cdr:y>0.49271</cdr:y>
    </cdr:from>
    <cdr:to>
      <cdr:x>0.91775</cdr:x>
      <cdr:y>0.49383</cdr:y>
    </cdr:to>
    <cdr:cxnSp macro="">
      <cdr:nvCxnSpPr>
        <cdr:cNvPr id="8" name="Straight Connector 7">
          <a:extLst xmlns:a="http://schemas.openxmlformats.org/drawingml/2006/main">
            <a:ext uri="{FF2B5EF4-FFF2-40B4-BE49-F238E27FC236}">
              <a16:creationId xmlns:a16="http://schemas.microsoft.com/office/drawing/2014/main" xmlns="" id="{76BB16CB-40F7-47C4-A97F-1A2D05CB9F45}"/>
            </a:ext>
          </a:extLst>
        </cdr:cNvPr>
        <cdr:cNvCxnSpPr/>
      </cdr:nvCxnSpPr>
      <cdr:spPr>
        <a:xfrm xmlns:a="http://schemas.openxmlformats.org/drawingml/2006/main">
          <a:off x="395102" y="3097416"/>
          <a:ext cx="7556509" cy="7028"/>
        </a:xfrm>
        <a:prstGeom xmlns:a="http://schemas.openxmlformats.org/drawingml/2006/main" prst="line">
          <a:avLst/>
        </a:prstGeom>
        <a:ln xmlns:a="http://schemas.openxmlformats.org/drawingml/2006/main" w="25400">
          <a:solidFill>
            <a:schemeClr val="accent4">
              <a:lumMod val="60000"/>
              <a:lumOff val="40000"/>
            </a:schemeClr>
          </a:solidFill>
          <a:prstDash val="sys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0.05669</cdr:x>
      <cdr:y>0.45</cdr:y>
    </cdr:from>
    <cdr:to>
      <cdr:x>0.16227</cdr:x>
      <cdr:y>0.5955</cdr:y>
    </cdr:to>
    <cdr:sp macro="" textlink="">
      <cdr:nvSpPr>
        <cdr:cNvPr id="11" name="TextBox 10">
          <a:extLst xmlns:a="http://schemas.openxmlformats.org/drawingml/2006/main">
            <a:ext uri="{FF2B5EF4-FFF2-40B4-BE49-F238E27FC236}">
              <a16:creationId xmlns:a16="http://schemas.microsoft.com/office/drawing/2014/main" xmlns="" id="{2AEEFE17-D389-47B2-8E61-446A37A318BD}"/>
            </a:ext>
          </a:extLst>
        </cdr:cNvPr>
        <cdr:cNvSpPr txBox="1"/>
      </cdr:nvSpPr>
      <cdr:spPr>
        <a:xfrm xmlns:a="http://schemas.openxmlformats.org/drawingml/2006/main">
          <a:off x="490979" y="2828041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/>
        </a:p>
      </cdr:txBody>
    </cdr:sp>
  </cdr:relSizeAnchor>
</c:userShapes>
</file>

<file path=ppt/drawings/drawing12.xml><?xml version="1.0" encoding="utf-8"?>
<c:userShapes xmlns:c="http://schemas.openxmlformats.org/drawingml/2006/chart">
  <cdr:relSizeAnchor xmlns:cdr="http://schemas.openxmlformats.org/drawingml/2006/chartDrawing">
    <cdr:from>
      <cdr:x>0.0091</cdr:x>
      <cdr:y>0.0139</cdr:y>
    </cdr:from>
    <cdr:to>
      <cdr:x>0.99414</cdr:x>
      <cdr:y>0.08782</cdr:y>
    </cdr:to>
    <cdr:sp macro="" textlink="">
      <cdr:nvSpPr>
        <cdr:cNvPr id="3" name="TextBox 1">
          <a:extLst xmlns:a="http://schemas.openxmlformats.org/drawingml/2006/main">
            <a:ext uri="{FF2B5EF4-FFF2-40B4-BE49-F238E27FC236}">
              <a16:creationId xmlns:a16="http://schemas.microsoft.com/office/drawing/2014/main" xmlns="" id="{BED0E22D-CBC8-49A2-A8B0-7376091EF96E}"/>
            </a:ext>
          </a:extLst>
        </cdr:cNvPr>
        <cdr:cNvSpPr txBox="1"/>
      </cdr:nvSpPr>
      <cdr:spPr>
        <a:xfrm xmlns:a="http://schemas.openxmlformats.org/drawingml/2006/main">
          <a:off x="84667" y="84423"/>
          <a:ext cx="9160106" cy="4490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2500" b="1" dirty="0" smtClean="0"/>
            <a:t>Ease </a:t>
          </a:r>
          <a:r>
            <a:rPr lang="en-US" sz="2500" b="1" dirty="0"/>
            <a:t>of Doing Business Ranking, 2015</a:t>
          </a:r>
        </a:p>
      </cdr:txBody>
    </cdr:sp>
  </cdr:relSizeAnchor>
  <cdr:relSizeAnchor xmlns:cdr="http://schemas.openxmlformats.org/drawingml/2006/chartDrawing">
    <cdr:from>
      <cdr:x>0.04829</cdr:x>
      <cdr:y>0.1324</cdr:y>
    </cdr:from>
    <cdr:to>
      <cdr:x>0.24431</cdr:x>
      <cdr:y>0.18931</cdr:y>
    </cdr:to>
    <cdr:sp macro="" textlink="">
      <cdr:nvSpPr>
        <cdr:cNvPr id="4" name="TextBox 3">
          <a:extLst xmlns:a="http://schemas.openxmlformats.org/drawingml/2006/main">
            <a:ext uri="{FF2B5EF4-FFF2-40B4-BE49-F238E27FC236}">
              <a16:creationId xmlns:a16="http://schemas.microsoft.com/office/drawing/2014/main" xmlns="" id="{4ED97E93-AA0D-451A-AA99-BC01EE8EC17F}"/>
            </a:ext>
          </a:extLst>
        </cdr:cNvPr>
        <cdr:cNvSpPr txBox="1"/>
      </cdr:nvSpPr>
      <cdr:spPr>
        <a:xfrm xmlns:a="http://schemas.openxmlformats.org/drawingml/2006/main">
          <a:off x="449024" y="804293"/>
          <a:ext cx="1822865" cy="34576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400" b="1">
              <a:solidFill>
                <a:sysClr val="windowText" lastClr="000000"/>
              </a:solidFill>
            </a:rPr>
            <a:t>Ranking</a:t>
          </a:r>
          <a:r>
            <a:rPr lang="en-US" sz="1400" b="1" baseline="0">
              <a:solidFill>
                <a:sysClr val="windowText" lastClr="000000"/>
              </a:solidFill>
            </a:rPr>
            <a:t> out of 189 countries</a:t>
          </a:r>
          <a:endParaRPr lang="en-US" sz="1400" b="1">
            <a:solidFill>
              <a:sysClr val="windowText" lastClr="000000"/>
            </a:solidFill>
          </a:endParaRPr>
        </a:p>
      </cdr:txBody>
    </cdr:sp>
  </cdr:relSizeAnchor>
  <cdr:relSizeAnchor xmlns:cdr="http://schemas.openxmlformats.org/drawingml/2006/chartDrawing">
    <cdr:from>
      <cdr:x>0.00101</cdr:x>
      <cdr:y>0.91521</cdr:y>
    </cdr:from>
    <cdr:to>
      <cdr:x>1</cdr:x>
      <cdr:y>1</cdr:y>
    </cdr:to>
    <cdr:sp macro="" textlink="">
      <cdr:nvSpPr>
        <cdr:cNvPr id="5" name="TextBox 1">
          <a:extLst xmlns:a="http://schemas.openxmlformats.org/drawingml/2006/main">
            <a:ext uri="{FF2B5EF4-FFF2-40B4-BE49-F238E27FC236}">
              <a16:creationId xmlns:a16="http://schemas.microsoft.com/office/drawing/2014/main" xmlns="" id="{DBD3981B-6EA3-44A7-ADA4-3A60E5CC8414}"/>
            </a:ext>
          </a:extLst>
        </cdr:cNvPr>
        <cdr:cNvSpPr txBox="1"/>
      </cdr:nvSpPr>
      <cdr:spPr>
        <a:xfrm xmlns:a="http://schemas.openxmlformats.org/drawingml/2006/main">
          <a:off x="9392" y="5559777"/>
          <a:ext cx="9289830" cy="51505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100" i="0">
              <a:effectLst/>
              <a:latin typeface="+mn-lt"/>
              <a:ea typeface="+mn-ea"/>
              <a:cs typeface="+mn-cs"/>
            </a:rPr>
            <a:t>Note: Lowest</a:t>
          </a:r>
          <a:r>
            <a:rPr lang="en-US" sz="1100" i="0" baseline="0">
              <a:effectLst/>
              <a:latin typeface="+mn-lt"/>
              <a:ea typeface="+mn-ea"/>
              <a:cs typeface="+mn-cs"/>
            </a:rPr>
            <a:t> is best, scale from 1-189</a:t>
          </a:r>
          <a:endParaRPr lang="en-US" sz="1100" i="0">
            <a:effectLst/>
            <a:latin typeface="+mn-lt"/>
            <a:ea typeface="+mn-ea"/>
            <a:cs typeface="+mn-cs"/>
          </a:endParaRPr>
        </a:p>
        <a:p xmlns:a="http://schemas.openxmlformats.org/drawingml/2006/main"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100" i="1">
              <a:effectLst/>
              <a:latin typeface="+mn-lt"/>
              <a:ea typeface="+mn-ea"/>
              <a:cs typeface="+mn-cs"/>
            </a:rPr>
            <a:t>Source:</a:t>
          </a:r>
          <a:r>
            <a:rPr lang="en-US" sz="1100" i="0">
              <a:effectLst/>
              <a:latin typeface="+mn-lt"/>
              <a:ea typeface="+mn-ea"/>
              <a:cs typeface="+mn-cs"/>
            </a:rPr>
            <a:t> Doing Business, June 2015</a:t>
          </a:r>
          <a:endParaRPr lang="en-US" sz="1100"/>
        </a:p>
      </cdr:txBody>
    </cdr:sp>
  </cdr:relSizeAnchor>
</c:userShapes>
</file>

<file path=ppt/drawings/drawing13.xml><?xml version="1.0" encoding="utf-8"?>
<c:userShapes xmlns:c="http://schemas.openxmlformats.org/drawingml/2006/chart">
  <cdr:relSizeAnchor xmlns:cdr="http://schemas.openxmlformats.org/drawingml/2006/chartDrawing">
    <cdr:from>
      <cdr:x>0</cdr:x>
      <cdr:y>0.01116</cdr:y>
    </cdr:from>
    <cdr:to>
      <cdr:x>0.99347</cdr:x>
      <cdr:y>0.08508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="" xmlns:a16="http://schemas.microsoft.com/office/drawing/2014/main" id="{F5B797AD-3856-4275-932A-555757F6A2C6}"/>
            </a:ext>
          </a:extLst>
        </cdr:cNvPr>
        <cdr:cNvSpPr txBox="1"/>
      </cdr:nvSpPr>
      <cdr:spPr>
        <a:xfrm xmlns:a="http://schemas.openxmlformats.org/drawingml/2006/main">
          <a:off x="0" y="70079"/>
          <a:ext cx="8593667" cy="46417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en-US" sz="2600" b="1" dirty="0" smtClean="0">
              <a:effectLst/>
              <a:latin typeface="+mn-lt"/>
              <a:ea typeface="+mn-ea"/>
              <a:cs typeface="+mn-cs"/>
            </a:rPr>
            <a:t>Corporate</a:t>
          </a:r>
          <a:r>
            <a:rPr lang="en-US" sz="2600" b="1" baseline="0" dirty="0" smtClean="0">
              <a:effectLst/>
              <a:latin typeface="+mn-lt"/>
              <a:ea typeface="+mn-ea"/>
              <a:cs typeface="+mn-cs"/>
            </a:rPr>
            <a:t> </a:t>
          </a:r>
          <a:r>
            <a:rPr lang="en-US" sz="2600" b="1" baseline="0" dirty="0">
              <a:effectLst/>
              <a:latin typeface="+mn-lt"/>
              <a:ea typeface="+mn-ea"/>
              <a:cs typeface="+mn-cs"/>
            </a:rPr>
            <a:t>Tax Rates: EU-15, 1981 and 2014</a:t>
          </a:r>
          <a:endParaRPr lang="en-US" sz="2600" dirty="0">
            <a:effectLst/>
          </a:endParaRPr>
        </a:p>
      </cdr:txBody>
    </cdr:sp>
  </cdr:relSizeAnchor>
  <cdr:relSizeAnchor xmlns:cdr="http://schemas.openxmlformats.org/drawingml/2006/chartDrawing">
    <cdr:from>
      <cdr:x>0.00506</cdr:x>
      <cdr:y>0.9219</cdr:y>
    </cdr:from>
    <cdr:to>
      <cdr:x>0.98989</cdr:x>
      <cdr:y>0.99582</cdr:y>
    </cdr:to>
    <cdr:sp macro="" textlink="">
      <cdr:nvSpPr>
        <cdr:cNvPr id="3" name="TextBox 2">
          <a:extLst xmlns:a="http://schemas.openxmlformats.org/drawingml/2006/main">
            <a:ext uri="{FF2B5EF4-FFF2-40B4-BE49-F238E27FC236}">
              <a16:creationId xmlns="" xmlns:a16="http://schemas.microsoft.com/office/drawing/2014/main" id="{13EC4230-7BA9-4870-B7A5-EB4372F52DC6}"/>
            </a:ext>
          </a:extLst>
        </cdr:cNvPr>
        <cdr:cNvSpPr txBox="1"/>
      </cdr:nvSpPr>
      <cdr:spPr>
        <a:xfrm xmlns:a="http://schemas.openxmlformats.org/drawingml/2006/main">
          <a:off x="43792" y="5789448"/>
          <a:ext cx="8530897" cy="46420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100" i="1"/>
            <a:t>Source</a:t>
          </a:r>
          <a:r>
            <a:rPr lang="en-US" sz="1100"/>
            <a:t>: Organization for Economic Cooperation and Development (OECD) Tax Database. Acessed on March 12, 2013. Available at: http://www.oecd.org/ctp/tax-policy/Table%20II.1-May-2014.xlsx</a:t>
          </a:r>
        </a:p>
      </cdr:txBody>
    </cdr:sp>
  </cdr:relSizeAnchor>
  <cdr:relSizeAnchor xmlns:cdr="http://schemas.openxmlformats.org/drawingml/2006/chartDrawing">
    <cdr:from>
      <cdr:x>0.05635</cdr:x>
      <cdr:y>0.12256</cdr:y>
    </cdr:from>
    <cdr:to>
      <cdr:x>0.2671</cdr:x>
      <cdr:y>0.20314</cdr:y>
    </cdr:to>
    <cdr:sp macro="" textlink="">
      <cdr:nvSpPr>
        <cdr:cNvPr id="5" name="TextBox 1">
          <a:extLst xmlns:a="http://schemas.openxmlformats.org/drawingml/2006/main">
            <a:ext uri="{FF2B5EF4-FFF2-40B4-BE49-F238E27FC236}">
              <a16:creationId xmlns="" xmlns:a16="http://schemas.microsoft.com/office/drawing/2014/main" id="{7EEA9B64-2F51-48E7-BC9C-83397862CAE0}"/>
            </a:ext>
          </a:extLst>
        </cdr:cNvPr>
        <cdr:cNvSpPr txBox="1"/>
      </cdr:nvSpPr>
      <cdr:spPr>
        <a:xfrm xmlns:a="http://schemas.openxmlformats.org/drawingml/2006/main">
          <a:off x="487831" y="632345"/>
          <a:ext cx="1824529" cy="41575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300" b="1" dirty="0"/>
            <a:t>Percent of net</a:t>
          </a:r>
          <a:r>
            <a:rPr lang="en-US" sz="1300" b="1" baseline="0" dirty="0"/>
            <a:t> profits</a:t>
          </a:r>
          <a:endParaRPr lang="en-US" sz="1300" b="1" dirty="0"/>
        </a:p>
      </cdr:txBody>
    </cdr:sp>
  </cdr:relSizeAnchor>
</c:userShapes>
</file>

<file path=ppt/drawings/drawing14.xml><?xml version="1.0" encoding="utf-8"?>
<c:userShapes xmlns:c="http://schemas.openxmlformats.org/drawingml/2006/chart">
  <cdr:relSizeAnchor xmlns:cdr="http://schemas.openxmlformats.org/drawingml/2006/chartDrawing">
    <cdr:from>
      <cdr:x>0.00101</cdr:x>
      <cdr:y>0.88966</cdr:y>
    </cdr:from>
    <cdr:to>
      <cdr:x>1</cdr:x>
      <cdr:y>1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="" xmlns:a16="http://schemas.microsoft.com/office/drawing/2014/main" id="{D8111491-9236-4741-9060-D0BD42192125}"/>
            </a:ext>
          </a:extLst>
        </cdr:cNvPr>
        <cdr:cNvSpPr txBox="1"/>
      </cdr:nvSpPr>
      <cdr:spPr>
        <a:xfrm xmlns:a="http://schemas.openxmlformats.org/drawingml/2006/main">
          <a:off x="9392" y="5404556"/>
          <a:ext cx="9289830" cy="67027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100" i="1">
              <a:effectLst/>
              <a:latin typeface="+mn-lt"/>
              <a:ea typeface="+mn-ea"/>
              <a:cs typeface="+mn-cs"/>
            </a:rPr>
            <a:t>Source</a:t>
          </a:r>
          <a:r>
            <a:rPr lang="en-US" sz="1100">
              <a:effectLst/>
              <a:latin typeface="+mn-lt"/>
              <a:ea typeface="+mn-ea"/>
              <a:cs typeface="+mn-cs"/>
            </a:rPr>
            <a:t>: OECD, "Taxing Wages 2015", http://www.oecd-ilibrary.org/taxation/taxing-wages-2015/income-tax-plus-employee-and-employer-social-security-contributions-2014_tax_wages-2015-graph3-en; "Taxing Wages 2001,"</a:t>
          </a:r>
          <a:r>
            <a:rPr lang="en-US" sz="1100" baseline="0">
              <a:effectLst/>
              <a:latin typeface="+mn-lt"/>
              <a:ea typeface="+mn-ea"/>
              <a:cs typeface="+mn-cs"/>
            </a:rPr>
            <a:t> http://www.oecd-ilibrary.org/docserver/download/2302023e.pdf?expires=1429125390&amp;id=id&amp;accname=ocid49006052&amp;checksum=EECB1213D144253E96A1A6C9A774F7B2.</a:t>
          </a:r>
          <a:endParaRPr lang="en-US">
            <a:effectLst/>
          </a:endParaRPr>
        </a:p>
        <a:p xmlns:a="http://schemas.openxmlformats.org/drawingml/2006/main">
          <a:endParaRPr lang="en-US" sz="1100"/>
        </a:p>
      </cdr:txBody>
    </cdr:sp>
  </cdr:relSizeAnchor>
  <cdr:relSizeAnchor xmlns:cdr="http://schemas.openxmlformats.org/drawingml/2006/chartDrawing">
    <cdr:from>
      <cdr:x>0.03337</cdr:x>
      <cdr:y>0.01534</cdr:y>
    </cdr:from>
    <cdr:to>
      <cdr:x>0.9545</cdr:x>
      <cdr:y>0.08926</cdr:y>
    </cdr:to>
    <cdr:sp macro="" textlink="">
      <cdr:nvSpPr>
        <cdr:cNvPr id="3" name="TextBox 2">
          <a:extLst xmlns:a="http://schemas.openxmlformats.org/drawingml/2006/main">
            <a:ext uri="{FF2B5EF4-FFF2-40B4-BE49-F238E27FC236}">
              <a16:creationId xmlns="" xmlns:a16="http://schemas.microsoft.com/office/drawing/2014/main" id="{9083A4A9-1331-424B-861A-C285A1F9F7EF}"/>
            </a:ext>
          </a:extLst>
        </cdr:cNvPr>
        <cdr:cNvSpPr txBox="1"/>
      </cdr:nvSpPr>
      <cdr:spPr>
        <a:xfrm xmlns:a="http://schemas.openxmlformats.org/drawingml/2006/main">
          <a:off x="289034" y="96345"/>
          <a:ext cx="7979104" cy="46420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en-US" sz="2200" b="1" dirty="0" smtClean="0"/>
            <a:t>Payroll </a:t>
          </a:r>
          <a:r>
            <a:rPr lang="en-US" sz="2200" b="1" dirty="0"/>
            <a:t>Tax Rates, 2000 and 2014</a:t>
          </a:r>
        </a:p>
      </cdr:txBody>
    </cdr:sp>
  </cdr:relSizeAnchor>
  <cdr:relSizeAnchor xmlns:cdr="http://schemas.openxmlformats.org/drawingml/2006/chartDrawing">
    <cdr:from>
      <cdr:x>0.05403</cdr:x>
      <cdr:y>0.10135</cdr:y>
    </cdr:from>
    <cdr:to>
      <cdr:x>0.30911</cdr:x>
      <cdr:y>0.18828</cdr:y>
    </cdr:to>
    <cdr:sp macro="" textlink="">
      <cdr:nvSpPr>
        <cdr:cNvPr id="4" name="TextBox 1">
          <a:extLst xmlns:a="http://schemas.openxmlformats.org/drawingml/2006/main">
            <a:ext uri="{FF2B5EF4-FFF2-40B4-BE49-F238E27FC236}">
              <a16:creationId xmlns="" xmlns:a16="http://schemas.microsoft.com/office/drawing/2014/main" id="{4EDA38A9-7768-4C96-883E-40F9A52AF3FB}"/>
            </a:ext>
          </a:extLst>
        </cdr:cNvPr>
        <cdr:cNvSpPr txBox="1"/>
      </cdr:nvSpPr>
      <cdr:spPr>
        <a:xfrm xmlns:a="http://schemas.openxmlformats.org/drawingml/2006/main">
          <a:off x="502408" y="615710"/>
          <a:ext cx="2372046" cy="52808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300" b="1">
              <a:solidFill>
                <a:schemeClr val="tx1"/>
              </a:solidFill>
            </a:rPr>
            <a:t>% of Total Labor Costs</a:t>
          </a:r>
        </a:p>
      </cdr:txBody>
    </cdr:sp>
  </cdr:relSizeAnchor>
</c:userShapes>
</file>

<file path=ppt/drawings/drawing15.xml><?xml version="1.0" encoding="utf-8"?>
<c:userShapes xmlns:c="http://schemas.openxmlformats.org/drawingml/2006/chart">
  <cdr:relSizeAnchor xmlns:cdr="http://schemas.openxmlformats.org/drawingml/2006/chartDrawing">
    <cdr:from>
      <cdr:x>0.01629</cdr:x>
      <cdr:y>0.91919</cdr:y>
    </cdr:from>
    <cdr:to>
      <cdr:x>1</cdr:x>
      <cdr:y>0.99551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="" xmlns:a16="http://schemas.microsoft.com/office/drawing/2014/main" id="{65C718A9-D893-4C3A-9348-D108506816AE}"/>
            </a:ext>
          </a:extLst>
        </cdr:cNvPr>
        <cdr:cNvSpPr txBox="1"/>
      </cdr:nvSpPr>
      <cdr:spPr>
        <a:xfrm xmlns:a="http://schemas.openxmlformats.org/drawingml/2006/main">
          <a:off x="141111" y="5778497"/>
          <a:ext cx="8523111" cy="47977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100" i="1"/>
            <a:t>Source</a:t>
          </a:r>
          <a:r>
            <a:rPr lang="en-US" sz="1100"/>
            <a:t>: Doing Business Database </a:t>
          </a:r>
        </a:p>
      </cdr:txBody>
    </cdr:sp>
  </cdr:relSizeAnchor>
  <cdr:relSizeAnchor xmlns:cdr="http://schemas.openxmlformats.org/drawingml/2006/chartDrawing">
    <cdr:from>
      <cdr:x>0.00889</cdr:x>
      <cdr:y>0</cdr:y>
    </cdr:from>
    <cdr:to>
      <cdr:x>0.9644</cdr:x>
      <cdr:y>0.11217</cdr:y>
    </cdr:to>
    <cdr:sp macro="" textlink="">
      <cdr:nvSpPr>
        <cdr:cNvPr id="3" name="TextBox 2">
          <a:extLst xmlns:a="http://schemas.openxmlformats.org/drawingml/2006/main">
            <a:ext uri="{FF2B5EF4-FFF2-40B4-BE49-F238E27FC236}">
              <a16:creationId xmlns="" xmlns:a16="http://schemas.microsoft.com/office/drawing/2014/main" id="{43B77834-B010-44B0-AA36-DC2D3642EAC6}"/>
            </a:ext>
          </a:extLst>
        </cdr:cNvPr>
        <cdr:cNvSpPr txBox="1"/>
      </cdr:nvSpPr>
      <cdr:spPr>
        <a:xfrm xmlns:a="http://schemas.openxmlformats.org/drawingml/2006/main">
          <a:off x="77034" y="0"/>
          <a:ext cx="8278750" cy="7051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 anchor="ctr"/>
        <a:lstStyle xmlns:a="http://schemas.openxmlformats.org/drawingml/2006/main"/>
        <a:p xmlns:a="http://schemas.openxmlformats.org/drawingml/2006/main">
          <a:pPr marL="0" marR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 sz="1400" b="0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r>
            <a:rPr lang="en-US" sz="2700" b="1" i="0" u="none" strike="noStrike" baseline="0" dirty="0" smtClean="0">
              <a:effectLst/>
              <a:latin typeface="+mn-lt"/>
              <a:ea typeface="+mn-ea"/>
              <a:cs typeface="+mn-cs"/>
            </a:rPr>
            <a:t>Time </a:t>
          </a:r>
          <a:r>
            <a:rPr lang="en-US" sz="2700" b="1" i="0" u="none" strike="noStrike" baseline="0" dirty="0">
              <a:effectLst/>
              <a:latin typeface="+mn-lt"/>
              <a:ea typeface="+mn-ea"/>
              <a:cs typeface="+mn-cs"/>
            </a:rPr>
            <a:t>spent on taxes (hours per year), </a:t>
          </a:r>
          <a:r>
            <a:rPr kumimoji="0" lang="en-US" sz="27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  <a:ea typeface="+mn-ea"/>
              <a:cs typeface="+mn-cs"/>
            </a:rPr>
            <a:t>2016</a:t>
          </a:r>
        </a:p>
      </cdr:txBody>
    </cdr:sp>
  </cdr:relSizeAnchor>
  <cdr:relSizeAnchor xmlns:cdr="http://schemas.openxmlformats.org/drawingml/2006/chartDrawing">
    <cdr:from>
      <cdr:x>0.6856</cdr:x>
      <cdr:y>0.10471</cdr:y>
    </cdr:from>
    <cdr:to>
      <cdr:x>0.85749</cdr:x>
      <cdr:y>0.15824</cdr:y>
    </cdr:to>
    <cdr:sp macro="" textlink="">
      <cdr:nvSpPr>
        <cdr:cNvPr id="4" name="TextBox 3">
          <a:extLst xmlns:a="http://schemas.openxmlformats.org/drawingml/2006/main">
            <a:ext uri="{FF2B5EF4-FFF2-40B4-BE49-F238E27FC236}">
              <a16:creationId xmlns="" xmlns:a16="http://schemas.microsoft.com/office/drawing/2014/main" id="{28F76484-98FF-40BB-B757-1A3CF81605CE}"/>
            </a:ext>
          </a:extLst>
        </cdr:cNvPr>
        <cdr:cNvSpPr txBox="1"/>
      </cdr:nvSpPr>
      <cdr:spPr>
        <a:xfrm xmlns:a="http://schemas.openxmlformats.org/drawingml/2006/main">
          <a:off x="5940207" y="658268"/>
          <a:ext cx="1489293" cy="33651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200" b="1"/>
            <a:t>Hours</a:t>
          </a:r>
        </a:p>
      </cdr:txBody>
    </cdr:sp>
  </cdr:relSizeAnchor>
  <cdr:relSizeAnchor xmlns:cdr="http://schemas.openxmlformats.org/drawingml/2006/chartDrawing">
    <cdr:from>
      <cdr:x>0.05669</cdr:x>
      <cdr:y>0.45</cdr:y>
    </cdr:from>
    <cdr:to>
      <cdr:x>0.16227</cdr:x>
      <cdr:y>0.5955</cdr:y>
    </cdr:to>
    <cdr:sp macro="" textlink="">
      <cdr:nvSpPr>
        <cdr:cNvPr id="11" name="TextBox 10">
          <a:extLst xmlns:a="http://schemas.openxmlformats.org/drawingml/2006/main">
            <a:ext uri="{FF2B5EF4-FFF2-40B4-BE49-F238E27FC236}">
              <a16:creationId xmlns="" xmlns:a16="http://schemas.microsoft.com/office/drawing/2014/main" id="{2CDF7F7D-C56F-40B5-978F-751084FA7916}"/>
            </a:ext>
          </a:extLst>
        </cdr:cNvPr>
        <cdr:cNvSpPr txBox="1"/>
      </cdr:nvSpPr>
      <cdr:spPr>
        <a:xfrm xmlns:a="http://schemas.openxmlformats.org/drawingml/2006/main">
          <a:off x="490979" y="2828041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/>
        </a:p>
      </cdr:txBody>
    </cdr:sp>
  </cdr:relSizeAnchor>
</c:userShapes>
</file>

<file path=ppt/drawings/drawing16.xml><?xml version="1.0" encoding="utf-8"?>
<c:userShapes xmlns:c="http://schemas.openxmlformats.org/drawingml/2006/chart">
  <cdr:relSizeAnchor xmlns:cdr="http://schemas.openxmlformats.org/drawingml/2006/chartDrawing">
    <cdr:from>
      <cdr:x>0</cdr:x>
      <cdr:y>0.0197</cdr:y>
    </cdr:from>
    <cdr:to>
      <cdr:x>0.98504</cdr:x>
      <cdr:y>0.09362</cdr:y>
    </cdr:to>
    <cdr:sp macro="" textlink="">
      <cdr:nvSpPr>
        <cdr:cNvPr id="3" name="TextBox 1">
          <a:extLst xmlns:a="http://schemas.openxmlformats.org/drawingml/2006/main">
            <a:ext uri="{FF2B5EF4-FFF2-40B4-BE49-F238E27FC236}">
              <a16:creationId xmlns:a16="http://schemas.microsoft.com/office/drawing/2014/main" xmlns="" id="{33A27B86-FD6A-4031-96BA-FB0616FA758E}"/>
            </a:ext>
          </a:extLst>
        </cdr:cNvPr>
        <cdr:cNvSpPr txBox="1"/>
      </cdr:nvSpPr>
      <cdr:spPr>
        <a:xfrm xmlns:a="http://schemas.openxmlformats.org/drawingml/2006/main">
          <a:off x="0" y="119701"/>
          <a:ext cx="9160106" cy="4490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2200" b="1" dirty="0" smtClean="0"/>
            <a:t>Online </a:t>
          </a:r>
          <a:r>
            <a:rPr lang="en-US" sz="2200" b="1" dirty="0"/>
            <a:t>Banking Usage, 2004 - 2015</a:t>
          </a:r>
        </a:p>
      </cdr:txBody>
    </cdr:sp>
  </cdr:relSizeAnchor>
  <cdr:relSizeAnchor xmlns:cdr="http://schemas.openxmlformats.org/drawingml/2006/chartDrawing">
    <cdr:from>
      <cdr:x>0.08015</cdr:x>
      <cdr:y>0.14965</cdr:y>
    </cdr:from>
    <cdr:to>
      <cdr:x>0.24735</cdr:x>
      <cdr:y>0.25552</cdr:y>
    </cdr:to>
    <cdr:sp macro="" textlink="">
      <cdr:nvSpPr>
        <cdr:cNvPr id="4" name="TextBox 3">
          <a:extLst xmlns:a="http://schemas.openxmlformats.org/drawingml/2006/main">
            <a:ext uri="{FF2B5EF4-FFF2-40B4-BE49-F238E27FC236}">
              <a16:creationId xmlns:a16="http://schemas.microsoft.com/office/drawing/2014/main" xmlns="" id="{9B20F943-2FEF-41AB-A7C9-2984828DDCE3}"/>
            </a:ext>
          </a:extLst>
        </cdr:cNvPr>
        <cdr:cNvSpPr txBox="1"/>
      </cdr:nvSpPr>
      <cdr:spPr>
        <a:xfrm xmlns:a="http://schemas.openxmlformats.org/drawingml/2006/main">
          <a:off x="745378" y="909080"/>
          <a:ext cx="1554830" cy="64314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200" b="1"/>
            <a:t>Percentage of</a:t>
          </a:r>
          <a:r>
            <a:rPr lang="en-US" sz="1200" b="1" baseline="0"/>
            <a:t> population</a:t>
          </a:r>
        </a:p>
      </cdr:txBody>
    </cdr:sp>
  </cdr:relSizeAnchor>
  <cdr:relSizeAnchor xmlns:cdr="http://schemas.openxmlformats.org/drawingml/2006/chartDrawing">
    <cdr:from>
      <cdr:x>0.00101</cdr:x>
      <cdr:y>0.94309</cdr:y>
    </cdr:from>
    <cdr:to>
      <cdr:x>1</cdr:x>
      <cdr:y>1</cdr:y>
    </cdr:to>
    <cdr:sp macro="" textlink="">
      <cdr:nvSpPr>
        <cdr:cNvPr id="5" name="TextBox 1">
          <a:extLst xmlns:a="http://schemas.openxmlformats.org/drawingml/2006/main">
            <a:ext uri="{FF2B5EF4-FFF2-40B4-BE49-F238E27FC236}">
              <a16:creationId xmlns:a16="http://schemas.microsoft.com/office/drawing/2014/main" xmlns="" id="{C505E68C-DEB0-4132-ADB8-C5BB0BBC03A4}"/>
            </a:ext>
          </a:extLst>
        </cdr:cNvPr>
        <cdr:cNvSpPr txBox="1"/>
      </cdr:nvSpPr>
      <cdr:spPr>
        <a:xfrm xmlns:a="http://schemas.openxmlformats.org/drawingml/2006/main">
          <a:off x="9392" y="5729111"/>
          <a:ext cx="9289830" cy="34572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marL="0" marR="0" indent="0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100" i="1">
              <a:effectLst/>
              <a:latin typeface="+mn-lt"/>
              <a:ea typeface="+mn-ea"/>
              <a:cs typeface="+mn-cs"/>
            </a:rPr>
            <a:t>Source:</a:t>
          </a:r>
          <a:r>
            <a:rPr lang="en-US" sz="1100" i="0">
              <a:effectLst/>
              <a:latin typeface="+mn-lt"/>
              <a:ea typeface="+mn-ea"/>
              <a:cs typeface="+mn-cs"/>
            </a:rPr>
            <a:t> European Commission, Digital Agenda Scoreboard; available at: </a:t>
          </a:r>
          <a:r>
            <a:rPr lang="en-GB" sz="1100" b="0" i="0" baseline="0">
              <a:effectLst/>
              <a:latin typeface="+mn-lt"/>
              <a:ea typeface="+mn-ea"/>
              <a:cs typeface="+mn-cs"/>
            </a:rPr>
            <a:t>http://digital-agenda-data.eu/charts/</a:t>
          </a:r>
          <a:endParaRPr lang="en-US">
            <a:effectLst/>
          </a:endParaRPr>
        </a:p>
        <a:p xmlns:a="http://schemas.openxmlformats.org/drawingml/2006/main"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n-US" sz="1100" i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0.00586</cdr:x>
      <cdr:y>0.00809</cdr:y>
    </cdr:from>
    <cdr:to>
      <cdr:x>0.9909</cdr:x>
      <cdr:y>0.08201</cdr:y>
    </cdr:to>
    <cdr:sp macro="" textlink="">
      <cdr:nvSpPr>
        <cdr:cNvPr id="3" name="TextBox 1">
          <a:extLst xmlns:a="http://schemas.openxmlformats.org/drawingml/2006/main">
            <a:ext uri="{FF2B5EF4-FFF2-40B4-BE49-F238E27FC236}">
              <a16:creationId xmlns:a16="http://schemas.microsoft.com/office/drawing/2014/main" xmlns="" id="{A7B3A5C4-58BB-4C1D-AAD3-073174E07D46}"/>
            </a:ext>
          </a:extLst>
        </cdr:cNvPr>
        <cdr:cNvSpPr txBox="1"/>
      </cdr:nvSpPr>
      <cdr:spPr>
        <a:xfrm xmlns:a="http://schemas.openxmlformats.org/drawingml/2006/main">
          <a:off x="50800" y="50800"/>
          <a:ext cx="8532648" cy="46421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2700" b="1" dirty="0" smtClean="0"/>
            <a:t>EU-15 </a:t>
          </a:r>
          <a:r>
            <a:rPr lang="en-US" sz="2700" b="1" dirty="0"/>
            <a:t>vs US, 1970-2014</a:t>
          </a:r>
        </a:p>
      </cdr:txBody>
    </cdr:sp>
  </cdr:relSizeAnchor>
  <cdr:relSizeAnchor xmlns:cdr="http://schemas.openxmlformats.org/drawingml/2006/chartDrawing">
    <cdr:from>
      <cdr:x>0.0756</cdr:x>
      <cdr:y>0.15431</cdr:y>
    </cdr:from>
    <cdr:to>
      <cdr:x>0.3179</cdr:x>
      <cdr:y>0.23694</cdr:y>
    </cdr:to>
    <cdr:sp macro="" textlink="">
      <cdr:nvSpPr>
        <cdr:cNvPr id="4" name="TextBox 3">
          <a:extLst xmlns:a="http://schemas.openxmlformats.org/drawingml/2006/main">
            <a:ext uri="{FF2B5EF4-FFF2-40B4-BE49-F238E27FC236}">
              <a16:creationId xmlns:a16="http://schemas.microsoft.com/office/drawing/2014/main" xmlns="" id="{4FBD163D-ACA7-4C5D-87F5-382FFCDEA1D1}"/>
            </a:ext>
          </a:extLst>
        </cdr:cNvPr>
        <cdr:cNvSpPr txBox="1"/>
      </cdr:nvSpPr>
      <cdr:spPr>
        <a:xfrm xmlns:a="http://schemas.openxmlformats.org/drawingml/2006/main">
          <a:off x="632755" y="843643"/>
          <a:ext cx="2027882" cy="45176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400" b="1"/>
            <a:t>Billion, 2005</a:t>
          </a:r>
          <a:r>
            <a:rPr lang="en-US" sz="1400" b="1" baseline="0"/>
            <a:t> constant USD</a:t>
          </a:r>
        </a:p>
      </cdr:txBody>
    </cdr:sp>
  </cdr:relSizeAnchor>
  <cdr:relSizeAnchor xmlns:cdr="http://schemas.openxmlformats.org/drawingml/2006/chartDrawing">
    <cdr:from>
      <cdr:x>0.00101</cdr:x>
      <cdr:y>0.90012</cdr:y>
    </cdr:from>
    <cdr:to>
      <cdr:x>1</cdr:x>
      <cdr:y>1</cdr:y>
    </cdr:to>
    <cdr:sp macro="" textlink="">
      <cdr:nvSpPr>
        <cdr:cNvPr id="5" name="TextBox 1">
          <a:extLst xmlns:a="http://schemas.openxmlformats.org/drawingml/2006/main">
            <a:ext uri="{FF2B5EF4-FFF2-40B4-BE49-F238E27FC236}">
              <a16:creationId xmlns:a16="http://schemas.microsoft.com/office/drawing/2014/main" xmlns="" id="{1616CDC3-0ABA-4E1A-8EAA-7237456C9667}"/>
            </a:ext>
          </a:extLst>
        </cdr:cNvPr>
        <cdr:cNvSpPr txBox="1"/>
      </cdr:nvSpPr>
      <cdr:spPr>
        <a:xfrm xmlns:a="http://schemas.openxmlformats.org/drawingml/2006/main">
          <a:off x="9392" y="5468056"/>
          <a:ext cx="9289830" cy="60677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100" i="1">
              <a:solidFill>
                <a:sysClr val="windowText" lastClr="000000"/>
              </a:solidFill>
              <a:effectLst/>
              <a:latin typeface="+mn-lt"/>
              <a:ea typeface="+mn-ea"/>
              <a:cs typeface="+mn-cs"/>
            </a:rPr>
            <a:t>Source:</a:t>
          </a:r>
          <a:r>
            <a:rPr lang="en-US" sz="1100" i="0">
              <a:solidFill>
                <a:sysClr val="windowText" lastClr="000000"/>
              </a:solidFill>
              <a:effectLst/>
              <a:latin typeface="+mn-lt"/>
              <a:ea typeface="+mn-ea"/>
              <a:cs typeface="+mn-cs"/>
            </a:rPr>
            <a:t> the World Bank, http://data.worldbank.org/indicator/NY.GDP.MKTP.KD, Retrieved 2015-07-20</a:t>
          </a:r>
          <a:endParaRPr lang="en-US" sz="1100" i="0">
            <a:solidFill>
              <a:sysClr val="windowText" lastClr="000000"/>
            </a:solidFill>
          </a:endParaRP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0.0091</cdr:x>
      <cdr:y>0.0139</cdr:y>
    </cdr:from>
    <cdr:to>
      <cdr:x>0.99414</cdr:x>
      <cdr:y>0.08782</cdr:y>
    </cdr:to>
    <cdr:sp macro="" textlink="">
      <cdr:nvSpPr>
        <cdr:cNvPr id="3" name="TextBox 1">
          <a:extLst xmlns:a="http://schemas.openxmlformats.org/drawingml/2006/main">
            <a:ext uri="{FF2B5EF4-FFF2-40B4-BE49-F238E27FC236}">
              <a16:creationId xmlns:a16="http://schemas.microsoft.com/office/drawing/2014/main" xmlns="" id="{6A899755-59FD-45D8-B57A-BDCDE3A9D3DD}"/>
            </a:ext>
          </a:extLst>
        </cdr:cNvPr>
        <cdr:cNvSpPr txBox="1"/>
      </cdr:nvSpPr>
      <cdr:spPr>
        <a:xfrm xmlns:a="http://schemas.openxmlformats.org/drawingml/2006/main">
          <a:off x="84667" y="84423"/>
          <a:ext cx="9160106" cy="4490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2500" b="1" dirty="0" smtClean="0"/>
            <a:t>Employment </a:t>
          </a:r>
          <a:r>
            <a:rPr lang="en-US" sz="2500" b="1" dirty="0"/>
            <a:t>rate, 2015 Q1</a:t>
          </a:r>
        </a:p>
        <a:p xmlns:a="http://schemas.openxmlformats.org/drawingml/2006/main">
          <a:pPr algn="ctr"/>
          <a:endParaRPr lang="en-US" sz="2500" b="1" dirty="0"/>
        </a:p>
      </cdr:txBody>
    </cdr:sp>
  </cdr:relSizeAnchor>
  <cdr:relSizeAnchor xmlns:cdr="http://schemas.openxmlformats.org/drawingml/2006/chartDrawing">
    <cdr:from>
      <cdr:x>0.04676</cdr:x>
      <cdr:y>0.12892</cdr:y>
    </cdr:from>
    <cdr:to>
      <cdr:x>0.44158</cdr:x>
      <cdr:y>0.21835</cdr:y>
    </cdr:to>
    <cdr:sp macro="" textlink="">
      <cdr:nvSpPr>
        <cdr:cNvPr id="4" name="TextBox 3">
          <a:extLst xmlns:a="http://schemas.openxmlformats.org/drawingml/2006/main">
            <a:ext uri="{FF2B5EF4-FFF2-40B4-BE49-F238E27FC236}">
              <a16:creationId xmlns:a16="http://schemas.microsoft.com/office/drawing/2014/main" xmlns="" id="{56F1FF23-F11C-49E0-8636-9CD192B188D3}"/>
            </a:ext>
          </a:extLst>
        </cdr:cNvPr>
        <cdr:cNvSpPr txBox="1"/>
      </cdr:nvSpPr>
      <cdr:spPr>
        <a:xfrm xmlns:a="http://schemas.openxmlformats.org/drawingml/2006/main">
          <a:off x="434831" y="783167"/>
          <a:ext cx="3671501" cy="54327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400" b="1">
              <a:solidFill>
                <a:sysClr val="windowText" lastClr="000000"/>
              </a:solidFill>
            </a:rPr>
            <a:t>Employment rate, percentage</a:t>
          </a:r>
        </a:p>
      </cdr:txBody>
    </cdr:sp>
  </cdr:relSizeAnchor>
  <cdr:relSizeAnchor xmlns:cdr="http://schemas.openxmlformats.org/drawingml/2006/chartDrawing">
    <cdr:from>
      <cdr:x>0.00101</cdr:x>
      <cdr:y>0.92887</cdr:y>
    </cdr:from>
    <cdr:to>
      <cdr:x>1</cdr:x>
      <cdr:y>1</cdr:y>
    </cdr:to>
    <cdr:sp macro="" textlink="">
      <cdr:nvSpPr>
        <cdr:cNvPr id="5" name="TextBox 1">
          <a:extLst xmlns:a="http://schemas.openxmlformats.org/drawingml/2006/main">
            <a:ext uri="{FF2B5EF4-FFF2-40B4-BE49-F238E27FC236}">
              <a16:creationId xmlns:a16="http://schemas.microsoft.com/office/drawing/2014/main" xmlns="" id="{2AC2666C-DC8B-4636-9B29-E9ABC7301E8D}"/>
            </a:ext>
          </a:extLst>
        </cdr:cNvPr>
        <cdr:cNvSpPr txBox="1"/>
      </cdr:nvSpPr>
      <cdr:spPr>
        <a:xfrm xmlns:a="http://schemas.openxmlformats.org/drawingml/2006/main">
          <a:off x="9392" y="5642730"/>
          <a:ext cx="9289830" cy="43210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100" i="0">
              <a:effectLst/>
              <a:latin typeface="+mn-lt"/>
              <a:ea typeface="+mn-ea"/>
              <a:cs typeface="+mn-cs"/>
            </a:rPr>
            <a:t>Note: Employment is measured as the fraction working from 15 to 64 years.</a:t>
          </a:r>
        </a:p>
        <a:p xmlns:a="http://schemas.openxmlformats.org/drawingml/2006/main"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100" i="1">
              <a:effectLst/>
              <a:latin typeface="+mn-lt"/>
              <a:ea typeface="+mn-ea"/>
              <a:cs typeface="+mn-cs"/>
            </a:rPr>
            <a:t>Source</a:t>
          </a:r>
          <a:r>
            <a:rPr lang="en-US" sz="1100" i="0">
              <a:effectLst/>
              <a:latin typeface="+mn-lt"/>
              <a:ea typeface="+mn-ea"/>
              <a:cs typeface="+mn-cs"/>
            </a:rPr>
            <a:t>: For EU-28: http://appsso.eurostat.ec.europa.eu/nui/show.do?dataset=lfsq_ergan&amp;lang=en ; For USA: http://stats.oecd.org/</a:t>
          </a:r>
        </a:p>
      </cdr:txBody>
    </cdr:sp>
  </cdr:relSizeAnchor>
  <cdr:relSizeAnchor xmlns:cdr="http://schemas.openxmlformats.org/drawingml/2006/chartDrawing">
    <cdr:from>
      <cdr:x>0.04568</cdr:x>
      <cdr:y>0.36702</cdr:y>
    </cdr:from>
    <cdr:to>
      <cdr:x>0.91806</cdr:x>
      <cdr:y>0.36743</cdr:y>
    </cdr:to>
    <cdr:cxnSp macro="">
      <cdr:nvCxnSpPr>
        <cdr:cNvPr id="6" name="Straight Connector 5">
          <a:extLst xmlns:a="http://schemas.openxmlformats.org/drawingml/2006/main">
            <a:ext uri="{FF2B5EF4-FFF2-40B4-BE49-F238E27FC236}">
              <a16:creationId xmlns:a16="http://schemas.microsoft.com/office/drawing/2014/main" xmlns="" id="{87BB3A3B-F635-40A4-82B4-F5A0F9A28ABF}"/>
            </a:ext>
          </a:extLst>
        </cdr:cNvPr>
        <cdr:cNvCxnSpPr/>
      </cdr:nvCxnSpPr>
      <cdr:spPr>
        <a:xfrm xmlns:a="http://schemas.openxmlformats.org/drawingml/2006/main" flipV="1">
          <a:off x="382310" y="2006600"/>
          <a:ext cx="7301190" cy="2268"/>
        </a:xfrm>
        <a:prstGeom xmlns:a="http://schemas.openxmlformats.org/drawingml/2006/main" prst="line">
          <a:avLst/>
        </a:prstGeom>
        <a:ln xmlns:a="http://schemas.openxmlformats.org/drawingml/2006/main" w="25400">
          <a:solidFill>
            <a:schemeClr val="accent4">
              <a:lumMod val="60000"/>
              <a:lumOff val="40000"/>
            </a:schemeClr>
          </a:solidFill>
          <a:prstDash val="sys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0.0091</cdr:x>
      <cdr:y>0.0139</cdr:y>
    </cdr:from>
    <cdr:to>
      <cdr:x>0.99414</cdr:x>
      <cdr:y>0.08782</cdr:y>
    </cdr:to>
    <cdr:sp macro="" textlink="">
      <cdr:nvSpPr>
        <cdr:cNvPr id="3" name="TextBox 1">
          <a:extLst xmlns:a="http://schemas.openxmlformats.org/drawingml/2006/main">
            <a:ext uri="{FF2B5EF4-FFF2-40B4-BE49-F238E27FC236}">
              <a16:creationId xmlns:a16="http://schemas.microsoft.com/office/drawing/2014/main" xmlns="" id="{D74B8350-5756-40E5-9803-8B8D45EC33C9}"/>
            </a:ext>
          </a:extLst>
        </cdr:cNvPr>
        <cdr:cNvSpPr txBox="1"/>
      </cdr:nvSpPr>
      <cdr:spPr>
        <a:xfrm xmlns:a="http://schemas.openxmlformats.org/drawingml/2006/main">
          <a:off x="84667" y="84423"/>
          <a:ext cx="9160106" cy="4490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2500" b="1" dirty="0" smtClean="0"/>
            <a:t>Average </a:t>
          </a:r>
          <a:r>
            <a:rPr lang="en-US" sz="2500" b="1" dirty="0"/>
            <a:t>annual hours worked, 1960-2014</a:t>
          </a:r>
        </a:p>
      </cdr:txBody>
    </cdr:sp>
  </cdr:relSizeAnchor>
  <cdr:relSizeAnchor xmlns:cdr="http://schemas.openxmlformats.org/drawingml/2006/chartDrawing">
    <cdr:from>
      <cdr:x>0.05586</cdr:x>
      <cdr:y>0.16492</cdr:y>
    </cdr:from>
    <cdr:to>
      <cdr:x>0.45068</cdr:x>
      <cdr:y>0.25435</cdr:y>
    </cdr:to>
    <cdr:sp macro="" textlink="">
      <cdr:nvSpPr>
        <cdr:cNvPr id="4" name="TextBox 3">
          <a:extLst xmlns:a="http://schemas.openxmlformats.org/drawingml/2006/main">
            <a:ext uri="{FF2B5EF4-FFF2-40B4-BE49-F238E27FC236}">
              <a16:creationId xmlns:a16="http://schemas.microsoft.com/office/drawing/2014/main" xmlns="" id="{AE75AB92-B4D2-4AF5-B3DD-772BC1B60FCB}"/>
            </a:ext>
          </a:extLst>
        </cdr:cNvPr>
        <cdr:cNvSpPr txBox="1"/>
      </cdr:nvSpPr>
      <cdr:spPr>
        <a:xfrm xmlns:a="http://schemas.openxmlformats.org/drawingml/2006/main">
          <a:off x="519499" y="1001890"/>
          <a:ext cx="3671518" cy="54327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400" b="1">
              <a:solidFill>
                <a:sysClr val="windowText" lastClr="000000"/>
              </a:solidFill>
            </a:rPr>
            <a:t>Average hours/year</a:t>
          </a:r>
        </a:p>
      </cdr:txBody>
    </cdr:sp>
  </cdr:relSizeAnchor>
  <cdr:relSizeAnchor xmlns:cdr="http://schemas.openxmlformats.org/drawingml/2006/chartDrawing">
    <cdr:from>
      <cdr:x>0.00101</cdr:x>
      <cdr:y>0.92887</cdr:y>
    </cdr:from>
    <cdr:to>
      <cdr:x>1</cdr:x>
      <cdr:y>1</cdr:y>
    </cdr:to>
    <cdr:sp macro="" textlink="">
      <cdr:nvSpPr>
        <cdr:cNvPr id="5" name="TextBox 1">
          <a:extLst xmlns:a="http://schemas.openxmlformats.org/drawingml/2006/main">
            <a:ext uri="{FF2B5EF4-FFF2-40B4-BE49-F238E27FC236}">
              <a16:creationId xmlns:a16="http://schemas.microsoft.com/office/drawing/2014/main" xmlns="" id="{6372C5C0-21E0-42C4-9E33-BC7534326272}"/>
            </a:ext>
          </a:extLst>
        </cdr:cNvPr>
        <cdr:cNvSpPr txBox="1"/>
      </cdr:nvSpPr>
      <cdr:spPr>
        <a:xfrm xmlns:a="http://schemas.openxmlformats.org/drawingml/2006/main">
          <a:off x="9392" y="5642730"/>
          <a:ext cx="9289830" cy="43210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100" i="1">
              <a:effectLst/>
              <a:latin typeface="+mn-lt"/>
              <a:ea typeface="+mn-ea"/>
              <a:cs typeface="+mn-cs"/>
            </a:rPr>
            <a:t>Source</a:t>
          </a:r>
          <a:r>
            <a:rPr lang="en-US" sz="1100" i="0">
              <a:effectLst/>
              <a:latin typeface="+mn-lt"/>
              <a:ea typeface="+mn-ea"/>
              <a:cs typeface="+mn-cs"/>
            </a:rPr>
            <a:t>: http://stats.oecd.org/, Retrieved on 10 Jul 2015. </a:t>
          </a: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0.0091</cdr:x>
      <cdr:y>0.0139</cdr:y>
    </cdr:from>
    <cdr:to>
      <cdr:x>0.99414</cdr:x>
      <cdr:y>0.08782</cdr:y>
    </cdr:to>
    <cdr:sp macro="" textlink="">
      <cdr:nvSpPr>
        <cdr:cNvPr id="3" name="TextBox 1">
          <a:extLst xmlns:a="http://schemas.openxmlformats.org/drawingml/2006/main">
            <a:ext uri="{FF2B5EF4-FFF2-40B4-BE49-F238E27FC236}">
              <a16:creationId xmlns:a16="http://schemas.microsoft.com/office/drawing/2014/main" xmlns="" id="{E51267AA-9A50-4C96-928F-FA8F7864EC01}"/>
            </a:ext>
          </a:extLst>
        </cdr:cNvPr>
        <cdr:cNvSpPr txBox="1"/>
      </cdr:nvSpPr>
      <cdr:spPr>
        <a:xfrm xmlns:a="http://schemas.openxmlformats.org/drawingml/2006/main">
          <a:off x="84667" y="84423"/>
          <a:ext cx="9160106" cy="4490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2500" b="1" dirty="0" smtClean="0">
              <a:solidFill>
                <a:schemeClr val="tx1"/>
              </a:solidFill>
            </a:rPr>
            <a:t>High</a:t>
          </a:r>
          <a:r>
            <a:rPr lang="en-US" sz="2500" b="1" baseline="0" dirty="0" smtClean="0">
              <a:solidFill>
                <a:schemeClr val="tx1"/>
              </a:solidFill>
            </a:rPr>
            <a:t> </a:t>
          </a:r>
          <a:r>
            <a:rPr lang="en-US" sz="2500" b="1" baseline="0" dirty="0">
              <a:solidFill>
                <a:schemeClr val="tx1"/>
              </a:solidFill>
            </a:rPr>
            <a:t>School </a:t>
          </a:r>
          <a:r>
            <a:rPr lang="en-US" sz="2500" b="1" dirty="0">
              <a:solidFill>
                <a:schemeClr val="tx1"/>
              </a:solidFill>
            </a:rPr>
            <a:t>Completion</a:t>
          </a:r>
          <a:r>
            <a:rPr lang="en-US" sz="2500" b="1" baseline="0" dirty="0">
              <a:solidFill>
                <a:schemeClr val="tx1"/>
              </a:solidFill>
            </a:rPr>
            <a:t> </a:t>
          </a:r>
          <a:r>
            <a:rPr lang="en-US" sz="2500" b="1" dirty="0">
              <a:solidFill>
                <a:schemeClr val="tx1"/>
              </a:solidFill>
            </a:rPr>
            <a:t>, 2014</a:t>
          </a:r>
        </a:p>
      </cdr:txBody>
    </cdr:sp>
  </cdr:relSizeAnchor>
  <cdr:relSizeAnchor xmlns:cdr="http://schemas.openxmlformats.org/drawingml/2006/chartDrawing">
    <cdr:from>
      <cdr:x>0.04524</cdr:x>
      <cdr:y>0.11715</cdr:y>
    </cdr:from>
    <cdr:to>
      <cdr:x>0.30105</cdr:x>
      <cdr:y>0.16178</cdr:y>
    </cdr:to>
    <cdr:sp macro="" textlink="">
      <cdr:nvSpPr>
        <cdr:cNvPr id="4" name="TextBox 3">
          <a:extLst xmlns:a="http://schemas.openxmlformats.org/drawingml/2006/main">
            <a:ext uri="{FF2B5EF4-FFF2-40B4-BE49-F238E27FC236}">
              <a16:creationId xmlns:a16="http://schemas.microsoft.com/office/drawing/2014/main" xmlns="" id="{1C0ED218-4696-4659-8AA4-F60E493CBDDA}"/>
            </a:ext>
          </a:extLst>
        </cdr:cNvPr>
        <cdr:cNvSpPr txBox="1"/>
      </cdr:nvSpPr>
      <cdr:spPr>
        <a:xfrm xmlns:a="http://schemas.openxmlformats.org/drawingml/2006/main">
          <a:off x="420720" y="711674"/>
          <a:ext cx="2378834" cy="27111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400" b="1"/>
            <a:t>Population aged 25-64 years, %</a:t>
          </a:r>
        </a:p>
      </cdr:txBody>
    </cdr:sp>
  </cdr:relSizeAnchor>
  <cdr:relSizeAnchor xmlns:cdr="http://schemas.openxmlformats.org/drawingml/2006/chartDrawing">
    <cdr:from>
      <cdr:x>0.00101</cdr:x>
      <cdr:y>0.91638</cdr:y>
    </cdr:from>
    <cdr:to>
      <cdr:x>1</cdr:x>
      <cdr:y>1</cdr:y>
    </cdr:to>
    <cdr:sp macro="" textlink="">
      <cdr:nvSpPr>
        <cdr:cNvPr id="5" name="TextBox 1">
          <a:extLst xmlns:a="http://schemas.openxmlformats.org/drawingml/2006/main">
            <a:ext uri="{FF2B5EF4-FFF2-40B4-BE49-F238E27FC236}">
              <a16:creationId xmlns:a16="http://schemas.microsoft.com/office/drawing/2014/main" xmlns="" id="{CCEF4F42-ECED-40A9-A338-AE519BA5983D}"/>
            </a:ext>
          </a:extLst>
        </cdr:cNvPr>
        <cdr:cNvSpPr txBox="1"/>
      </cdr:nvSpPr>
      <cdr:spPr>
        <a:xfrm xmlns:a="http://schemas.openxmlformats.org/drawingml/2006/main">
          <a:off x="9392" y="5566833"/>
          <a:ext cx="9289830" cy="5080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100" i="1">
              <a:effectLst/>
              <a:latin typeface="+mn-lt"/>
              <a:ea typeface="+mn-ea"/>
              <a:cs typeface="+mn-cs"/>
            </a:rPr>
            <a:t>Source:</a:t>
          </a:r>
          <a:r>
            <a:rPr lang="en-US" sz="1100" i="0">
              <a:effectLst/>
              <a:latin typeface="+mn-lt"/>
              <a:ea typeface="+mn-ea"/>
              <a:cs typeface="+mn-cs"/>
            </a:rPr>
            <a:t>  EU: Eurostat Statistical Database, available at http://ec.europa.eu/eurostat/web/products-datasets/-/tps00065; USA: National Center for Education Statistics, available at http://nces.ed.gov/programs/digest/d14/tables/dt14_104.10.asp, both accessed July 30, 2015.</a:t>
          </a:r>
          <a:endParaRPr lang="en-US" sz="1100"/>
        </a:p>
      </cdr:txBody>
    </cdr:sp>
  </cdr:relSizeAnchor>
  <cdr:relSizeAnchor xmlns:cdr="http://schemas.openxmlformats.org/drawingml/2006/chartDrawing">
    <cdr:from>
      <cdr:x>0.05083</cdr:x>
      <cdr:y>0.31475</cdr:y>
    </cdr:from>
    <cdr:to>
      <cdr:x>0.92336</cdr:x>
      <cdr:y>0.31475</cdr:y>
    </cdr:to>
    <cdr:cxnSp macro="">
      <cdr:nvCxnSpPr>
        <cdr:cNvPr id="7" name="Straight Connector 6">
          <a:extLst xmlns:a="http://schemas.openxmlformats.org/drawingml/2006/main">
            <a:ext uri="{FF2B5EF4-FFF2-40B4-BE49-F238E27FC236}">
              <a16:creationId xmlns:a16="http://schemas.microsoft.com/office/drawing/2014/main" xmlns="" id="{E66C3ED0-EA9C-4CEE-A907-AD8E105D5C01}"/>
            </a:ext>
          </a:extLst>
        </cdr:cNvPr>
        <cdr:cNvCxnSpPr/>
      </cdr:nvCxnSpPr>
      <cdr:spPr>
        <a:xfrm xmlns:a="http://schemas.openxmlformats.org/drawingml/2006/main" flipV="1">
          <a:off x="472712" y="1912075"/>
          <a:ext cx="8113851" cy="0"/>
        </a:xfrm>
        <a:prstGeom xmlns:a="http://schemas.openxmlformats.org/drawingml/2006/main" prst="line">
          <a:avLst/>
        </a:prstGeom>
        <a:ln xmlns:a="http://schemas.openxmlformats.org/drawingml/2006/main" w="25400">
          <a:solidFill>
            <a:schemeClr val="accent4">
              <a:lumMod val="60000"/>
              <a:lumOff val="40000"/>
            </a:schemeClr>
          </a:solidFill>
          <a:prstDash val="sys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0.0091</cdr:x>
      <cdr:y>0.0139</cdr:y>
    </cdr:from>
    <cdr:to>
      <cdr:x>0.99414</cdr:x>
      <cdr:y>0.08782</cdr:y>
    </cdr:to>
    <cdr:sp macro="" textlink="">
      <cdr:nvSpPr>
        <cdr:cNvPr id="3" name="TextBox 1">
          <a:extLst xmlns:a="http://schemas.openxmlformats.org/drawingml/2006/main">
            <a:ext uri="{FF2B5EF4-FFF2-40B4-BE49-F238E27FC236}">
              <a16:creationId xmlns:a16="http://schemas.microsoft.com/office/drawing/2014/main" xmlns="" id="{0A55FAFC-D13D-4777-B85D-F686592F6862}"/>
            </a:ext>
          </a:extLst>
        </cdr:cNvPr>
        <cdr:cNvSpPr txBox="1"/>
      </cdr:nvSpPr>
      <cdr:spPr>
        <a:xfrm xmlns:a="http://schemas.openxmlformats.org/drawingml/2006/main">
          <a:off x="84667" y="84423"/>
          <a:ext cx="9160106" cy="4490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en-US" sz="2500" b="1" dirty="0">
            <a:solidFill>
              <a:sysClr val="windowText" lastClr="000000"/>
            </a:solidFill>
          </a:endParaRPr>
        </a:p>
      </cdr:txBody>
    </cdr:sp>
  </cdr:relSizeAnchor>
  <cdr:relSizeAnchor xmlns:cdr="http://schemas.openxmlformats.org/drawingml/2006/chartDrawing">
    <cdr:from>
      <cdr:x>0.04602</cdr:x>
      <cdr:y>0.11416</cdr:y>
    </cdr:from>
    <cdr:to>
      <cdr:x>0.37457</cdr:x>
      <cdr:y>0.16743</cdr:y>
    </cdr:to>
    <cdr:sp macro="" textlink="">
      <cdr:nvSpPr>
        <cdr:cNvPr id="4" name="TextBox 3">
          <a:extLst xmlns:a="http://schemas.openxmlformats.org/drawingml/2006/main">
            <a:ext uri="{FF2B5EF4-FFF2-40B4-BE49-F238E27FC236}">
              <a16:creationId xmlns:a16="http://schemas.microsoft.com/office/drawing/2014/main" xmlns="" id="{561E5630-10DF-4A22-9369-9B4DB129CA02}"/>
            </a:ext>
          </a:extLst>
        </cdr:cNvPr>
        <cdr:cNvSpPr txBox="1"/>
      </cdr:nvSpPr>
      <cdr:spPr>
        <a:xfrm xmlns:a="http://schemas.openxmlformats.org/drawingml/2006/main">
          <a:off x="397709" y="615959"/>
          <a:ext cx="2745549" cy="29397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400" b="1"/>
            <a:t>Number</a:t>
          </a:r>
          <a:r>
            <a:rPr lang="en-US" sz="1400" b="1" baseline="0"/>
            <a:t> of universities among top 50</a:t>
          </a:r>
        </a:p>
        <a:p xmlns:a="http://schemas.openxmlformats.org/drawingml/2006/main">
          <a:r>
            <a:rPr lang="en-US" sz="1400" b="1"/>
            <a:t> </a:t>
          </a:r>
        </a:p>
      </cdr:txBody>
    </cdr:sp>
  </cdr:relSizeAnchor>
  <cdr:relSizeAnchor xmlns:cdr="http://schemas.openxmlformats.org/drawingml/2006/chartDrawing">
    <cdr:from>
      <cdr:x>0.00101</cdr:x>
      <cdr:y>0.78967</cdr:y>
    </cdr:from>
    <cdr:to>
      <cdr:x>1</cdr:x>
      <cdr:y>0.99246</cdr:y>
    </cdr:to>
    <cdr:sp macro="" textlink="">
      <cdr:nvSpPr>
        <cdr:cNvPr id="5" name="TextBox 1">
          <a:extLst xmlns:a="http://schemas.openxmlformats.org/drawingml/2006/main">
            <a:ext uri="{FF2B5EF4-FFF2-40B4-BE49-F238E27FC236}">
              <a16:creationId xmlns:a16="http://schemas.microsoft.com/office/drawing/2014/main" xmlns="" id="{88B58276-BA43-4658-A4E0-2A4EA7AE9F0A}"/>
            </a:ext>
          </a:extLst>
        </cdr:cNvPr>
        <cdr:cNvSpPr txBox="1"/>
      </cdr:nvSpPr>
      <cdr:spPr>
        <a:xfrm xmlns:a="http://schemas.openxmlformats.org/drawingml/2006/main">
          <a:off x="9300" y="4434962"/>
          <a:ext cx="9198200" cy="113892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100" i="0" dirty="0">
              <a:effectLst/>
              <a:latin typeface="+mn-lt"/>
              <a:ea typeface="+mn-ea"/>
              <a:cs typeface="+mn-cs"/>
            </a:rPr>
            <a:t>Note: the Shanghai ranking uses four variables with different weights: quality of education (weight 10%), quality of faculty (weight 40%), research output (40%) and per capita performance (10%). The Times ranking uses five categories of variables: industry income (2.5%), international diversity (5%),</a:t>
          </a:r>
          <a:r>
            <a:rPr lang="en-US" sz="1100" i="0" baseline="0" dirty="0">
              <a:effectLst/>
              <a:latin typeface="+mn-lt"/>
              <a:ea typeface="+mn-ea"/>
              <a:cs typeface="+mn-cs"/>
            </a:rPr>
            <a:t> </a:t>
          </a:r>
          <a:r>
            <a:rPr lang="en-US" sz="1100" i="0" dirty="0">
              <a:effectLst/>
              <a:latin typeface="+mn-lt"/>
              <a:ea typeface="+mn-ea"/>
              <a:cs typeface="+mn-cs"/>
            </a:rPr>
            <a:t>teaching (30.5%), research (30%) and citation impact (32.5%).</a:t>
          </a:r>
        </a:p>
        <a:p xmlns:a="http://schemas.openxmlformats.org/drawingml/2006/main"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n-US" sz="1100" i="0" dirty="0">
            <a:effectLst/>
            <a:latin typeface="+mn-lt"/>
            <a:ea typeface="+mn-ea"/>
            <a:cs typeface="+mn-cs"/>
          </a:endParaRPr>
        </a:p>
        <a:p xmlns:a="http://schemas.openxmlformats.org/drawingml/2006/main"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100" i="1" dirty="0">
              <a:effectLst/>
              <a:latin typeface="+mn-lt"/>
              <a:ea typeface="+mn-ea"/>
              <a:cs typeface="+mn-cs"/>
            </a:rPr>
            <a:t>Source:</a:t>
          </a:r>
          <a:r>
            <a:rPr lang="en-US" sz="1100" i="0" dirty="0">
              <a:effectLst/>
              <a:latin typeface="+mn-lt"/>
              <a:ea typeface="+mn-ea"/>
              <a:cs typeface="+mn-cs"/>
            </a:rPr>
            <a:t> Times: https://www.timeshighereducation.co.uk/world-university-rankings/2015/world-ranking#/ ; </a:t>
          </a:r>
        </a:p>
        <a:p xmlns:a="http://schemas.openxmlformats.org/drawingml/2006/main"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100" i="0" dirty="0">
              <a:effectLst/>
              <a:latin typeface="+mn-lt"/>
              <a:ea typeface="+mn-ea"/>
              <a:cs typeface="+mn-cs"/>
            </a:rPr>
            <a:t>Shanghai: http://www.universityrankings.ch/results/Shanghai/2014?ranking=Shanghai&amp;year=2014&amp;region=&amp;q=&amp;s=50</a:t>
          </a:r>
          <a:endParaRPr lang="en-US" sz="1100" dirty="0"/>
        </a:p>
      </cdr:txBody>
    </cdr: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0.0091</cdr:x>
      <cdr:y>0.01415</cdr:y>
    </cdr:from>
    <cdr:to>
      <cdr:x>0.98154</cdr:x>
      <cdr:y>0.08932</cdr:y>
    </cdr:to>
    <cdr:sp macro="" textlink="">
      <cdr:nvSpPr>
        <cdr:cNvPr id="3" name="TextBox 1">
          <a:extLst xmlns:a="http://schemas.openxmlformats.org/drawingml/2006/main">
            <a:ext uri="{FF2B5EF4-FFF2-40B4-BE49-F238E27FC236}">
              <a16:creationId xmlns:a16="http://schemas.microsoft.com/office/drawing/2014/main" xmlns="" id="{B5E82A60-AD89-4FA4-9372-3BDE820050D9}"/>
            </a:ext>
          </a:extLst>
        </cdr:cNvPr>
        <cdr:cNvSpPr txBox="1"/>
      </cdr:nvSpPr>
      <cdr:spPr>
        <a:xfrm xmlns:a="http://schemas.openxmlformats.org/drawingml/2006/main">
          <a:off x="84623" y="84440"/>
          <a:ext cx="9045266" cy="4490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>
            <a:lnSpc>
              <a:spcPts val="2500"/>
            </a:lnSpc>
          </a:pPr>
          <a:r>
            <a:rPr lang="en-US" sz="2100" b="1" dirty="0" smtClean="0"/>
            <a:t>Financial </a:t>
          </a:r>
          <a:r>
            <a:rPr lang="en-US" sz="2100" b="1" dirty="0"/>
            <a:t>Times</a:t>
          </a:r>
          <a:r>
            <a:rPr lang="en-US" sz="2100" b="1" baseline="0" dirty="0"/>
            <a:t> 500</a:t>
          </a:r>
          <a:r>
            <a:rPr lang="en-US" sz="2100" b="1" dirty="0"/>
            <a:t>, 100 largest European and US companies, </a:t>
          </a:r>
          <a:r>
            <a:rPr lang="en-US" sz="2100" b="1" dirty="0">
              <a:solidFill>
                <a:schemeClr val="tx1"/>
              </a:solidFill>
            </a:rPr>
            <a:t>2014</a:t>
          </a:r>
        </a:p>
        <a:p xmlns:a="http://schemas.openxmlformats.org/drawingml/2006/main">
          <a:pPr algn="ctr">
            <a:lnSpc>
              <a:spcPts val="2900"/>
            </a:lnSpc>
          </a:pPr>
          <a:endParaRPr lang="en-US" sz="2500" b="1" dirty="0"/>
        </a:p>
      </cdr:txBody>
    </cdr:sp>
  </cdr:relSizeAnchor>
  <cdr:relSizeAnchor xmlns:cdr="http://schemas.openxmlformats.org/drawingml/2006/chartDrawing">
    <cdr:from>
      <cdr:x>0.04651</cdr:x>
      <cdr:y>0.13017</cdr:y>
    </cdr:from>
    <cdr:to>
      <cdr:x>0.44108</cdr:x>
      <cdr:y>0.2181</cdr:y>
    </cdr:to>
    <cdr:sp macro="" textlink="">
      <cdr:nvSpPr>
        <cdr:cNvPr id="4" name="TextBox 3">
          <a:extLst xmlns:a="http://schemas.openxmlformats.org/drawingml/2006/main">
            <a:ext uri="{FF2B5EF4-FFF2-40B4-BE49-F238E27FC236}">
              <a16:creationId xmlns:a16="http://schemas.microsoft.com/office/drawing/2014/main" xmlns="" id="{170578D9-10E1-4BF7-95BC-0234F2C56D38}"/>
            </a:ext>
          </a:extLst>
        </cdr:cNvPr>
        <cdr:cNvSpPr txBox="1"/>
      </cdr:nvSpPr>
      <cdr:spPr>
        <a:xfrm xmlns:a="http://schemas.openxmlformats.org/drawingml/2006/main">
          <a:off x="434831" y="783167"/>
          <a:ext cx="3671501" cy="54327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400" b="1">
              <a:solidFill>
                <a:sysClr val="windowText" lastClr="000000"/>
              </a:solidFill>
            </a:rPr>
            <a:t>Number</a:t>
          </a:r>
          <a:r>
            <a:rPr lang="en-US" sz="1400" b="1" baseline="0">
              <a:solidFill>
                <a:sysClr val="windowText" lastClr="000000"/>
              </a:solidFill>
            </a:rPr>
            <a:t> of companies</a:t>
          </a:r>
          <a:endParaRPr lang="en-US" sz="1400" b="1">
            <a:solidFill>
              <a:sysClr val="windowText" lastClr="000000"/>
            </a:solidFill>
          </a:endParaRPr>
        </a:p>
      </cdr:txBody>
    </cdr:sp>
  </cdr:relSizeAnchor>
  <cdr:relSizeAnchor xmlns:cdr="http://schemas.openxmlformats.org/drawingml/2006/chartDrawing">
    <cdr:from>
      <cdr:x>0.00101</cdr:x>
      <cdr:y>0.89824</cdr:y>
    </cdr:from>
    <cdr:to>
      <cdr:x>1</cdr:x>
      <cdr:y>1</cdr:y>
    </cdr:to>
    <cdr:sp macro="" textlink="">
      <cdr:nvSpPr>
        <cdr:cNvPr id="5" name="TextBox 1">
          <a:extLst xmlns:a="http://schemas.openxmlformats.org/drawingml/2006/main">
            <a:ext uri="{FF2B5EF4-FFF2-40B4-BE49-F238E27FC236}">
              <a16:creationId xmlns:a16="http://schemas.microsoft.com/office/drawing/2014/main" xmlns="" id="{D19580A1-49CD-47C4-B5A7-363573F3E1AD}"/>
            </a:ext>
          </a:extLst>
        </cdr:cNvPr>
        <cdr:cNvSpPr txBox="1"/>
      </cdr:nvSpPr>
      <cdr:spPr>
        <a:xfrm xmlns:a="http://schemas.openxmlformats.org/drawingml/2006/main">
          <a:off x="9300" y="5044722"/>
          <a:ext cx="9198200" cy="5715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100" i="0">
              <a:effectLst/>
              <a:latin typeface="+mn-lt"/>
              <a:ea typeface="+mn-ea"/>
              <a:cs typeface="+mn-cs"/>
            </a:rPr>
            <a:t>Note: The Financial</a:t>
          </a:r>
          <a:r>
            <a:rPr lang="en-US" sz="1100" i="0" baseline="0">
              <a:effectLst/>
              <a:latin typeface="+mn-lt"/>
              <a:ea typeface="+mn-ea"/>
              <a:cs typeface="+mn-cs"/>
            </a:rPr>
            <a:t> Times 500 ranks companies by their market capitalisation. </a:t>
          </a:r>
          <a:r>
            <a:rPr lang="en-US" sz="1100" i="0">
              <a:effectLst/>
              <a:latin typeface="+mn-lt"/>
              <a:ea typeface="+mn-ea"/>
              <a:cs typeface="+mn-cs"/>
            </a:rPr>
            <a:t>In the graph, the 100 largest European as well as U.S.companies </a:t>
          </a:r>
          <a:r>
            <a:rPr lang="en-US" sz="1100" i="0" baseline="0">
              <a:effectLst/>
              <a:latin typeface="+mn-lt"/>
              <a:ea typeface="+mn-ea"/>
              <a:cs typeface="+mn-cs"/>
            </a:rPr>
            <a:t>are included.</a:t>
          </a:r>
          <a:endParaRPr lang="en-US" sz="1100" i="0">
            <a:effectLst/>
            <a:latin typeface="+mn-lt"/>
            <a:ea typeface="+mn-ea"/>
            <a:cs typeface="+mn-cs"/>
          </a:endParaRPr>
        </a:p>
        <a:p xmlns:a="http://schemas.openxmlformats.org/drawingml/2006/main"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100" i="1">
              <a:effectLst/>
              <a:latin typeface="+mn-lt"/>
              <a:ea typeface="+mn-ea"/>
              <a:cs typeface="+mn-cs"/>
            </a:rPr>
            <a:t>Source</a:t>
          </a:r>
          <a:r>
            <a:rPr lang="en-US" sz="1100" i="0">
              <a:effectLst/>
              <a:latin typeface="+mn-lt"/>
              <a:ea typeface="+mn-ea"/>
              <a:cs typeface="+mn-cs"/>
            </a:rPr>
            <a:t>: Financial Times 500,</a:t>
          </a:r>
          <a:r>
            <a:rPr lang="en-US" sz="1100" i="0" baseline="0">
              <a:effectLst/>
              <a:latin typeface="+mn-lt"/>
              <a:ea typeface="+mn-ea"/>
              <a:cs typeface="+mn-cs"/>
            </a:rPr>
            <a:t> http://www.ft.com/intl/cms/s/0/988051be-fdee-11e3-bd0e-00144feab7de.html#axzz3gd4tLq3H </a:t>
          </a:r>
          <a:r>
            <a:rPr lang="en-US" sz="1100" i="0">
              <a:effectLst/>
              <a:latin typeface="+mn-lt"/>
              <a:ea typeface="+mn-ea"/>
              <a:cs typeface="+mn-cs"/>
            </a:rPr>
            <a:t> </a:t>
          </a:r>
        </a:p>
      </cdr:txBody>
    </cdr:sp>
  </cdr:relSizeAnchor>
  <cdr:relSizeAnchor xmlns:cdr="http://schemas.openxmlformats.org/drawingml/2006/chartDrawing">
    <cdr:from>
      <cdr:x>0.18452</cdr:x>
      <cdr:y>0.49946</cdr:y>
    </cdr:from>
    <cdr:to>
      <cdr:x>0.40694</cdr:x>
      <cdr:y>0.58714</cdr:y>
    </cdr:to>
    <cdr:sp macro="" textlink="">
      <cdr:nvSpPr>
        <cdr:cNvPr id="8" name="TextBox 1">
          <a:extLst xmlns:a="http://schemas.openxmlformats.org/drawingml/2006/main">
            <a:ext uri="{FF2B5EF4-FFF2-40B4-BE49-F238E27FC236}">
              <a16:creationId xmlns:a16="http://schemas.microsoft.com/office/drawing/2014/main" xmlns="" id="{20EC8169-FDF3-43D9-8227-537DB54351EE}"/>
            </a:ext>
          </a:extLst>
        </cdr:cNvPr>
        <cdr:cNvSpPr txBox="1"/>
      </cdr:nvSpPr>
      <cdr:spPr>
        <a:xfrm xmlns:a="http://schemas.openxmlformats.org/drawingml/2006/main">
          <a:off x="1715910" y="3070578"/>
          <a:ext cx="2072923" cy="54327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400" b="1">
              <a:solidFill>
                <a:sysClr val="windowText" lastClr="000000"/>
              </a:solidFill>
            </a:rPr>
            <a:t>Founded before 1950</a:t>
          </a:r>
        </a:p>
      </cdr:txBody>
    </cdr:sp>
  </cdr:relSizeAnchor>
  <cdr:relSizeAnchor xmlns:cdr="http://schemas.openxmlformats.org/drawingml/2006/chartDrawing">
    <cdr:from>
      <cdr:x>0.6545</cdr:x>
      <cdr:y>0.55512</cdr:y>
    </cdr:from>
    <cdr:to>
      <cdr:x>0.94791</cdr:x>
      <cdr:y>0.64305</cdr:y>
    </cdr:to>
    <cdr:sp macro="" textlink="">
      <cdr:nvSpPr>
        <cdr:cNvPr id="9" name="TextBox 1">
          <a:extLst xmlns:a="http://schemas.openxmlformats.org/drawingml/2006/main">
            <a:ext uri="{FF2B5EF4-FFF2-40B4-BE49-F238E27FC236}">
              <a16:creationId xmlns:a16="http://schemas.microsoft.com/office/drawing/2014/main" xmlns="" id="{153D607C-70A2-4016-83C2-30212342F74A}"/>
            </a:ext>
          </a:extLst>
        </cdr:cNvPr>
        <cdr:cNvSpPr txBox="1"/>
      </cdr:nvSpPr>
      <cdr:spPr>
        <a:xfrm xmlns:a="http://schemas.openxmlformats.org/drawingml/2006/main">
          <a:off x="6086316" y="3416299"/>
          <a:ext cx="2733129" cy="54327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400" b="1">
              <a:solidFill>
                <a:sysClr val="windowText" lastClr="000000"/>
              </a:solidFill>
            </a:rPr>
            <a:t>Founded before 1950</a:t>
          </a:r>
        </a:p>
      </cdr:txBody>
    </cdr:sp>
  </cdr:relSizeAnchor>
  <cdr:relSizeAnchor xmlns:cdr="http://schemas.openxmlformats.org/drawingml/2006/chartDrawing">
    <cdr:from>
      <cdr:x>0.17845</cdr:x>
      <cdr:y>0.23434</cdr:y>
    </cdr:from>
    <cdr:to>
      <cdr:x>0.40062</cdr:x>
      <cdr:y>0.32202</cdr:y>
    </cdr:to>
    <cdr:sp macro="" textlink="">
      <cdr:nvSpPr>
        <cdr:cNvPr id="10" name="TextBox 1">
          <a:extLst xmlns:a="http://schemas.openxmlformats.org/drawingml/2006/main">
            <a:ext uri="{FF2B5EF4-FFF2-40B4-BE49-F238E27FC236}">
              <a16:creationId xmlns:a16="http://schemas.microsoft.com/office/drawing/2014/main" xmlns="" id="{07F93ADB-DC54-4D7F-85BE-433BEF56C127}"/>
            </a:ext>
          </a:extLst>
        </cdr:cNvPr>
        <cdr:cNvSpPr txBox="1"/>
      </cdr:nvSpPr>
      <cdr:spPr>
        <a:xfrm xmlns:a="http://schemas.openxmlformats.org/drawingml/2006/main">
          <a:off x="1659466" y="1426634"/>
          <a:ext cx="2072923" cy="54327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400" b="1">
              <a:solidFill>
                <a:sysClr val="windowText" lastClr="000000"/>
              </a:solidFill>
            </a:rPr>
            <a:t>Founded after 1950</a:t>
          </a:r>
        </a:p>
      </cdr:txBody>
    </cdr:sp>
  </cdr:relSizeAnchor>
  <cdr:relSizeAnchor xmlns:cdr="http://schemas.openxmlformats.org/drawingml/2006/chartDrawing">
    <cdr:from>
      <cdr:x>0.64482</cdr:x>
      <cdr:y>0.30046</cdr:y>
    </cdr:from>
    <cdr:to>
      <cdr:x>0.86723</cdr:x>
      <cdr:y>0.38814</cdr:y>
    </cdr:to>
    <cdr:sp macro="" textlink="">
      <cdr:nvSpPr>
        <cdr:cNvPr id="11" name="TextBox 1">
          <a:extLst xmlns:a="http://schemas.openxmlformats.org/drawingml/2006/main">
            <a:ext uri="{FF2B5EF4-FFF2-40B4-BE49-F238E27FC236}">
              <a16:creationId xmlns:a16="http://schemas.microsoft.com/office/drawing/2014/main" xmlns="" id="{A5EB6987-D9BC-47D9-84C6-8C575AC899C9}"/>
            </a:ext>
          </a:extLst>
        </cdr:cNvPr>
        <cdr:cNvSpPr txBox="1"/>
      </cdr:nvSpPr>
      <cdr:spPr>
        <a:xfrm xmlns:a="http://schemas.openxmlformats.org/drawingml/2006/main">
          <a:off x="5998634" y="1835855"/>
          <a:ext cx="2072923" cy="54327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400" b="1">
              <a:solidFill>
                <a:sysClr val="windowText" lastClr="000000"/>
              </a:solidFill>
            </a:rPr>
            <a:t>Founded after 1950</a:t>
          </a:r>
        </a:p>
      </cdr:txBody>
    </cdr:sp>
  </cdr:relSizeAnchor>
  <cdr:relSizeAnchor xmlns:cdr="http://schemas.openxmlformats.org/drawingml/2006/chartDrawing">
    <cdr:from>
      <cdr:x>0.89582</cdr:x>
      <cdr:y>0.21969</cdr:y>
    </cdr:from>
    <cdr:to>
      <cdr:x>0.94346</cdr:x>
      <cdr:y>0.42731</cdr:y>
    </cdr:to>
    <cdr:sp macro="" textlink="">
      <cdr:nvSpPr>
        <cdr:cNvPr id="12" name="Right Brace 11">
          <a:extLst xmlns:a="http://schemas.openxmlformats.org/drawingml/2006/main">
            <a:ext uri="{FF2B5EF4-FFF2-40B4-BE49-F238E27FC236}">
              <a16:creationId xmlns:a16="http://schemas.microsoft.com/office/drawing/2014/main" xmlns="" id="{B5878B44-119F-4AF9-9663-017174B40A05}"/>
            </a:ext>
          </a:extLst>
        </cdr:cNvPr>
        <cdr:cNvSpPr/>
      </cdr:nvSpPr>
      <cdr:spPr>
        <a:xfrm xmlns:a="http://schemas.openxmlformats.org/drawingml/2006/main">
          <a:off x="8337403" y="1336099"/>
          <a:ext cx="440691" cy="1288568"/>
        </a:xfrm>
        <a:prstGeom xmlns:a="http://schemas.openxmlformats.org/drawingml/2006/main" prst="rightBrace">
          <a:avLst>
            <a:gd name="adj1" fmla="val 8333"/>
            <a:gd name="adj2" fmla="val 50000"/>
          </a:avLst>
        </a:prstGeom>
        <a:ln xmlns:a="http://schemas.openxmlformats.org/drawingml/2006/main" w="38100"/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en-US"/>
        </a:p>
      </cdr:txBody>
    </cdr:sp>
  </cdr:relSizeAnchor>
  <cdr:relSizeAnchor xmlns:cdr="http://schemas.openxmlformats.org/drawingml/2006/chartDrawing">
    <cdr:from>
      <cdr:x>0.94502</cdr:x>
      <cdr:y>0.29672</cdr:y>
    </cdr:from>
    <cdr:to>
      <cdr:x>0.9914</cdr:x>
      <cdr:y>0.35008</cdr:y>
    </cdr:to>
    <cdr:sp macro="" textlink="">
      <cdr:nvSpPr>
        <cdr:cNvPr id="13" name="TextBox 1">
          <a:extLst xmlns:a="http://schemas.openxmlformats.org/drawingml/2006/main">
            <a:ext uri="{FF2B5EF4-FFF2-40B4-BE49-F238E27FC236}">
              <a16:creationId xmlns:a16="http://schemas.microsoft.com/office/drawing/2014/main" xmlns="" id="{501D41EB-610B-4495-A821-48AFFE079179}"/>
            </a:ext>
          </a:extLst>
        </cdr:cNvPr>
        <cdr:cNvSpPr txBox="1"/>
      </cdr:nvSpPr>
      <cdr:spPr>
        <a:xfrm xmlns:a="http://schemas.openxmlformats.org/drawingml/2006/main">
          <a:off x="8792600" y="1814683"/>
          <a:ext cx="428973" cy="3302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400" b="1">
              <a:solidFill>
                <a:sysClr val="windowText" lastClr="000000"/>
              </a:solidFill>
            </a:rPr>
            <a:t>40</a:t>
          </a:r>
        </a:p>
      </cdr:txBody>
    </cdr:sp>
  </cdr:relSizeAnchor>
  <cdr:relSizeAnchor xmlns:cdr="http://schemas.openxmlformats.org/drawingml/2006/chartDrawing">
    <cdr:from>
      <cdr:x>0.42909</cdr:x>
      <cdr:y>0.22041</cdr:y>
    </cdr:from>
    <cdr:to>
      <cdr:x>0.46839</cdr:x>
      <cdr:y>0.28836</cdr:y>
    </cdr:to>
    <cdr:sp macro="" textlink="">
      <cdr:nvSpPr>
        <cdr:cNvPr id="14" name="Right Brace 13">
          <a:extLst xmlns:a="http://schemas.openxmlformats.org/drawingml/2006/main">
            <a:ext uri="{FF2B5EF4-FFF2-40B4-BE49-F238E27FC236}">
              <a16:creationId xmlns:a16="http://schemas.microsoft.com/office/drawing/2014/main" xmlns="" id="{EA5D15CD-B940-4293-9F4F-2B3168C4B767}"/>
            </a:ext>
          </a:extLst>
        </cdr:cNvPr>
        <cdr:cNvSpPr/>
      </cdr:nvSpPr>
      <cdr:spPr>
        <a:xfrm xmlns:a="http://schemas.openxmlformats.org/drawingml/2006/main">
          <a:off x="3994853" y="1341991"/>
          <a:ext cx="365459" cy="421898"/>
        </a:xfrm>
        <a:prstGeom xmlns:a="http://schemas.openxmlformats.org/drawingml/2006/main" prst="rightBrace">
          <a:avLst>
            <a:gd name="adj1" fmla="val 8333"/>
            <a:gd name="adj2" fmla="val 50000"/>
          </a:avLst>
        </a:prstGeom>
        <a:ln xmlns:a="http://schemas.openxmlformats.org/drawingml/2006/main" w="38100"/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en-US"/>
        </a:p>
      </cdr:txBody>
    </cdr:sp>
  </cdr:relSizeAnchor>
  <cdr:relSizeAnchor xmlns:cdr="http://schemas.openxmlformats.org/drawingml/2006/chartDrawing">
    <cdr:from>
      <cdr:x>0.46703</cdr:x>
      <cdr:y>0.22854</cdr:y>
    </cdr:from>
    <cdr:to>
      <cdr:x>0.51316</cdr:x>
      <cdr:y>0.28164</cdr:y>
    </cdr:to>
    <cdr:sp macro="" textlink="">
      <cdr:nvSpPr>
        <cdr:cNvPr id="15" name="TextBox 1">
          <a:extLst xmlns:a="http://schemas.openxmlformats.org/drawingml/2006/main">
            <a:ext uri="{FF2B5EF4-FFF2-40B4-BE49-F238E27FC236}">
              <a16:creationId xmlns:a16="http://schemas.microsoft.com/office/drawing/2014/main" xmlns="" id="{1044C006-815C-469B-B78E-A166D14F2AA0}"/>
            </a:ext>
          </a:extLst>
        </cdr:cNvPr>
        <cdr:cNvSpPr txBox="1"/>
      </cdr:nvSpPr>
      <cdr:spPr>
        <a:xfrm xmlns:a="http://schemas.openxmlformats.org/drawingml/2006/main">
          <a:off x="4347665" y="1391362"/>
          <a:ext cx="428973" cy="33016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400" b="1">
              <a:solidFill>
                <a:sysClr val="windowText" lastClr="000000"/>
              </a:solidFill>
            </a:rPr>
            <a:t>13</a:t>
          </a:r>
        </a:p>
      </cdr:txBody>
    </cdr:sp>
  </cdr:relSizeAnchor>
</c:userShapes>
</file>

<file path=ppt/drawings/drawing8.xml><?xml version="1.0" encoding="utf-8"?>
<c:userShapes xmlns:c="http://schemas.openxmlformats.org/drawingml/2006/chart">
  <cdr:relSizeAnchor xmlns:cdr="http://schemas.openxmlformats.org/drawingml/2006/chartDrawing">
    <cdr:from>
      <cdr:x>0.00586</cdr:x>
      <cdr:y>0.00809</cdr:y>
    </cdr:from>
    <cdr:to>
      <cdr:x>0.9909</cdr:x>
      <cdr:y>0.08201</cdr:y>
    </cdr:to>
    <cdr:sp macro="" textlink="">
      <cdr:nvSpPr>
        <cdr:cNvPr id="3" name="TextBox 1">
          <a:extLst xmlns:a="http://schemas.openxmlformats.org/drawingml/2006/main">
            <a:ext uri="{FF2B5EF4-FFF2-40B4-BE49-F238E27FC236}">
              <a16:creationId xmlns:a16="http://schemas.microsoft.com/office/drawing/2014/main" xmlns="" id="{637FCD91-623D-4929-9943-42725915A86F}"/>
            </a:ext>
          </a:extLst>
        </cdr:cNvPr>
        <cdr:cNvSpPr txBox="1"/>
      </cdr:nvSpPr>
      <cdr:spPr>
        <a:xfrm xmlns:a="http://schemas.openxmlformats.org/drawingml/2006/main">
          <a:off x="50800" y="50800"/>
          <a:ext cx="8532648" cy="46421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2700" b="1" dirty="0" smtClean="0"/>
            <a:t>Total </a:t>
          </a:r>
          <a:r>
            <a:rPr lang="en-US" sz="2700" b="1" dirty="0"/>
            <a:t>Public Expenditure, 2014</a:t>
          </a:r>
        </a:p>
      </cdr:txBody>
    </cdr:sp>
  </cdr:relSizeAnchor>
  <cdr:relSizeAnchor xmlns:cdr="http://schemas.openxmlformats.org/drawingml/2006/chartDrawing">
    <cdr:from>
      <cdr:x>0.03842</cdr:x>
      <cdr:y>0.1125</cdr:y>
    </cdr:from>
    <cdr:to>
      <cdr:x>0.29423</cdr:x>
      <cdr:y>0.15713</cdr:y>
    </cdr:to>
    <cdr:sp macro="" textlink="">
      <cdr:nvSpPr>
        <cdr:cNvPr id="4" name="TextBox 3">
          <a:extLst xmlns:a="http://schemas.openxmlformats.org/drawingml/2006/main">
            <a:ext uri="{FF2B5EF4-FFF2-40B4-BE49-F238E27FC236}">
              <a16:creationId xmlns:a16="http://schemas.microsoft.com/office/drawing/2014/main" xmlns="" id="{DC285339-BC19-47E3-A1A0-2CCF3FE498C7}"/>
            </a:ext>
          </a:extLst>
        </cdr:cNvPr>
        <cdr:cNvSpPr txBox="1"/>
      </cdr:nvSpPr>
      <cdr:spPr>
        <a:xfrm xmlns:a="http://schemas.openxmlformats.org/drawingml/2006/main">
          <a:off x="357278" y="683428"/>
          <a:ext cx="2378834" cy="27111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200" b="1"/>
            <a:t>Percent </a:t>
          </a:r>
          <a:r>
            <a:rPr lang="en-US" sz="1400" b="1"/>
            <a:t>of</a:t>
          </a:r>
          <a:r>
            <a:rPr lang="en-US" sz="1200" b="1"/>
            <a:t> GDP</a:t>
          </a:r>
        </a:p>
      </cdr:txBody>
    </cdr:sp>
  </cdr:relSizeAnchor>
  <cdr:relSizeAnchor xmlns:cdr="http://schemas.openxmlformats.org/drawingml/2006/chartDrawing">
    <cdr:from>
      <cdr:x>0.00101</cdr:x>
      <cdr:y>0.9187</cdr:y>
    </cdr:from>
    <cdr:to>
      <cdr:x>1</cdr:x>
      <cdr:y>1</cdr:y>
    </cdr:to>
    <cdr:sp macro="" textlink="">
      <cdr:nvSpPr>
        <cdr:cNvPr id="5" name="TextBox 1">
          <a:extLst xmlns:a="http://schemas.openxmlformats.org/drawingml/2006/main">
            <a:ext uri="{FF2B5EF4-FFF2-40B4-BE49-F238E27FC236}">
              <a16:creationId xmlns:a16="http://schemas.microsoft.com/office/drawing/2014/main" xmlns="" id="{0FC95445-B696-478E-A02F-D0D3A7C89EA6}"/>
            </a:ext>
          </a:extLst>
        </cdr:cNvPr>
        <cdr:cNvSpPr txBox="1"/>
      </cdr:nvSpPr>
      <cdr:spPr>
        <a:xfrm xmlns:a="http://schemas.openxmlformats.org/drawingml/2006/main">
          <a:off x="9392" y="5580944"/>
          <a:ext cx="9289830" cy="49388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100" i="0">
              <a:effectLst/>
              <a:latin typeface="+mn-lt"/>
              <a:ea typeface="+mn-ea"/>
              <a:cs typeface="+mn-cs"/>
            </a:rPr>
            <a:t>*Provisional value </a:t>
          </a:r>
          <a:endParaRPr lang="en-US" sz="1100" i="1">
            <a:effectLst/>
            <a:latin typeface="+mn-lt"/>
            <a:ea typeface="+mn-ea"/>
            <a:cs typeface="+mn-cs"/>
          </a:endParaRPr>
        </a:p>
        <a:p xmlns:a="http://schemas.openxmlformats.org/drawingml/2006/main"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100" i="1">
              <a:effectLst/>
              <a:latin typeface="+mn-lt"/>
              <a:ea typeface="+mn-ea"/>
              <a:cs typeface="+mn-cs"/>
            </a:rPr>
            <a:t>Source</a:t>
          </a:r>
          <a:r>
            <a:rPr lang="en-US" sz="1100">
              <a:effectLst/>
              <a:latin typeface="+mn-lt"/>
              <a:ea typeface="+mn-ea"/>
              <a:cs typeface="+mn-cs"/>
            </a:rPr>
            <a:t>: Eurostat, available at:  http://appsso.eurostat.ec.europa.eu/nui/show.do</a:t>
          </a:r>
          <a:endParaRPr lang="en-US" sz="1100"/>
        </a:p>
      </cdr:txBody>
    </cdr:sp>
  </cdr:relSizeAnchor>
  <cdr:relSizeAnchor xmlns:cdr="http://schemas.openxmlformats.org/drawingml/2006/chartDrawing">
    <cdr:from>
      <cdr:x>0.04586</cdr:x>
      <cdr:y>0.31832</cdr:y>
    </cdr:from>
    <cdr:to>
      <cdr:x>0.98213</cdr:x>
      <cdr:y>0.31948</cdr:y>
    </cdr:to>
    <cdr:cxnSp macro="">
      <cdr:nvCxnSpPr>
        <cdr:cNvPr id="7" name="Straight Connector 6">
          <a:extLst xmlns:a="http://schemas.openxmlformats.org/drawingml/2006/main">
            <a:ext uri="{FF2B5EF4-FFF2-40B4-BE49-F238E27FC236}">
              <a16:creationId xmlns:a16="http://schemas.microsoft.com/office/drawing/2014/main" xmlns="" id="{3D974F52-639F-4231-AF41-6B72DF0CBC19}"/>
            </a:ext>
          </a:extLst>
        </cdr:cNvPr>
        <cdr:cNvCxnSpPr/>
      </cdr:nvCxnSpPr>
      <cdr:spPr>
        <a:xfrm xmlns:a="http://schemas.openxmlformats.org/drawingml/2006/main" flipV="1">
          <a:off x="397307" y="2001089"/>
          <a:ext cx="8112051" cy="7293"/>
        </a:xfrm>
        <a:prstGeom xmlns:a="http://schemas.openxmlformats.org/drawingml/2006/main" prst="line">
          <a:avLst/>
        </a:prstGeom>
        <a:ln xmlns:a="http://schemas.openxmlformats.org/drawingml/2006/main" w="25400">
          <a:solidFill>
            <a:schemeClr val="accent4">
              <a:lumMod val="60000"/>
              <a:lumOff val="40000"/>
            </a:schemeClr>
          </a:solidFill>
          <a:prstDash val="sys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9.xml><?xml version="1.0" encoding="utf-8"?>
<c:userShapes xmlns:c="http://schemas.openxmlformats.org/drawingml/2006/chart">
  <cdr:relSizeAnchor xmlns:cdr="http://schemas.openxmlformats.org/drawingml/2006/chartDrawing">
    <cdr:from>
      <cdr:x>0.00586</cdr:x>
      <cdr:y>0.00809</cdr:y>
    </cdr:from>
    <cdr:to>
      <cdr:x>0.9909</cdr:x>
      <cdr:y>0.08201</cdr:y>
    </cdr:to>
    <cdr:sp macro="" textlink="">
      <cdr:nvSpPr>
        <cdr:cNvPr id="3" name="TextBox 1">
          <a:extLst xmlns:a="http://schemas.openxmlformats.org/drawingml/2006/main">
            <a:ext uri="{FF2B5EF4-FFF2-40B4-BE49-F238E27FC236}">
              <a16:creationId xmlns="" xmlns:a16="http://schemas.microsoft.com/office/drawing/2014/main" id="{BD441F02-FF78-44D6-8EBB-EEBB33E62C15}"/>
            </a:ext>
          </a:extLst>
        </cdr:cNvPr>
        <cdr:cNvSpPr txBox="1"/>
      </cdr:nvSpPr>
      <cdr:spPr>
        <a:xfrm xmlns:a="http://schemas.openxmlformats.org/drawingml/2006/main">
          <a:off x="50800" y="50800"/>
          <a:ext cx="8532648" cy="46421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2700" b="1" dirty="0" smtClean="0"/>
            <a:t>Share </a:t>
          </a:r>
          <a:r>
            <a:rPr lang="en-US" sz="2700" b="1" dirty="0"/>
            <a:t>of </a:t>
          </a:r>
          <a:r>
            <a:rPr lang="en-US" sz="2700" b="1" dirty="0">
              <a:solidFill>
                <a:sysClr val="windowText" lastClr="000000"/>
              </a:solidFill>
            </a:rPr>
            <a:t>Pensions in Public Expenditure, 2013</a:t>
          </a:r>
        </a:p>
      </cdr:txBody>
    </cdr:sp>
  </cdr:relSizeAnchor>
  <cdr:relSizeAnchor xmlns:cdr="http://schemas.openxmlformats.org/drawingml/2006/chartDrawing">
    <cdr:from>
      <cdr:x>0.03462</cdr:x>
      <cdr:y>0.09972</cdr:y>
    </cdr:from>
    <cdr:to>
      <cdr:x>0.29043</cdr:x>
      <cdr:y>0.14435</cdr:y>
    </cdr:to>
    <cdr:sp macro="" textlink="">
      <cdr:nvSpPr>
        <cdr:cNvPr id="4" name="TextBox 3">
          <a:extLst xmlns:a="http://schemas.openxmlformats.org/drawingml/2006/main">
            <a:ext uri="{FF2B5EF4-FFF2-40B4-BE49-F238E27FC236}">
              <a16:creationId xmlns="" xmlns:a16="http://schemas.microsoft.com/office/drawing/2014/main" id="{68F5D29E-3E5C-4978-9231-F10F86243E50}"/>
            </a:ext>
          </a:extLst>
        </cdr:cNvPr>
        <cdr:cNvSpPr txBox="1"/>
      </cdr:nvSpPr>
      <cdr:spPr>
        <a:xfrm xmlns:a="http://schemas.openxmlformats.org/drawingml/2006/main">
          <a:off x="321974" y="605790"/>
          <a:ext cx="2378834" cy="27112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200" b="1"/>
            <a:t>Percent </a:t>
          </a:r>
          <a:r>
            <a:rPr lang="en-US" sz="1400" b="1"/>
            <a:t>of</a:t>
          </a:r>
          <a:r>
            <a:rPr lang="en-US" sz="1200" b="1"/>
            <a:t> GDP</a:t>
          </a:r>
        </a:p>
      </cdr:txBody>
    </cdr:sp>
  </cdr:relSizeAnchor>
  <cdr:relSizeAnchor xmlns:cdr="http://schemas.openxmlformats.org/drawingml/2006/chartDrawing">
    <cdr:from>
      <cdr:x>0.00101</cdr:x>
      <cdr:y>0.89895</cdr:y>
    </cdr:from>
    <cdr:to>
      <cdr:x>1</cdr:x>
      <cdr:y>1</cdr:y>
    </cdr:to>
    <cdr:sp macro="" textlink="">
      <cdr:nvSpPr>
        <cdr:cNvPr id="5" name="TextBox 1">
          <a:extLst xmlns:a="http://schemas.openxmlformats.org/drawingml/2006/main">
            <a:ext uri="{FF2B5EF4-FFF2-40B4-BE49-F238E27FC236}">
              <a16:creationId xmlns="" xmlns:a16="http://schemas.microsoft.com/office/drawing/2014/main" id="{6488592D-93DE-4659-B505-64F9C8E9E8B1}"/>
            </a:ext>
          </a:extLst>
        </cdr:cNvPr>
        <cdr:cNvSpPr txBox="1"/>
      </cdr:nvSpPr>
      <cdr:spPr>
        <a:xfrm xmlns:a="http://schemas.openxmlformats.org/drawingml/2006/main">
          <a:off x="9392" y="5461000"/>
          <a:ext cx="9289830" cy="61383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100" i="0">
              <a:effectLst/>
              <a:latin typeface="+mn-lt"/>
              <a:ea typeface="+mn-ea"/>
              <a:cs typeface="+mn-cs"/>
            </a:rPr>
            <a:t>* Provisional; ** Data from OECD, 2012</a:t>
          </a:r>
        </a:p>
        <a:p xmlns:a="http://schemas.openxmlformats.org/drawingml/2006/main"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100" i="1">
              <a:effectLst/>
              <a:latin typeface="+mn-lt"/>
              <a:ea typeface="+mn-ea"/>
              <a:cs typeface="+mn-cs"/>
            </a:rPr>
            <a:t>Source</a:t>
          </a:r>
          <a:r>
            <a:rPr lang="en-US" sz="1100">
              <a:effectLst/>
              <a:latin typeface="+mn-lt"/>
              <a:ea typeface="+mn-ea"/>
              <a:cs typeface="+mn-cs"/>
            </a:rPr>
            <a:t>: EU: Eurostat, available at http://appsso.eurostat.ec.europa.eu/nui/show.do; </a:t>
          </a:r>
          <a:br>
            <a:rPr lang="en-US" sz="1100">
              <a:effectLst/>
              <a:latin typeface="+mn-lt"/>
              <a:ea typeface="+mn-ea"/>
              <a:cs typeface="+mn-cs"/>
            </a:rPr>
          </a:br>
          <a:r>
            <a:rPr lang="en-US" sz="1100">
              <a:effectLst/>
              <a:latin typeface="+mn-lt"/>
              <a:ea typeface="+mn-ea"/>
              <a:cs typeface="+mn-cs"/>
            </a:rPr>
            <a:t>USA: OECD, available at https://stats.oecd.org/Index.aspx?DataSetCode=SOCX_AGG, both retrieved July 30, 2015. </a:t>
          </a:r>
          <a:endParaRPr lang="en-US" sz="1100"/>
        </a:p>
      </cdr:txBody>
    </cdr:sp>
  </cdr:relSizeAnchor>
  <cdr:relSizeAnchor xmlns:cdr="http://schemas.openxmlformats.org/drawingml/2006/chartDrawing">
    <cdr:from>
      <cdr:x>0.03945</cdr:x>
      <cdr:y>0.37398</cdr:y>
    </cdr:from>
    <cdr:to>
      <cdr:x>0.91426</cdr:x>
      <cdr:y>0.3763</cdr:y>
    </cdr:to>
    <cdr:cxnSp macro="">
      <cdr:nvCxnSpPr>
        <cdr:cNvPr id="7" name="Straight Connector 6">
          <a:extLst xmlns:a="http://schemas.openxmlformats.org/drawingml/2006/main">
            <a:ext uri="{FF2B5EF4-FFF2-40B4-BE49-F238E27FC236}">
              <a16:creationId xmlns="" xmlns:a16="http://schemas.microsoft.com/office/drawing/2014/main" id="{E2FF70AE-B404-4FCF-B6B4-9A70EA8A045A}"/>
            </a:ext>
          </a:extLst>
        </cdr:cNvPr>
        <cdr:cNvCxnSpPr/>
      </cdr:nvCxnSpPr>
      <cdr:spPr>
        <a:xfrm xmlns:a="http://schemas.openxmlformats.org/drawingml/2006/main" flipV="1">
          <a:off x="366854" y="2271889"/>
          <a:ext cx="8135090" cy="14071"/>
        </a:xfrm>
        <a:prstGeom xmlns:a="http://schemas.openxmlformats.org/drawingml/2006/main" prst="line">
          <a:avLst/>
        </a:prstGeom>
        <a:ln xmlns:a="http://schemas.openxmlformats.org/drawingml/2006/main" w="25400">
          <a:solidFill>
            <a:schemeClr val="accent4">
              <a:lumMod val="60000"/>
              <a:lumOff val="40000"/>
            </a:schemeClr>
          </a:solidFill>
          <a:prstDash val="sys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60615-85DF-47F7-8A60-0EE29D0412B5}" type="datetimeFigureOut">
              <a:rPr lang="en-GB" smtClean="0"/>
              <a:t>23/05/2016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03D18-1E88-4F89-AB07-3344FB1B86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51748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60615-85DF-47F7-8A60-0EE29D0412B5}" type="datetimeFigureOut">
              <a:rPr lang="en-GB" smtClean="0"/>
              <a:t>23/05/2016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03D18-1E88-4F89-AB07-3344FB1B86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62847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60615-85DF-47F7-8A60-0EE29D0412B5}" type="datetimeFigureOut">
              <a:rPr lang="en-GB" smtClean="0"/>
              <a:t>23/05/2016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03D18-1E88-4F89-AB07-3344FB1B86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78134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60615-85DF-47F7-8A60-0EE29D0412B5}" type="datetimeFigureOut">
              <a:rPr lang="en-GB" smtClean="0"/>
              <a:t>23/05/2016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03D18-1E88-4F89-AB07-3344FB1B86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2073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60615-85DF-47F7-8A60-0EE29D0412B5}" type="datetimeFigureOut">
              <a:rPr lang="en-GB" smtClean="0"/>
              <a:t>23/05/2016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03D18-1E88-4F89-AB07-3344FB1B86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47985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60615-85DF-47F7-8A60-0EE29D0412B5}" type="datetimeFigureOut">
              <a:rPr lang="en-GB" smtClean="0"/>
              <a:t>23/05/2016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03D18-1E88-4F89-AB07-3344FB1B86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06993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60615-85DF-47F7-8A60-0EE29D0412B5}" type="datetimeFigureOut">
              <a:rPr lang="en-GB" smtClean="0"/>
              <a:t>23/05/2016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03D18-1E88-4F89-AB07-3344FB1B86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05375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60615-85DF-47F7-8A60-0EE29D0412B5}" type="datetimeFigureOut">
              <a:rPr lang="en-GB" smtClean="0"/>
              <a:t>23/05/2016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03D18-1E88-4F89-AB07-3344FB1B86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98592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60615-85DF-47F7-8A60-0EE29D0412B5}" type="datetimeFigureOut">
              <a:rPr lang="en-GB" smtClean="0"/>
              <a:t>23/05/2016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03D18-1E88-4F89-AB07-3344FB1B86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09851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60615-85DF-47F7-8A60-0EE29D0412B5}" type="datetimeFigureOut">
              <a:rPr lang="en-GB" smtClean="0"/>
              <a:t>23/05/2016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03D18-1E88-4F89-AB07-3344FB1B86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9555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60615-85DF-47F7-8A60-0EE29D0412B5}" type="datetimeFigureOut">
              <a:rPr lang="en-GB" smtClean="0"/>
              <a:t>23/05/2016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03D18-1E88-4F89-AB07-3344FB1B86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1010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F60615-85DF-47F7-8A60-0EE29D0412B5}" type="datetimeFigureOut">
              <a:rPr lang="en-GB" smtClean="0"/>
              <a:t>23/05/2016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603D18-1E88-4F89-AB07-3344FB1B86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8660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Europe’s Growth Challenge</a:t>
            </a:r>
            <a:endParaRPr lang="en-GB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sz="2400" b="1" dirty="0" smtClean="0"/>
              <a:t>Simeon </a:t>
            </a:r>
            <a:r>
              <a:rPr lang="en-GB" sz="2400" b="1" dirty="0" err="1" smtClean="0"/>
              <a:t>Djankov</a:t>
            </a:r>
            <a:endParaRPr lang="en-GB" sz="2400" b="1" dirty="0" smtClean="0"/>
          </a:p>
          <a:p>
            <a:r>
              <a:rPr lang="en-GB" sz="2400" b="1" dirty="0" smtClean="0"/>
              <a:t>London School of Economics</a:t>
            </a:r>
          </a:p>
          <a:p>
            <a:r>
              <a:rPr lang="en-GB" sz="2400" b="1" dirty="0" smtClean="0"/>
              <a:t>Peterson Institute for International Economics</a:t>
            </a:r>
          </a:p>
          <a:p>
            <a:endParaRPr lang="en-GB" sz="2400" b="1" dirty="0"/>
          </a:p>
          <a:p>
            <a:r>
              <a:rPr lang="en-GB" sz="2400" b="1" dirty="0" smtClean="0"/>
              <a:t>May 26, </a:t>
            </a:r>
            <a:r>
              <a:rPr lang="en-GB" sz="2400" b="1" dirty="0" smtClean="0"/>
              <a:t>2016</a:t>
            </a:r>
          </a:p>
          <a:p>
            <a:endParaRPr lang="en-GB" sz="2400" dirty="0" smtClean="0"/>
          </a:p>
          <a:p>
            <a:endParaRPr lang="en-GB" sz="2400" dirty="0"/>
          </a:p>
        </p:txBody>
      </p:sp>
      <p:pic>
        <p:nvPicPr>
          <p:cNvPr id="4" name="Picture 3" descr="LSECol28%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76672"/>
            <a:ext cx="3037205" cy="10490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362749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1602" y="337220"/>
            <a:ext cx="5770984" cy="931540"/>
          </a:xfrm>
        </p:spPr>
        <p:txBody>
          <a:bodyPr>
            <a:normAutofit/>
          </a:bodyPr>
          <a:lstStyle/>
          <a:p>
            <a:r>
              <a:rPr lang="en-GB" sz="2800" dirty="0" smtClean="0"/>
              <a:t>Ageing Populations Weigh on Budget</a:t>
            </a:r>
            <a:endParaRPr lang="en-GB" sz="2800" dirty="0"/>
          </a:p>
        </p:txBody>
      </p:sp>
      <p:pic>
        <p:nvPicPr>
          <p:cNvPr id="5" name="Picture 4" descr="LSECol28%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260648"/>
            <a:ext cx="2088232" cy="648072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7" name="Chart 6">
            <a:extLst>
              <a:ext uri="{FF2B5EF4-FFF2-40B4-BE49-F238E27FC236}">
                <a16:creationId xmlns:lc="http://schemas.openxmlformats.org/drawingml/2006/lockedCanvas" xmlns="" xmlns:a16="http://schemas.microsoft.com/office/drawing/2014/main" xmlns:xdr="http://schemas.openxmlformats.org/drawingml/2006/spreadsheetDrawing" id="{00000000-0008-0000-0000-0000020000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4800686"/>
              </p:ext>
            </p:extLst>
          </p:nvPr>
        </p:nvGraphicFramePr>
        <p:xfrm>
          <a:off x="243416" y="1412776"/>
          <a:ext cx="8657167" cy="51594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8646674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6264696" cy="1143000"/>
          </a:xfrm>
        </p:spPr>
        <p:txBody>
          <a:bodyPr>
            <a:normAutofit/>
          </a:bodyPr>
          <a:lstStyle/>
          <a:p>
            <a:r>
              <a:rPr lang="en-GB" sz="2800" dirty="0" smtClean="0"/>
              <a:t>Yet </a:t>
            </a:r>
            <a:r>
              <a:rPr lang="en-GB" sz="2800" dirty="0" smtClean="0"/>
              <a:t>European </a:t>
            </a:r>
            <a:r>
              <a:rPr lang="en-GB" sz="2800" dirty="0" smtClean="0"/>
              <a:t>Institutions Competitive </a:t>
            </a:r>
            <a:endParaRPr lang="en-GB" sz="2800" dirty="0"/>
          </a:p>
        </p:txBody>
      </p:sp>
      <p:pic>
        <p:nvPicPr>
          <p:cNvPr id="5" name="Picture 4" descr="LSECol28%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260648"/>
            <a:ext cx="2088232" cy="648072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6" name="Chart 5">
            <a:extLst>
              <a:ext uri="{FF2B5EF4-FFF2-40B4-BE49-F238E27FC236}">
                <a16:creationId xmlns:lc="http://schemas.openxmlformats.org/drawingml/2006/lockedCanvas" xmlns:a16="http://schemas.microsoft.com/office/drawing/2014/main" xmlns="" xmlns:xdr="http://schemas.openxmlformats.org/drawingml/2006/spreadsheetDrawing" id="{00000000-0008-0000-0600-0000020000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0010264"/>
              </p:ext>
            </p:extLst>
          </p:nvPr>
        </p:nvGraphicFramePr>
        <p:xfrm>
          <a:off x="179512" y="1484783"/>
          <a:ext cx="8784976" cy="49763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609513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194920" cy="1143000"/>
          </a:xfrm>
        </p:spPr>
        <p:txBody>
          <a:bodyPr>
            <a:normAutofit/>
          </a:bodyPr>
          <a:lstStyle/>
          <a:p>
            <a:r>
              <a:rPr lang="en-GB" sz="2800" dirty="0" smtClean="0"/>
              <a:t>Northern Europe Spends as Much as US on Innovation</a:t>
            </a:r>
            <a:endParaRPr lang="en-GB" sz="2800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xdr="http://schemas.openxmlformats.org/drawingml/2006/spreadsheetDrawing" xmlns:a16="http://schemas.microsoft.com/office/drawing/2014/main" xmlns="" xmlns:lc="http://schemas.openxmlformats.org/drawingml/2006/lockedCanvas" id="{00000000-0008-0000-0400-00000200000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41487410"/>
              </p:ext>
            </p:extLst>
          </p:nvPr>
        </p:nvGraphicFramePr>
        <p:xfrm>
          <a:off x="457200" y="1600200"/>
          <a:ext cx="8229600" cy="47091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4" descr="LSECol28%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260648"/>
            <a:ext cx="2088232" cy="6480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281671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698976" cy="1143000"/>
          </a:xfrm>
        </p:spPr>
        <p:txBody>
          <a:bodyPr>
            <a:normAutofit/>
          </a:bodyPr>
          <a:lstStyle/>
          <a:p>
            <a:r>
              <a:rPr lang="en-GB" sz="2800" dirty="0" smtClean="0"/>
              <a:t>Business Regulation Generally Fine</a:t>
            </a:r>
            <a:endParaRPr lang="en-GB" sz="2800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xdr="http://schemas.openxmlformats.org/drawingml/2006/spreadsheetDrawing" xmlns:a16="http://schemas.microsoft.com/office/drawing/2014/main" xmlns="" xmlns:lc="http://schemas.openxmlformats.org/drawingml/2006/lockedCanvas" id="{00000000-0008-0000-0200-00000200000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29173977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4" descr="LSECol28%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260648"/>
            <a:ext cx="2088232" cy="6480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696075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272235"/>
            <a:ext cx="6131024" cy="1143000"/>
          </a:xfrm>
        </p:spPr>
        <p:txBody>
          <a:bodyPr>
            <a:normAutofit/>
          </a:bodyPr>
          <a:lstStyle/>
          <a:p>
            <a:r>
              <a:rPr lang="en-GB" sz="2800" dirty="0" smtClean="0"/>
              <a:t>Tax Burden </a:t>
            </a:r>
            <a:r>
              <a:rPr lang="en-GB" sz="2800" dirty="0" smtClean="0"/>
              <a:t>Reduced </a:t>
            </a:r>
            <a:r>
              <a:rPr lang="en-GB" sz="2800" dirty="0" smtClean="0"/>
              <a:t>More than in the US</a:t>
            </a:r>
            <a:endParaRPr lang="en-GB" sz="2800" dirty="0"/>
          </a:p>
        </p:txBody>
      </p:sp>
      <p:pic>
        <p:nvPicPr>
          <p:cNvPr id="5" name="Picture 4" descr="LSECol28%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260648"/>
            <a:ext cx="2088232" cy="648072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7" name="Chart 6">
            <a:extLst>
              <a:ext uri="{FF2B5EF4-FFF2-40B4-BE49-F238E27FC236}">
                <a16:creationId xmlns:lc="http://schemas.openxmlformats.org/drawingml/2006/lockedCanvas" xmlns="" xmlns:a16="http://schemas.microsoft.com/office/drawing/2014/main" xmlns:xdr="http://schemas.openxmlformats.org/drawingml/2006/spreadsheetDrawing" id="{00000000-0008-0000-0400-0000020000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0940588"/>
              </p:ext>
            </p:extLst>
          </p:nvPr>
        </p:nvGraphicFramePr>
        <p:xfrm>
          <a:off x="243416" y="1412776"/>
          <a:ext cx="8657167" cy="51594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863785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758" y="270137"/>
            <a:ext cx="6192688" cy="1143000"/>
          </a:xfrm>
        </p:spPr>
        <p:txBody>
          <a:bodyPr>
            <a:normAutofit/>
          </a:bodyPr>
          <a:lstStyle/>
          <a:p>
            <a:r>
              <a:rPr lang="en-GB" sz="2800" dirty="0" smtClean="0"/>
              <a:t>But </a:t>
            </a:r>
            <a:r>
              <a:rPr lang="en-GB" sz="2800" dirty="0" err="1" smtClean="0"/>
              <a:t>Labor</a:t>
            </a:r>
            <a:r>
              <a:rPr lang="en-GB" sz="2800" dirty="0" smtClean="0"/>
              <a:t> </a:t>
            </a:r>
            <a:r>
              <a:rPr lang="en-GB" sz="2800" dirty="0"/>
              <a:t>T</a:t>
            </a:r>
            <a:r>
              <a:rPr lang="en-GB" sz="2800" dirty="0" smtClean="0"/>
              <a:t>axes Still High</a:t>
            </a:r>
            <a:endParaRPr lang="en-GB" sz="2800" dirty="0"/>
          </a:p>
        </p:txBody>
      </p:sp>
      <p:pic>
        <p:nvPicPr>
          <p:cNvPr id="5" name="Picture 4" descr="LSECol28%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260648"/>
            <a:ext cx="2088232" cy="648072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7" name="Chart 6">
            <a:extLst>
              <a:ext uri="{FF2B5EF4-FFF2-40B4-BE49-F238E27FC236}">
                <a16:creationId xmlns:lc="http://schemas.openxmlformats.org/drawingml/2006/lockedCanvas" xmlns="" xmlns:a16="http://schemas.microsoft.com/office/drawing/2014/main" xmlns:xdr="http://schemas.openxmlformats.org/drawingml/2006/spreadsheetDrawing" id="{00000000-0008-0000-0C00-0000020000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4249270"/>
              </p:ext>
            </p:extLst>
          </p:nvPr>
        </p:nvGraphicFramePr>
        <p:xfrm>
          <a:off x="251520" y="1412775"/>
          <a:ext cx="8640960" cy="50483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5016875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6707088" cy="864096"/>
          </a:xfrm>
        </p:spPr>
        <p:txBody>
          <a:bodyPr>
            <a:normAutofit/>
          </a:bodyPr>
          <a:lstStyle/>
          <a:p>
            <a:r>
              <a:rPr lang="en-GB" sz="2800" dirty="0" smtClean="0"/>
              <a:t>Paying Taxes in Europe</a:t>
            </a:r>
            <a:endParaRPr lang="en-GB" sz="2800" dirty="0"/>
          </a:p>
        </p:txBody>
      </p:sp>
      <p:pic>
        <p:nvPicPr>
          <p:cNvPr id="4" name="Picture 3" descr="LSECol28%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260648"/>
            <a:ext cx="2088232" cy="648072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8" name="Chart 7">
            <a:extLst>
              <a:ext uri="{FF2B5EF4-FFF2-40B4-BE49-F238E27FC236}">
                <a16:creationId xmlns:lc="http://schemas.openxmlformats.org/drawingml/2006/lockedCanvas" xmlns="" xmlns:a16="http://schemas.microsoft.com/office/drawing/2014/main" xmlns:xdr="http://schemas.openxmlformats.org/drawingml/2006/spreadsheetDrawing" id="{00000000-0008-0000-0200-0000020000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2697638"/>
              </p:ext>
            </p:extLst>
          </p:nvPr>
        </p:nvGraphicFramePr>
        <p:xfrm>
          <a:off x="243416" y="1196752"/>
          <a:ext cx="8657167" cy="53754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0747420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3184"/>
            <a:ext cx="6427170" cy="1143000"/>
          </a:xfrm>
        </p:spPr>
        <p:txBody>
          <a:bodyPr>
            <a:normAutofit/>
          </a:bodyPr>
          <a:lstStyle/>
          <a:p>
            <a:r>
              <a:rPr lang="en-GB" sz="2800" dirty="0" smtClean="0"/>
              <a:t>Digital Trade: A Source of Potential Growth</a:t>
            </a:r>
            <a:endParaRPr lang="en-GB" sz="2800" dirty="0"/>
          </a:p>
        </p:txBody>
      </p:sp>
      <p:pic>
        <p:nvPicPr>
          <p:cNvPr id="4" name="Picture 3" descr="LSECol28%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260648"/>
            <a:ext cx="2088232" cy="648072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6" name="Chart 5">
            <a:extLst>
              <a:ext uri="{FF2B5EF4-FFF2-40B4-BE49-F238E27FC236}">
                <a16:creationId xmlns:xdr="http://schemas.openxmlformats.org/drawingml/2006/spreadsheetDrawing" xmlns:a16="http://schemas.microsoft.com/office/drawing/2014/main" xmlns="" xmlns:lc="http://schemas.openxmlformats.org/drawingml/2006/lockedCanvas" id="{00000000-0008-0000-0400-0000020000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1668162"/>
              </p:ext>
            </p:extLst>
          </p:nvPr>
        </p:nvGraphicFramePr>
        <p:xfrm>
          <a:off x="251520" y="908719"/>
          <a:ext cx="8568952" cy="55524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07773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122912" cy="1143000"/>
          </a:xfrm>
        </p:spPr>
        <p:txBody>
          <a:bodyPr>
            <a:normAutofit/>
          </a:bodyPr>
          <a:lstStyle/>
          <a:p>
            <a:r>
              <a:rPr lang="en-GB" sz="2800" dirty="0" smtClean="0"/>
              <a:t>What Can Be Done to Increase European Growth?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Improve education and create better conditions for hi-tech development. </a:t>
            </a:r>
            <a:endParaRPr lang="en-GB" sz="2400" dirty="0"/>
          </a:p>
          <a:p>
            <a:r>
              <a:rPr lang="en-US" sz="2400" dirty="0"/>
              <a:t>Open up services and digital trade.</a:t>
            </a:r>
            <a:endParaRPr lang="en-GB" sz="2400" dirty="0"/>
          </a:p>
          <a:p>
            <a:r>
              <a:rPr lang="en-US" sz="2400" dirty="0"/>
              <a:t>Complete the European Energy Union.</a:t>
            </a:r>
            <a:endParaRPr lang="en-GB" sz="2400" dirty="0"/>
          </a:p>
          <a:p>
            <a:pPr lvl="0"/>
            <a:r>
              <a:rPr lang="en-US" sz="2400" dirty="0" smtClean="0"/>
              <a:t>Cut </a:t>
            </a:r>
            <a:r>
              <a:rPr lang="en-US" sz="2400" dirty="0"/>
              <a:t>their public expenditures </a:t>
            </a:r>
            <a:r>
              <a:rPr lang="en-US" sz="2400" dirty="0" smtClean="0"/>
              <a:t>to 42 percent </a:t>
            </a:r>
            <a:r>
              <a:rPr lang="en-US" sz="2400" dirty="0"/>
              <a:t>of </a:t>
            </a:r>
            <a:r>
              <a:rPr lang="en-US" sz="2400" dirty="0" smtClean="0"/>
              <a:t>GDP on average.</a:t>
            </a:r>
            <a:endParaRPr lang="en-GB" sz="2400" dirty="0"/>
          </a:p>
          <a:p>
            <a:pPr lvl="0"/>
            <a:r>
              <a:rPr lang="en-US" sz="2400" dirty="0"/>
              <a:t>Pension reform is the most important means to reduce public expenditures. </a:t>
            </a:r>
            <a:endParaRPr lang="en-GB" sz="2400" dirty="0"/>
          </a:p>
          <a:p>
            <a:pPr lvl="0"/>
            <a:r>
              <a:rPr lang="en-US" sz="2400" dirty="0"/>
              <a:t>Reduce taxes on labor. </a:t>
            </a:r>
            <a:endParaRPr lang="en-GB" sz="2400" dirty="0"/>
          </a:p>
        </p:txBody>
      </p:sp>
      <p:pic>
        <p:nvPicPr>
          <p:cNvPr id="4" name="Picture 3" descr="LSECol28%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260648"/>
            <a:ext cx="2088232" cy="6480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688553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995120" cy="850106"/>
          </a:xfrm>
        </p:spPr>
        <p:txBody>
          <a:bodyPr>
            <a:normAutofit/>
          </a:bodyPr>
          <a:lstStyle/>
          <a:p>
            <a:r>
              <a:rPr lang="en-GB" sz="2800" dirty="0" smtClean="0"/>
              <a:t>The Challenge: Low Growth</a:t>
            </a:r>
            <a:endParaRPr lang="en-GB" sz="2800" dirty="0"/>
          </a:p>
        </p:txBody>
      </p:sp>
      <p:pic>
        <p:nvPicPr>
          <p:cNvPr id="5" name="Picture 4" descr="LSECol28%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260648"/>
            <a:ext cx="2088232" cy="648072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7" name="Chart 6">
            <a:extLst>
              <a:ext uri="{FF2B5EF4-FFF2-40B4-BE49-F238E27FC236}">
                <a16:creationId xmlns:lc="http://schemas.openxmlformats.org/drawingml/2006/lockedCanvas" xmlns:a16="http://schemas.microsoft.com/office/drawing/2014/main" xmlns="" xmlns:xdr="http://schemas.openxmlformats.org/drawingml/2006/spreadsheetDrawing" id="{00000000-0008-0000-0000-0000020000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4106394"/>
              </p:ext>
            </p:extLst>
          </p:nvPr>
        </p:nvGraphicFramePr>
        <p:xfrm>
          <a:off x="323528" y="1052736"/>
          <a:ext cx="8496944" cy="5408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7740518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6408712" cy="994122"/>
          </a:xfrm>
        </p:spPr>
        <p:txBody>
          <a:bodyPr>
            <a:normAutofit/>
          </a:bodyPr>
          <a:lstStyle/>
          <a:p>
            <a:r>
              <a:rPr lang="en-GB" sz="2800" dirty="0" smtClean="0"/>
              <a:t>European </a:t>
            </a:r>
            <a:r>
              <a:rPr lang="en-GB" sz="2800" dirty="0" smtClean="0"/>
              <a:t>GDP Trails America’s</a:t>
            </a:r>
            <a:endParaRPr lang="en-GB" sz="2800" dirty="0"/>
          </a:p>
        </p:txBody>
      </p:sp>
      <p:pic>
        <p:nvPicPr>
          <p:cNvPr id="5" name="Picture 4" descr="LSECol28%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260648"/>
            <a:ext cx="2088232" cy="648072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7" name="Chart 6">
            <a:extLst>
              <a:ext uri="{FF2B5EF4-FFF2-40B4-BE49-F238E27FC236}">
                <a16:creationId xmlns:lc="http://schemas.openxmlformats.org/drawingml/2006/lockedCanvas" xmlns:a16="http://schemas.microsoft.com/office/drawing/2014/main" xmlns="" xmlns:xdr="http://schemas.openxmlformats.org/drawingml/2006/spreadsheetDrawing" id="{00000000-0008-0000-0100-0000020000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2935861"/>
              </p:ext>
            </p:extLst>
          </p:nvPr>
        </p:nvGraphicFramePr>
        <p:xfrm>
          <a:off x="467544" y="1340767"/>
          <a:ext cx="8352928" cy="51203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9757784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275040" cy="1143000"/>
          </a:xfrm>
        </p:spPr>
        <p:txBody>
          <a:bodyPr>
            <a:normAutofit/>
          </a:bodyPr>
          <a:lstStyle/>
          <a:p>
            <a:r>
              <a:rPr lang="en-GB" sz="2800" dirty="0" smtClean="0"/>
              <a:t>Fewer Southern and Eastern Europeans Work</a:t>
            </a:r>
            <a:endParaRPr lang="en-GB" sz="2800" dirty="0"/>
          </a:p>
        </p:txBody>
      </p:sp>
      <p:graphicFrame>
        <p:nvGraphicFramePr>
          <p:cNvPr id="4" name="Диаграмма 1">
            <a:extLst>
              <a:ext uri="{FF2B5EF4-FFF2-40B4-BE49-F238E27FC236}">
                <a16:creationId xmlns:xdr="http://schemas.openxmlformats.org/drawingml/2006/spreadsheetDrawing" xmlns:a16="http://schemas.microsoft.com/office/drawing/2014/main" xmlns="" xmlns:lc="http://schemas.openxmlformats.org/drawingml/2006/lockedCanvas" id="{00000000-0008-0000-0000-00000200000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64886032"/>
              </p:ext>
            </p:extLst>
          </p:nvPr>
        </p:nvGraphicFramePr>
        <p:xfrm>
          <a:off x="457200" y="1600200"/>
          <a:ext cx="8229600" cy="47091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4" descr="LSECol28%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260648"/>
            <a:ext cx="2088232" cy="6480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642458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987008" cy="1143000"/>
          </a:xfrm>
        </p:spPr>
        <p:txBody>
          <a:bodyPr>
            <a:normAutofit/>
          </a:bodyPr>
          <a:lstStyle/>
          <a:p>
            <a:r>
              <a:rPr lang="en-GB" sz="2800" dirty="0" smtClean="0"/>
              <a:t>And Working Hours Have Fallen</a:t>
            </a:r>
            <a:endParaRPr lang="en-GB" sz="2800" dirty="0"/>
          </a:p>
        </p:txBody>
      </p:sp>
      <p:graphicFrame>
        <p:nvGraphicFramePr>
          <p:cNvPr id="4" name="Диаграмма 1">
            <a:extLst>
              <a:ext uri="{FF2B5EF4-FFF2-40B4-BE49-F238E27FC236}">
                <a16:creationId xmlns:xdr="http://schemas.openxmlformats.org/drawingml/2006/spreadsheetDrawing" xmlns:a16="http://schemas.microsoft.com/office/drawing/2014/main" xmlns="" xmlns:lc="http://schemas.openxmlformats.org/drawingml/2006/lockedCanvas" id="{00000000-0008-0000-0200-00000200000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76718834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4" descr="LSECol28%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260648"/>
            <a:ext cx="2088232" cy="6480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340688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338936" cy="1143000"/>
          </a:xfrm>
        </p:spPr>
        <p:txBody>
          <a:bodyPr>
            <a:normAutofit/>
          </a:bodyPr>
          <a:lstStyle/>
          <a:p>
            <a:r>
              <a:rPr lang="en-GB" sz="2800" dirty="0" smtClean="0"/>
              <a:t>Southern Europe Lacks Basic Education </a:t>
            </a:r>
            <a:endParaRPr lang="en-GB" sz="2800" dirty="0"/>
          </a:p>
        </p:txBody>
      </p:sp>
      <p:graphicFrame>
        <p:nvGraphicFramePr>
          <p:cNvPr id="4" name="Диаграмма 1">
            <a:extLst>
              <a:ext uri="{FF2B5EF4-FFF2-40B4-BE49-F238E27FC236}">
                <a16:creationId xmlns:xdr="http://schemas.openxmlformats.org/drawingml/2006/spreadsheetDrawing" xmlns:a16="http://schemas.microsoft.com/office/drawing/2014/main" xmlns="" xmlns:lc="http://schemas.openxmlformats.org/drawingml/2006/lockedCanvas" id="{00000000-0008-0000-0300-00000200000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77005699"/>
              </p:ext>
            </p:extLst>
          </p:nvPr>
        </p:nvGraphicFramePr>
        <p:xfrm>
          <a:off x="457200" y="1600200"/>
          <a:ext cx="8229600" cy="47811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4" descr="LSECol28%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260648"/>
            <a:ext cx="2088232" cy="6480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07906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842992" cy="1143000"/>
          </a:xfrm>
        </p:spPr>
        <p:txBody>
          <a:bodyPr>
            <a:normAutofit/>
          </a:bodyPr>
          <a:lstStyle/>
          <a:p>
            <a:r>
              <a:rPr lang="en-GB" sz="2800" dirty="0" smtClean="0"/>
              <a:t>Top-Ranked Universities, 2014</a:t>
            </a:r>
            <a:endParaRPr lang="en-GB" sz="2800" dirty="0"/>
          </a:p>
        </p:txBody>
      </p:sp>
      <p:graphicFrame>
        <p:nvGraphicFramePr>
          <p:cNvPr id="4" name="shape">
            <a:extLst>
              <a:ext uri="{FF2B5EF4-FFF2-40B4-BE49-F238E27FC236}">
                <a16:creationId xmlns:xdr="http://schemas.openxmlformats.org/drawingml/2006/spreadsheetDrawing" xmlns:a16="http://schemas.microsoft.com/office/drawing/2014/main" xmlns="" xmlns:lc="http://schemas.openxmlformats.org/drawingml/2006/lockedCanvas" id="{00000000-0008-0000-0300-00000200000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85498700"/>
              </p:ext>
            </p:extLst>
          </p:nvPr>
        </p:nvGraphicFramePr>
        <p:xfrm>
          <a:off x="457200" y="1600200"/>
          <a:ext cx="8229600" cy="49251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4" descr="LSECol28%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260648"/>
            <a:ext cx="2088232" cy="6480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647351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770984" cy="1143000"/>
          </a:xfrm>
        </p:spPr>
        <p:txBody>
          <a:bodyPr>
            <a:normAutofit/>
          </a:bodyPr>
          <a:lstStyle/>
          <a:p>
            <a:r>
              <a:rPr lang="en-GB" sz="2800" dirty="0" smtClean="0"/>
              <a:t>Creative Destruction in Europe and the US</a:t>
            </a:r>
            <a:endParaRPr lang="en-GB" sz="2800" dirty="0"/>
          </a:p>
        </p:txBody>
      </p:sp>
      <p:graphicFrame>
        <p:nvGraphicFramePr>
          <p:cNvPr id="4" name="shape">
            <a:extLst>
              <a:ext uri="{FF2B5EF4-FFF2-40B4-BE49-F238E27FC236}">
                <a16:creationId xmlns:xdr="http://schemas.openxmlformats.org/drawingml/2006/spreadsheetDrawing" xmlns:a16="http://schemas.microsoft.com/office/drawing/2014/main" xmlns="" xmlns:lc="http://schemas.openxmlformats.org/drawingml/2006/lockedCanvas" id="{00000000-0008-0000-0000-00000200000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86092203"/>
              </p:ext>
            </p:extLst>
          </p:nvPr>
        </p:nvGraphicFramePr>
        <p:xfrm>
          <a:off x="457200" y="1412776"/>
          <a:ext cx="8229600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4" descr="LSECol28%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260648"/>
            <a:ext cx="2088232" cy="6480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63848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482952" cy="1143000"/>
          </a:xfrm>
        </p:spPr>
        <p:txBody>
          <a:bodyPr>
            <a:normAutofit/>
          </a:bodyPr>
          <a:lstStyle/>
          <a:p>
            <a:r>
              <a:rPr lang="en-GB" sz="2800" dirty="0" smtClean="0"/>
              <a:t>Average Public Expenditure 46% of GDP</a:t>
            </a:r>
            <a:endParaRPr lang="en-GB" sz="2800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xdr="http://schemas.openxmlformats.org/drawingml/2006/spreadsheetDrawing" xmlns:a16="http://schemas.microsoft.com/office/drawing/2014/main" xmlns="" xmlns:lc="http://schemas.openxmlformats.org/drawingml/2006/lockedCanvas" id="{00000000-0008-0000-0000-00000200000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72731849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4" descr="LSECol28%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260648"/>
            <a:ext cx="2088232" cy="6480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022195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419</TotalTime>
  <Words>791</Words>
  <Application>Microsoft Office PowerPoint</Application>
  <PresentationFormat>On-screen Show (4:3)</PresentationFormat>
  <Paragraphs>113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Europe’s Growth Challenge</vt:lpstr>
      <vt:lpstr>The Challenge: Low Growth</vt:lpstr>
      <vt:lpstr>European GDP Trails America’s</vt:lpstr>
      <vt:lpstr>Fewer Southern and Eastern Europeans Work</vt:lpstr>
      <vt:lpstr>And Working Hours Have Fallen</vt:lpstr>
      <vt:lpstr>Southern Europe Lacks Basic Education </vt:lpstr>
      <vt:lpstr>Top-Ranked Universities, 2014</vt:lpstr>
      <vt:lpstr>Creative Destruction in Europe and the US</vt:lpstr>
      <vt:lpstr>Average Public Expenditure 46% of GDP</vt:lpstr>
      <vt:lpstr>Ageing Populations Weigh on Budget</vt:lpstr>
      <vt:lpstr>Yet European Institutions Competitive </vt:lpstr>
      <vt:lpstr>Northern Europe Spends as Much as US on Innovation</vt:lpstr>
      <vt:lpstr>Business Regulation Generally Fine</vt:lpstr>
      <vt:lpstr>Tax Burden Reduced More than in the US</vt:lpstr>
      <vt:lpstr>But Labor Taxes Still High</vt:lpstr>
      <vt:lpstr>Paying Taxes in Europe</vt:lpstr>
      <vt:lpstr>Digital Trade: A Source of Potential Growth</vt:lpstr>
      <vt:lpstr>What Can Be Done to Increase European Growth?</vt:lpstr>
    </vt:vector>
  </TitlesOfParts>
  <Company>London School of Economics and Political Science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Successes and Failures in Post-Communist Reform</dc:title>
  <dc:creator>Administrator</dc:creator>
  <cp:lastModifiedBy>Administrator</cp:lastModifiedBy>
  <cp:revision>79</cp:revision>
  <cp:lastPrinted>2016-02-21T12:23:36Z</cp:lastPrinted>
  <dcterms:created xsi:type="dcterms:W3CDTF">2016-02-16T12:37:11Z</dcterms:created>
  <dcterms:modified xsi:type="dcterms:W3CDTF">2016-05-23T09:05:15Z</dcterms:modified>
</cp:coreProperties>
</file>