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9" r:id="rId1"/>
  </p:sldMasterIdLst>
  <p:notesMasterIdLst>
    <p:notesMasterId r:id="rId26"/>
  </p:notesMasterIdLst>
  <p:handoutMasterIdLst>
    <p:handoutMasterId r:id="rId27"/>
  </p:handoutMasterIdLst>
  <p:sldIdLst>
    <p:sldId id="366" r:id="rId2"/>
    <p:sldId id="452" r:id="rId3"/>
    <p:sldId id="367" r:id="rId4"/>
    <p:sldId id="385" r:id="rId5"/>
    <p:sldId id="386" r:id="rId6"/>
    <p:sldId id="451" r:id="rId7"/>
    <p:sldId id="368" r:id="rId8"/>
    <p:sldId id="369" r:id="rId9"/>
    <p:sldId id="370" r:id="rId10"/>
    <p:sldId id="372" r:id="rId11"/>
    <p:sldId id="371" r:id="rId12"/>
    <p:sldId id="439" r:id="rId13"/>
    <p:sldId id="414" r:id="rId14"/>
    <p:sldId id="388" r:id="rId15"/>
    <p:sldId id="413" r:id="rId16"/>
    <p:sldId id="389" r:id="rId17"/>
    <p:sldId id="390" r:id="rId18"/>
    <p:sldId id="448" r:id="rId19"/>
    <p:sldId id="449" r:id="rId20"/>
    <p:sldId id="402" r:id="rId21"/>
    <p:sldId id="404" r:id="rId22"/>
    <p:sldId id="405" r:id="rId23"/>
    <p:sldId id="406" r:id="rId24"/>
    <p:sldId id="364" r:id="rId25"/>
  </p:sldIdLst>
  <p:sldSz cx="9144000" cy="6858000" type="screen4x3"/>
  <p:notesSz cx="6735763" cy="9869488"/>
  <p:defaultTextStyle>
    <a:defPPr>
      <a:defRPr lang="en-GB"/>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92" autoAdjust="0"/>
    <p:restoredTop sz="86432" autoAdjust="0"/>
  </p:normalViewPr>
  <p:slideViewPr>
    <p:cSldViewPr>
      <p:cViewPr varScale="1">
        <p:scale>
          <a:sx n="67" d="100"/>
          <a:sy n="67" d="100"/>
        </p:scale>
        <p:origin x="-1056" y="-108"/>
      </p:cViewPr>
      <p:guideLst>
        <p:guide orient="horz" pos="2160"/>
        <p:guide pos="2880"/>
      </p:guideLst>
    </p:cSldViewPr>
  </p:slideViewPr>
  <p:outlineViewPr>
    <p:cViewPr>
      <p:scale>
        <a:sx n="33" d="100"/>
        <a:sy n="33" d="100"/>
      </p:scale>
      <p:origin x="0" y="2161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2598" y="-96"/>
      </p:cViewPr>
      <p:guideLst>
        <p:guide orient="horz" pos="3109"/>
        <p:guide pos="212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theme" Target="../theme/theme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egnaposto numero diapositiva 4"/>
          <p:cNvSpPr>
            <a:spLocks noGrp="1"/>
          </p:cNvSpPr>
          <p:nvPr>
            <p:ph type="sldNum" sz="quarter" idx="3"/>
          </p:nvPr>
        </p:nvSpPr>
        <p:spPr>
          <a:xfrm>
            <a:off x="5984226" y="9374301"/>
            <a:ext cx="749978" cy="493474"/>
          </a:xfrm>
          <a:prstGeom prst="rect">
            <a:avLst/>
          </a:prstGeom>
        </p:spPr>
        <p:txBody>
          <a:bodyPr vert="horz" lIns="91440" tIns="45720" rIns="91440" bIns="45720" rtlCol="0" anchor="b"/>
          <a:lstStyle>
            <a:lvl1pPr algn="r">
              <a:defRPr sz="1200" smtClean="0"/>
            </a:lvl1pPr>
          </a:lstStyle>
          <a:p>
            <a:pPr>
              <a:defRPr/>
            </a:pPr>
            <a:fld id="{645F9C89-1200-414B-9D9A-7D1F17CA8DE4}" type="slidenum">
              <a:rPr lang="en-GB"/>
              <a:pPr>
                <a:defRPr/>
              </a:pPr>
              <a:t>‹N›</a:t>
            </a:fld>
            <a:endParaRPr lang="en-GB" dirty="0"/>
          </a:p>
        </p:txBody>
      </p:sp>
      <p:sp>
        <p:nvSpPr>
          <p:cNvPr id="10" name="Segnaposto intestazione 9"/>
          <p:cNvSpPr>
            <a:spLocks noGrp="1"/>
          </p:cNvSpPr>
          <p:nvPr>
            <p:ph type="hdr" sz="quarter"/>
          </p:nvPr>
        </p:nvSpPr>
        <p:spPr>
          <a:xfrm>
            <a:off x="0" y="0"/>
            <a:ext cx="6735763" cy="738499"/>
          </a:xfrm>
          <a:prstGeom prst="rect">
            <a:avLst/>
          </a:prstGeom>
        </p:spPr>
        <p:txBody>
          <a:bodyPr vert="horz" lIns="91440" tIns="45720" rIns="91440" bIns="45720" rtlCol="0"/>
          <a:lstStyle>
            <a:lvl1pPr algn="l">
              <a:defRPr sz="1200" b="1" dirty="0" smtClean="0"/>
            </a:lvl1pPr>
          </a:lstStyle>
          <a:p>
            <a:pPr>
              <a:defRPr/>
            </a:pPr>
            <a:r>
              <a:rPr lang="en-US" dirty="0"/>
              <a:t>	(EUROPAID/130401/D/SER/HR)</a:t>
            </a:r>
          </a:p>
          <a:p>
            <a:pPr>
              <a:defRPr/>
            </a:pPr>
            <a:r>
              <a:rPr lang="en-US" dirty="0"/>
              <a:t>	</a:t>
            </a:r>
          </a:p>
          <a:p>
            <a:pPr>
              <a:defRPr/>
            </a:pPr>
            <a:r>
              <a:rPr lang="en-US" dirty="0"/>
              <a:t>	EVALUATION CAPACITY BUILDING TRAINING PROGRAMME</a:t>
            </a:r>
          </a:p>
        </p:txBody>
      </p:sp>
      <p:grpSp>
        <p:nvGrpSpPr>
          <p:cNvPr id="32772" name="Group 5"/>
          <p:cNvGrpSpPr>
            <a:grpSpLocks noChangeAspect="1"/>
          </p:cNvGrpSpPr>
          <p:nvPr/>
        </p:nvGrpSpPr>
        <p:grpSpPr bwMode="auto">
          <a:xfrm>
            <a:off x="185546" y="116515"/>
            <a:ext cx="637714" cy="503755"/>
            <a:chOff x="295" y="346"/>
            <a:chExt cx="456" cy="328"/>
          </a:xfrm>
        </p:grpSpPr>
        <p:sp>
          <p:nvSpPr>
            <p:cNvPr id="13" name="AutoShape 4"/>
            <p:cNvSpPr>
              <a:spLocks noChangeAspect="1" noChangeArrowheads="1" noTextEdit="1"/>
            </p:cNvSpPr>
            <p:nvPr/>
          </p:nvSpPr>
          <p:spPr bwMode="auto">
            <a:xfrm>
              <a:off x="295" y="346"/>
              <a:ext cx="456" cy="328"/>
            </a:xfrm>
            <a:prstGeom prst="rect">
              <a:avLst/>
            </a:prstGeom>
            <a:noFill/>
            <a:ln w="9525">
              <a:noFill/>
              <a:miter lim="800000"/>
              <a:headEnd/>
              <a:tailEnd/>
            </a:ln>
          </p:spPr>
          <p:txBody>
            <a:bodyPr/>
            <a:lstStyle/>
            <a:p>
              <a:pPr>
                <a:defRPr/>
              </a:pPr>
              <a:endParaRPr lang="en-GB" dirty="0"/>
            </a:p>
          </p:txBody>
        </p:sp>
        <p:pic>
          <p:nvPicPr>
            <p:cNvPr id="32778" name="Picture 6"/>
            <p:cNvPicPr>
              <a:picLocks noChangeAspect="1" noChangeArrowheads="1"/>
            </p:cNvPicPr>
            <p:nvPr/>
          </p:nvPicPr>
          <p:blipFill>
            <a:blip r:embed="rId2" cstate="print"/>
            <a:srcRect/>
            <a:stretch>
              <a:fillRect/>
            </a:stretch>
          </p:blipFill>
          <p:spPr bwMode="auto">
            <a:xfrm>
              <a:off x="295" y="346"/>
              <a:ext cx="460" cy="332"/>
            </a:xfrm>
            <a:prstGeom prst="rect">
              <a:avLst/>
            </a:prstGeom>
            <a:noFill/>
            <a:ln w="9525">
              <a:noFill/>
              <a:miter lim="800000"/>
              <a:headEnd/>
              <a:tailEnd/>
            </a:ln>
          </p:spPr>
        </p:pic>
      </p:grpSp>
      <p:pic>
        <p:nvPicPr>
          <p:cNvPr id="32773" name="Picture 2" descr="Enterprise logo"/>
          <p:cNvPicPr>
            <a:picLocks noChangeAspect="1" noChangeArrowheads="1"/>
          </p:cNvPicPr>
          <p:nvPr/>
        </p:nvPicPr>
        <p:blipFill>
          <a:blip r:embed="rId3" cstate="print"/>
          <a:srcRect/>
          <a:stretch>
            <a:fillRect/>
          </a:stretch>
        </p:blipFill>
        <p:spPr bwMode="auto">
          <a:xfrm>
            <a:off x="0" y="9345172"/>
            <a:ext cx="1411080" cy="524317"/>
          </a:xfrm>
          <a:prstGeom prst="rect">
            <a:avLst/>
          </a:prstGeom>
          <a:noFill/>
          <a:ln w="9525">
            <a:noFill/>
            <a:miter lim="800000"/>
            <a:headEnd/>
            <a:tailEnd/>
          </a:ln>
        </p:spPr>
      </p:pic>
      <p:pic>
        <p:nvPicPr>
          <p:cNvPr id="32774" name="Picture 1" descr="EuroConsultantsSA1"/>
          <p:cNvPicPr>
            <a:picLocks noChangeAspect="1" noChangeArrowheads="1"/>
          </p:cNvPicPr>
          <p:nvPr/>
        </p:nvPicPr>
        <p:blipFill>
          <a:blip r:embed="rId4" cstate="print"/>
          <a:srcRect/>
          <a:stretch>
            <a:fillRect/>
          </a:stretch>
        </p:blipFill>
        <p:spPr bwMode="auto">
          <a:xfrm>
            <a:off x="1554528" y="9345172"/>
            <a:ext cx="1955242" cy="524317"/>
          </a:xfrm>
          <a:prstGeom prst="rect">
            <a:avLst/>
          </a:prstGeom>
          <a:noFill/>
          <a:ln w="9525">
            <a:noFill/>
            <a:miter lim="800000"/>
            <a:headEnd/>
            <a:tailEnd/>
          </a:ln>
        </p:spPr>
      </p:pic>
      <p:pic>
        <p:nvPicPr>
          <p:cNvPr id="32775" name="Picture 4"/>
          <p:cNvPicPr>
            <a:picLocks noChangeAspect="1" noChangeArrowheads="1"/>
          </p:cNvPicPr>
          <p:nvPr/>
        </p:nvPicPr>
        <p:blipFill>
          <a:blip r:embed="rId5" cstate="print"/>
          <a:srcRect/>
          <a:stretch>
            <a:fillRect/>
          </a:stretch>
        </p:blipFill>
        <p:spPr bwMode="auto">
          <a:xfrm>
            <a:off x="3835643" y="9286914"/>
            <a:ext cx="592498" cy="582574"/>
          </a:xfrm>
          <a:prstGeom prst="rect">
            <a:avLst/>
          </a:prstGeom>
          <a:noFill/>
          <a:ln w="9525">
            <a:noFill/>
            <a:miter lim="800000"/>
            <a:headEnd/>
            <a:tailEnd/>
          </a:ln>
        </p:spPr>
      </p:pic>
      <p:pic>
        <p:nvPicPr>
          <p:cNvPr id="32776" name="Picture 3" descr="logo CASE (dark red)"/>
          <p:cNvPicPr>
            <a:picLocks noChangeAspect="1" noChangeArrowheads="1"/>
          </p:cNvPicPr>
          <p:nvPr/>
        </p:nvPicPr>
        <p:blipFill>
          <a:blip r:embed="rId6" cstate="print"/>
          <a:srcRect/>
          <a:stretch>
            <a:fillRect/>
          </a:stretch>
        </p:blipFill>
        <p:spPr bwMode="auto">
          <a:xfrm>
            <a:off x="4994133" y="9345172"/>
            <a:ext cx="739063" cy="52431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18831" cy="4934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dirty="0"/>
          </a:p>
        </p:txBody>
      </p:sp>
      <p:sp>
        <p:nvSpPr>
          <p:cNvPr id="29699" name="Rectangle 3"/>
          <p:cNvSpPr>
            <a:spLocks noGrp="1" noChangeArrowheads="1"/>
          </p:cNvSpPr>
          <p:nvPr>
            <p:ph type="dt" idx="1"/>
          </p:nvPr>
        </p:nvSpPr>
        <p:spPr bwMode="auto">
          <a:xfrm>
            <a:off x="3815373" y="0"/>
            <a:ext cx="2918831" cy="4934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10DE866A-D12D-479F-9C38-3A2C290A1F0E}" type="datetimeFigureOut">
              <a:rPr lang="en-US"/>
              <a:pPr>
                <a:defRPr/>
              </a:pPr>
              <a:t>4/15/2013</a:t>
            </a:fld>
            <a:endParaRPr lang="en-US" dirty="0"/>
          </a:p>
        </p:txBody>
      </p:sp>
      <p:sp>
        <p:nvSpPr>
          <p:cNvPr id="17412" name="Rectangle 4"/>
          <p:cNvSpPr>
            <a:spLocks noGrp="1" noRot="1" noChangeAspec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73577" y="4688007"/>
            <a:ext cx="5388610" cy="44412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9374301"/>
            <a:ext cx="2918831" cy="49347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dirty="0"/>
          </a:p>
        </p:txBody>
      </p:sp>
      <p:sp>
        <p:nvSpPr>
          <p:cNvPr id="29703" name="Rectangle 7"/>
          <p:cNvSpPr>
            <a:spLocks noGrp="1" noChangeArrowheads="1"/>
          </p:cNvSpPr>
          <p:nvPr>
            <p:ph type="sldNum" sz="quarter" idx="5"/>
          </p:nvPr>
        </p:nvSpPr>
        <p:spPr bwMode="auto">
          <a:xfrm>
            <a:off x="3815373" y="9374301"/>
            <a:ext cx="2918831" cy="49347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79FA2DD9-8EC4-4079-8E19-9E300381BDF3}" type="slidenum">
              <a:rPr lang="en-US"/>
              <a:pPr>
                <a:defRPr/>
              </a:pPr>
              <a:t>‹N›</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253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253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49831D-57FE-4FDC-998C-091C178B1A0C}" type="slidenum">
              <a:rPr lang="en-GB" smtClean="0"/>
              <a:pPr/>
              <a:t>1</a:t>
            </a:fld>
            <a:endParaRPr lang="en-GB"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10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11</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12</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egnaposto immagine diapositiva 1"/>
          <p:cNvSpPr>
            <a:spLocks noGrp="1" noRot="1" noChangeAspect="1"/>
          </p:cNvSpPr>
          <p:nvPr>
            <p:ph type="sldImg"/>
          </p:nvPr>
        </p:nvSpPr>
        <p:spPr bwMode="auto">
          <a:noFill/>
          <a:ln>
            <a:solidFill>
              <a:srgbClr val="000000"/>
            </a:solidFill>
            <a:miter lim="800000"/>
            <a:headEnd/>
            <a:tailEnd/>
          </a:ln>
        </p:spPr>
      </p:sp>
      <p:sp>
        <p:nvSpPr>
          <p:cNvPr id="1433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4339"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4E5F668-1EDB-4A6F-94CE-16A02B4A1612}" type="slidenum">
              <a:rPr lang="en-GB" smtClean="0"/>
              <a:pPr/>
              <a:t>20</a:t>
            </a:fld>
            <a:endParaRPr lang="en-GB"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24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lvl="0"/>
            <a:r>
              <a:rPr lang="en-GB" sz="1200" i="1" kern="1200" dirty="0" smtClean="0">
                <a:solidFill>
                  <a:schemeClr val="tx1"/>
                </a:solidFill>
                <a:latin typeface="Calibri" pitchFamily="34" charset="0"/>
                <a:ea typeface="+mn-ea"/>
                <a:cs typeface="+mn-cs"/>
              </a:rPr>
              <a:t>Planning evaluation</a:t>
            </a:r>
            <a:r>
              <a:rPr lang="en-GB" sz="1200" kern="1200" dirty="0" smtClean="0">
                <a:solidFill>
                  <a:schemeClr val="tx1"/>
                </a:solidFill>
                <a:latin typeface="Calibri" pitchFamily="34" charset="0"/>
                <a:ea typeface="+mn-ea"/>
                <a:cs typeface="+mn-cs"/>
              </a:rPr>
              <a:t>: as stated by European regulation an “Evaluation plan” must be elaborated for the programming period to assess effectiveness, efficiency and impact for each OP. The expert on evaluation must:</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promote and manage a wide range of consultation activities involving public and private stakeholders in order to harvest needs and opinions so as to define the evaluation questions;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elaborate the Evaluation Plan. </a:t>
            </a:r>
            <a:endParaRPr lang="it-IT" sz="2000" kern="1200" dirty="0" smtClean="0">
              <a:solidFill>
                <a:schemeClr val="tx1"/>
              </a:solidFill>
              <a:latin typeface="Calibri" pitchFamily="34" charset="0"/>
              <a:ea typeface="+mn-ea"/>
              <a:cs typeface="+mn-cs"/>
            </a:endParaRPr>
          </a:p>
          <a:p>
            <a:pPr lvl="0"/>
            <a:r>
              <a:rPr lang="en-GB" sz="1200" i="1" kern="1200" dirty="0" smtClean="0">
                <a:solidFill>
                  <a:schemeClr val="tx1"/>
                </a:solidFill>
                <a:latin typeface="Calibri" pitchFamily="34" charset="0"/>
                <a:ea typeface="+mn-ea"/>
                <a:cs typeface="+mn-cs"/>
              </a:rPr>
              <a:t>Launching evaluation</a:t>
            </a:r>
            <a:r>
              <a:rPr lang="en-GB" sz="1200" kern="1200" dirty="0" smtClean="0">
                <a:solidFill>
                  <a:schemeClr val="tx1"/>
                </a:solidFill>
                <a:latin typeface="Calibri" pitchFamily="34" charset="0"/>
                <a:ea typeface="+mn-ea"/>
                <a:cs typeface="+mn-cs"/>
              </a:rPr>
              <a:t>: SCF regulations require that “independent evaluations” are carried out. Therefore, the expert on evaluation must: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Elaborate the Terms of Reference (ToR) and any other element to be included in the tender procedure to select an independent evaluator. The tender must be consistent with the Evaluation Plan and compliant with European and national laws on public procurement. The ToR will be drafted according to the “Guidelines for preparation of tender documents for evaluation activities” as envisaged by the Evaluation Strategy);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coordinate /participate at the selection committee works; </a:t>
            </a:r>
            <a:endParaRPr lang="it-IT" sz="2000" kern="1200" dirty="0" smtClean="0">
              <a:solidFill>
                <a:schemeClr val="tx1"/>
              </a:solidFill>
              <a:latin typeface="Calibri" pitchFamily="34" charset="0"/>
              <a:ea typeface="+mn-ea"/>
              <a:cs typeface="+mn-cs"/>
            </a:endParaRPr>
          </a:p>
          <a:p>
            <a:pPr lvl="0"/>
            <a:r>
              <a:rPr lang="en-GB" sz="1200" i="1" kern="1200" dirty="0" smtClean="0">
                <a:solidFill>
                  <a:schemeClr val="tx1"/>
                </a:solidFill>
                <a:latin typeface="Calibri" pitchFamily="34" charset="0"/>
                <a:ea typeface="+mn-ea"/>
                <a:cs typeface="+mn-cs"/>
              </a:rPr>
              <a:t>Managing evaluation</a:t>
            </a:r>
            <a:r>
              <a:rPr lang="en-GB" sz="1200" kern="1200" dirty="0" smtClean="0">
                <a:solidFill>
                  <a:schemeClr val="tx1"/>
                </a:solidFill>
                <a:latin typeface="Calibri" pitchFamily="34" charset="0"/>
                <a:ea typeface="+mn-ea"/>
                <a:cs typeface="+mn-cs"/>
              </a:rPr>
              <a:t>: as stated by proposal of general regulation for 2014-2020, ex-ante (including the Strategic Environmental Assessment), and on-going evaluation of OPs is compulsory. Overall e</a:t>
            </a:r>
            <a:r>
              <a:rPr lang="en-GB" sz="1200" i="1" kern="1200" dirty="0" smtClean="0">
                <a:solidFill>
                  <a:schemeClr val="tx1"/>
                </a:solidFill>
                <a:latin typeface="Calibri" pitchFamily="34" charset="0"/>
                <a:ea typeface="+mn-ea"/>
                <a:cs typeface="+mn-cs"/>
              </a:rPr>
              <a:t>x post</a:t>
            </a:r>
            <a:r>
              <a:rPr lang="en-GB" sz="1200" kern="1200" dirty="0" smtClean="0">
                <a:solidFill>
                  <a:schemeClr val="tx1"/>
                </a:solidFill>
                <a:latin typeface="Calibri" pitchFamily="34" charset="0"/>
                <a:ea typeface="+mn-ea"/>
                <a:cs typeface="+mn-cs"/>
              </a:rPr>
              <a:t> evaluation is responsibility of the CEC and/or the Member State, while specific, thematic </a:t>
            </a:r>
            <a:r>
              <a:rPr lang="en-GB" sz="1200" i="1" kern="1200" dirty="0" smtClean="0">
                <a:solidFill>
                  <a:schemeClr val="tx1"/>
                </a:solidFill>
                <a:latin typeface="Calibri" pitchFamily="34" charset="0"/>
                <a:ea typeface="+mn-ea"/>
                <a:cs typeface="+mn-cs"/>
              </a:rPr>
              <a:t>ex post</a:t>
            </a:r>
            <a:r>
              <a:rPr lang="en-GB" sz="1200" kern="1200" dirty="0" smtClean="0">
                <a:solidFill>
                  <a:schemeClr val="tx1"/>
                </a:solidFill>
                <a:latin typeface="Calibri" pitchFamily="34" charset="0"/>
                <a:ea typeface="+mn-ea"/>
                <a:cs typeface="+mn-cs"/>
              </a:rPr>
              <a:t> impact analysis  The expert on evaluation must: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coordinate the relationship with the selected independent evaluator in a cooperative and proactively way;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receive, analyse, propose amendments, and propose for acceptance the independent consultant’s evaluation design;</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support and facilitate data and information collection to be used for evaluation exercises;</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monitor the implementation of the evaluation project;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if necessary, contribute to re-assess and re-design the evaluation action plan;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receive, analyse, propose amendments, and propose for acceptance evaluation reports and other evaluation products;</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prepare reports on the implementation of the evaluation plan for the Monitoring Committee’s meetings; ensure diffusion of evaluation reports to MC.</a:t>
            </a:r>
            <a:endParaRPr lang="it-IT" sz="2000" kern="1200" dirty="0" smtClean="0">
              <a:solidFill>
                <a:schemeClr val="tx1"/>
              </a:solidFill>
              <a:latin typeface="Calibri" pitchFamily="34" charset="0"/>
              <a:ea typeface="+mn-ea"/>
              <a:cs typeface="+mn-cs"/>
            </a:endParaRPr>
          </a:p>
          <a:p>
            <a:pPr lvl="0"/>
            <a:r>
              <a:rPr lang="en-GB" sz="1200" i="1" kern="1200" dirty="0" smtClean="0">
                <a:solidFill>
                  <a:schemeClr val="tx1"/>
                </a:solidFill>
                <a:latin typeface="Calibri" pitchFamily="34" charset="0"/>
                <a:ea typeface="+mn-ea"/>
                <a:cs typeface="+mn-cs"/>
              </a:rPr>
              <a:t>Using evaluation results</a:t>
            </a:r>
            <a:r>
              <a:rPr lang="en-GB" sz="1200" kern="1200" dirty="0" smtClean="0">
                <a:solidFill>
                  <a:schemeClr val="tx1"/>
                </a:solidFill>
                <a:latin typeface="Calibri" pitchFamily="34" charset="0"/>
                <a:ea typeface="+mn-ea"/>
                <a:cs typeface="+mn-cs"/>
              </a:rPr>
              <a:t>: as stated by proposal of general regulation for 2014-2020, evaluations reports and results must be made public in their entirety. They should be diffused within the body responsible for programme implementation and among stakeholders in order to promote learning from evaluation lessons. The expert on evaluation must: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Support the MA (or the relevant body) to address re-programming, or adjusting the implementation process;</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Interacts with the information and communication function to plan communications measures for the evaluation activities;</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ensure that evaluation reports and other outputs are appropriately diffused, including uploading on the website of the Department for Monitoring and Evaluation of EU Programmes Implementation website; </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promote/organise/coordinate meetings and public debates in order to share the evaluation findings and to include the learned evaluation lessons in the decision-making process on public interventions;</a:t>
            </a:r>
            <a:endParaRPr lang="it-IT" sz="2000" kern="1200" dirty="0" smtClean="0">
              <a:solidFill>
                <a:schemeClr val="tx1"/>
              </a:solidFill>
              <a:latin typeface="Calibri" pitchFamily="34" charset="0"/>
              <a:ea typeface="+mn-ea"/>
              <a:cs typeface="+mn-cs"/>
            </a:endParaRPr>
          </a:p>
          <a:p>
            <a:pPr lvl="1"/>
            <a:r>
              <a:rPr lang="en-GB" sz="1200" kern="1200" dirty="0" smtClean="0">
                <a:solidFill>
                  <a:schemeClr val="tx1"/>
                </a:solidFill>
                <a:latin typeface="Calibri" pitchFamily="34" charset="0"/>
                <a:ea typeface="+mn-ea"/>
                <a:cs typeface="+mn-cs"/>
              </a:rPr>
              <a:t>(if the case) organises Evaluation Steering Groups meetings;</a:t>
            </a:r>
            <a:endParaRPr lang="it-IT" sz="2000" kern="1200" dirty="0" smtClean="0">
              <a:solidFill>
                <a:schemeClr val="tx1"/>
              </a:solidFill>
              <a:latin typeface="Calibri" pitchFamily="34" charset="0"/>
              <a:ea typeface="+mn-ea"/>
              <a:cs typeface="+mn-cs"/>
            </a:endParaRPr>
          </a:p>
          <a:p>
            <a:r>
              <a:rPr lang="en-GB" sz="1200" kern="1200" dirty="0" smtClean="0">
                <a:solidFill>
                  <a:schemeClr val="tx1"/>
                </a:solidFill>
                <a:latin typeface="Calibri" pitchFamily="34" charset="0"/>
                <a:ea typeface="+mn-ea"/>
                <a:cs typeface="+mn-cs"/>
              </a:rPr>
              <a:t>Art. 49 of the current Framework Regulation Proposal for the 2014-2020 round states “</a:t>
            </a:r>
            <a:r>
              <a:rPr lang="en-GB" sz="1200" i="1" kern="1200" dirty="0" smtClean="0">
                <a:solidFill>
                  <a:schemeClr val="tx1"/>
                </a:solidFill>
                <a:latin typeface="Calibri" pitchFamily="34" charset="0"/>
                <a:ea typeface="+mn-ea"/>
                <a:cs typeface="+mn-cs"/>
              </a:rPr>
              <a:t>At least once during the programming period, an evaluation shall assess how support from the CSF Funds has contributed to the objectives for each priority. All evaluations shall be examined by the monitoring committee and sent to the Commission.</a:t>
            </a:r>
            <a:r>
              <a:rPr lang="en-GB" sz="1200" kern="1200" dirty="0" smtClean="0">
                <a:solidFill>
                  <a:schemeClr val="tx1"/>
                </a:solidFill>
                <a:latin typeface="Calibri" pitchFamily="34" charset="0"/>
                <a:ea typeface="+mn-ea"/>
                <a:cs typeface="+mn-cs"/>
              </a:rPr>
              <a:t>”</a:t>
            </a:r>
            <a:endParaRPr lang="it-IT" sz="1800" kern="1200" dirty="0" smtClean="0">
              <a:solidFill>
                <a:schemeClr val="tx1"/>
              </a:solidFill>
              <a:latin typeface="Calibri" pitchFamily="34" charset="0"/>
              <a:ea typeface="+mn-ea"/>
              <a:cs typeface="+mn-cs"/>
            </a:endParaRPr>
          </a:p>
          <a:p>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pPr>
              <a:defRPr/>
            </a:pPr>
            <a:fld id="{79FA2DD9-8EC4-4079-8E19-9E300381BDF3}"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F764F304-1B66-4B34-BE71-93BC22960B6E}" type="slidenum">
              <a:rPr lang="en-GB" smtClean="0"/>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sr-Latn-CS" sz="2400">
              <a:latin typeface="Times New Roman" pitchFamily="18" charset="0"/>
            </a:endParaRPr>
          </a:p>
        </p:txBody>
      </p:sp>
      <p:sp>
        <p:nvSpPr>
          <p:cNvPr id="6146" name="Rectangle 2"/>
          <p:cNvSpPr>
            <a:spLocks noGrp="1" noChangeArrowheads="1"/>
          </p:cNvSpPr>
          <p:nvPr>
            <p:ph type="ctrTitle"/>
          </p:nvPr>
        </p:nvSpPr>
        <p:spPr>
          <a:xfrm>
            <a:off x="685800" y="990600"/>
            <a:ext cx="7772400" cy="1371600"/>
          </a:xfrm>
        </p:spPr>
        <p:txBody>
          <a:bodyPr/>
          <a:lstStyle>
            <a:lvl1pPr>
              <a:defRPr sz="4000"/>
            </a:lvl1pPr>
          </a:lstStyle>
          <a:p>
            <a:r>
              <a:rPr lang="en-GB"/>
              <a:t>Click to edit Master title style</a:t>
            </a:r>
          </a:p>
        </p:txBody>
      </p:sp>
      <p:sp>
        <p:nvSpPr>
          <p:cNvPr id="6147"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en-GB"/>
              <a:t>Click to edit Master subtitle style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64D450D6-9E0F-4671-95EA-D4781EEB887F}" type="slidenum">
              <a:rPr lang="en-GB"/>
              <a:pPr>
                <a:defRPr/>
              </a:pPr>
              <a:t>‹N›</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6"/>
          <p:cNvSpPr>
            <a:spLocks noGrp="1" noChangeArrowheads="1"/>
          </p:cNvSpPr>
          <p:nvPr>
            <p:ph type="dt" sz="half" idx="10"/>
          </p:nvPr>
        </p:nvSpPr>
        <p:spPr>
          <a:ln/>
        </p:spPr>
        <p:txBody>
          <a:bodyPr/>
          <a:lstStyle>
            <a:lvl1pPr>
              <a:defRPr/>
            </a:lvl1pPr>
          </a:lstStyle>
          <a:p>
            <a:pPr>
              <a:defRPr/>
            </a:pPr>
            <a:endParaRPr lang="en-GB"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8"/>
          <p:cNvSpPr>
            <a:spLocks noGrp="1" noChangeArrowheads="1"/>
          </p:cNvSpPr>
          <p:nvPr>
            <p:ph type="sldNum" sz="quarter" idx="12"/>
          </p:nvPr>
        </p:nvSpPr>
        <p:spPr>
          <a:ln/>
        </p:spPr>
        <p:txBody>
          <a:bodyPr/>
          <a:lstStyle>
            <a:lvl1pPr>
              <a:defRPr/>
            </a:lvl1pPr>
          </a:lstStyle>
          <a:p>
            <a:pPr>
              <a:defRPr/>
            </a:pPr>
            <a:fld id="{477DDCFE-1F0E-4618-8989-D32C74C9CC2F}" type="slidenum">
              <a:rPr lang="en-GB"/>
              <a:pPr>
                <a:defRPr/>
              </a:pPr>
              <a:t>‹N›</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838" y="304800"/>
            <a:ext cx="2001837" cy="5715000"/>
          </a:xfrm>
        </p:spPr>
        <p:txBody>
          <a:bodyPr vert="eaVert"/>
          <a:lstStyle/>
          <a:p>
            <a:r>
              <a:rPr lang="en-US" smtClean="0"/>
              <a:t>Click to edit Master title style</a:t>
            </a:r>
            <a:endParaRPr lang="hr-HR"/>
          </a:p>
        </p:txBody>
      </p:sp>
      <p:sp>
        <p:nvSpPr>
          <p:cNvPr id="3" name="Vertical Text Placeholder 2"/>
          <p:cNvSpPr>
            <a:spLocks noGrp="1"/>
          </p:cNvSpPr>
          <p:nvPr>
            <p:ph type="body" orient="vert" idx="1"/>
          </p:nvPr>
        </p:nvSpPr>
        <p:spPr>
          <a:xfrm>
            <a:off x="566738" y="304800"/>
            <a:ext cx="58547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6"/>
          <p:cNvSpPr>
            <a:spLocks noGrp="1" noChangeArrowheads="1"/>
          </p:cNvSpPr>
          <p:nvPr>
            <p:ph type="dt" sz="half" idx="10"/>
          </p:nvPr>
        </p:nvSpPr>
        <p:spPr>
          <a:ln/>
        </p:spPr>
        <p:txBody>
          <a:bodyPr/>
          <a:lstStyle>
            <a:lvl1pPr>
              <a:defRPr/>
            </a:lvl1pPr>
          </a:lstStyle>
          <a:p>
            <a:pPr>
              <a:defRPr/>
            </a:pPr>
            <a:endParaRPr lang="en-GB"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8"/>
          <p:cNvSpPr>
            <a:spLocks noGrp="1" noChangeArrowheads="1"/>
          </p:cNvSpPr>
          <p:nvPr>
            <p:ph type="sldNum" sz="quarter" idx="12"/>
          </p:nvPr>
        </p:nvSpPr>
        <p:spPr>
          <a:ln/>
        </p:spPr>
        <p:txBody>
          <a:bodyPr/>
          <a:lstStyle>
            <a:lvl1pPr>
              <a:defRPr/>
            </a:lvl1pPr>
          </a:lstStyle>
          <a:p>
            <a:pPr>
              <a:defRPr/>
            </a:pPr>
            <a:fld id="{A948B08A-D32B-47F8-A8B0-641E11DB1ED3}" type="slidenum">
              <a:rPr lang="en-GB"/>
              <a:pPr>
                <a:defRPr/>
              </a:pPr>
              <a:t>‹N›</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6"/>
          <p:cNvSpPr>
            <a:spLocks noGrp="1" noChangeArrowheads="1"/>
          </p:cNvSpPr>
          <p:nvPr>
            <p:ph type="dt" sz="half" idx="10"/>
          </p:nvPr>
        </p:nvSpPr>
        <p:spPr>
          <a:ln/>
        </p:spPr>
        <p:txBody>
          <a:bodyPr/>
          <a:lstStyle>
            <a:lvl1pPr>
              <a:defRPr/>
            </a:lvl1pPr>
          </a:lstStyle>
          <a:p>
            <a:pPr>
              <a:defRPr/>
            </a:pPr>
            <a:endParaRPr lang="en-GB"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8"/>
          <p:cNvSpPr>
            <a:spLocks noGrp="1" noChangeArrowheads="1"/>
          </p:cNvSpPr>
          <p:nvPr>
            <p:ph type="sldNum" sz="quarter" idx="12"/>
          </p:nvPr>
        </p:nvSpPr>
        <p:spPr>
          <a:ln/>
        </p:spPr>
        <p:txBody>
          <a:bodyPr/>
          <a:lstStyle>
            <a:lvl1pPr>
              <a:defRPr/>
            </a:lvl1pPr>
          </a:lstStyle>
          <a:p>
            <a:pPr>
              <a:defRPr/>
            </a:pPr>
            <a:fld id="{E75BE474-0575-418A-B50A-69D3F6DAA6FB}" type="slidenum">
              <a:rPr lang="en-GB"/>
              <a:pPr>
                <a:defRPr/>
              </a:pPr>
              <a:t>‹N›</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hr-H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GB"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8"/>
          <p:cNvSpPr>
            <a:spLocks noGrp="1" noChangeArrowheads="1"/>
          </p:cNvSpPr>
          <p:nvPr>
            <p:ph type="sldNum" sz="quarter" idx="12"/>
          </p:nvPr>
        </p:nvSpPr>
        <p:spPr>
          <a:ln/>
        </p:spPr>
        <p:txBody>
          <a:bodyPr/>
          <a:lstStyle>
            <a:lvl1pPr>
              <a:defRPr/>
            </a:lvl1pPr>
          </a:lstStyle>
          <a:p>
            <a:pPr>
              <a:defRPr/>
            </a:pPr>
            <a:fld id="{53637A17-70F0-49B0-A55D-F69B16B7A203}" type="slidenum">
              <a:rPr lang="en-GB"/>
              <a:pPr>
                <a:defRPr/>
              </a:pPr>
              <a:t>‹N›</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Content Placeholder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Rectangle 6"/>
          <p:cNvSpPr>
            <a:spLocks noGrp="1" noChangeArrowheads="1"/>
          </p:cNvSpPr>
          <p:nvPr>
            <p:ph type="dt" sz="half" idx="10"/>
          </p:nvPr>
        </p:nvSpPr>
        <p:spPr>
          <a:ln/>
        </p:spPr>
        <p:txBody>
          <a:bodyPr/>
          <a:lstStyle>
            <a:lvl1pPr>
              <a:defRPr/>
            </a:lvl1pPr>
          </a:lstStyle>
          <a:p>
            <a:pPr>
              <a:defRPr/>
            </a:pPr>
            <a:endParaRPr lang="en-GB"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8"/>
          <p:cNvSpPr>
            <a:spLocks noGrp="1" noChangeArrowheads="1"/>
          </p:cNvSpPr>
          <p:nvPr>
            <p:ph type="sldNum" sz="quarter" idx="12"/>
          </p:nvPr>
        </p:nvSpPr>
        <p:spPr>
          <a:ln/>
        </p:spPr>
        <p:txBody>
          <a:bodyPr/>
          <a:lstStyle>
            <a:lvl1pPr>
              <a:defRPr/>
            </a:lvl1pPr>
          </a:lstStyle>
          <a:p>
            <a:pPr>
              <a:defRPr/>
            </a:pPr>
            <a:fld id="{8DD269C5-C7A2-4467-9EDF-28507A25D608}" type="slidenum">
              <a:rPr lang="en-GB"/>
              <a:pPr>
                <a:defRPr/>
              </a:pPr>
              <a:t>‹N›</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hr-H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7" name="Rectangle 6"/>
          <p:cNvSpPr>
            <a:spLocks noGrp="1" noChangeArrowheads="1"/>
          </p:cNvSpPr>
          <p:nvPr>
            <p:ph type="dt" sz="half" idx="10"/>
          </p:nvPr>
        </p:nvSpPr>
        <p:spPr>
          <a:ln/>
        </p:spPr>
        <p:txBody>
          <a:bodyPr/>
          <a:lstStyle>
            <a:lvl1pPr>
              <a:defRPr/>
            </a:lvl1pPr>
          </a:lstStyle>
          <a:p>
            <a:pPr>
              <a:defRPr/>
            </a:pPr>
            <a:endParaRPr lang="en-GB" dirty="0"/>
          </a:p>
        </p:txBody>
      </p:sp>
      <p:sp>
        <p:nvSpPr>
          <p:cNvPr id="8" name="Rectangle 7"/>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8"/>
          <p:cNvSpPr>
            <a:spLocks noGrp="1" noChangeArrowheads="1"/>
          </p:cNvSpPr>
          <p:nvPr>
            <p:ph type="sldNum" sz="quarter" idx="12"/>
          </p:nvPr>
        </p:nvSpPr>
        <p:spPr>
          <a:ln/>
        </p:spPr>
        <p:txBody>
          <a:bodyPr/>
          <a:lstStyle>
            <a:lvl1pPr>
              <a:defRPr/>
            </a:lvl1pPr>
          </a:lstStyle>
          <a:p>
            <a:pPr>
              <a:defRPr/>
            </a:pPr>
            <a:fld id="{7E094BCF-A642-41EC-BAF4-8E07FF418297}" type="slidenum">
              <a:rPr lang="en-GB"/>
              <a:pPr>
                <a:defRPr/>
              </a:pPr>
              <a:t>‹N›</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Rectangle 6"/>
          <p:cNvSpPr>
            <a:spLocks noGrp="1" noChangeArrowheads="1"/>
          </p:cNvSpPr>
          <p:nvPr>
            <p:ph type="dt" sz="half" idx="10"/>
          </p:nvPr>
        </p:nvSpPr>
        <p:spPr>
          <a:ln/>
        </p:spPr>
        <p:txBody>
          <a:bodyPr/>
          <a:lstStyle>
            <a:lvl1pPr>
              <a:defRPr/>
            </a:lvl1pPr>
          </a:lstStyle>
          <a:p>
            <a:pPr>
              <a:defRPr/>
            </a:pPr>
            <a:endParaRPr lang="en-GB" dirty="0"/>
          </a:p>
        </p:txBody>
      </p:sp>
      <p:sp>
        <p:nvSpPr>
          <p:cNvPr id="4" name="Rectangle 7"/>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8"/>
          <p:cNvSpPr>
            <a:spLocks noGrp="1" noChangeArrowheads="1"/>
          </p:cNvSpPr>
          <p:nvPr>
            <p:ph type="sldNum" sz="quarter" idx="12"/>
          </p:nvPr>
        </p:nvSpPr>
        <p:spPr>
          <a:ln/>
        </p:spPr>
        <p:txBody>
          <a:bodyPr/>
          <a:lstStyle>
            <a:lvl1pPr>
              <a:defRPr/>
            </a:lvl1pPr>
          </a:lstStyle>
          <a:p>
            <a:pPr>
              <a:defRPr/>
            </a:pPr>
            <a:fld id="{06096AA0-DA83-434F-B8A5-2F99F72C4F12}" type="slidenum">
              <a:rPr lang="en-GB"/>
              <a:pPr>
                <a:defRPr/>
              </a:pPr>
              <a:t>‹N›</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GB" dirty="0"/>
          </a:p>
        </p:txBody>
      </p:sp>
      <p:sp>
        <p:nvSpPr>
          <p:cNvPr id="3" name="Rectangle 7"/>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8"/>
          <p:cNvSpPr>
            <a:spLocks noGrp="1" noChangeArrowheads="1"/>
          </p:cNvSpPr>
          <p:nvPr>
            <p:ph type="sldNum" sz="quarter" idx="12"/>
          </p:nvPr>
        </p:nvSpPr>
        <p:spPr>
          <a:ln/>
        </p:spPr>
        <p:txBody>
          <a:bodyPr/>
          <a:lstStyle>
            <a:lvl1pPr>
              <a:defRPr/>
            </a:lvl1pPr>
          </a:lstStyle>
          <a:p>
            <a:pPr>
              <a:defRPr/>
            </a:pPr>
            <a:fld id="{E0CDBA01-BD9A-457A-8D1A-7D31D35D86EC}" type="slidenum">
              <a:rPr lang="en-GB"/>
              <a:pPr>
                <a:defRPr/>
              </a:pPr>
              <a:t>‹N›</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hr-H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GB"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8"/>
          <p:cNvSpPr>
            <a:spLocks noGrp="1" noChangeArrowheads="1"/>
          </p:cNvSpPr>
          <p:nvPr>
            <p:ph type="sldNum" sz="quarter" idx="12"/>
          </p:nvPr>
        </p:nvSpPr>
        <p:spPr>
          <a:ln/>
        </p:spPr>
        <p:txBody>
          <a:bodyPr/>
          <a:lstStyle>
            <a:lvl1pPr>
              <a:defRPr/>
            </a:lvl1pPr>
          </a:lstStyle>
          <a:p>
            <a:pPr>
              <a:defRPr/>
            </a:pPr>
            <a:fld id="{CD344A93-F20A-48BD-9A62-7DEB0D7112D9}" type="slidenum">
              <a:rPr lang="en-GB"/>
              <a:pPr>
                <a:defRPr/>
              </a:pPr>
              <a:t>‹N›</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hr-H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r-H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GB"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8"/>
          <p:cNvSpPr>
            <a:spLocks noGrp="1" noChangeArrowheads="1"/>
          </p:cNvSpPr>
          <p:nvPr>
            <p:ph type="sldNum" sz="quarter" idx="12"/>
          </p:nvPr>
        </p:nvSpPr>
        <p:spPr>
          <a:ln/>
        </p:spPr>
        <p:txBody>
          <a:bodyPr/>
          <a:lstStyle>
            <a:lvl1pPr>
              <a:defRPr/>
            </a:lvl1pPr>
          </a:lstStyle>
          <a:p>
            <a:pPr>
              <a:defRPr/>
            </a:pPr>
            <a:fld id="{C1507B3B-D9F1-4B04-944D-6AFDB462BCD0}" type="slidenum">
              <a:rPr lang="en-GB"/>
              <a:pPr>
                <a:defRPr/>
              </a:pPr>
              <a:t>‹N›</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124"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sr-Latn-CS" sz="2400">
              <a:latin typeface="Times New Roman" pitchFamily="18" charset="0"/>
            </a:endParaRPr>
          </a:p>
        </p:txBody>
      </p:sp>
      <p:sp>
        <p:nvSpPr>
          <p:cNvPr id="5125"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lstStyle/>
          <a:p>
            <a:pPr>
              <a:defRPr/>
            </a:pPr>
            <a:endParaRPr lang="hr-HR"/>
          </a:p>
        </p:txBody>
      </p:sp>
      <p:sp>
        <p:nvSpPr>
          <p:cNvPr id="5126"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dirty="0"/>
          </a:p>
        </p:txBody>
      </p:sp>
      <p:sp>
        <p:nvSpPr>
          <p:cNvPr id="5127"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vl1pPr>
          </a:lstStyle>
          <a:p>
            <a:pPr>
              <a:defRPr/>
            </a:pPr>
            <a:endParaRPr lang="en-GB" dirty="0"/>
          </a:p>
        </p:txBody>
      </p:sp>
      <p:sp>
        <p:nvSpPr>
          <p:cNvPr id="5128"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4904FD1B-8EE7-4136-A674-6DFB827D8CD5}" type="slidenum">
              <a:rPr lang="en-GB"/>
              <a:pPr>
                <a:defRPr/>
              </a:pPr>
              <a:t>‹N›</a:t>
            </a:fld>
            <a:endParaRPr lang="en-GB" dirty="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cs typeface="Arial" charset="0"/>
        </a:defRPr>
      </a:lvl2pPr>
      <a:lvl3pPr algn="l" rtl="0" eaLnBrk="0" fontAlgn="base" hangingPunct="0">
        <a:spcBef>
          <a:spcPct val="0"/>
        </a:spcBef>
        <a:spcAft>
          <a:spcPct val="0"/>
        </a:spcAft>
        <a:defRPr sz="3800">
          <a:solidFill>
            <a:schemeClr val="tx2"/>
          </a:solidFill>
          <a:latin typeface="Verdana" pitchFamily="34" charset="0"/>
          <a:cs typeface="Arial" charset="0"/>
        </a:defRPr>
      </a:lvl3pPr>
      <a:lvl4pPr algn="l" rtl="0" eaLnBrk="0" fontAlgn="base" hangingPunct="0">
        <a:spcBef>
          <a:spcPct val="0"/>
        </a:spcBef>
        <a:spcAft>
          <a:spcPct val="0"/>
        </a:spcAft>
        <a:defRPr sz="3800">
          <a:solidFill>
            <a:schemeClr val="tx2"/>
          </a:solidFill>
          <a:latin typeface="Verdana" pitchFamily="34" charset="0"/>
          <a:cs typeface="Arial" charset="0"/>
        </a:defRPr>
      </a:lvl4pPr>
      <a:lvl5pPr algn="l" rtl="0" eaLnBrk="0" fontAlgn="base" hangingPunct="0">
        <a:spcBef>
          <a:spcPct val="0"/>
        </a:spcBef>
        <a:spcAft>
          <a:spcPct val="0"/>
        </a:spcAft>
        <a:defRPr sz="3800">
          <a:solidFill>
            <a:schemeClr val="tx2"/>
          </a:solidFill>
          <a:latin typeface="Verdana" pitchFamily="34" charset="0"/>
          <a:cs typeface="Arial" charset="0"/>
        </a:defRPr>
      </a:lvl5pPr>
      <a:lvl6pPr marL="457200" algn="l" rtl="0" fontAlgn="base">
        <a:spcBef>
          <a:spcPct val="0"/>
        </a:spcBef>
        <a:spcAft>
          <a:spcPct val="0"/>
        </a:spcAft>
        <a:defRPr sz="3800">
          <a:solidFill>
            <a:schemeClr val="tx2"/>
          </a:solidFill>
          <a:latin typeface="Verdana" pitchFamily="34" charset="0"/>
          <a:cs typeface="Arial" charset="0"/>
        </a:defRPr>
      </a:lvl6pPr>
      <a:lvl7pPr marL="914400" algn="l" rtl="0" fontAlgn="base">
        <a:spcBef>
          <a:spcPct val="0"/>
        </a:spcBef>
        <a:spcAft>
          <a:spcPct val="0"/>
        </a:spcAft>
        <a:defRPr sz="3800">
          <a:solidFill>
            <a:schemeClr val="tx2"/>
          </a:solidFill>
          <a:latin typeface="Verdana" pitchFamily="34" charset="0"/>
          <a:cs typeface="Arial" charset="0"/>
        </a:defRPr>
      </a:lvl7pPr>
      <a:lvl8pPr marL="1371600" algn="l" rtl="0" fontAlgn="base">
        <a:spcBef>
          <a:spcPct val="0"/>
        </a:spcBef>
        <a:spcAft>
          <a:spcPct val="0"/>
        </a:spcAft>
        <a:defRPr sz="3800">
          <a:solidFill>
            <a:schemeClr val="tx2"/>
          </a:solidFill>
          <a:latin typeface="Verdana" pitchFamily="34" charset="0"/>
          <a:cs typeface="Arial" charset="0"/>
        </a:defRPr>
      </a:lvl8pPr>
      <a:lvl9pPr marL="1828800" algn="l" rtl="0" fontAlgn="base">
        <a:spcBef>
          <a:spcPct val="0"/>
        </a:spcBef>
        <a:spcAft>
          <a:spcPct val="0"/>
        </a:spcAft>
        <a:defRPr sz="3800">
          <a:solidFill>
            <a:schemeClr val="tx2"/>
          </a:solidFill>
          <a:latin typeface="Verdana" pitchFamily="34" charset="0"/>
          <a:cs typeface="Arial"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5.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dferrara@regione.emilia-romagna.it"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31682" y="260351"/>
            <a:ext cx="7631375" cy="792163"/>
          </a:xfrm>
        </p:spPr>
        <p:txBody>
          <a:bodyPr anchor="t"/>
          <a:lstStyle/>
          <a:p>
            <a:pPr algn="ctr" eaLnBrk="1" hangingPunct="1">
              <a:spcBef>
                <a:spcPts val="1200"/>
              </a:spcBef>
            </a:pPr>
            <a:r>
              <a:rPr lang="en-GB" sz="1600" b="1" dirty="0" smtClean="0"/>
              <a:t>Project  “</a:t>
            </a:r>
            <a:r>
              <a:rPr lang="en-GB" sz="1600" b="1" i="1" dirty="0" smtClean="0"/>
              <a:t>Ex-ante</a:t>
            </a:r>
            <a:r>
              <a:rPr lang="en-GB" sz="1600" b="1" dirty="0" smtClean="0"/>
              <a:t> evaluation of programming documents and strengthening evaluation capacity for EU funds post-accession”</a:t>
            </a:r>
            <a:br>
              <a:rPr lang="en-GB" sz="1600" b="1" dirty="0" smtClean="0"/>
            </a:br>
            <a:r>
              <a:rPr lang="en-GB" sz="1400" b="1" dirty="0" smtClean="0"/>
              <a:t> (EUROPAID/130401/D/SER/HR) </a:t>
            </a:r>
            <a:endParaRPr lang="en-GB" sz="1900" dirty="0" smtClean="0"/>
          </a:p>
        </p:txBody>
      </p:sp>
      <p:sp>
        <p:nvSpPr>
          <p:cNvPr id="3075" name="Sottotitolo 14"/>
          <p:cNvSpPr>
            <a:spLocks noGrp="1"/>
          </p:cNvSpPr>
          <p:nvPr>
            <p:ph type="subTitle" idx="1"/>
          </p:nvPr>
        </p:nvSpPr>
        <p:spPr>
          <a:xfrm>
            <a:off x="539552" y="2781301"/>
            <a:ext cx="8208911" cy="1727819"/>
          </a:xfrm>
        </p:spPr>
        <p:txBody>
          <a:bodyPr/>
          <a:lstStyle/>
          <a:p>
            <a:pPr marL="514350" indent="-514350" algn="ctr" eaLnBrk="1" hangingPunct="1"/>
            <a:r>
              <a:rPr lang="en-GB" sz="3200" b="1" dirty="0" smtClean="0">
                <a:solidFill>
                  <a:srgbClr val="C00000"/>
                </a:solidFill>
              </a:rPr>
              <a:t>Evaluation capacity building: </a:t>
            </a:r>
          </a:p>
          <a:p>
            <a:pPr marL="514350" indent="-514350" algn="ctr" eaLnBrk="1" hangingPunct="1"/>
            <a:r>
              <a:rPr lang="en-GB" sz="3200" b="1" dirty="0" smtClean="0">
                <a:solidFill>
                  <a:srgbClr val="C00000"/>
                </a:solidFill>
              </a:rPr>
              <a:t>The road behind &amp; the path ahead </a:t>
            </a:r>
          </a:p>
          <a:p>
            <a:pPr marL="514350" indent="-514350" algn="ctr" eaLnBrk="1" hangingPunct="1"/>
            <a:r>
              <a:rPr lang="en-GB" i="1" dirty="0" smtClean="0">
                <a:solidFill>
                  <a:srgbClr val="C00000"/>
                </a:solidFill>
              </a:rPr>
              <a:t>A Presentation of Component II</a:t>
            </a:r>
          </a:p>
        </p:txBody>
      </p:sp>
      <p:pic>
        <p:nvPicPr>
          <p:cNvPr id="3076" name="Picture 1" descr="EuroConsultantsSA1"/>
          <p:cNvPicPr>
            <a:picLocks noChangeAspect="1" noChangeArrowheads="1"/>
          </p:cNvPicPr>
          <p:nvPr/>
        </p:nvPicPr>
        <p:blipFill>
          <a:blip r:embed="rId3" cstate="print"/>
          <a:srcRect/>
          <a:stretch>
            <a:fillRect/>
          </a:stretch>
        </p:blipFill>
        <p:spPr bwMode="auto">
          <a:xfrm>
            <a:off x="2796690" y="6038851"/>
            <a:ext cx="1991967" cy="485775"/>
          </a:xfrm>
          <a:prstGeom prst="rect">
            <a:avLst/>
          </a:prstGeom>
          <a:noFill/>
          <a:ln w="9525">
            <a:noFill/>
            <a:miter lim="800000"/>
            <a:headEnd/>
            <a:tailEnd/>
          </a:ln>
        </p:spPr>
      </p:pic>
      <p:pic>
        <p:nvPicPr>
          <p:cNvPr id="3077" name="Picture 4"/>
          <p:cNvPicPr>
            <a:picLocks noChangeAspect="1" noChangeArrowheads="1"/>
          </p:cNvPicPr>
          <p:nvPr/>
        </p:nvPicPr>
        <p:blipFill>
          <a:blip r:embed="rId4" cstate="print"/>
          <a:srcRect/>
          <a:stretch>
            <a:fillRect/>
          </a:stretch>
        </p:blipFill>
        <p:spPr bwMode="auto">
          <a:xfrm>
            <a:off x="5939394" y="5876925"/>
            <a:ext cx="820595" cy="757238"/>
          </a:xfrm>
          <a:prstGeom prst="rect">
            <a:avLst/>
          </a:prstGeom>
          <a:noFill/>
          <a:ln w="9525">
            <a:noFill/>
            <a:miter lim="800000"/>
            <a:headEnd/>
            <a:tailEnd/>
          </a:ln>
        </p:spPr>
      </p:pic>
      <p:pic>
        <p:nvPicPr>
          <p:cNvPr id="3078" name="Picture 3" descr="logo CASE (dark red)"/>
          <p:cNvPicPr>
            <a:picLocks noChangeAspect="1" noChangeArrowheads="1"/>
          </p:cNvPicPr>
          <p:nvPr/>
        </p:nvPicPr>
        <p:blipFill>
          <a:blip r:embed="rId5" cstate="print"/>
          <a:srcRect/>
          <a:stretch>
            <a:fillRect/>
          </a:stretch>
        </p:blipFill>
        <p:spPr bwMode="auto">
          <a:xfrm>
            <a:off x="7956757" y="5949951"/>
            <a:ext cx="752344" cy="485775"/>
          </a:xfrm>
          <a:prstGeom prst="rect">
            <a:avLst/>
          </a:prstGeom>
          <a:noFill/>
          <a:ln w="9525">
            <a:noFill/>
            <a:miter lim="800000"/>
            <a:headEnd/>
            <a:tailEnd/>
          </a:ln>
        </p:spPr>
      </p:pic>
      <p:pic>
        <p:nvPicPr>
          <p:cNvPr id="3079" name="Picture 2" descr="Enterprise logo"/>
          <p:cNvPicPr>
            <a:picLocks noChangeAspect="1" noChangeArrowheads="1"/>
          </p:cNvPicPr>
          <p:nvPr/>
        </p:nvPicPr>
        <p:blipFill>
          <a:blip r:embed="rId6" cstate="print"/>
          <a:srcRect/>
          <a:stretch>
            <a:fillRect/>
          </a:stretch>
        </p:blipFill>
        <p:spPr bwMode="auto">
          <a:xfrm>
            <a:off x="539656" y="6021389"/>
            <a:ext cx="1434851" cy="485775"/>
          </a:xfrm>
          <a:prstGeom prst="rect">
            <a:avLst/>
          </a:prstGeom>
          <a:noFill/>
          <a:ln w="9525">
            <a:noFill/>
            <a:miter lim="800000"/>
            <a:headEnd/>
            <a:tailEnd/>
          </a:ln>
        </p:spPr>
      </p:pic>
      <p:grpSp>
        <p:nvGrpSpPr>
          <p:cNvPr id="2" name="Group 5"/>
          <p:cNvGrpSpPr>
            <a:grpSpLocks noChangeAspect="1"/>
          </p:cNvGrpSpPr>
          <p:nvPr/>
        </p:nvGrpSpPr>
        <p:grpSpPr bwMode="auto">
          <a:xfrm>
            <a:off x="468232" y="333375"/>
            <a:ext cx="723774" cy="520700"/>
            <a:chOff x="295" y="346"/>
            <a:chExt cx="456" cy="328"/>
          </a:xfrm>
        </p:grpSpPr>
        <p:sp>
          <p:nvSpPr>
            <p:cNvPr id="3085" name="AutoShape 4"/>
            <p:cNvSpPr>
              <a:spLocks noChangeAspect="1" noChangeArrowheads="1" noTextEdit="1"/>
            </p:cNvSpPr>
            <p:nvPr/>
          </p:nvSpPr>
          <p:spPr bwMode="auto">
            <a:xfrm>
              <a:off x="295" y="346"/>
              <a:ext cx="456" cy="328"/>
            </a:xfrm>
            <a:prstGeom prst="rect">
              <a:avLst/>
            </a:prstGeom>
            <a:noFill/>
            <a:ln w="9525">
              <a:noFill/>
              <a:miter lim="800000"/>
              <a:headEnd/>
              <a:tailEnd/>
            </a:ln>
          </p:spPr>
          <p:txBody>
            <a:bodyPr/>
            <a:lstStyle/>
            <a:p>
              <a:endParaRPr lang="en-GB" dirty="0"/>
            </a:p>
          </p:txBody>
        </p:sp>
        <p:pic>
          <p:nvPicPr>
            <p:cNvPr id="3086" name="Picture 6"/>
            <p:cNvPicPr>
              <a:picLocks noChangeAspect="1" noChangeArrowheads="1"/>
            </p:cNvPicPr>
            <p:nvPr/>
          </p:nvPicPr>
          <p:blipFill>
            <a:blip r:embed="rId7" cstate="print"/>
            <a:srcRect/>
            <a:stretch>
              <a:fillRect/>
            </a:stretch>
          </p:blipFill>
          <p:spPr bwMode="auto">
            <a:xfrm>
              <a:off x="295" y="346"/>
              <a:ext cx="460" cy="332"/>
            </a:xfrm>
            <a:prstGeom prst="rect">
              <a:avLst/>
            </a:prstGeom>
            <a:noFill/>
            <a:ln w="9525">
              <a:noFill/>
              <a:miter lim="800000"/>
              <a:headEnd/>
              <a:tailEnd/>
            </a:ln>
          </p:spPr>
        </p:pic>
      </p:grpSp>
      <p:sp>
        <p:nvSpPr>
          <p:cNvPr id="3081" name="Sottotitolo 14"/>
          <p:cNvSpPr txBox="1">
            <a:spLocks/>
          </p:cNvSpPr>
          <p:nvPr/>
        </p:nvSpPr>
        <p:spPr bwMode="auto">
          <a:xfrm>
            <a:off x="684095" y="2708276"/>
            <a:ext cx="7926598" cy="576263"/>
          </a:xfrm>
          <a:prstGeom prst="rect">
            <a:avLst/>
          </a:prstGeom>
          <a:noFill/>
          <a:ln w="9525">
            <a:noFill/>
            <a:miter lim="800000"/>
            <a:headEnd/>
            <a:tailEnd/>
          </a:ln>
        </p:spPr>
        <p:txBody>
          <a:bodyPr/>
          <a:lstStyle/>
          <a:p>
            <a:pPr marL="457200" indent="-457200" algn="ctr">
              <a:spcBef>
                <a:spcPct val="20000"/>
              </a:spcBef>
              <a:buClr>
                <a:schemeClr val="accent2"/>
              </a:buClr>
            </a:pPr>
            <a:endParaRPr lang="it-IT" sz="1800" b="1" dirty="0"/>
          </a:p>
        </p:txBody>
      </p:sp>
      <p:sp>
        <p:nvSpPr>
          <p:cNvPr id="3082" name="Rectangle 2"/>
          <p:cNvSpPr txBox="1">
            <a:spLocks noChangeArrowheads="1"/>
          </p:cNvSpPr>
          <p:nvPr/>
        </p:nvSpPr>
        <p:spPr bwMode="auto">
          <a:xfrm>
            <a:off x="468232" y="1125539"/>
            <a:ext cx="8567837" cy="1223341"/>
          </a:xfrm>
          <a:prstGeom prst="rect">
            <a:avLst/>
          </a:prstGeom>
          <a:noFill/>
          <a:ln w="9525">
            <a:noFill/>
            <a:miter lim="800000"/>
            <a:headEnd/>
            <a:tailEnd/>
          </a:ln>
        </p:spPr>
        <p:txBody>
          <a:bodyPr/>
          <a:lstStyle/>
          <a:p>
            <a:pPr algn="ctr">
              <a:spcBef>
                <a:spcPts val="1200"/>
              </a:spcBef>
              <a:spcAft>
                <a:spcPts val="1200"/>
              </a:spcAft>
            </a:pPr>
            <a:r>
              <a:rPr lang="en-US" sz="900" b="1" dirty="0">
                <a:solidFill>
                  <a:schemeClr val="tx2"/>
                </a:solidFill>
              </a:rPr>
              <a:t/>
            </a:r>
            <a:br>
              <a:rPr lang="en-US" sz="900" b="1" dirty="0">
                <a:solidFill>
                  <a:schemeClr val="tx2"/>
                </a:solidFill>
              </a:rPr>
            </a:br>
            <a:r>
              <a:rPr lang="it-IT" sz="1800" b="1" dirty="0" smtClean="0">
                <a:solidFill>
                  <a:schemeClr val="tx2"/>
                </a:solidFill>
              </a:rPr>
              <a:t>VISIBILITY EVENT</a:t>
            </a:r>
          </a:p>
          <a:p>
            <a:pPr algn="ctr">
              <a:spcBef>
                <a:spcPts val="0"/>
              </a:spcBef>
            </a:pPr>
            <a:r>
              <a:rPr lang="en-US" b="1" dirty="0" smtClean="0">
                <a:solidFill>
                  <a:schemeClr val="tx2"/>
                </a:solidFill>
              </a:rPr>
              <a:t>From IPA to Structural Funds in Croatia: </a:t>
            </a:r>
          </a:p>
          <a:p>
            <a:pPr algn="ctr">
              <a:spcBef>
                <a:spcPts val="0"/>
              </a:spcBef>
            </a:pPr>
            <a:r>
              <a:rPr lang="en-US" b="1" dirty="0" smtClean="0">
                <a:solidFill>
                  <a:schemeClr val="tx2"/>
                </a:solidFill>
              </a:rPr>
              <a:t>Lessons from and for Evaluation</a:t>
            </a:r>
            <a:endParaRPr lang="en-GB" sz="1800" b="1" dirty="0">
              <a:solidFill>
                <a:schemeClr val="tx2"/>
              </a:solidFill>
            </a:endParaRPr>
          </a:p>
        </p:txBody>
      </p:sp>
      <p:sp>
        <p:nvSpPr>
          <p:cNvPr id="3083" name="Sottotitolo 14"/>
          <p:cNvSpPr txBox="1">
            <a:spLocks/>
          </p:cNvSpPr>
          <p:nvPr/>
        </p:nvSpPr>
        <p:spPr bwMode="auto">
          <a:xfrm>
            <a:off x="755519" y="4652491"/>
            <a:ext cx="7847237" cy="720725"/>
          </a:xfrm>
          <a:prstGeom prst="rect">
            <a:avLst/>
          </a:prstGeom>
          <a:noFill/>
          <a:ln w="9525">
            <a:noFill/>
            <a:miter lim="800000"/>
            <a:headEnd/>
            <a:tailEnd/>
          </a:ln>
        </p:spPr>
        <p:txBody>
          <a:bodyPr/>
          <a:lstStyle/>
          <a:p>
            <a:pPr marL="514350" indent="-514350" algn="ctr">
              <a:spcBef>
                <a:spcPct val="20000"/>
              </a:spcBef>
              <a:buClr>
                <a:schemeClr val="accent2"/>
              </a:buClr>
              <a:buFont typeface="Wingdings" pitchFamily="2" charset="2"/>
              <a:buNone/>
            </a:pPr>
            <a:r>
              <a:rPr lang="en-GB" sz="2400" b="1" dirty="0"/>
              <a:t>Antonio Strazzullo</a:t>
            </a:r>
          </a:p>
        </p:txBody>
      </p:sp>
      <p:sp>
        <p:nvSpPr>
          <p:cNvPr id="3084" name="Sottotitolo 14"/>
          <p:cNvSpPr txBox="1">
            <a:spLocks/>
          </p:cNvSpPr>
          <p:nvPr/>
        </p:nvSpPr>
        <p:spPr bwMode="auto">
          <a:xfrm>
            <a:off x="683568" y="5501605"/>
            <a:ext cx="7992888" cy="447675"/>
          </a:xfrm>
          <a:prstGeom prst="rect">
            <a:avLst/>
          </a:prstGeom>
          <a:noFill/>
          <a:ln w="9525">
            <a:noFill/>
            <a:miter lim="800000"/>
            <a:headEnd/>
            <a:tailEnd/>
          </a:ln>
        </p:spPr>
        <p:txBody>
          <a:bodyPr/>
          <a:lstStyle/>
          <a:p>
            <a:pPr marL="514350" indent="-514350" algn="ctr">
              <a:spcBef>
                <a:spcPct val="20000"/>
              </a:spcBef>
              <a:buClr>
                <a:schemeClr val="accent2"/>
              </a:buClr>
              <a:buFont typeface="Wingdings" pitchFamily="2" charset="2"/>
              <a:buNone/>
            </a:pPr>
            <a:r>
              <a:rPr lang="en-GB" sz="1600" b="1" dirty="0"/>
              <a:t>Zagreb, </a:t>
            </a:r>
            <a:r>
              <a:rPr lang="en-GB" sz="1600" b="1" dirty="0" smtClean="0"/>
              <a:t>23/04/2013</a:t>
            </a:r>
            <a:endParaRPr lang="en-GB" sz="16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3200" b="1" dirty="0" smtClean="0"/>
              <a:t>Tools</a:t>
            </a:r>
            <a:br>
              <a:rPr lang="en-GB" sz="3200" b="1" dirty="0" smtClean="0"/>
            </a:br>
            <a:r>
              <a:rPr lang="en-GB" sz="3200" b="1" dirty="0" smtClean="0"/>
              <a:t>(outputs provided – 2.4 , 2.5)</a:t>
            </a:r>
            <a:endParaRPr lang="en-GB" sz="3200" b="1" dirty="0"/>
          </a:p>
        </p:txBody>
      </p:sp>
      <p:sp>
        <p:nvSpPr>
          <p:cNvPr id="3" name="Segnaposto contenuto 2"/>
          <p:cNvSpPr>
            <a:spLocks noGrp="1"/>
          </p:cNvSpPr>
          <p:nvPr>
            <p:ph idx="1"/>
          </p:nvPr>
        </p:nvSpPr>
        <p:spPr>
          <a:xfrm>
            <a:off x="395537" y="1752600"/>
            <a:ext cx="8352928" cy="4267200"/>
          </a:xfrm>
        </p:spPr>
        <p:txBody>
          <a:bodyPr/>
          <a:lstStyle/>
          <a:p>
            <a:r>
              <a:rPr lang="en-GB" sz="2400" b="1" kern="1200" dirty="0" smtClean="0"/>
              <a:t>6 EVALUATION PLAN FOR: </a:t>
            </a:r>
          </a:p>
          <a:p>
            <a:pPr lvl="1"/>
            <a:r>
              <a:rPr lang="en-GB" sz="2000" kern="1200" dirty="0" smtClean="0"/>
              <a:t>Environmental OP</a:t>
            </a:r>
          </a:p>
          <a:p>
            <a:pPr lvl="1"/>
            <a:r>
              <a:rPr lang="en-GB" sz="2000" kern="1200" dirty="0" smtClean="0"/>
              <a:t>Transport OP</a:t>
            </a:r>
          </a:p>
          <a:p>
            <a:pPr lvl="1"/>
            <a:r>
              <a:rPr lang="en-GB" sz="2000" kern="1200" dirty="0" smtClean="0"/>
              <a:t>Regional Competitiveness OP</a:t>
            </a:r>
          </a:p>
          <a:p>
            <a:pPr lvl="1"/>
            <a:r>
              <a:rPr lang="en-GB" sz="2000" kern="1200" dirty="0" smtClean="0"/>
              <a:t>Human Resources Development OP</a:t>
            </a:r>
          </a:p>
          <a:p>
            <a:pPr lvl="1"/>
            <a:r>
              <a:rPr lang="en-GB" sz="2000" kern="1200" dirty="0" smtClean="0"/>
              <a:t>OP for Fisheries</a:t>
            </a:r>
          </a:p>
          <a:p>
            <a:pPr lvl="1"/>
            <a:r>
              <a:rPr lang="en-GB" sz="2000" kern="1200" dirty="0" smtClean="0"/>
              <a:t>National Strategic Reference Framework</a:t>
            </a:r>
          </a:p>
          <a:p>
            <a:r>
              <a:rPr lang="en-GB" sz="2400" b="1" kern="1200" dirty="0" smtClean="0"/>
              <a:t>Guidelines for drafting an Evaluation Plan </a:t>
            </a:r>
          </a:p>
          <a:p>
            <a:r>
              <a:rPr lang="en-GB" sz="2400" b="1" kern="1200" dirty="0" smtClean="0"/>
              <a:t>Template for Evaluation Plan for 2014-2020 period </a:t>
            </a:r>
          </a:p>
        </p:txBody>
      </p:sp>
      <p:sp>
        <p:nvSpPr>
          <p:cNvPr id="4" name="Segnaposto numero diapositiva 3"/>
          <p:cNvSpPr>
            <a:spLocks noGrp="1"/>
          </p:cNvSpPr>
          <p:nvPr>
            <p:ph type="sldNum" sz="quarter" idx="12"/>
          </p:nvPr>
        </p:nvSpPr>
        <p:spPr>
          <a:xfrm>
            <a:off x="8316416" y="6245225"/>
            <a:ext cx="432048" cy="476250"/>
          </a:xfrm>
        </p:spPr>
        <p:txBody>
          <a:bodyPr/>
          <a:lstStyle/>
          <a:p>
            <a:pPr>
              <a:defRPr/>
            </a:pPr>
            <a:fld id="{50E80CD4-C656-4AA8-8890-639ECA6B2BFA}" type="slidenum">
              <a:rPr lang="en-GB" smtClean="0"/>
              <a:pPr>
                <a:defRPr/>
              </a:pPr>
              <a:t>10</a:t>
            </a:fld>
            <a:endParaRPr lang="en-GB" dirty="0"/>
          </a:p>
        </p:txBody>
      </p:sp>
      <p:sp>
        <p:nvSpPr>
          <p:cNvPr id="5" name="Segnaposto piè di pagina 4"/>
          <p:cNvSpPr>
            <a:spLocks noGrp="1"/>
          </p:cNvSpPr>
          <p:nvPr>
            <p:ph type="ftr" sz="quarter" idx="11"/>
          </p:nvPr>
        </p:nvSpPr>
        <p:spPr>
          <a:xfrm>
            <a:off x="1332202" y="6245225"/>
            <a:ext cx="7055559"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1801" y="6247147"/>
            <a:ext cx="723774" cy="520700"/>
          </a:xfrm>
          <a:prstGeom prst="rect">
            <a:avLst/>
          </a:prstGeom>
          <a:noFill/>
          <a:ln>
            <a:noFill/>
          </a:ln>
        </p:spPr>
      </p:pic>
    </p:spTree>
    <p:extLst>
      <p:ext uri="{BB962C8B-B14F-4D97-AF65-F5344CB8AC3E}">
        <p14:creationId xmlns:p14="http://schemas.microsoft.com/office/powerpoint/2010/main" xmlns="" val="529512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3200" b="1" dirty="0" smtClean="0"/>
              <a:t>TOOLS</a:t>
            </a:r>
            <a:endParaRPr lang="en-GB" sz="3200" b="1" dirty="0"/>
          </a:p>
        </p:txBody>
      </p:sp>
      <p:sp>
        <p:nvSpPr>
          <p:cNvPr id="3" name="Segnaposto contenuto 2"/>
          <p:cNvSpPr>
            <a:spLocks noGrp="1"/>
          </p:cNvSpPr>
          <p:nvPr>
            <p:ph idx="1"/>
          </p:nvPr>
        </p:nvSpPr>
        <p:spPr>
          <a:xfrm>
            <a:off x="395537" y="1752600"/>
            <a:ext cx="8352928" cy="4267200"/>
          </a:xfrm>
        </p:spPr>
        <p:txBody>
          <a:bodyPr/>
          <a:lstStyle/>
          <a:p>
            <a:r>
              <a:rPr lang="en-GB" sz="2400" b="1" kern="1200" dirty="0" smtClean="0"/>
              <a:t>Guidelines for drafting Terms of Reference for evaluation activities</a:t>
            </a:r>
          </a:p>
          <a:p>
            <a:pPr>
              <a:buNone/>
            </a:pPr>
            <a:endParaRPr lang="en-GB" sz="2400" b="1" i="1" kern="1200" dirty="0" smtClean="0"/>
          </a:p>
          <a:p>
            <a:pPr>
              <a:buNone/>
            </a:pPr>
            <a:r>
              <a:rPr lang="en-GB" sz="2400" b="1" i="1" kern="1200" dirty="0" smtClean="0"/>
              <a:t>and also, in addition ….</a:t>
            </a:r>
          </a:p>
          <a:p>
            <a:pPr>
              <a:buNone/>
            </a:pPr>
            <a:endParaRPr lang="en-GB" sz="2400" i="1" kern="1200" dirty="0" smtClean="0"/>
          </a:p>
          <a:p>
            <a:r>
              <a:rPr lang="en-GB" sz="2400" i="1" kern="1200" dirty="0" smtClean="0"/>
              <a:t>Draft Standard Rules for Evaluation Steering Group</a:t>
            </a:r>
            <a:endParaRPr lang="en-GB" sz="2800" i="1" kern="1200" dirty="0" smtClean="0"/>
          </a:p>
          <a:p>
            <a:r>
              <a:rPr lang="en-GB" sz="2400" i="1" kern="1200" dirty="0" smtClean="0"/>
              <a:t>Draft Regulation for the Governance of the Evaluation Working Group</a:t>
            </a:r>
          </a:p>
          <a:p>
            <a:r>
              <a:rPr lang="en-GB" sz="2400" i="1" kern="1200" dirty="0" smtClean="0"/>
              <a:t>Revised and updated “Evaluation Manual”</a:t>
            </a:r>
          </a:p>
          <a:p>
            <a:pPr>
              <a:buNone/>
            </a:pPr>
            <a:endParaRPr lang="en-GB" sz="2400" kern="1200" dirty="0" smtClean="0"/>
          </a:p>
          <a:p>
            <a:pPr>
              <a:buNone/>
            </a:pPr>
            <a:endParaRPr lang="en-GB" sz="2400" kern="1200" dirty="0" smtClean="0"/>
          </a:p>
        </p:txBody>
      </p:sp>
      <p:sp>
        <p:nvSpPr>
          <p:cNvPr id="4" name="Segnaposto numero diapositiva 3"/>
          <p:cNvSpPr>
            <a:spLocks noGrp="1"/>
          </p:cNvSpPr>
          <p:nvPr>
            <p:ph type="sldNum" sz="quarter" idx="12"/>
          </p:nvPr>
        </p:nvSpPr>
        <p:spPr>
          <a:xfrm>
            <a:off x="8385114" y="6245225"/>
            <a:ext cx="435358" cy="476250"/>
          </a:xfrm>
        </p:spPr>
        <p:txBody>
          <a:bodyPr/>
          <a:lstStyle/>
          <a:p>
            <a:pPr>
              <a:defRPr/>
            </a:pPr>
            <a:fld id="{50E80CD4-C656-4AA8-8890-639ECA6B2BFA}" type="slidenum">
              <a:rPr lang="en-GB" smtClean="0"/>
              <a:pPr>
                <a:defRPr/>
              </a:pPr>
              <a:t>11</a:t>
            </a:fld>
            <a:endParaRPr lang="en-GB" dirty="0"/>
          </a:p>
        </p:txBody>
      </p:sp>
      <p:sp>
        <p:nvSpPr>
          <p:cNvPr id="5" name="Segnaposto piè di pagina 4"/>
          <p:cNvSpPr>
            <a:spLocks noGrp="1"/>
          </p:cNvSpPr>
          <p:nvPr>
            <p:ph type="ftr" sz="quarter" idx="11"/>
          </p:nvPr>
        </p:nvSpPr>
        <p:spPr>
          <a:xfrm>
            <a:off x="1332202" y="6245225"/>
            <a:ext cx="7055559"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1801" y="6247147"/>
            <a:ext cx="723774" cy="520700"/>
          </a:xfrm>
          <a:prstGeom prst="rect">
            <a:avLst/>
          </a:prstGeom>
          <a:noFill/>
          <a:ln>
            <a:noFill/>
          </a:ln>
        </p:spPr>
      </p:pic>
    </p:spTree>
    <p:extLst>
      <p:ext uri="{BB962C8B-B14F-4D97-AF65-F5344CB8AC3E}">
        <p14:creationId xmlns:p14="http://schemas.microsoft.com/office/powerpoint/2010/main" xmlns="" val="529512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3200" b="1" dirty="0" smtClean="0"/>
              <a:t>Further seminars, workshops and inputs to MRDEUF (2.9)</a:t>
            </a:r>
            <a:endParaRPr lang="en-GB" sz="3200" b="1" dirty="0"/>
          </a:p>
        </p:txBody>
      </p:sp>
      <p:sp>
        <p:nvSpPr>
          <p:cNvPr id="3" name="Segnaposto contenuto 2"/>
          <p:cNvSpPr>
            <a:spLocks noGrp="1"/>
          </p:cNvSpPr>
          <p:nvPr>
            <p:ph idx="1"/>
          </p:nvPr>
        </p:nvSpPr>
        <p:spPr>
          <a:xfrm>
            <a:off x="395537" y="1752600"/>
            <a:ext cx="8352928" cy="4267200"/>
          </a:xfrm>
        </p:spPr>
        <p:txBody>
          <a:bodyPr/>
          <a:lstStyle/>
          <a:p>
            <a:pPr>
              <a:spcBef>
                <a:spcPts val="600"/>
              </a:spcBef>
              <a:spcAft>
                <a:spcPts val="600"/>
              </a:spcAft>
            </a:pPr>
            <a:r>
              <a:rPr lang="en-GB" sz="2000" dirty="0" smtClean="0"/>
              <a:t>Workshop on Financing Evaluation and Evaluation Communication through the Technical Assistance Priority held on 12/12/2012 </a:t>
            </a:r>
          </a:p>
          <a:p>
            <a:pPr>
              <a:spcBef>
                <a:spcPts val="600"/>
              </a:spcBef>
              <a:spcAft>
                <a:spcPts val="600"/>
              </a:spcAft>
            </a:pPr>
            <a:r>
              <a:rPr lang="en-GB" sz="2000" dirty="0" smtClean="0"/>
              <a:t>Workshop on “Evaluation system in Croatia: architecture and capacity building roadmap - Vision and the main steps” held on 08/03/2013.</a:t>
            </a:r>
          </a:p>
          <a:p>
            <a:pPr>
              <a:spcBef>
                <a:spcPts val="600"/>
              </a:spcBef>
              <a:spcAft>
                <a:spcPts val="600"/>
              </a:spcAft>
            </a:pPr>
            <a:r>
              <a:rPr lang="en-GB" sz="2000" dirty="0" smtClean="0"/>
              <a:t>Support to drafting “Rules and procedure on programme evaluation”</a:t>
            </a:r>
          </a:p>
          <a:p>
            <a:pPr>
              <a:spcBef>
                <a:spcPts val="600"/>
              </a:spcBef>
              <a:spcAft>
                <a:spcPts val="600"/>
              </a:spcAft>
            </a:pPr>
            <a:r>
              <a:rPr lang="en-GB" sz="2000" dirty="0" smtClean="0"/>
              <a:t>Minor inputs to drafting/commenting various communications and documents</a:t>
            </a:r>
          </a:p>
          <a:p>
            <a:pPr>
              <a:spcBef>
                <a:spcPts val="600"/>
              </a:spcBef>
              <a:spcAft>
                <a:spcPts val="600"/>
              </a:spcAft>
              <a:buNone/>
            </a:pPr>
            <a:endParaRPr lang="en-GB" sz="2000" dirty="0" smtClean="0"/>
          </a:p>
          <a:p>
            <a:pPr>
              <a:spcBef>
                <a:spcPts val="600"/>
              </a:spcBef>
              <a:spcAft>
                <a:spcPts val="600"/>
              </a:spcAft>
            </a:pPr>
            <a:endParaRPr lang="en-GB" sz="2400" kern="1200" dirty="0" smtClean="0">
              <a:latin typeface="Calibri" pitchFamily="34" charset="0"/>
            </a:endParaRPr>
          </a:p>
        </p:txBody>
      </p:sp>
      <p:sp>
        <p:nvSpPr>
          <p:cNvPr id="4" name="Segnaposto numero diapositiva 3"/>
          <p:cNvSpPr>
            <a:spLocks noGrp="1"/>
          </p:cNvSpPr>
          <p:nvPr>
            <p:ph type="sldNum" sz="quarter" idx="12"/>
          </p:nvPr>
        </p:nvSpPr>
        <p:spPr>
          <a:xfrm>
            <a:off x="8385114" y="6245225"/>
            <a:ext cx="435358" cy="476250"/>
          </a:xfrm>
        </p:spPr>
        <p:txBody>
          <a:bodyPr/>
          <a:lstStyle/>
          <a:p>
            <a:pPr>
              <a:defRPr/>
            </a:pPr>
            <a:fld id="{50E80CD4-C656-4AA8-8890-639ECA6B2BFA}" type="slidenum">
              <a:rPr lang="en-GB" smtClean="0"/>
              <a:pPr>
                <a:defRPr/>
              </a:pPr>
              <a:t>12</a:t>
            </a:fld>
            <a:endParaRPr lang="en-GB" dirty="0"/>
          </a:p>
        </p:txBody>
      </p:sp>
      <p:sp>
        <p:nvSpPr>
          <p:cNvPr id="5" name="Segnaposto piè di pagina 4"/>
          <p:cNvSpPr>
            <a:spLocks noGrp="1"/>
          </p:cNvSpPr>
          <p:nvPr>
            <p:ph type="ftr" sz="quarter" idx="11"/>
          </p:nvPr>
        </p:nvSpPr>
        <p:spPr>
          <a:xfrm>
            <a:off x="1332202" y="6245225"/>
            <a:ext cx="7055559"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1801" y="6247147"/>
            <a:ext cx="723774" cy="520700"/>
          </a:xfrm>
          <a:prstGeom prst="rect">
            <a:avLst/>
          </a:prstGeom>
          <a:noFill/>
          <a:ln>
            <a:noFill/>
          </a:ln>
        </p:spPr>
      </p:pic>
    </p:spTree>
    <p:extLst>
      <p:ext uri="{BB962C8B-B14F-4D97-AF65-F5344CB8AC3E}">
        <p14:creationId xmlns:p14="http://schemas.microsoft.com/office/powerpoint/2010/main" xmlns="" val="529512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9432" y="124743"/>
            <a:ext cx="8001000" cy="1216025"/>
          </a:xfrm>
        </p:spPr>
        <p:txBody>
          <a:bodyPr/>
          <a:lstStyle/>
          <a:p>
            <a:r>
              <a:rPr lang="en-GB" sz="3200" b="1" dirty="0" smtClean="0"/>
              <a:t>EVALUATION CAPACITY BUILDING ROADMAP (2.3)</a:t>
            </a:r>
            <a:endParaRPr lang="en-GB" sz="3200" b="1" dirty="0"/>
          </a:p>
        </p:txBody>
      </p:sp>
      <p:sp>
        <p:nvSpPr>
          <p:cNvPr id="3" name="Segnaposto contenuto 2"/>
          <p:cNvSpPr>
            <a:spLocks noGrp="1"/>
          </p:cNvSpPr>
          <p:nvPr>
            <p:ph idx="1"/>
          </p:nvPr>
        </p:nvSpPr>
        <p:spPr>
          <a:xfrm>
            <a:off x="566738" y="2112640"/>
            <a:ext cx="8001000" cy="3836640"/>
          </a:xfrm>
        </p:spPr>
        <p:txBody>
          <a:bodyPr/>
          <a:lstStyle/>
          <a:p>
            <a:pPr>
              <a:buNone/>
            </a:pPr>
            <a:r>
              <a:rPr lang="en-GB" sz="2800" b="1" dirty="0" smtClean="0"/>
              <a:t>ROADMAP PRODUCED</a:t>
            </a:r>
            <a:endParaRPr lang="en-GB" sz="2800" dirty="0" smtClean="0"/>
          </a:p>
          <a:p>
            <a:pPr>
              <a:buNone/>
            </a:pPr>
            <a:r>
              <a:rPr lang="en-GB" sz="2800" dirty="0" smtClean="0"/>
              <a:t>Aim </a:t>
            </a:r>
          </a:p>
          <a:p>
            <a:pPr>
              <a:buFont typeface="Wingdings" pitchFamily="2" charset="2"/>
              <a:buChar char="§"/>
            </a:pPr>
            <a:r>
              <a:rPr lang="en-GB" sz="2800" b="1" dirty="0" smtClean="0"/>
              <a:t>identify the policies and the steps needed to establish the conditions for developing evaluation capacity in Croatia</a:t>
            </a:r>
            <a:r>
              <a:rPr lang="en-GB" sz="2800" dirty="0" smtClean="0"/>
              <a:t>, possibly creating the conditions for sustainability and self reliance. </a:t>
            </a:r>
          </a:p>
          <a:p>
            <a:endParaRPr lang="en-GB" sz="2800" dirty="0"/>
          </a:p>
        </p:txBody>
      </p:sp>
      <p:sp>
        <p:nvSpPr>
          <p:cNvPr id="4" name="Segnaposto numero diapositiva 3"/>
          <p:cNvSpPr>
            <a:spLocks noGrp="1"/>
          </p:cNvSpPr>
          <p:nvPr>
            <p:ph type="sldNum" sz="quarter" idx="12"/>
          </p:nvPr>
        </p:nvSpPr>
        <p:spPr>
          <a:xfrm>
            <a:off x="8385306" y="6245225"/>
            <a:ext cx="435165" cy="476250"/>
          </a:xfrm>
          <a:noFill/>
        </p:spPr>
        <p:txBody>
          <a:bodyPr/>
          <a:lstStyle/>
          <a:p>
            <a:fld id="{207C5B95-0E61-48F5-9E70-5B2053E90D19}" type="slidenum">
              <a:rPr lang="en-GB" smtClean="0"/>
              <a:pPr/>
              <a:t>13</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683568" y="2420888"/>
            <a:ext cx="7772400" cy="1944216"/>
          </a:xfrm>
        </p:spPr>
        <p:txBody>
          <a:bodyPr/>
          <a:lstStyle/>
          <a:p>
            <a:pPr algn="ctr"/>
            <a:r>
              <a:rPr lang="en-GB" sz="3200" dirty="0" smtClean="0"/>
              <a:t/>
            </a:r>
            <a:br>
              <a:rPr lang="en-GB" sz="3200" dirty="0" smtClean="0"/>
            </a:br>
            <a:r>
              <a:rPr lang="en-GB" sz="3200" i="1" dirty="0" smtClean="0"/>
              <a:t>The Path ahead</a:t>
            </a:r>
            <a:br>
              <a:rPr lang="en-GB" sz="3200" i="1" dirty="0" smtClean="0"/>
            </a:br>
            <a:r>
              <a:rPr lang="en-GB" sz="3200" dirty="0" smtClean="0"/>
              <a:t>the proposals for capacity building </a:t>
            </a:r>
            <a:r>
              <a:rPr lang="en-GB" sz="3200" i="1" dirty="0" smtClean="0"/>
              <a:t>ROADMAP</a:t>
            </a:r>
            <a:endParaRPr lang="en-GB" sz="3200" i="1" dirty="0"/>
          </a:p>
        </p:txBody>
      </p:sp>
      <p:sp>
        <p:nvSpPr>
          <p:cNvPr id="3" name="Segnaposto numero diapositiva 3"/>
          <p:cNvSpPr>
            <a:spLocks noGrp="1"/>
          </p:cNvSpPr>
          <p:nvPr>
            <p:ph type="sldNum" sz="quarter" idx="12"/>
          </p:nvPr>
        </p:nvSpPr>
        <p:spPr>
          <a:xfrm>
            <a:off x="8385306" y="6245225"/>
            <a:ext cx="435165" cy="476250"/>
          </a:xfrm>
          <a:noFill/>
        </p:spPr>
        <p:txBody>
          <a:bodyPr/>
          <a:lstStyle/>
          <a:p>
            <a:fld id="{207C5B95-0E61-48F5-9E70-5B2053E90D19}" type="slidenum">
              <a:rPr lang="en-GB" smtClean="0"/>
              <a:pPr/>
              <a:t>14</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9432" y="260648"/>
            <a:ext cx="8001000" cy="1080120"/>
          </a:xfrm>
        </p:spPr>
        <p:txBody>
          <a:bodyPr/>
          <a:lstStyle/>
          <a:p>
            <a:r>
              <a:rPr lang="en-GB" sz="3200" b="1" dirty="0" smtClean="0"/>
              <a:t>The three pillars for Evaluation Capacity Building in Croatia</a:t>
            </a:r>
          </a:p>
        </p:txBody>
      </p:sp>
      <p:sp>
        <p:nvSpPr>
          <p:cNvPr id="3" name="Segnaposto contenuto 2"/>
          <p:cNvSpPr>
            <a:spLocks noGrp="1"/>
          </p:cNvSpPr>
          <p:nvPr>
            <p:ph idx="1"/>
          </p:nvPr>
        </p:nvSpPr>
        <p:spPr>
          <a:xfrm>
            <a:off x="566738" y="1752600"/>
            <a:ext cx="8001000" cy="4340696"/>
          </a:xfrm>
        </p:spPr>
        <p:txBody>
          <a:bodyPr/>
          <a:lstStyle/>
          <a:p>
            <a:pPr lvl="0"/>
            <a:r>
              <a:rPr lang="en-GB" sz="1800" b="1" dirty="0" smtClean="0"/>
              <a:t>the most appropriate steps to enhance evaluation in Croatian PA: architecture, institution building, human resources empowerment</a:t>
            </a:r>
            <a:r>
              <a:rPr lang="en-GB" sz="1800" dirty="0" smtClean="0"/>
              <a:t>; </a:t>
            </a:r>
          </a:p>
          <a:p>
            <a:pPr lvl="0"/>
            <a:r>
              <a:rPr lang="en-GB" sz="1800" b="1" dirty="0" smtClean="0"/>
              <a:t>support to</a:t>
            </a:r>
            <a:r>
              <a:rPr lang="en-GB" sz="1800" dirty="0" smtClean="0"/>
              <a:t> the development of </a:t>
            </a:r>
            <a:r>
              <a:rPr lang="en-GB" sz="1800" b="1" dirty="0" smtClean="0"/>
              <a:t>an adequate evaluation supply chain</a:t>
            </a:r>
            <a:r>
              <a:rPr lang="en-GB" sz="1800" dirty="0" smtClean="0"/>
              <a:t>, an evaluation market and a market for evaluators;</a:t>
            </a:r>
          </a:p>
          <a:p>
            <a:pPr lvl="0"/>
            <a:r>
              <a:rPr lang="en-GB" sz="1800" b="1" dirty="0" smtClean="0"/>
              <a:t>strengthening of the demand for evaluation</a:t>
            </a:r>
            <a:r>
              <a:rPr lang="en-GB" sz="1800" dirty="0" smtClean="0"/>
              <a:t>, that is, the willingness and ability of the public administration to commission evaluation and use its results to improve effectiveness of public policy;</a:t>
            </a:r>
          </a:p>
          <a:p>
            <a:pPr lvl="0">
              <a:buNone/>
            </a:pPr>
            <a:r>
              <a:rPr lang="en-GB" sz="1800" b="1" dirty="0" smtClean="0"/>
              <a:t>THE AIM IS: </a:t>
            </a:r>
          </a:p>
          <a:p>
            <a:pPr lvl="0"/>
            <a:r>
              <a:rPr lang="en-GB" sz="1800" dirty="0" smtClean="0"/>
              <a:t>the </a:t>
            </a:r>
            <a:r>
              <a:rPr lang="en-GB" sz="1800" b="1" dirty="0" smtClean="0"/>
              <a:t>institutionalization of evaluation</a:t>
            </a:r>
            <a:r>
              <a:rPr lang="en-GB" sz="1800" dirty="0" smtClean="0"/>
              <a:t>, that is, the assimilation of evaluation as a regular practice within the Croatian public administration to improve quality and effectiveness of public policies . </a:t>
            </a:r>
          </a:p>
          <a:p>
            <a:endParaRPr lang="en-GB" sz="1800" dirty="0"/>
          </a:p>
        </p:txBody>
      </p:sp>
      <p:sp>
        <p:nvSpPr>
          <p:cNvPr id="4" name="Segnaposto numero diapositiva 3"/>
          <p:cNvSpPr>
            <a:spLocks noGrp="1"/>
          </p:cNvSpPr>
          <p:nvPr>
            <p:ph type="sldNum" sz="quarter" idx="12"/>
          </p:nvPr>
        </p:nvSpPr>
        <p:spPr>
          <a:xfrm>
            <a:off x="8385306" y="6245225"/>
            <a:ext cx="435165" cy="476250"/>
          </a:xfrm>
          <a:noFill/>
        </p:spPr>
        <p:txBody>
          <a:bodyPr/>
          <a:lstStyle/>
          <a:p>
            <a:fld id="{207C5B95-0E61-48F5-9E70-5B2053E90D19}" type="slidenum">
              <a:rPr lang="en-GB" smtClean="0"/>
              <a:pPr/>
              <a:t>15</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1440" y="-27384"/>
            <a:ext cx="8001000" cy="1216025"/>
          </a:xfrm>
        </p:spPr>
        <p:txBody>
          <a:bodyPr/>
          <a:lstStyle/>
          <a:p>
            <a:r>
              <a:rPr lang="en-GB" sz="2800" b="1" i="1" dirty="0" smtClean="0"/>
              <a:t>Evaluation </a:t>
            </a:r>
            <a:r>
              <a:rPr lang="en-GB" sz="2800" b="1" i="1" dirty="0" smtClean="0"/>
              <a:t>Capacity Roadmap: </a:t>
            </a:r>
            <a:br>
              <a:rPr lang="en-GB" sz="2800" b="1" i="1" dirty="0" smtClean="0"/>
            </a:br>
            <a:r>
              <a:rPr lang="en-GB" sz="2800" b="1" i="1" dirty="0" smtClean="0"/>
              <a:t>A logical scheme</a:t>
            </a:r>
            <a:endParaRPr lang="en-GB" sz="2800" b="1" i="1" dirty="0"/>
          </a:p>
        </p:txBody>
      </p:sp>
      <p:pic>
        <p:nvPicPr>
          <p:cNvPr id="7" name="Segnaposto contenuto 6" descr="Schema roadmap immagine paint.jpg"/>
          <p:cNvPicPr>
            <a:picLocks noGrp="1" noChangeAspect="1"/>
          </p:cNvPicPr>
          <p:nvPr>
            <p:ph idx="1"/>
          </p:nvPr>
        </p:nvPicPr>
        <p:blipFill>
          <a:blip r:embed="rId3" cstate="print"/>
          <a:stretch>
            <a:fillRect/>
          </a:stretch>
        </p:blipFill>
        <p:spPr>
          <a:xfrm>
            <a:off x="154144" y="1268760"/>
            <a:ext cx="8603580" cy="4824065"/>
          </a:xfrm>
        </p:spPr>
      </p:pic>
      <p:sp>
        <p:nvSpPr>
          <p:cNvPr id="4" name="Segnaposto numero diapositiva 3"/>
          <p:cNvSpPr>
            <a:spLocks noGrp="1"/>
          </p:cNvSpPr>
          <p:nvPr>
            <p:ph type="sldNum" sz="quarter" idx="12"/>
          </p:nvPr>
        </p:nvSpPr>
        <p:spPr>
          <a:xfrm>
            <a:off x="8244408" y="6245225"/>
            <a:ext cx="431361" cy="476250"/>
          </a:xfrm>
          <a:noFill/>
        </p:spPr>
        <p:txBody>
          <a:bodyPr/>
          <a:lstStyle/>
          <a:p>
            <a:fld id="{207C5B95-0E61-48F5-9E70-5B2053E90D19}" type="slidenum">
              <a:rPr lang="en-GB" smtClean="0"/>
              <a:pPr/>
              <a:t>16</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4"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683568" y="2420888"/>
            <a:ext cx="7772400" cy="2232248"/>
          </a:xfrm>
        </p:spPr>
        <p:txBody>
          <a:bodyPr/>
          <a:lstStyle/>
          <a:p>
            <a:pPr algn="ctr"/>
            <a:r>
              <a:rPr lang="en-GB" sz="3200" dirty="0" smtClean="0"/>
              <a:t/>
            </a:r>
            <a:br>
              <a:rPr lang="en-GB" sz="3200" dirty="0" smtClean="0"/>
            </a:br>
            <a:r>
              <a:rPr lang="en-GB" sz="3200" dirty="0" smtClean="0"/>
              <a:t>focus: </a:t>
            </a:r>
            <a:br>
              <a:rPr lang="en-GB" sz="3200" dirty="0" smtClean="0"/>
            </a:br>
            <a:r>
              <a:rPr lang="en-GB" sz="3200" dirty="0" smtClean="0"/>
              <a:t>possible immediate </a:t>
            </a:r>
            <a:r>
              <a:rPr lang="en-GB" sz="3200" dirty="0" smtClean="0"/>
              <a:t>actions</a:t>
            </a:r>
            <a:br>
              <a:rPr lang="en-GB" sz="3200" dirty="0" smtClean="0"/>
            </a:br>
            <a:r>
              <a:rPr lang="en-GB" sz="3200" i="1" dirty="0" smtClean="0"/>
              <a:t>(period 2013 – 2015)</a:t>
            </a:r>
            <a:endParaRPr lang="en-GB" sz="3200" i="1" dirty="0"/>
          </a:p>
        </p:txBody>
      </p:sp>
      <p:sp>
        <p:nvSpPr>
          <p:cNvPr id="3" name="Segnaposto numero diapositiva 3"/>
          <p:cNvSpPr>
            <a:spLocks noGrp="1"/>
          </p:cNvSpPr>
          <p:nvPr>
            <p:ph type="sldNum" sz="quarter" idx="12"/>
          </p:nvPr>
        </p:nvSpPr>
        <p:spPr>
          <a:xfrm>
            <a:off x="8244408" y="6245225"/>
            <a:ext cx="431361" cy="476250"/>
          </a:xfrm>
          <a:noFill/>
        </p:spPr>
        <p:txBody>
          <a:bodyPr/>
          <a:lstStyle/>
          <a:p>
            <a:fld id="{207C5B95-0E61-48F5-9E70-5B2053E90D19}" type="slidenum">
              <a:rPr lang="en-GB" smtClean="0"/>
              <a:pPr/>
              <a:t>17</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1440" y="124743"/>
            <a:ext cx="8001000" cy="1216025"/>
          </a:xfrm>
        </p:spPr>
        <p:txBody>
          <a:bodyPr/>
          <a:lstStyle/>
          <a:p>
            <a:r>
              <a:rPr lang="en-GB" sz="3200" b="1" dirty="0" smtClean="0"/>
              <a:t>Evaluation System Architecture: </a:t>
            </a:r>
            <a:br>
              <a:rPr lang="en-GB" sz="3200" b="1" dirty="0" smtClean="0"/>
            </a:br>
            <a:r>
              <a:rPr lang="en-GB" sz="3200" b="1" dirty="0" smtClean="0"/>
              <a:t>The next steps (2013-2015)</a:t>
            </a:r>
            <a:endParaRPr lang="en-GB" sz="3200" b="1" dirty="0"/>
          </a:p>
        </p:txBody>
      </p:sp>
      <p:sp>
        <p:nvSpPr>
          <p:cNvPr id="3" name="Segnaposto contenuto 2"/>
          <p:cNvSpPr>
            <a:spLocks noGrp="1"/>
          </p:cNvSpPr>
          <p:nvPr>
            <p:ph idx="1"/>
          </p:nvPr>
        </p:nvSpPr>
        <p:spPr>
          <a:xfrm>
            <a:off x="539552" y="1700808"/>
            <a:ext cx="8001000" cy="4608512"/>
          </a:xfrm>
        </p:spPr>
        <p:txBody>
          <a:bodyPr/>
          <a:lstStyle/>
          <a:p>
            <a:pPr>
              <a:spcBef>
                <a:spcPts val="600"/>
              </a:spcBef>
              <a:spcAft>
                <a:spcPts val="600"/>
              </a:spcAft>
              <a:buFont typeface="Wingdings" pitchFamily="2" charset="2"/>
              <a:buChar char="§"/>
            </a:pPr>
            <a:r>
              <a:rPr lang="en-GB" sz="2000" dirty="0" smtClean="0"/>
              <a:t>To separate Evaluation from Monitoring </a:t>
            </a:r>
          </a:p>
          <a:p>
            <a:pPr lvl="1">
              <a:spcBef>
                <a:spcPts val="0"/>
              </a:spcBef>
              <a:spcAft>
                <a:spcPts val="0"/>
              </a:spcAft>
              <a:buFont typeface="Wingdings" pitchFamily="2" charset="2"/>
              <a:buChar char="§"/>
            </a:pPr>
            <a:r>
              <a:rPr lang="en-GB" sz="1800" dirty="0" smtClean="0"/>
              <a:t>Coordination Unit as staff to Assistant Minister; </a:t>
            </a:r>
          </a:p>
          <a:p>
            <a:pPr lvl="1">
              <a:spcBef>
                <a:spcPts val="0"/>
              </a:spcBef>
              <a:spcAft>
                <a:spcPts val="0"/>
              </a:spcAft>
              <a:buFont typeface="Wingdings" pitchFamily="2" charset="2"/>
              <a:buChar char="§"/>
            </a:pPr>
            <a:r>
              <a:rPr lang="en-GB" sz="1800" dirty="0" smtClean="0"/>
              <a:t>Evaluation functions in Ministries, attached to Programming or to Technical Secretariat of the MA**</a:t>
            </a:r>
          </a:p>
          <a:p>
            <a:pPr>
              <a:spcBef>
                <a:spcPts val="600"/>
              </a:spcBef>
              <a:spcAft>
                <a:spcPts val="600"/>
              </a:spcAft>
              <a:buFont typeface="Wingdings" pitchFamily="2" charset="2"/>
              <a:buChar char="§"/>
            </a:pPr>
            <a:r>
              <a:rPr lang="en-GB" sz="2000" dirty="0" smtClean="0"/>
              <a:t>To increase staff over time, balancing “insider” experience with policy fields expertise and evaluation training;</a:t>
            </a:r>
          </a:p>
          <a:p>
            <a:pPr>
              <a:spcBef>
                <a:spcPts val="600"/>
              </a:spcBef>
              <a:spcAft>
                <a:spcPts val="600"/>
              </a:spcAft>
              <a:buFont typeface="Wingdings" pitchFamily="2" charset="2"/>
              <a:buChar char="§"/>
            </a:pPr>
            <a:r>
              <a:rPr lang="en-GB" sz="2000" dirty="0" smtClean="0"/>
              <a:t>To develop a specific recruitment and retention policy for evaluation units staff;</a:t>
            </a:r>
          </a:p>
          <a:p>
            <a:pPr>
              <a:spcBef>
                <a:spcPts val="600"/>
              </a:spcBef>
              <a:spcAft>
                <a:spcPts val="600"/>
              </a:spcAft>
              <a:buFont typeface="Wingdings" pitchFamily="2" charset="2"/>
              <a:buChar char="§"/>
            </a:pPr>
            <a:r>
              <a:rPr lang="en-GB" sz="2000" dirty="0" smtClean="0"/>
              <a:t>To continue (after this project) the training plan addressed to evaluation units and main counterparts;</a:t>
            </a:r>
          </a:p>
        </p:txBody>
      </p:sp>
      <p:sp>
        <p:nvSpPr>
          <p:cNvPr id="4" name="Segnaposto numero diapositiva 3"/>
          <p:cNvSpPr>
            <a:spLocks noGrp="1"/>
          </p:cNvSpPr>
          <p:nvPr>
            <p:ph type="sldNum" sz="quarter" idx="12"/>
          </p:nvPr>
        </p:nvSpPr>
        <p:spPr>
          <a:xfrm>
            <a:off x="8244408" y="6245225"/>
            <a:ext cx="431361" cy="476250"/>
          </a:xfrm>
          <a:noFill/>
        </p:spPr>
        <p:txBody>
          <a:bodyPr/>
          <a:lstStyle/>
          <a:p>
            <a:fld id="{207C5B95-0E61-48F5-9E70-5B2053E90D19}" type="slidenum">
              <a:rPr lang="en-GB" smtClean="0"/>
              <a:pPr/>
              <a:t>18</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1440" y="124743"/>
            <a:ext cx="8001000" cy="1216025"/>
          </a:xfrm>
        </p:spPr>
        <p:txBody>
          <a:bodyPr/>
          <a:lstStyle/>
          <a:p>
            <a:r>
              <a:rPr lang="en-GB" sz="3200" b="1" dirty="0" smtClean="0"/>
              <a:t>Evaluation System Architecture:</a:t>
            </a:r>
            <a:br>
              <a:rPr lang="en-GB" sz="3200" b="1" dirty="0" smtClean="0"/>
            </a:br>
            <a:r>
              <a:rPr lang="en-GB" sz="3200" b="1" dirty="0" smtClean="0"/>
              <a:t>The next steps (2013-2015)</a:t>
            </a:r>
            <a:endParaRPr lang="en-GB" sz="3200" b="1" dirty="0"/>
          </a:p>
        </p:txBody>
      </p:sp>
      <p:sp>
        <p:nvSpPr>
          <p:cNvPr id="3" name="Segnaposto contenuto 2"/>
          <p:cNvSpPr>
            <a:spLocks noGrp="1"/>
          </p:cNvSpPr>
          <p:nvPr>
            <p:ph idx="1"/>
          </p:nvPr>
        </p:nvSpPr>
        <p:spPr>
          <a:xfrm>
            <a:off x="566738" y="1700808"/>
            <a:ext cx="8001000" cy="4608512"/>
          </a:xfrm>
        </p:spPr>
        <p:txBody>
          <a:bodyPr/>
          <a:lstStyle/>
          <a:p>
            <a:pPr>
              <a:spcBef>
                <a:spcPts val="600"/>
              </a:spcBef>
              <a:spcAft>
                <a:spcPts val="600"/>
              </a:spcAft>
              <a:buFont typeface="Wingdings" pitchFamily="2" charset="2"/>
              <a:buChar char="§"/>
            </a:pPr>
            <a:r>
              <a:rPr lang="en-GB" sz="2000" dirty="0" smtClean="0"/>
              <a:t>To provide a specific technical assistance programme (also a Twinning project) to support the capacity building process (SF Resources or transition facility?)</a:t>
            </a:r>
          </a:p>
          <a:p>
            <a:pPr>
              <a:spcBef>
                <a:spcPts val="600"/>
              </a:spcBef>
              <a:spcAft>
                <a:spcPts val="600"/>
              </a:spcAft>
              <a:buFont typeface="Wingdings" pitchFamily="2" charset="2"/>
              <a:buChar char="§"/>
            </a:pPr>
            <a:r>
              <a:rPr lang="en-GB" sz="2000" dirty="0" smtClean="0"/>
              <a:t>To formalize (institutionalize) the EWG, along side the options discussed within the Group.</a:t>
            </a:r>
          </a:p>
          <a:p>
            <a:pPr>
              <a:spcBef>
                <a:spcPts val="600"/>
              </a:spcBef>
              <a:spcAft>
                <a:spcPts val="600"/>
              </a:spcAft>
              <a:buFont typeface="Wingdings" pitchFamily="2" charset="2"/>
              <a:buChar char="§"/>
            </a:pPr>
            <a:endParaRPr lang="en-GB" sz="2000" dirty="0"/>
          </a:p>
        </p:txBody>
      </p:sp>
      <p:sp>
        <p:nvSpPr>
          <p:cNvPr id="4" name="Segnaposto numero diapositiva 3"/>
          <p:cNvSpPr>
            <a:spLocks noGrp="1"/>
          </p:cNvSpPr>
          <p:nvPr>
            <p:ph type="sldNum" sz="quarter" idx="12"/>
          </p:nvPr>
        </p:nvSpPr>
        <p:spPr>
          <a:xfrm>
            <a:off x="8244408" y="6245225"/>
            <a:ext cx="431361" cy="476250"/>
          </a:xfrm>
          <a:noFill/>
        </p:spPr>
        <p:txBody>
          <a:bodyPr/>
          <a:lstStyle/>
          <a:p>
            <a:fld id="{207C5B95-0E61-48F5-9E70-5B2053E90D19}" type="slidenum">
              <a:rPr lang="en-GB" smtClean="0"/>
              <a:pPr/>
              <a:t>19</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3200" b="1" dirty="0" smtClean="0"/>
              <a:t>Overview</a:t>
            </a:r>
            <a:endParaRPr lang="en-GB" sz="3200" b="1" i="1" dirty="0"/>
          </a:p>
        </p:txBody>
      </p:sp>
      <p:sp>
        <p:nvSpPr>
          <p:cNvPr id="3" name="Segnaposto contenuto 2"/>
          <p:cNvSpPr>
            <a:spLocks noGrp="1"/>
          </p:cNvSpPr>
          <p:nvPr>
            <p:ph idx="1"/>
          </p:nvPr>
        </p:nvSpPr>
        <p:spPr>
          <a:xfrm>
            <a:off x="395537" y="1772816"/>
            <a:ext cx="8352928" cy="4267200"/>
          </a:xfrm>
        </p:spPr>
        <p:txBody>
          <a:bodyPr/>
          <a:lstStyle/>
          <a:p>
            <a:r>
              <a:rPr lang="en-GB" sz="2000" dirty="0" smtClean="0"/>
              <a:t>Component II was a complex set of activities based on: </a:t>
            </a:r>
          </a:p>
          <a:p>
            <a:pPr lvl="1"/>
            <a:r>
              <a:rPr lang="en-GB" sz="1800" dirty="0" smtClean="0"/>
              <a:t>w</a:t>
            </a:r>
            <a:r>
              <a:rPr lang="en-GB" sz="1800" kern="1200" dirty="0" smtClean="0"/>
              <a:t>ell structured, comprehensive ToR</a:t>
            </a:r>
          </a:p>
          <a:p>
            <a:pPr lvl="1"/>
            <a:r>
              <a:rPr lang="en-GB" sz="1800" kern="1200" dirty="0" smtClean="0"/>
              <a:t>A clear logic of intervention</a:t>
            </a:r>
          </a:p>
          <a:p>
            <a:r>
              <a:rPr lang="en-GB" sz="2000" kern="1200" dirty="0" smtClean="0"/>
              <a:t>(Implementation fought against “time” and “timing”)</a:t>
            </a:r>
            <a:r>
              <a:rPr lang="en-GB" sz="2000" dirty="0" smtClean="0"/>
              <a:t> </a:t>
            </a:r>
          </a:p>
          <a:p>
            <a:endParaRPr lang="en-GB" sz="2000" kern="1200" dirty="0" smtClean="0"/>
          </a:p>
          <a:p>
            <a:r>
              <a:rPr lang="en-GB" sz="2000" kern="1200" dirty="0" smtClean="0"/>
              <a:t>Starting with the analysis of the immediate past, and mostly, the present situation</a:t>
            </a:r>
          </a:p>
          <a:p>
            <a:r>
              <a:rPr lang="en-GB" sz="2000" kern="1200" dirty="0" smtClean="0"/>
              <a:t>Providing immediate outputs and results;</a:t>
            </a:r>
          </a:p>
          <a:p>
            <a:r>
              <a:rPr lang="en-GB" sz="2000" kern="1200" dirty="0" smtClean="0"/>
              <a:t>Projecting in the future with the indication of short-term steps to reach medium term objectives; that is why we have chosen to discuss </a:t>
            </a:r>
          </a:p>
          <a:p>
            <a:pPr algn="ctr">
              <a:buNone/>
            </a:pPr>
            <a:r>
              <a:rPr lang="en-GB" sz="2000" b="1" kern="1200" dirty="0" smtClean="0">
                <a:solidFill>
                  <a:srgbClr val="FF0000"/>
                </a:solidFill>
              </a:rPr>
              <a:t>the ROAD BEHIND and the PATH AHEAD</a:t>
            </a:r>
          </a:p>
          <a:p>
            <a:endParaRPr lang="en-GB" sz="2400" kern="1200" dirty="0" smtClean="0">
              <a:latin typeface="Calibri" pitchFamily="34" charset="0"/>
            </a:endParaRPr>
          </a:p>
        </p:txBody>
      </p:sp>
      <p:sp>
        <p:nvSpPr>
          <p:cNvPr id="4" name="Segnaposto numero diapositiva 3"/>
          <p:cNvSpPr>
            <a:spLocks noGrp="1"/>
          </p:cNvSpPr>
          <p:nvPr>
            <p:ph type="sldNum" sz="quarter" idx="12"/>
          </p:nvPr>
        </p:nvSpPr>
        <p:spPr>
          <a:xfrm>
            <a:off x="8385114" y="6245225"/>
            <a:ext cx="290630" cy="476250"/>
          </a:xfrm>
        </p:spPr>
        <p:txBody>
          <a:bodyPr/>
          <a:lstStyle/>
          <a:p>
            <a:pPr>
              <a:defRPr/>
            </a:pPr>
            <a:fld id="{50E80CD4-C656-4AA8-8890-639ECA6B2BFA}" type="slidenum">
              <a:rPr lang="en-GB" smtClean="0"/>
              <a:pPr>
                <a:defRPr/>
              </a:pPr>
              <a:t>2</a:t>
            </a:fld>
            <a:endParaRPr lang="en-GB" dirty="0"/>
          </a:p>
        </p:txBody>
      </p:sp>
      <p:sp>
        <p:nvSpPr>
          <p:cNvPr id="5" name="Segnaposto piè di pagina 4"/>
          <p:cNvSpPr>
            <a:spLocks noGrp="1"/>
          </p:cNvSpPr>
          <p:nvPr>
            <p:ph type="ftr" sz="quarter" idx="11"/>
          </p:nvPr>
        </p:nvSpPr>
        <p:spPr>
          <a:xfrm>
            <a:off x="1332202" y="6245225"/>
            <a:ext cx="7055559"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1801" y="6247147"/>
            <a:ext cx="723774" cy="520700"/>
          </a:xfrm>
          <a:prstGeom prst="rect">
            <a:avLst/>
          </a:prstGeom>
          <a:noFill/>
          <a:ln>
            <a:noFill/>
          </a:ln>
        </p:spPr>
      </p:pic>
    </p:spTree>
    <p:extLst>
      <p:ext uri="{BB962C8B-B14F-4D97-AF65-F5344CB8AC3E}">
        <p14:creationId xmlns:p14="http://schemas.microsoft.com/office/powerpoint/2010/main" xmlns="" val="5295122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olo 1"/>
          <p:cNvSpPr>
            <a:spLocks noGrp="1"/>
          </p:cNvSpPr>
          <p:nvPr>
            <p:ph type="title"/>
          </p:nvPr>
        </p:nvSpPr>
        <p:spPr/>
        <p:txBody>
          <a:bodyPr/>
          <a:lstStyle/>
          <a:p>
            <a:pPr eaLnBrk="1" hangingPunct="1"/>
            <a:r>
              <a:rPr lang="en-GB" altLang="zh-CN" sz="3200" b="1" dirty="0" smtClean="0">
                <a:ea typeface="宋体" charset="-122"/>
              </a:rPr>
              <a:t>To enhance evaluation supply chain – </a:t>
            </a:r>
            <a:r>
              <a:rPr lang="en-GB" altLang="zh-CN" sz="3200" b="1" i="1" dirty="0" smtClean="0">
                <a:ea typeface="宋体" charset="-122"/>
              </a:rPr>
              <a:t>Next</a:t>
            </a:r>
            <a:r>
              <a:rPr lang="en-GB" altLang="zh-CN" sz="3200" b="1" dirty="0" smtClean="0">
                <a:ea typeface="宋体" charset="-122"/>
              </a:rPr>
              <a:t> </a:t>
            </a:r>
            <a:r>
              <a:rPr lang="en-GB" altLang="zh-CN" sz="3200" b="1" i="1" dirty="0" smtClean="0">
                <a:ea typeface="宋体" charset="-122"/>
              </a:rPr>
              <a:t>Steps (2013-2015)</a:t>
            </a:r>
            <a:endParaRPr lang="en-GB" sz="3200" b="1" i="1" dirty="0" smtClean="0"/>
          </a:p>
        </p:txBody>
      </p:sp>
      <p:sp>
        <p:nvSpPr>
          <p:cNvPr id="13314" name="Segnaposto contenuto 2"/>
          <p:cNvSpPr>
            <a:spLocks noGrp="1"/>
          </p:cNvSpPr>
          <p:nvPr>
            <p:ph idx="1"/>
          </p:nvPr>
        </p:nvSpPr>
        <p:spPr>
          <a:xfrm>
            <a:off x="566738" y="1752600"/>
            <a:ext cx="8001000" cy="4412704"/>
          </a:xfrm>
        </p:spPr>
        <p:txBody>
          <a:bodyPr/>
          <a:lstStyle/>
          <a:p>
            <a:pPr marL="517525" indent="-438150"/>
            <a:r>
              <a:rPr lang="en-GB" altLang="zh-CN" sz="2200" dirty="0" smtClean="0">
                <a:ea typeface="宋体" charset="-122"/>
              </a:rPr>
              <a:t>To ensure availability of trained evaluators, </a:t>
            </a:r>
            <a:r>
              <a:rPr lang="en-GB" altLang="zh-CN" sz="2200" b="1" i="1" dirty="0" smtClean="0">
                <a:ea typeface="宋体" charset="-122"/>
              </a:rPr>
              <a:t>the MRDEUF will promote actions towards Universities</a:t>
            </a:r>
            <a:r>
              <a:rPr lang="en-GB" altLang="zh-CN" sz="2200" dirty="0" smtClean="0">
                <a:ea typeface="宋体" charset="-122"/>
              </a:rPr>
              <a:t> and other institutions:</a:t>
            </a:r>
          </a:p>
          <a:p>
            <a:pPr marL="952500" lvl="1" indent="-495300"/>
            <a:r>
              <a:rPr lang="en-GB" altLang="zh-CN" sz="1600" dirty="0" smtClean="0">
                <a:ea typeface="宋体" charset="-122"/>
              </a:rPr>
              <a:t>to include credit courses on programme evaluation at undergraduate level;</a:t>
            </a:r>
          </a:p>
          <a:p>
            <a:pPr marL="952500" lvl="1" indent="-495300"/>
            <a:r>
              <a:rPr lang="en-GB" altLang="zh-CN" sz="1600" dirty="0" smtClean="0">
                <a:ea typeface="宋体" charset="-122"/>
              </a:rPr>
              <a:t>To provide courses at MSc level, for students;</a:t>
            </a:r>
          </a:p>
          <a:p>
            <a:pPr marL="952500" lvl="1" indent="-495300"/>
            <a:r>
              <a:rPr lang="en-GB" altLang="zh-CN" sz="1600" dirty="0" smtClean="0">
                <a:ea typeface="宋体" charset="-122"/>
              </a:rPr>
              <a:t>To provide, under the aegis of the GoC, courses and professional education  to train civil servants;</a:t>
            </a:r>
          </a:p>
          <a:p>
            <a:pPr marL="1352550" lvl="2" indent="-438150"/>
            <a:r>
              <a:rPr lang="en-GB" altLang="zh-CN" sz="1500" dirty="0" smtClean="0">
                <a:ea typeface="宋体" charset="-122"/>
              </a:rPr>
              <a:t>Master in PP or Master in PA</a:t>
            </a:r>
          </a:p>
          <a:p>
            <a:pPr marL="1352550" lvl="2" indent="-438150"/>
            <a:r>
              <a:rPr lang="en-GB" altLang="zh-CN" sz="1500" dirty="0" smtClean="0">
                <a:ea typeface="宋体" charset="-122"/>
              </a:rPr>
              <a:t>Taylor made Executive training</a:t>
            </a:r>
          </a:p>
          <a:p>
            <a:pPr marL="517525" indent="-438150"/>
            <a:r>
              <a:rPr lang="en-GB" altLang="zh-CN" sz="2200" dirty="0" smtClean="0">
                <a:ea typeface="宋体" charset="-122"/>
              </a:rPr>
              <a:t>To ensure the development of local expertise, MRDEUF will promote the creation of an evaluation society that will join the wider EU community of existing evaluation societies and groups.</a:t>
            </a:r>
            <a:r>
              <a:rPr lang="en-GB" altLang="zh-CN" sz="1800" dirty="0" smtClean="0">
                <a:ea typeface="宋体" charset="-122"/>
              </a:rPr>
              <a:t> </a:t>
            </a:r>
            <a:endParaRPr lang="en-GB" altLang="zh-CN" sz="1600" dirty="0" smtClean="0">
              <a:ea typeface="宋体" charset="-122"/>
            </a:endParaRPr>
          </a:p>
        </p:txBody>
      </p:sp>
      <p:sp>
        <p:nvSpPr>
          <p:cNvPr id="13315" name="Segnaposto numero diapositiva 3"/>
          <p:cNvSpPr>
            <a:spLocks noGrp="1"/>
          </p:cNvSpPr>
          <p:nvPr>
            <p:ph type="sldNum" sz="quarter" idx="12"/>
          </p:nvPr>
        </p:nvSpPr>
        <p:spPr>
          <a:xfrm>
            <a:off x="8316416" y="6245225"/>
            <a:ext cx="432048" cy="476250"/>
          </a:xfrm>
          <a:noFill/>
        </p:spPr>
        <p:txBody>
          <a:bodyPr/>
          <a:lstStyle/>
          <a:p>
            <a:fld id="{C1692498-A6B9-4A59-B581-8856DEEE780B}" type="slidenum">
              <a:rPr lang="en-GB" smtClean="0"/>
              <a:pPr/>
              <a:t>20</a:t>
            </a:fld>
            <a:endParaRPr lang="en-GB" dirty="0" smtClean="0"/>
          </a:p>
        </p:txBody>
      </p:sp>
      <p:sp>
        <p:nvSpPr>
          <p:cNvPr id="13316"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13317"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1440" y="124743"/>
            <a:ext cx="8001000" cy="1216025"/>
          </a:xfrm>
        </p:spPr>
        <p:txBody>
          <a:bodyPr/>
          <a:lstStyle/>
          <a:p>
            <a:r>
              <a:rPr lang="en-GB" altLang="zh-CN" sz="2800" b="1" dirty="0" smtClean="0">
                <a:ea typeface="宋体" charset="-122"/>
              </a:rPr>
              <a:t>To enhance evaluation supply chain – </a:t>
            </a:r>
            <a:r>
              <a:rPr lang="en-GB" altLang="zh-CN" sz="2800" b="1" i="1" dirty="0" smtClean="0">
                <a:ea typeface="宋体" charset="-122"/>
              </a:rPr>
              <a:t>Next</a:t>
            </a:r>
            <a:r>
              <a:rPr lang="en-GB" altLang="zh-CN" sz="2800" b="1" dirty="0" smtClean="0">
                <a:ea typeface="宋体" charset="-122"/>
              </a:rPr>
              <a:t> </a:t>
            </a:r>
            <a:r>
              <a:rPr lang="en-GB" altLang="zh-CN" sz="2800" b="1" i="1" dirty="0" smtClean="0">
                <a:ea typeface="宋体" charset="-122"/>
              </a:rPr>
              <a:t>Steps (2013-2015)</a:t>
            </a:r>
            <a:endParaRPr lang="en-GB" sz="2800" b="1" dirty="0"/>
          </a:p>
        </p:txBody>
      </p:sp>
      <p:sp>
        <p:nvSpPr>
          <p:cNvPr id="3" name="Segnaposto contenuto 2"/>
          <p:cNvSpPr>
            <a:spLocks noGrp="1"/>
          </p:cNvSpPr>
          <p:nvPr>
            <p:ph idx="1"/>
          </p:nvPr>
        </p:nvSpPr>
        <p:spPr>
          <a:xfrm>
            <a:off x="566738" y="1772816"/>
            <a:ext cx="8001000" cy="4392488"/>
          </a:xfrm>
        </p:spPr>
        <p:txBody>
          <a:bodyPr/>
          <a:lstStyle/>
          <a:p>
            <a:pPr>
              <a:spcBef>
                <a:spcPts val="600"/>
              </a:spcBef>
              <a:spcAft>
                <a:spcPts val="0"/>
              </a:spcAft>
              <a:buNone/>
            </a:pPr>
            <a:r>
              <a:rPr lang="en-GB" sz="2000" b="1" dirty="0" smtClean="0"/>
              <a:t>THIS CAN BE DONE USING STRUCTURAL FUNDS, TOO:</a:t>
            </a:r>
          </a:p>
          <a:p>
            <a:pPr>
              <a:spcBef>
                <a:spcPts val="600"/>
              </a:spcBef>
              <a:spcAft>
                <a:spcPts val="0"/>
              </a:spcAft>
              <a:buFont typeface="Wingdings" pitchFamily="2" charset="2"/>
              <a:buChar char="§"/>
            </a:pPr>
            <a:r>
              <a:rPr lang="en-GB" sz="2000" dirty="0" smtClean="0"/>
              <a:t>Ensure that 2014-2020 SF OP will include adequate financing for Priority 11 “Administrative Capacity”;</a:t>
            </a:r>
          </a:p>
          <a:p>
            <a:pPr>
              <a:spcBef>
                <a:spcPts val="600"/>
              </a:spcBef>
              <a:spcAft>
                <a:spcPts val="0"/>
              </a:spcAft>
              <a:buFont typeface="Wingdings" pitchFamily="2" charset="2"/>
              <a:buChar char="§"/>
            </a:pPr>
            <a:r>
              <a:rPr lang="en-GB" sz="2000" dirty="0" smtClean="0"/>
              <a:t>Set an objective such as </a:t>
            </a:r>
            <a:r>
              <a:rPr lang="en-GB" sz="2000" i="1" dirty="0" smtClean="0"/>
              <a:t>“Increasing evaluation capacity for public policy analysis”</a:t>
            </a:r>
          </a:p>
          <a:p>
            <a:pPr lvl="1">
              <a:spcBef>
                <a:spcPts val="600"/>
              </a:spcBef>
              <a:spcAft>
                <a:spcPts val="0"/>
              </a:spcAft>
              <a:buFont typeface="Wingdings" pitchFamily="2" charset="2"/>
              <a:buChar char="§"/>
            </a:pPr>
            <a:r>
              <a:rPr lang="en-GB" sz="2000" dirty="0" smtClean="0"/>
              <a:t>Include activities aimed at evaluation training, e.g.: a project managed by the Academy of PA or similar body to provide training for civil servants</a:t>
            </a:r>
          </a:p>
          <a:p>
            <a:pPr lvl="1">
              <a:spcBef>
                <a:spcPts val="600"/>
              </a:spcBef>
              <a:spcAft>
                <a:spcPts val="0"/>
              </a:spcAft>
              <a:buFont typeface="Wingdings" pitchFamily="2" charset="2"/>
              <a:buChar char="§"/>
            </a:pPr>
            <a:r>
              <a:rPr lang="en-GB" sz="2000" dirty="0" smtClean="0"/>
              <a:t>Provide lines of financing for project(s) for university MA on evaluation</a:t>
            </a:r>
          </a:p>
          <a:p>
            <a:pPr lvl="1">
              <a:spcBef>
                <a:spcPts val="600"/>
              </a:spcBef>
              <a:spcAft>
                <a:spcPts val="0"/>
              </a:spcAft>
              <a:buFont typeface="Wingdings" pitchFamily="2" charset="2"/>
              <a:buChar char="§"/>
            </a:pPr>
            <a:r>
              <a:rPr lang="en-GB" sz="2000" dirty="0" smtClean="0"/>
              <a:t>Provide for a project to support developing the Evaluation Society (e.g.: a TA contract or a Twinning. INTERREG the of project can also be useful)</a:t>
            </a:r>
          </a:p>
        </p:txBody>
      </p:sp>
      <p:sp>
        <p:nvSpPr>
          <p:cNvPr id="4" name="Segnaposto numero diapositiva 3"/>
          <p:cNvSpPr>
            <a:spLocks noGrp="1"/>
          </p:cNvSpPr>
          <p:nvPr>
            <p:ph type="sldNum" sz="quarter" idx="12"/>
          </p:nvPr>
        </p:nvSpPr>
        <p:spPr>
          <a:xfrm>
            <a:off x="8244408" y="6245225"/>
            <a:ext cx="431361" cy="476250"/>
          </a:xfrm>
          <a:noFill/>
        </p:spPr>
        <p:txBody>
          <a:bodyPr/>
          <a:lstStyle/>
          <a:p>
            <a:fld id="{207C5B95-0E61-48F5-9E70-5B2053E90D19}" type="slidenum">
              <a:rPr lang="en-GB" smtClean="0"/>
              <a:pPr/>
              <a:t>21</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683568" y="2060848"/>
            <a:ext cx="7772400" cy="3240360"/>
          </a:xfrm>
        </p:spPr>
        <p:txBody>
          <a:bodyPr/>
          <a:lstStyle/>
          <a:p>
            <a:pPr algn="ctr"/>
            <a:r>
              <a:rPr lang="en-GB" sz="3200" smtClean="0"/>
              <a:t/>
            </a:r>
            <a:br>
              <a:rPr lang="en-GB" sz="3200" smtClean="0"/>
            </a:br>
            <a:r>
              <a:rPr lang="en-GB" sz="3200" smtClean="0"/>
              <a:t>FOCUS: </a:t>
            </a:r>
            <a:br>
              <a:rPr lang="en-GB" sz="3200" smtClean="0"/>
            </a:br>
            <a:r>
              <a:rPr lang="en-GB" sz="3200" cap="none" smtClean="0"/>
              <a:t>ENHANCING </a:t>
            </a:r>
            <a:r>
              <a:rPr lang="en-GB" sz="3200" cap="none" dirty="0" smtClean="0"/>
              <a:t>THE DEMAND FOR EVALUATION </a:t>
            </a:r>
            <a:br>
              <a:rPr lang="en-GB" sz="3200" cap="none" dirty="0" smtClean="0"/>
            </a:br>
            <a:endParaRPr lang="en-GB" sz="3200" cap="none" dirty="0"/>
          </a:p>
        </p:txBody>
      </p:sp>
      <p:sp>
        <p:nvSpPr>
          <p:cNvPr id="3" name="Segnaposto numero diapositiva 3"/>
          <p:cNvSpPr>
            <a:spLocks noGrp="1"/>
          </p:cNvSpPr>
          <p:nvPr>
            <p:ph type="sldNum" sz="quarter" idx="12"/>
          </p:nvPr>
        </p:nvSpPr>
        <p:spPr>
          <a:xfrm>
            <a:off x="8244408" y="6245225"/>
            <a:ext cx="431361" cy="476250"/>
          </a:xfrm>
          <a:noFill/>
        </p:spPr>
        <p:txBody>
          <a:bodyPr/>
          <a:lstStyle/>
          <a:p>
            <a:fld id="{207C5B95-0E61-48F5-9E70-5B2053E90D19}" type="slidenum">
              <a:rPr lang="en-GB" smtClean="0"/>
              <a:pPr/>
              <a:t>22</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1440" y="196751"/>
            <a:ext cx="8001000" cy="1216025"/>
          </a:xfrm>
        </p:spPr>
        <p:txBody>
          <a:bodyPr/>
          <a:lstStyle/>
          <a:p>
            <a:r>
              <a:rPr lang="en-GB" sz="3200" b="1" dirty="0" smtClean="0"/>
              <a:t>STENGTHENING DEMAND </a:t>
            </a:r>
            <a:br>
              <a:rPr lang="en-GB" sz="3200" b="1" dirty="0" smtClean="0"/>
            </a:br>
            <a:r>
              <a:rPr lang="en-GB" sz="2800" b="1" i="1" dirty="0" smtClean="0"/>
              <a:t>aiming at INSTITUTIONALIZATION</a:t>
            </a:r>
            <a:endParaRPr lang="en-GB" sz="2800" b="1" i="1" dirty="0"/>
          </a:p>
        </p:txBody>
      </p:sp>
      <p:sp>
        <p:nvSpPr>
          <p:cNvPr id="4" name="Segnaposto numero diapositiva 3"/>
          <p:cNvSpPr>
            <a:spLocks noGrp="1"/>
          </p:cNvSpPr>
          <p:nvPr>
            <p:ph type="sldNum" sz="quarter" idx="12"/>
          </p:nvPr>
        </p:nvSpPr>
        <p:spPr>
          <a:xfrm>
            <a:off x="8244408" y="6245225"/>
            <a:ext cx="431361" cy="476250"/>
          </a:xfrm>
          <a:noFill/>
        </p:spPr>
        <p:txBody>
          <a:bodyPr/>
          <a:lstStyle/>
          <a:p>
            <a:fld id="{207C5B95-0E61-48F5-9E70-5B2053E90D19}" type="slidenum">
              <a:rPr lang="en-GB" smtClean="0"/>
              <a:pPr/>
              <a:t>23</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
        <p:nvSpPr>
          <p:cNvPr id="7" name="Segnaposto contenuto 6"/>
          <p:cNvSpPr>
            <a:spLocks noGrp="1"/>
          </p:cNvSpPr>
          <p:nvPr>
            <p:ph idx="1"/>
          </p:nvPr>
        </p:nvSpPr>
        <p:spPr/>
        <p:txBody>
          <a:bodyPr/>
          <a:lstStyle/>
          <a:p>
            <a:r>
              <a:rPr lang="en-GB" sz="2400" dirty="0" smtClean="0"/>
              <a:t>Very far reaching objectives ...;</a:t>
            </a:r>
          </a:p>
          <a:p>
            <a:r>
              <a:rPr lang="en-GB" sz="2400" dirty="0" smtClean="0"/>
              <a:t>.... </a:t>
            </a:r>
            <a:r>
              <a:rPr lang="en-GB" sz="2400" i="1" dirty="0" smtClean="0"/>
              <a:t>but</a:t>
            </a:r>
            <a:r>
              <a:rPr lang="en-GB" sz="2400" dirty="0" smtClean="0"/>
              <a:t> in line with EU vision of modern governance (and, possibly, future requirements);</a:t>
            </a:r>
          </a:p>
          <a:p>
            <a:r>
              <a:rPr lang="en-GB" sz="2400" dirty="0" smtClean="0"/>
              <a:t>Requires intervention/commitment at the highest political and administrative level, probably within a wide reform of PA;</a:t>
            </a:r>
          </a:p>
          <a:p>
            <a:r>
              <a:rPr lang="en-GB" sz="2400" dirty="0" smtClean="0"/>
              <a:t>Outcome oriented policy; evaluation cycle for all national expenditure programmes; civil servants career linked to outcomes of policies..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p:cNvSpPr>
            <a:spLocks noGrp="1" noChangeArrowheads="1"/>
          </p:cNvSpPr>
          <p:nvPr>
            <p:ph type="body" idx="1"/>
          </p:nvPr>
        </p:nvSpPr>
        <p:spPr bwMode="auto">
          <a:xfrm>
            <a:off x="144016" y="1896616"/>
            <a:ext cx="8820472" cy="4340696"/>
          </a:xfrm>
          <a:noFill/>
          <a:ln>
            <a:miter lim="800000"/>
            <a:headEnd/>
            <a:tailEnd/>
          </a:ln>
        </p:spPr>
        <p:txBody>
          <a:bodyPr vert="horz" wrap="square" lIns="91440" tIns="45720" rIns="91440" bIns="45720" numCol="1" anchor="t" anchorCtr="0" compatLnSpc="1">
            <a:prstTxWarp prst="textNoShape">
              <a:avLst/>
            </a:prstTxWarp>
          </a:bodyPr>
          <a:lstStyle/>
          <a:p>
            <a:pPr algn="ctr">
              <a:buFontTx/>
              <a:buNone/>
            </a:pPr>
            <a:r>
              <a:rPr lang="en-GB" sz="2400" cap="small" dirty="0" smtClean="0"/>
              <a:t>for contacts</a:t>
            </a:r>
          </a:p>
          <a:p>
            <a:pPr algn="ctr">
              <a:buFontTx/>
              <a:buNone/>
            </a:pPr>
            <a:endParaRPr lang="en-GB" sz="2400" cap="small" dirty="0" smtClean="0"/>
          </a:p>
          <a:p>
            <a:pPr algn="ctr">
              <a:buFontTx/>
              <a:buNone/>
            </a:pPr>
            <a:endParaRPr lang="en-GB" sz="3200" b="1" dirty="0" smtClean="0"/>
          </a:p>
          <a:p>
            <a:pPr algn="ctr">
              <a:buFontTx/>
              <a:buNone/>
            </a:pPr>
            <a:r>
              <a:rPr lang="en-GB" sz="3200" b="1" dirty="0" smtClean="0"/>
              <a:t>Antonio Strazzullo</a:t>
            </a:r>
          </a:p>
          <a:p>
            <a:pPr algn="ctr">
              <a:buFontTx/>
              <a:buNone/>
            </a:pPr>
            <a:r>
              <a:rPr lang="en-GB" sz="2400" dirty="0" smtClean="0"/>
              <a:t>Key Expert for Capacity Building on Evaluation</a:t>
            </a:r>
          </a:p>
          <a:p>
            <a:pPr algn="ctr">
              <a:buFontTx/>
              <a:buNone/>
            </a:pPr>
            <a:endParaRPr lang="en-GB" sz="2800" dirty="0" smtClean="0">
              <a:hlinkClick r:id="rId3"/>
            </a:endParaRPr>
          </a:p>
          <a:p>
            <a:pPr algn="ctr">
              <a:buFontTx/>
              <a:buNone/>
            </a:pPr>
            <a:r>
              <a:rPr lang="en-GB" sz="2800" dirty="0" smtClean="0">
                <a:solidFill>
                  <a:srgbClr val="002060"/>
                </a:solidFill>
                <a:hlinkClick r:id="rId3"/>
              </a:rPr>
              <a:t>Antonio.Strazzullo@sign-net.eu</a:t>
            </a:r>
          </a:p>
        </p:txBody>
      </p:sp>
      <p:sp>
        <p:nvSpPr>
          <p:cNvPr id="3" name="Rettangolo 2"/>
          <p:cNvSpPr/>
          <p:nvPr/>
        </p:nvSpPr>
        <p:spPr>
          <a:xfrm>
            <a:off x="467544" y="404664"/>
            <a:ext cx="8064896" cy="646331"/>
          </a:xfrm>
          <a:prstGeom prst="rect">
            <a:avLst/>
          </a:prstGeom>
        </p:spPr>
        <p:txBody>
          <a:bodyPr wrap="square">
            <a:spAutoFit/>
          </a:bodyPr>
          <a:lstStyle/>
          <a:p>
            <a:pPr algn="ctr">
              <a:buFontTx/>
              <a:buNone/>
            </a:pPr>
            <a:r>
              <a:rPr lang="en-GB" sz="3600" b="1" i="1" cap="small" smtClean="0"/>
              <a:t>Thank you for your attention!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7" y="1752600"/>
            <a:ext cx="8352928" cy="4267200"/>
          </a:xfrm>
        </p:spPr>
        <p:txBody>
          <a:bodyPr/>
          <a:lstStyle/>
          <a:p>
            <a:pPr algn="ctr">
              <a:buNone/>
            </a:pPr>
            <a:endParaRPr lang="en-GB" sz="2800" kern="1200" dirty="0" smtClean="0">
              <a:latin typeface="Calibri" pitchFamily="34" charset="0"/>
            </a:endParaRPr>
          </a:p>
          <a:p>
            <a:pPr algn="ctr">
              <a:buNone/>
            </a:pPr>
            <a:endParaRPr lang="en-GB" sz="2800" kern="1200" dirty="0" smtClean="0">
              <a:latin typeface="Calibri" pitchFamily="34" charset="0"/>
            </a:endParaRPr>
          </a:p>
          <a:p>
            <a:pPr marL="514350" indent="-514350" algn="ctr" eaLnBrk="1" hangingPunct="1">
              <a:buNone/>
            </a:pPr>
            <a:r>
              <a:rPr lang="en-GB" sz="3200" b="1" dirty="0" smtClean="0">
                <a:solidFill>
                  <a:srgbClr val="C00000"/>
                </a:solidFill>
              </a:rPr>
              <a:t>THE ROAD BEHIND: </a:t>
            </a:r>
          </a:p>
          <a:p>
            <a:pPr marL="514350" indent="-514350" algn="ctr" eaLnBrk="1" hangingPunct="1">
              <a:buNone/>
            </a:pPr>
            <a:r>
              <a:rPr lang="en-GB" sz="3200" b="1" dirty="0" smtClean="0">
                <a:solidFill>
                  <a:srgbClr val="C00000"/>
                </a:solidFill>
              </a:rPr>
              <a:t>ACTIVITIES AND OUTPUTS </a:t>
            </a:r>
          </a:p>
          <a:p>
            <a:pPr marL="514350" indent="-514350" algn="ctr" eaLnBrk="1" hangingPunct="1">
              <a:buNone/>
            </a:pPr>
            <a:r>
              <a:rPr lang="en-GB" sz="3200" b="1" dirty="0" smtClean="0">
                <a:solidFill>
                  <a:srgbClr val="C00000"/>
                </a:solidFill>
              </a:rPr>
              <a:t>OF COMPONENT II</a:t>
            </a:r>
          </a:p>
        </p:txBody>
      </p:sp>
      <p:sp>
        <p:nvSpPr>
          <p:cNvPr id="4" name="Segnaposto numero diapositiva 3"/>
          <p:cNvSpPr>
            <a:spLocks noGrp="1"/>
          </p:cNvSpPr>
          <p:nvPr>
            <p:ph type="sldNum" sz="quarter" idx="12"/>
          </p:nvPr>
        </p:nvSpPr>
        <p:spPr>
          <a:xfrm>
            <a:off x="8385114" y="6245225"/>
            <a:ext cx="290630" cy="476250"/>
          </a:xfrm>
        </p:spPr>
        <p:txBody>
          <a:bodyPr/>
          <a:lstStyle/>
          <a:p>
            <a:pPr>
              <a:defRPr/>
            </a:pPr>
            <a:fld id="{50E80CD4-C656-4AA8-8890-639ECA6B2BFA}" type="slidenum">
              <a:rPr lang="en-GB" smtClean="0"/>
              <a:pPr>
                <a:defRPr/>
              </a:pPr>
              <a:t>3</a:t>
            </a:fld>
            <a:endParaRPr lang="en-GB" dirty="0"/>
          </a:p>
        </p:txBody>
      </p:sp>
      <p:sp>
        <p:nvSpPr>
          <p:cNvPr id="5" name="Segnaposto piè di pagina 4"/>
          <p:cNvSpPr>
            <a:spLocks noGrp="1"/>
          </p:cNvSpPr>
          <p:nvPr>
            <p:ph type="ftr" sz="quarter" idx="11"/>
          </p:nvPr>
        </p:nvSpPr>
        <p:spPr>
          <a:xfrm>
            <a:off x="1332202" y="6245225"/>
            <a:ext cx="7055559"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1801" y="6247147"/>
            <a:ext cx="723774" cy="520700"/>
          </a:xfrm>
          <a:prstGeom prst="rect">
            <a:avLst/>
          </a:prstGeom>
          <a:noFill/>
          <a:ln>
            <a:noFill/>
          </a:ln>
        </p:spPr>
      </p:pic>
    </p:spTree>
    <p:extLst>
      <p:ext uri="{BB962C8B-B14F-4D97-AF65-F5344CB8AC3E}">
        <p14:creationId xmlns:p14="http://schemas.microsoft.com/office/powerpoint/2010/main" xmlns="" val="529512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9432" y="124743"/>
            <a:ext cx="8001000" cy="1216025"/>
          </a:xfrm>
        </p:spPr>
        <p:txBody>
          <a:bodyPr/>
          <a:lstStyle/>
          <a:p>
            <a:r>
              <a:rPr lang="en-GB" sz="3200" b="1" dirty="0" smtClean="0"/>
              <a:t>The starting point: the evaluation capacity assessment</a:t>
            </a:r>
            <a:endParaRPr lang="en-GB" sz="3200" b="1" dirty="0"/>
          </a:p>
        </p:txBody>
      </p:sp>
      <p:sp>
        <p:nvSpPr>
          <p:cNvPr id="3" name="Segnaposto contenuto 2"/>
          <p:cNvSpPr>
            <a:spLocks noGrp="1"/>
          </p:cNvSpPr>
          <p:nvPr>
            <p:ph idx="1"/>
          </p:nvPr>
        </p:nvSpPr>
        <p:spPr>
          <a:xfrm>
            <a:off x="566738" y="1898104"/>
            <a:ext cx="8001000" cy="4267200"/>
          </a:xfrm>
        </p:spPr>
        <p:txBody>
          <a:bodyPr/>
          <a:lstStyle/>
          <a:p>
            <a:pPr lvl="0">
              <a:buNone/>
            </a:pPr>
            <a:r>
              <a:rPr lang="en-GB" sz="2200" b="1" dirty="0" smtClean="0"/>
              <a:t>Assessment of:</a:t>
            </a:r>
          </a:p>
          <a:p>
            <a:pPr lvl="0"/>
            <a:r>
              <a:rPr lang="en-GB" sz="2400" dirty="0" smtClean="0"/>
              <a:t>previous experiences in evaluation, programming and partnership management </a:t>
            </a:r>
            <a:r>
              <a:rPr lang="en-GB" sz="2200" dirty="0" smtClean="0"/>
              <a:t>in the NSRF coordinating authority, and in MA and IB; </a:t>
            </a:r>
          </a:p>
          <a:p>
            <a:r>
              <a:rPr lang="en-GB" sz="2200" dirty="0" smtClean="0"/>
              <a:t>Evaluation training delivery framework in Croatia: the gaps in the education and training system in Croatia mapped.</a:t>
            </a:r>
          </a:p>
          <a:p>
            <a:r>
              <a:rPr lang="en-GB" sz="2200" dirty="0" smtClean="0"/>
              <a:t>Training Needs of all appointed individual experts.</a:t>
            </a:r>
          </a:p>
          <a:p>
            <a:pPr>
              <a:buNone/>
            </a:pPr>
            <a:endParaRPr lang="en-GB" sz="2200" dirty="0"/>
          </a:p>
        </p:txBody>
      </p:sp>
      <p:sp>
        <p:nvSpPr>
          <p:cNvPr id="4" name="Segnaposto numero diapositiva 3"/>
          <p:cNvSpPr>
            <a:spLocks noGrp="1"/>
          </p:cNvSpPr>
          <p:nvPr>
            <p:ph type="sldNum" sz="quarter" idx="12"/>
          </p:nvPr>
        </p:nvSpPr>
        <p:spPr>
          <a:xfrm>
            <a:off x="8385307" y="6245225"/>
            <a:ext cx="290462" cy="476250"/>
          </a:xfrm>
          <a:noFill/>
        </p:spPr>
        <p:txBody>
          <a:bodyPr/>
          <a:lstStyle/>
          <a:p>
            <a:fld id="{207C5B95-0E61-48F5-9E70-5B2053E90D19}" type="slidenum">
              <a:rPr lang="en-GB" smtClean="0"/>
              <a:pPr/>
              <a:t>4</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9432" y="124743"/>
            <a:ext cx="8073008" cy="1216025"/>
          </a:xfrm>
        </p:spPr>
        <p:txBody>
          <a:bodyPr/>
          <a:lstStyle/>
          <a:p>
            <a:r>
              <a:rPr lang="en-GB" sz="3000" b="1" dirty="0" smtClean="0"/>
              <a:t>Findings of the Capacity assessment</a:t>
            </a:r>
            <a:endParaRPr lang="en-GB" sz="3000" b="1" dirty="0"/>
          </a:p>
        </p:txBody>
      </p:sp>
      <p:sp>
        <p:nvSpPr>
          <p:cNvPr id="3" name="Segnaposto contenuto 2"/>
          <p:cNvSpPr>
            <a:spLocks noGrp="1"/>
          </p:cNvSpPr>
          <p:nvPr>
            <p:ph idx="1"/>
          </p:nvPr>
        </p:nvSpPr>
        <p:spPr>
          <a:xfrm>
            <a:off x="566738" y="1700808"/>
            <a:ext cx="8001000" cy="4392488"/>
          </a:xfrm>
        </p:spPr>
        <p:txBody>
          <a:bodyPr/>
          <a:lstStyle/>
          <a:p>
            <a:pPr marL="0" indent="0">
              <a:buNone/>
            </a:pPr>
            <a:r>
              <a:rPr lang="en-GB" sz="1800" dirty="0" smtClean="0"/>
              <a:t>expectably, </a:t>
            </a:r>
            <a:r>
              <a:rPr lang="en-GB" sz="1800" b="1" dirty="0" smtClean="0"/>
              <a:t>the institutions</a:t>
            </a:r>
            <a:r>
              <a:rPr lang="en-GB" sz="1800" dirty="0" smtClean="0"/>
              <a:t> involved in managing SCF </a:t>
            </a:r>
            <a:r>
              <a:rPr lang="en-GB" sz="1800" b="1" dirty="0" smtClean="0"/>
              <a:t>and the staff</a:t>
            </a:r>
            <a:r>
              <a:rPr lang="en-GB" sz="1800" dirty="0" smtClean="0"/>
              <a:t> currently assigned to perform the evaluation functions in the same institutions: </a:t>
            </a:r>
          </a:p>
          <a:p>
            <a:r>
              <a:rPr lang="en-GB" sz="1800" b="1" dirty="0" smtClean="0"/>
              <a:t>did not have a remarkable level of capacity and knowledge concerning evaluation</a:t>
            </a:r>
            <a:r>
              <a:rPr lang="en-GB" sz="1800" dirty="0" smtClean="0"/>
              <a:t>;</a:t>
            </a:r>
          </a:p>
          <a:p>
            <a:r>
              <a:rPr lang="en-GB" sz="1800" dirty="0" smtClean="0"/>
              <a:t>had only </a:t>
            </a:r>
            <a:r>
              <a:rPr lang="en-GB" sz="1800" b="1" dirty="0" smtClean="0"/>
              <a:t>limited exposure to some parts of the EU programme cycle</a:t>
            </a:r>
            <a:r>
              <a:rPr lang="en-GB" sz="1800" dirty="0" smtClean="0"/>
              <a:t>; and </a:t>
            </a:r>
          </a:p>
          <a:p>
            <a:r>
              <a:rPr lang="en-GB" sz="1800" dirty="0" smtClean="0"/>
              <a:t>they had had </a:t>
            </a:r>
            <a:r>
              <a:rPr lang="en-GB" sz="1800" b="1" dirty="0" smtClean="0"/>
              <a:t>no significant relations with the independent evaluators</a:t>
            </a:r>
            <a:r>
              <a:rPr lang="en-GB" sz="1800" dirty="0" smtClean="0"/>
              <a:t>... </a:t>
            </a:r>
          </a:p>
          <a:p>
            <a:pPr>
              <a:buNone/>
            </a:pPr>
            <a:r>
              <a:rPr lang="en-GB" sz="1800" b="1" dirty="0" smtClean="0"/>
              <a:t>Furthermore:</a:t>
            </a:r>
          </a:p>
          <a:p>
            <a:r>
              <a:rPr lang="en-GB" sz="1800" dirty="0" smtClean="0"/>
              <a:t>No comprehensive training on evaluation had been provided neither on regular or occasional basis... </a:t>
            </a:r>
          </a:p>
          <a:p>
            <a:r>
              <a:rPr lang="en-GB" sz="1800" dirty="0" smtClean="0"/>
              <a:t>Evaluation is not a requirement within the governance system in the Croatian PA.</a:t>
            </a:r>
          </a:p>
          <a:p>
            <a:endParaRPr lang="en-GB" sz="1800" dirty="0"/>
          </a:p>
        </p:txBody>
      </p:sp>
      <p:sp>
        <p:nvSpPr>
          <p:cNvPr id="4" name="Segnaposto numero diapositiva 3"/>
          <p:cNvSpPr>
            <a:spLocks noGrp="1"/>
          </p:cNvSpPr>
          <p:nvPr>
            <p:ph type="sldNum" sz="quarter" idx="12"/>
          </p:nvPr>
        </p:nvSpPr>
        <p:spPr>
          <a:xfrm>
            <a:off x="8385307" y="6245225"/>
            <a:ext cx="290462" cy="476250"/>
          </a:xfrm>
          <a:noFill/>
        </p:spPr>
        <p:txBody>
          <a:bodyPr/>
          <a:lstStyle/>
          <a:p>
            <a:fld id="{207C5B95-0E61-48F5-9E70-5B2053E90D19}" type="slidenum">
              <a:rPr lang="en-GB" smtClean="0"/>
              <a:pPr/>
              <a:t>5</a:t>
            </a:fld>
            <a:endParaRPr lang="en-GB" dirty="0" smtClean="0"/>
          </a:p>
        </p:txBody>
      </p:sp>
      <p:sp>
        <p:nvSpPr>
          <p:cNvPr id="5" name="Segnaposto piè di pagina 4"/>
          <p:cNvSpPr>
            <a:spLocks noGrp="1"/>
          </p:cNvSpPr>
          <p:nvPr>
            <p:ph type="ftr" sz="quarter" idx="11"/>
          </p:nvPr>
        </p:nvSpPr>
        <p:spPr>
          <a:xfrm>
            <a:off x="1331682" y="6245225"/>
            <a:ext cx="7056799" cy="476250"/>
          </a:xfrm>
          <a:noFill/>
        </p:spPr>
        <p:txBody>
          <a:bodyPr/>
          <a:lstStyle/>
          <a:p>
            <a:r>
              <a:rPr lang="en-US" dirty="0" smtClean="0"/>
              <a:t>Project (EUROPAID/130401/D/SER/HR) </a:t>
            </a:r>
            <a:r>
              <a:rPr lang="en-US" b="1" dirty="0" smtClean="0"/>
              <a:t>“Ex-ante evaluation of programming documents and strengthening evaluation capacity for EU funds post-accession”</a:t>
            </a:r>
            <a:endParaRPr lang="en-GB" dirty="0" smtClean="0"/>
          </a:p>
        </p:txBody>
      </p:sp>
      <p:pic>
        <p:nvPicPr>
          <p:cNvPr id="6" name="Picture 7"/>
          <p:cNvPicPr>
            <a:picLocks noChangeAspect="1" noChangeArrowheads="1"/>
          </p:cNvPicPr>
          <p:nvPr/>
        </p:nvPicPr>
        <p:blipFill>
          <a:blip r:embed="rId3" cstate="print"/>
          <a:srcRect/>
          <a:stretch>
            <a:fillRect/>
          </a:stretch>
        </p:blipFill>
        <p:spPr bwMode="auto">
          <a:xfrm>
            <a:off x="582512" y="6246813"/>
            <a:ext cx="723774" cy="52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en-GB" sz="2000" b="1" dirty="0" smtClean="0"/>
              <a:t>Component II</a:t>
            </a:r>
            <a:br>
              <a:rPr lang="en-GB" sz="2000" b="1" dirty="0" smtClean="0"/>
            </a:br>
            <a:r>
              <a:rPr lang="en-GB" sz="2000" b="1" dirty="0" smtClean="0"/>
              <a:t>“Strengthening Evaluation Capacity for EU Cohesion Policy Funds Management”</a:t>
            </a:r>
            <a:br>
              <a:rPr lang="en-GB" sz="2000" b="1" dirty="0" smtClean="0"/>
            </a:br>
            <a:r>
              <a:rPr lang="en-GB" sz="2000" b="1" dirty="0" smtClean="0"/>
              <a:t>A logical overview</a:t>
            </a:r>
            <a:endParaRPr lang="en-GB" sz="2000" b="1" dirty="0"/>
          </a:p>
        </p:txBody>
      </p:sp>
      <p:sp>
        <p:nvSpPr>
          <p:cNvPr id="4" name="Segnaposto numero diapositiva 3"/>
          <p:cNvSpPr>
            <a:spLocks noGrp="1"/>
          </p:cNvSpPr>
          <p:nvPr>
            <p:ph type="sldNum" sz="quarter" idx="12"/>
          </p:nvPr>
        </p:nvSpPr>
        <p:spPr>
          <a:xfrm>
            <a:off x="8385114" y="6245225"/>
            <a:ext cx="290630" cy="476250"/>
          </a:xfrm>
        </p:spPr>
        <p:txBody>
          <a:bodyPr/>
          <a:lstStyle/>
          <a:p>
            <a:pPr>
              <a:defRPr/>
            </a:pPr>
            <a:fld id="{50E80CD4-C656-4AA8-8890-639ECA6B2BFA}" type="slidenum">
              <a:rPr lang="en-GB" smtClean="0"/>
              <a:pPr>
                <a:defRPr/>
              </a:pPr>
              <a:t>6</a:t>
            </a:fld>
            <a:endParaRPr lang="en-GB" dirty="0"/>
          </a:p>
        </p:txBody>
      </p:sp>
      <p:sp>
        <p:nvSpPr>
          <p:cNvPr id="5" name="Segnaposto piè di pagina 4"/>
          <p:cNvSpPr>
            <a:spLocks noGrp="1"/>
          </p:cNvSpPr>
          <p:nvPr>
            <p:ph type="ftr" sz="quarter" idx="11"/>
          </p:nvPr>
        </p:nvSpPr>
        <p:spPr>
          <a:xfrm>
            <a:off x="1332202" y="6245225"/>
            <a:ext cx="7055559"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1801" y="6247147"/>
            <a:ext cx="723774" cy="520700"/>
          </a:xfrm>
          <a:prstGeom prst="rect">
            <a:avLst/>
          </a:prstGeom>
          <a:noFill/>
          <a:ln>
            <a:noFill/>
          </a:ln>
        </p:spPr>
      </p:pic>
      <p:pic>
        <p:nvPicPr>
          <p:cNvPr id="9" name="Segnaposto contenuto 8" descr="Struttura logica componente 2 - immagine paint.jpg"/>
          <p:cNvPicPr>
            <a:picLocks noGrp="1" noChangeAspect="1"/>
          </p:cNvPicPr>
          <p:nvPr>
            <p:ph idx="1"/>
          </p:nvPr>
        </p:nvPicPr>
        <p:blipFill>
          <a:blip r:embed="rId4" cstate="print"/>
          <a:stretch>
            <a:fillRect/>
          </a:stretch>
        </p:blipFill>
        <p:spPr>
          <a:xfrm>
            <a:off x="580677" y="1752600"/>
            <a:ext cx="7973122" cy="4267200"/>
          </a:xfrm>
        </p:spPr>
      </p:pic>
    </p:spTree>
    <p:extLst>
      <p:ext uri="{BB962C8B-B14F-4D97-AF65-F5344CB8AC3E}">
        <p14:creationId xmlns:p14="http://schemas.microsoft.com/office/powerpoint/2010/main" xmlns="" val="5295122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3200" b="1" dirty="0" smtClean="0"/>
              <a:t>The process of building expertise in individuals 	</a:t>
            </a:r>
            <a:r>
              <a:rPr lang="en-GB" sz="2400" b="1" i="1" dirty="0" smtClean="0"/>
              <a:t>(activity 2.7 &amp; 2.8)</a:t>
            </a:r>
            <a:endParaRPr lang="en-GB" sz="3200" b="1" i="1" dirty="0"/>
          </a:p>
        </p:txBody>
      </p:sp>
      <p:sp>
        <p:nvSpPr>
          <p:cNvPr id="3" name="Segnaposto contenuto 2"/>
          <p:cNvSpPr>
            <a:spLocks noGrp="1"/>
          </p:cNvSpPr>
          <p:nvPr>
            <p:ph idx="1"/>
          </p:nvPr>
        </p:nvSpPr>
        <p:spPr>
          <a:xfrm>
            <a:off x="395536" y="1752600"/>
            <a:ext cx="8424935" cy="4267200"/>
          </a:xfrm>
        </p:spPr>
        <p:txBody>
          <a:bodyPr/>
          <a:lstStyle/>
          <a:p>
            <a:pPr>
              <a:buNone/>
            </a:pPr>
            <a:r>
              <a:rPr lang="en-GB" sz="2800" b="1" kern="1200" dirty="0" smtClean="0">
                <a:latin typeface="Calibri" pitchFamily="34" charset="0"/>
              </a:rPr>
              <a:t>A training plan and training programme developed:</a:t>
            </a:r>
          </a:p>
          <a:p>
            <a:pPr lvl="1"/>
            <a:r>
              <a:rPr lang="en-GB" sz="2400" kern="1200" dirty="0" smtClean="0">
                <a:latin typeface="Calibri" pitchFamily="34" charset="0"/>
              </a:rPr>
              <a:t>defining objectives of training within ECB, </a:t>
            </a:r>
          </a:p>
          <a:p>
            <a:pPr lvl="1"/>
            <a:r>
              <a:rPr lang="en-GB" sz="2400" kern="1200" dirty="0" smtClean="0">
                <a:latin typeface="Calibri" pitchFamily="34" charset="0"/>
              </a:rPr>
              <a:t>Associating the training objectives to the roles  assigned to experts appointed to perform “evaluation function” in the bodies involved in implementing SCF;</a:t>
            </a:r>
          </a:p>
          <a:p>
            <a:pPr lvl="1"/>
            <a:r>
              <a:rPr lang="en-GB" sz="2400" kern="1200" dirty="0" smtClean="0">
                <a:latin typeface="Calibri" pitchFamily="34" charset="0"/>
              </a:rPr>
              <a:t>Detailing the objective, general contents and modalities of delivery of all proposed courses</a:t>
            </a:r>
          </a:p>
          <a:p>
            <a:pPr>
              <a:buNone/>
            </a:pPr>
            <a:r>
              <a:rPr lang="en-GB" sz="2800" b="1" kern="1200" dirty="0" smtClean="0">
                <a:latin typeface="Calibri" pitchFamily="34" charset="0"/>
              </a:rPr>
              <a:t>Training plan: activities over the next 5 years;</a:t>
            </a:r>
          </a:p>
          <a:p>
            <a:pPr>
              <a:buNone/>
            </a:pPr>
            <a:r>
              <a:rPr lang="en-GB" sz="2800" b="1" kern="1200" dirty="0" smtClean="0">
                <a:latin typeface="Calibri" pitchFamily="34" charset="0"/>
              </a:rPr>
              <a:t>Training programme: activities over the life span of the project</a:t>
            </a:r>
          </a:p>
        </p:txBody>
      </p:sp>
      <p:sp>
        <p:nvSpPr>
          <p:cNvPr id="4" name="Segnaposto numero diapositiva 3"/>
          <p:cNvSpPr>
            <a:spLocks noGrp="1"/>
          </p:cNvSpPr>
          <p:nvPr>
            <p:ph type="sldNum" sz="quarter" idx="12"/>
          </p:nvPr>
        </p:nvSpPr>
        <p:spPr>
          <a:xfrm>
            <a:off x="8385114" y="6245225"/>
            <a:ext cx="290630" cy="476250"/>
          </a:xfrm>
        </p:spPr>
        <p:txBody>
          <a:bodyPr/>
          <a:lstStyle/>
          <a:p>
            <a:pPr>
              <a:defRPr/>
            </a:pPr>
            <a:fld id="{50E80CD4-C656-4AA8-8890-639ECA6B2BFA}" type="slidenum">
              <a:rPr lang="en-GB" smtClean="0"/>
              <a:pPr>
                <a:defRPr/>
              </a:pPr>
              <a:t>7</a:t>
            </a:fld>
            <a:endParaRPr lang="en-GB" dirty="0"/>
          </a:p>
        </p:txBody>
      </p:sp>
      <p:sp>
        <p:nvSpPr>
          <p:cNvPr id="5" name="Segnaposto piè di pagina 4"/>
          <p:cNvSpPr>
            <a:spLocks noGrp="1"/>
          </p:cNvSpPr>
          <p:nvPr>
            <p:ph type="ftr" sz="quarter" idx="11"/>
          </p:nvPr>
        </p:nvSpPr>
        <p:spPr>
          <a:xfrm>
            <a:off x="1332202" y="6245225"/>
            <a:ext cx="7055559"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1801" y="6247147"/>
            <a:ext cx="723774" cy="520700"/>
          </a:xfrm>
          <a:prstGeom prst="rect">
            <a:avLst/>
          </a:prstGeom>
          <a:noFill/>
          <a:ln>
            <a:noFill/>
          </a:ln>
        </p:spPr>
      </p:pic>
    </p:spTree>
    <p:extLst>
      <p:ext uri="{BB962C8B-B14F-4D97-AF65-F5344CB8AC3E}">
        <p14:creationId xmlns:p14="http://schemas.microsoft.com/office/powerpoint/2010/main" xmlns="" val="529512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3200" b="1" dirty="0" smtClean="0"/>
              <a:t>Training delivery</a:t>
            </a:r>
            <a:br>
              <a:rPr lang="en-GB" sz="3200" b="1" dirty="0" smtClean="0"/>
            </a:br>
            <a:r>
              <a:rPr lang="en-GB" sz="2400" b="1" i="1" dirty="0" smtClean="0"/>
              <a:t>(activity 2.8)</a:t>
            </a:r>
            <a:endParaRPr lang="en-GB" sz="3200" b="1" i="1" dirty="0"/>
          </a:p>
        </p:txBody>
      </p:sp>
      <p:sp>
        <p:nvSpPr>
          <p:cNvPr id="3" name="Segnaposto contenuto 2"/>
          <p:cNvSpPr>
            <a:spLocks noGrp="1"/>
          </p:cNvSpPr>
          <p:nvPr>
            <p:ph idx="1"/>
          </p:nvPr>
        </p:nvSpPr>
        <p:spPr>
          <a:xfrm>
            <a:off x="395537" y="1772816"/>
            <a:ext cx="8352928" cy="4267200"/>
          </a:xfrm>
        </p:spPr>
        <p:txBody>
          <a:bodyPr/>
          <a:lstStyle/>
          <a:p>
            <a:pPr lvl="0">
              <a:spcBef>
                <a:spcPts val="600"/>
              </a:spcBef>
              <a:spcAft>
                <a:spcPts val="600"/>
              </a:spcAft>
              <a:buNone/>
            </a:pPr>
            <a:r>
              <a:rPr lang="en-GB" sz="2000" i="1" dirty="0" smtClean="0"/>
              <a:t>From 4 June 2012 to 6 March 2013</a:t>
            </a:r>
          </a:p>
          <a:p>
            <a:pPr lvl="0">
              <a:spcBef>
                <a:spcPts val="600"/>
              </a:spcBef>
              <a:spcAft>
                <a:spcPts val="600"/>
              </a:spcAft>
            </a:pPr>
            <a:r>
              <a:rPr lang="en-GB" sz="2400" dirty="0" smtClean="0"/>
              <a:t>24  training units from 8 modules have been held;</a:t>
            </a:r>
          </a:p>
          <a:p>
            <a:pPr>
              <a:spcBef>
                <a:spcPts val="600"/>
              </a:spcBef>
              <a:spcAft>
                <a:spcPts val="600"/>
              </a:spcAft>
            </a:pPr>
            <a:r>
              <a:rPr lang="en-GB" sz="2400" dirty="0" smtClean="0"/>
              <a:t>22 training days;</a:t>
            </a:r>
          </a:p>
          <a:p>
            <a:pPr lvl="0">
              <a:spcBef>
                <a:spcPts val="600"/>
              </a:spcBef>
              <a:spcAft>
                <a:spcPts val="600"/>
              </a:spcAft>
            </a:pPr>
            <a:r>
              <a:rPr lang="en-GB" sz="2400" dirty="0" smtClean="0"/>
              <a:t>39 participants registered in evaluation trainings (17.5 Average per day attendance – min 8, max 27)</a:t>
            </a:r>
          </a:p>
          <a:p>
            <a:pPr lvl="0">
              <a:spcBef>
                <a:spcPts val="600"/>
              </a:spcBef>
              <a:spcAft>
                <a:spcPts val="600"/>
              </a:spcAft>
            </a:pPr>
            <a:r>
              <a:rPr lang="en-GB" sz="2400" dirty="0" smtClean="0"/>
              <a:t>368 trainee-days;</a:t>
            </a:r>
            <a:r>
              <a:rPr lang="en-GB" sz="2400" baseline="30000" dirty="0" smtClean="0"/>
              <a:t> </a:t>
            </a:r>
            <a:endParaRPr lang="en-GB" sz="2400" dirty="0" smtClean="0"/>
          </a:p>
          <a:p>
            <a:pPr lvl="0">
              <a:spcBef>
                <a:spcPts val="600"/>
              </a:spcBef>
              <a:spcAft>
                <a:spcPts val="600"/>
              </a:spcAft>
            </a:pPr>
            <a:r>
              <a:rPr lang="en-GB" sz="2400" dirty="0" smtClean="0"/>
              <a:t>6 trainers deployed;</a:t>
            </a:r>
          </a:p>
        </p:txBody>
      </p:sp>
      <p:sp>
        <p:nvSpPr>
          <p:cNvPr id="4" name="Segnaposto numero diapositiva 3"/>
          <p:cNvSpPr>
            <a:spLocks noGrp="1"/>
          </p:cNvSpPr>
          <p:nvPr>
            <p:ph type="sldNum" sz="quarter" idx="12"/>
          </p:nvPr>
        </p:nvSpPr>
        <p:spPr>
          <a:xfrm>
            <a:off x="8385114" y="6245225"/>
            <a:ext cx="290630" cy="476250"/>
          </a:xfrm>
        </p:spPr>
        <p:txBody>
          <a:bodyPr/>
          <a:lstStyle/>
          <a:p>
            <a:pPr>
              <a:defRPr/>
            </a:pPr>
            <a:fld id="{50E80CD4-C656-4AA8-8890-639ECA6B2BFA}" type="slidenum">
              <a:rPr lang="en-GB" smtClean="0"/>
              <a:pPr>
                <a:defRPr/>
              </a:pPr>
              <a:t>8</a:t>
            </a:fld>
            <a:endParaRPr lang="en-GB" dirty="0"/>
          </a:p>
        </p:txBody>
      </p:sp>
      <p:sp>
        <p:nvSpPr>
          <p:cNvPr id="5" name="Segnaposto piè di pagina 4"/>
          <p:cNvSpPr>
            <a:spLocks noGrp="1"/>
          </p:cNvSpPr>
          <p:nvPr>
            <p:ph type="ftr" sz="quarter" idx="11"/>
          </p:nvPr>
        </p:nvSpPr>
        <p:spPr>
          <a:xfrm>
            <a:off x="1332202" y="6245225"/>
            <a:ext cx="7055559"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1801" y="6247147"/>
            <a:ext cx="723774" cy="520700"/>
          </a:xfrm>
          <a:prstGeom prst="rect">
            <a:avLst/>
          </a:prstGeom>
          <a:noFill/>
          <a:ln>
            <a:noFill/>
          </a:ln>
        </p:spPr>
      </p:pic>
    </p:spTree>
    <p:extLst>
      <p:ext uri="{BB962C8B-B14F-4D97-AF65-F5344CB8AC3E}">
        <p14:creationId xmlns:p14="http://schemas.microsoft.com/office/powerpoint/2010/main" xmlns="" val="529512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sz="3200" b="1" dirty="0" smtClean="0"/>
              <a:t>Support to the establishment of an EWG</a:t>
            </a:r>
            <a:endParaRPr lang="en-GB" sz="3200" b="1" dirty="0"/>
          </a:p>
        </p:txBody>
      </p:sp>
      <p:sp>
        <p:nvSpPr>
          <p:cNvPr id="3" name="Segnaposto contenuto 2"/>
          <p:cNvSpPr>
            <a:spLocks noGrp="1"/>
          </p:cNvSpPr>
          <p:nvPr>
            <p:ph idx="1"/>
          </p:nvPr>
        </p:nvSpPr>
        <p:spPr>
          <a:xfrm>
            <a:off x="395537" y="1752600"/>
            <a:ext cx="8352928" cy="4267200"/>
          </a:xfrm>
        </p:spPr>
        <p:txBody>
          <a:bodyPr/>
          <a:lstStyle/>
          <a:p>
            <a:r>
              <a:rPr lang="en-GB" sz="2800" kern="1200" dirty="0" smtClean="0">
                <a:latin typeface="Calibri" pitchFamily="34" charset="0"/>
              </a:rPr>
              <a:t>5 meetings providing direct experiences from 3 countries (4 project experts deployed) focussing on the issues to be considered for setting up the evaluation system in Croatia, namely</a:t>
            </a:r>
          </a:p>
          <a:p>
            <a:pPr lvl="1"/>
            <a:r>
              <a:rPr lang="en-GB" sz="2400" kern="1200" dirty="0" smtClean="0">
                <a:latin typeface="Calibri" pitchFamily="34" charset="0"/>
              </a:rPr>
              <a:t>Architecture of the system</a:t>
            </a:r>
          </a:p>
          <a:p>
            <a:pPr lvl="1"/>
            <a:r>
              <a:rPr lang="en-GB" sz="2400" kern="1200" dirty="0" smtClean="0">
                <a:latin typeface="Calibri" pitchFamily="34" charset="0"/>
              </a:rPr>
              <a:t>Organization and roles</a:t>
            </a:r>
          </a:p>
          <a:p>
            <a:pPr lvl="1"/>
            <a:r>
              <a:rPr lang="en-GB" sz="2400" kern="1200" dirty="0" smtClean="0">
                <a:latin typeface="Calibri" pitchFamily="34" charset="0"/>
              </a:rPr>
              <a:t>Process of capacity building</a:t>
            </a:r>
          </a:p>
          <a:p>
            <a:pPr lvl="1"/>
            <a:endParaRPr lang="en-GB" sz="2400" kern="1200" dirty="0" smtClean="0">
              <a:latin typeface="Calibri" pitchFamily="34" charset="0"/>
            </a:endParaRPr>
          </a:p>
          <a:p>
            <a:r>
              <a:rPr lang="en-GB" sz="2800" kern="1200" dirty="0" smtClean="0">
                <a:latin typeface="Calibri" pitchFamily="34" charset="0"/>
              </a:rPr>
              <a:t>Some practical </a:t>
            </a:r>
            <a:r>
              <a:rPr lang="en-GB" sz="2800" b="1" i="1" kern="1200" dirty="0" smtClean="0">
                <a:solidFill>
                  <a:srgbClr val="FF0000"/>
                </a:solidFill>
                <a:latin typeface="Calibri" pitchFamily="34" charset="0"/>
              </a:rPr>
              <a:t>tools</a:t>
            </a:r>
            <a:r>
              <a:rPr lang="en-GB" sz="2800" kern="1200" dirty="0" smtClean="0">
                <a:latin typeface="Calibri" pitchFamily="34" charset="0"/>
              </a:rPr>
              <a:t> provided …. </a:t>
            </a:r>
          </a:p>
        </p:txBody>
      </p:sp>
      <p:sp>
        <p:nvSpPr>
          <p:cNvPr id="4" name="Segnaposto numero diapositiva 3"/>
          <p:cNvSpPr>
            <a:spLocks noGrp="1"/>
          </p:cNvSpPr>
          <p:nvPr>
            <p:ph type="sldNum" sz="quarter" idx="12"/>
          </p:nvPr>
        </p:nvSpPr>
        <p:spPr>
          <a:xfrm>
            <a:off x="8385114" y="6245225"/>
            <a:ext cx="290630" cy="476250"/>
          </a:xfrm>
        </p:spPr>
        <p:txBody>
          <a:bodyPr/>
          <a:lstStyle/>
          <a:p>
            <a:pPr>
              <a:defRPr/>
            </a:pPr>
            <a:fld id="{50E80CD4-C656-4AA8-8890-639ECA6B2BFA}" type="slidenum">
              <a:rPr lang="en-GB" smtClean="0"/>
              <a:pPr>
                <a:defRPr/>
              </a:pPr>
              <a:t>9</a:t>
            </a:fld>
            <a:endParaRPr lang="en-GB" dirty="0"/>
          </a:p>
        </p:txBody>
      </p:sp>
      <p:sp>
        <p:nvSpPr>
          <p:cNvPr id="5" name="Segnaposto piè di pagina 4"/>
          <p:cNvSpPr>
            <a:spLocks noGrp="1"/>
          </p:cNvSpPr>
          <p:nvPr>
            <p:ph type="ftr" sz="quarter" idx="11"/>
          </p:nvPr>
        </p:nvSpPr>
        <p:spPr>
          <a:xfrm>
            <a:off x="1332202" y="6245225"/>
            <a:ext cx="7055559" cy="476250"/>
          </a:xfrm>
        </p:spPr>
        <p:txBody>
          <a:bodyPr/>
          <a:lstStyle/>
          <a:p>
            <a:pPr>
              <a:defRPr/>
            </a:pPr>
            <a:r>
              <a:rPr lang="en-US" dirty="0" smtClean="0"/>
              <a:t>Project (EUROPAID/130401/D/SER/HR) </a:t>
            </a:r>
            <a:r>
              <a:rPr lang="en-US" b="1" dirty="0"/>
              <a:t>“Ex-ante evaluation of programming documents and strengthening evaluation capacity for EU funds post-accession”</a:t>
            </a:r>
            <a:endParaRPr lang="en-GB" dirty="0"/>
          </a:p>
        </p:txBody>
      </p:sp>
      <p:pic>
        <p:nvPicPr>
          <p:cNvPr id="6" name="Picture 7"/>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1801" y="6247147"/>
            <a:ext cx="723774" cy="520700"/>
          </a:xfrm>
          <a:prstGeom prst="rect">
            <a:avLst/>
          </a:prstGeom>
          <a:noFill/>
          <a:ln>
            <a:noFill/>
          </a:ln>
        </p:spPr>
      </p:pic>
    </p:spTree>
    <p:extLst>
      <p:ext uri="{BB962C8B-B14F-4D97-AF65-F5344CB8AC3E}">
        <p14:creationId xmlns:p14="http://schemas.microsoft.com/office/powerpoint/2010/main" xmlns="" val="529512298"/>
      </p:ext>
    </p:extLst>
  </p:cSld>
  <p:clrMapOvr>
    <a:masterClrMapping/>
  </p:clrMapOvr>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4657</TotalTime>
  <Words>2237</Words>
  <Application>Microsoft Office PowerPoint</Application>
  <PresentationFormat>Presentazione su schermo (4:3)</PresentationFormat>
  <Paragraphs>223</Paragraphs>
  <Slides>24</Slides>
  <Notes>24</Notes>
  <HiddenSlides>0</HiddenSlides>
  <MMClips>0</MMClips>
  <ScaleCrop>false</ScaleCrop>
  <HeadingPairs>
    <vt:vector size="4" baseType="variant">
      <vt:variant>
        <vt:lpstr>Tema</vt:lpstr>
      </vt:variant>
      <vt:variant>
        <vt:i4>1</vt:i4>
      </vt:variant>
      <vt:variant>
        <vt:lpstr>Titoli diapositive</vt:lpstr>
      </vt:variant>
      <vt:variant>
        <vt:i4>24</vt:i4>
      </vt:variant>
    </vt:vector>
  </HeadingPairs>
  <TitlesOfParts>
    <vt:vector size="25" baseType="lpstr">
      <vt:lpstr>Profile</vt:lpstr>
      <vt:lpstr>Project  “Ex-ante evaluation of programming documents and strengthening evaluation capacity for EU funds post-accession”  (EUROPAID/130401/D/SER/HR) </vt:lpstr>
      <vt:lpstr>Overview</vt:lpstr>
      <vt:lpstr>Diapositiva 3</vt:lpstr>
      <vt:lpstr>The starting point: the evaluation capacity assessment</vt:lpstr>
      <vt:lpstr>Findings of the Capacity assessment</vt:lpstr>
      <vt:lpstr>Component II “Strengthening Evaluation Capacity for EU Cohesion Policy Funds Management” A logical overview</vt:lpstr>
      <vt:lpstr>The process of building expertise in individuals  (activity 2.7 &amp; 2.8)</vt:lpstr>
      <vt:lpstr>Training delivery (activity 2.8)</vt:lpstr>
      <vt:lpstr>Support to the establishment of an EWG</vt:lpstr>
      <vt:lpstr>Tools (outputs provided – 2.4 , 2.5)</vt:lpstr>
      <vt:lpstr>TOOLS</vt:lpstr>
      <vt:lpstr>Further seminars, workshops and inputs to MRDEUF (2.9)</vt:lpstr>
      <vt:lpstr>EVALUATION CAPACITY BUILDING ROADMAP (2.3)</vt:lpstr>
      <vt:lpstr> The Path ahead the proposals for capacity building ROADMAP</vt:lpstr>
      <vt:lpstr>The three pillars for Evaluation Capacity Building in Croatia</vt:lpstr>
      <vt:lpstr>Evaluation Capacity Roadmap:  A logical scheme</vt:lpstr>
      <vt:lpstr> focus:  possible immediate actions (period 2013 – 2015)</vt:lpstr>
      <vt:lpstr>Evaluation System Architecture:  The next steps (2013-2015)</vt:lpstr>
      <vt:lpstr>Evaluation System Architecture: The next steps (2013-2015)</vt:lpstr>
      <vt:lpstr>To enhance evaluation supply chain – Next Steps (2013-2015)</vt:lpstr>
      <vt:lpstr>To enhance evaluation supply chain – Next Steps (2013-2015)</vt:lpstr>
      <vt:lpstr> FOCUS:  ENHANCING THE DEMAND FOR EVALUATION  </vt:lpstr>
      <vt:lpstr>STENGTHENING DEMAND  aiming at INSTITUTIONALIZATION</vt:lpstr>
      <vt:lpstr>Diapositiva 24</vt:lpstr>
    </vt:vector>
  </TitlesOfParts>
  <Company>LSE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intended benefits of Evaluation</dc:title>
  <dc:creator>IT Services</dc:creator>
  <cp:lastModifiedBy>Antonio Strazzullo</cp:lastModifiedBy>
  <cp:revision>327</cp:revision>
  <dcterms:created xsi:type="dcterms:W3CDTF">2012-05-11T13:24:53Z</dcterms:created>
  <dcterms:modified xsi:type="dcterms:W3CDTF">2013-04-15T06:22:51Z</dcterms:modified>
</cp:coreProperties>
</file>