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1"/>
  </p:notesMasterIdLst>
  <p:sldIdLst>
    <p:sldId id="256" r:id="rId2"/>
    <p:sldId id="287" r:id="rId3"/>
    <p:sldId id="289" r:id="rId4"/>
    <p:sldId id="290" r:id="rId5"/>
    <p:sldId id="291" r:id="rId6"/>
    <p:sldId id="292" r:id="rId7"/>
    <p:sldId id="293" r:id="rId8"/>
    <p:sldId id="294" r:id="rId9"/>
    <p:sldId id="300" r:id="rId10"/>
    <p:sldId id="295" r:id="rId11"/>
    <p:sldId id="296" r:id="rId12"/>
    <p:sldId id="297" r:id="rId13"/>
    <p:sldId id="298" r:id="rId14"/>
    <p:sldId id="299" r:id="rId15"/>
    <p:sldId id="301" r:id="rId16"/>
    <p:sldId id="303" r:id="rId17"/>
    <p:sldId id="305" r:id="rId18"/>
    <p:sldId id="306" r:id="rId19"/>
    <p:sldId id="304" r:id="rId20"/>
  </p:sldIdLst>
  <p:sldSz cx="9145588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40" autoAdjust="0"/>
  </p:normalViewPr>
  <p:slideViewPr>
    <p:cSldViewPr>
      <p:cViewPr varScale="1">
        <p:scale>
          <a:sx n="52" d="100"/>
          <a:sy n="52" d="100"/>
        </p:scale>
        <p:origin x="-1219" y="-96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BC1A59B-6776-4F7A-9CC5-1BB917D81EE7}" type="datetimeFigureOut">
              <a:rPr lang="en-GB"/>
              <a:pPr>
                <a:defRPr/>
              </a:pPr>
              <a:t>14/04/2013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GB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CF73BCA-3903-4229-B18C-555579438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294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D562B2-B2FA-49C3-B843-34D39D054087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F73BCA-3903-4229-B18C-555579438C6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3988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r-Latn-CS" sz="2400">
              <a:latin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919" y="990600"/>
            <a:ext cx="777375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8052" y="3429000"/>
            <a:ext cx="7011617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7188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4788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E8D8B-5A9C-47E4-8DBC-CD0A4E1C4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D5B1-94FF-43B8-8DE3-DA4FDEC1AE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4980" y="304800"/>
            <a:ext cx="200218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836" y="304800"/>
            <a:ext cx="5855717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900D9-0B54-47F2-9FF1-E39A483A2D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BEB40-52E0-4A43-AFB5-C242C6E77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8" y="4406901"/>
            <a:ext cx="77737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8" y="2906713"/>
            <a:ext cx="77737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122E-469A-48A6-AA15-7559281A2E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836" y="1752600"/>
            <a:ext cx="3924982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244" y="1752600"/>
            <a:ext cx="3924982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F1B3F-2688-4581-B148-AE0652ABDC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0" y="274638"/>
            <a:ext cx="823102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1535113"/>
            <a:ext cx="40408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79" y="2174875"/>
            <a:ext cx="40408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832" y="1535113"/>
            <a:ext cx="40424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32" y="2174875"/>
            <a:ext cx="40424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2C7DE-3702-40A5-BA64-36D171BB28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F6D84-821C-4744-A592-FBBD44DEC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1F098-B146-43E8-9B94-6F96FE4774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0" y="273050"/>
            <a:ext cx="300883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71" y="273051"/>
            <a:ext cx="51126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80" y="1435101"/>
            <a:ext cx="30088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EDF9E-BA77-4DA4-8594-7203253042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599" y="4800600"/>
            <a:ext cx="5487353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599" y="612775"/>
            <a:ext cx="548735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599" y="5367338"/>
            <a:ext cx="548735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DC907-C9A5-467B-856A-E0BDCC42CD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258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25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smtClean="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9725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r-Latn-C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6388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7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Project (EUROPAID/130401/D/SER/HR)  “Ex-ante evaluation of programming documents and strengthening evaluation capacity for EU funds post-accession”</a:t>
            </a:r>
            <a:endParaRPr lang="en-GB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4788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2AFD8A-62D1-43D7-AE11-9B97F5B8EA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7300" y="200818"/>
            <a:ext cx="7632700" cy="792163"/>
          </a:xfrm>
        </p:spPr>
        <p:txBody>
          <a:bodyPr anchor="t"/>
          <a:lstStyle/>
          <a:p>
            <a:pPr algn="ctr">
              <a:spcBef>
                <a:spcPts val="1200"/>
              </a:spcBef>
            </a:pPr>
            <a:r>
              <a:rPr lang="it-IT" sz="1600" b="1" dirty="0" smtClean="0"/>
              <a:t>Project </a:t>
            </a:r>
            <a:r>
              <a:rPr lang="en-US" sz="1600" b="1" dirty="0" smtClean="0"/>
              <a:t> “</a:t>
            </a:r>
            <a:r>
              <a:rPr lang="en-US" sz="1600" b="1" i="1" dirty="0" smtClean="0"/>
              <a:t>Ex-ante</a:t>
            </a:r>
            <a:r>
              <a:rPr lang="en-US" sz="1600" b="1" dirty="0" smtClean="0"/>
              <a:t> evaluation of programming documents and strengthening evaluation capacity for EU funds post-accession”</a:t>
            </a:r>
            <a:br>
              <a:rPr lang="en-US" sz="1600" b="1" dirty="0" smtClean="0"/>
            </a:br>
            <a:r>
              <a:rPr lang="en-US" sz="1400" b="1" dirty="0" smtClean="0"/>
              <a:t> (EUROPAID/130401/D/SER/HR) </a:t>
            </a:r>
            <a:endParaRPr lang="en-GB" sz="1900" dirty="0" smtClean="0"/>
          </a:p>
        </p:txBody>
      </p:sp>
      <p:sp>
        <p:nvSpPr>
          <p:cNvPr id="14338" name="Sottotitolo 14"/>
          <p:cNvSpPr>
            <a:spLocks noGrp="1"/>
          </p:cNvSpPr>
          <p:nvPr>
            <p:ph type="subTitle" idx="1"/>
          </p:nvPr>
        </p:nvSpPr>
        <p:spPr>
          <a:xfrm>
            <a:off x="830263" y="2708920"/>
            <a:ext cx="7777163" cy="1095375"/>
          </a:xfrm>
        </p:spPr>
        <p:txBody>
          <a:bodyPr/>
          <a:lstStyle/>
          <a:p>
            <a:pPr marL="514350" indent="-514350" algn="ctr"/>
            <a:r>
              <a:rPr lang="en-GB" b="1" dirty="0" smtClean="0">
                <a:solidFill>
                  <a:srgbClr val="CC0000"/>
                </a:solidFill>
              </a:rPr>
              <a:t>Programme </a:t>
            </a:r>
            <a:r>
              <a:rPr lang="en-GB" b="1" dirty="0">
                <a:solidFill>
                  <a:srgbClr val="CC0000"/>
                </a:solidFill>
              </a:rPr>
              <a:t>Evaluation Activities:</a:t>
            </a:r>
          </a:p>
          <a:p>
            <a:pPr marL="514350" indent="-514350" algn="ctr"/>
            <a:r>
              <a:rPr lang="en-GB" b="1" dirty="0">
                <a:solidFill>
                  <a:srgbClr val="CC0000"/>
                </a:solidFill>
              </a:rPr>
              <a:t>Outcomes &amp; Lessons </a:t>
            </a:r>
            <a:r>
              <a:rPr lang="en-GB" b="1" dirty="0" smtClean="0">
                <a:solidFill>
                  <a:srgbClr val="CC0000"/>
                </a:solidFill>
              </a:rPr>
              <a:t>Learned</a:t>
            </a:r>
          </a:p>
          <a:p>
            <a:pPr marL="514350" indent="-514350" algn="ctr"/>
            <a:r>
              <a:rPr lang="en-GB" i="1" dirty="0">
                <a:solidFill>
                  <a:srgbClr val="C00000"/>
                </a:solidFill>
              </a:rPr>
              <a:t>A Presentation of Component </a:t>
            </a:r>
            <a:r>
              <a:rPr lang="en-GB" i="1" dirty="0" smtClean="0">
                <a:solidFill>
                  <a:srgbClr val="C00000"/>
                </a:solidFill>
              </a:rPr>
              <a:t>I</a:t>
            </a:r>
            <a:endParaRPr lang="en-GB" i="1" dirty="0">
              <a:solidFill>
                <a:srgbClr val="C00000"/>
              </a:solidFill>
            </a:endParaRPr>
          </a:p>
          <a:p>
            <a:pPr marL="514350" indent="-514350" algn="ctr"/>
            <a:endParaRPr lang="en-GB" b="1" dirty="0" smtClean="0">
              <a:solidFill>
                <a:srgbClr val="CC0000"/>
              </a:solidFill>
            </a:endParaRPr>
          </a:p>
        </p:txBody>
      </p:sp>
      <p:pic>
        <p:nvPicPr>
          <p:cNvPr id="14339" name="Picture 1" descr="EuroConsultantsS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7175" y="6038850"/>
            <a:ext cx="19923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5876925"/>
            <a:ext cx="820738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logo CASE (dark red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8138" y="5949950"/>
            <a:ext cx="7524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Enterprise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6021388"/>
            <a:ext cx="14351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3" name="Group 5"/>
          <p:cNvGrpSpPr>
            <a:grpSpLocks noChangeAspect="1"/>
          </p:cNvGrpSpPr>
          <p:nvPr/>
        </p:nvGrpSpPr>
        <p:grpSpPr bwMode="auto">
          <a:xfrm>
            <a:off x="468313" y="333375"/>
            <a:ext cx="723900" cy="520700"/>
            <a:chOff x="295" y="346"/>
            <a:chExt cx="456" cy="328"/>
          </a:xfrm>
        </p:grpSpPr>
        <p:sp>
          <p:nvSpPr>
            <p:cNvPr id="143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95" y="346"/>
              <a:ext cx="45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4349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5" y="346"/>
              <a:ext cx="460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Sottotitolo 14"/>
          <p:cNvSpPr txBox="1">
            <a:spLocks/>
          </p:cNvSpPr>
          <p:nvPr/>
        </p:nvSpPr>
        <p:spPr bwMode="auto">
          <a:xfrm>
            <a:off x="908050" y="5429250"/>
            <a:ext cx="77041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GB" sz="1600" b="1" kern="0" dirty="0" smtClean="0">
                <a:latin typeface="+mn-lt"/>
                <a:cs typeface="+mn-cs"/>
              </a:rPr>
              <a:t>Zagreb, 23 April 2013</a:t>
            </a:r>
            <a:endParaRPr lang="en-GB" sz="1600" b="1" kern="0" dirty="0">
              <a:latin typeface="+mn-lt"/>
              <a:cs typeface="+mn-cs"/>
            </a:endParaRPr>
          </a:p>
        </p:txBody>
      </p:sp>
      <p:sp>
        <p:nvSpPr>
          <p:cNvPr id="14" name="Sottotitolo 14"/>
          <p:cNvSpPr txBox="1">
            <a:spLocks/>
          </p:cNvSpPr>
          <p:nvPr/>
        </p:nvSpPr>
        <p:spPr bwMode="auto">
          <a:xfrm>
            <a:off x="251785" y="4632460"/>
            <a:ext cx="8386290" cy="50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GB" sz="2400" b="1" kern="0" dirty="0" err="1" smtClean="0">
                <a:latin typeface="+mn-lt"/>
                <a:cs typeface="+mn-cs"/>
              </a:rPr>
              <a:t>Dr.</a:t>
            </a:r>
            <a:r>
              <a:rPr lang="en-GB" sz="2400" b="1" kern="0" dirty="0" smtClean="0">
                <a:latin typeface="+mn-lt"/>
                <a:cs typeface="+mn-cs"/>
              </a:rPr>
              <a:t> </a:t>
            </a:r>
            <a:r>
              <a:rPr lang="en-GB" sz="2400" b="1" kern="0" dirty="0" smtClean="0">
                <a:latin typeface="+mn-lt"/>
                <a:cs typeface="+mn-cs"/>
              </a:rPr>
              <a:t>Antony </a:t>
            </a:r>
            <a:r>
              <a:rPr lang="en-GB" sz="2400" b="1" kern="0" dirty="0" err="1" smtClean="0">
                <a:latin typeface="+mn-lt"/>
                <a:cs typeface="+mn-cs"/>
              </a:rPr>
              <a:t>Mousios</a:t>
            </a:r>
            <a:r>
              <a:rPr lang="en-GB" sz="2400" b="1" kern="0" dirty="0" smtClean="0">
                <a:latin typeface="+mn-lt"/>
                <a:cs typeface="+mn-cs"/>
              </a:rPr>
              <a:t>, TL-KE1</a:t>
            </a:r>
            <a:endParaRPr lang="en-GB" sz="2400" b="1" kern="0" dirty="0" smtClean="0">
              <a:latin typeface="+mn-lt"/>
              <a:cs typeface="+mn-cs"/>
            </a:endParaRPr>
          </a:p>
          <a:p>
            <a:pPr marL="514350" indent="-514350"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GB" b="1" kern="0" dirty="0" smtClean="0">
                <a:latin typeface="+mn-lt"/>
                <a:cs typeface="+mn-cs"/>
              </a:rPr>
              <a:t> </a:t>
            </a:r>
            <a:endParaRPr lang="en-GB" b="1" kern="0" dirty="0">
              <a:latin typeface="+mn-lt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71577" y="1196752"/>
            <a:ext cx="569178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spcBef>
                <a:spcPct val="20000"/>
              </a:spcBef>
              <a:buClr>
                <a:srgbClr val="CC0000"/>
              </a:buClr>
              <a:defRPr/>
            </a:pPr>
            <a:r>
              <a:rPr lang="en-GB" b="1" kern="0" dirty="0">
                <a:latin typeface="+mn-lt"/>
                <a:cs typeface="+mn-cs"/>
              </a:rPr>
              <a:t>VISIBILITY EVENT</a:t>
            </a:r>
          </a:p>
          <a:p>
            <a:pPr marL="514350" lvl="0" indent="-514350" algn="ctr">
              <a:spcBef>
                <a:spcPct val="20000"/>
              </a:spcBef>
              <a:buClr>
                <a:srgbClr val="CC0000"/>
              </a:buClr>
              <a:defRPr/>
            </a:pPr>
            <a:r>
              <a:rPr lang="en-GB" b="1" kern="0" dirty="0" smtClean="0">
                <a:solidFill>
                  <a:srgbClr val="000000"/>
                </a:solidFill>
                <a:latin typeface="Verdana"/>
                <a:cs typeface="Arial"/>
              </a:rPr>
              <a:t>From </a:t>
            </a:r>
            <a:r>
              <a:rPr lang="en-GB" b="1" kern="0" dirty="0">
                <a:solidFill>
                  <a:srgbClr val="000000"/>
                </a:solidFill>
                <a:latin typeface="Verdana"/>
                <a:cs typeface="Arial"/>
              </a:rPr>
              <a:t>IPA to Structural Funds in Croatia: </a:t>
            </a:r>
          </a:p>
          <a:p>
            <a:pPr marL="514350" lvl="0" indent="-514350" algn="ctr">
              <a:spcBef>
                <a:spcPct val="20000"/>
              </a:spcBef>
              <a:buClr>
                <a:srgbClr val="CC0000"/>
              </a:buClr>
              <a:defRPr/>
            </a:pPr>
            <a:r>
              <a:rPr lang="en-GB" b="1" kern="0" dirty="0">
                <a:solidFill>
                  <a:srgbClr val="000000"/>
                </a:solidFill>
                <a:latin typeface="Verdana"/>
                <a:cs typeface="Arial"/>
              </a:rPr>
              <a:t>Lessons from and for Evaluation</a:t>
            </a:r>
            <a:endParaRPr lang="en-GB" b="1" kern="0" dirty="0">
              <a:solidFill>
                <a:srgbClr val="000000"/>
              </a:solidFill>
              <a:latin typeface="Verdana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646" y="2492899"/>
            <a:ext cx="7773750" cy="1362075"/>
          </a:xfrm>
        </p:spPr>
        <p:txBody>
          <a:bodyPr/>
          <a:lstStyle/>
          <a:p>
            <a:r>
              <a:rPr lang="en-GB" cap="none" dirty="0" smtClean="0">
                <a:solidFill>
                  <a:schemeClr val="tx1"/>
                </a:solidFill>
              </a:rPr>
              <a:t>Component</a:t>
            </a:r>
            <a:r>
              <a:rPr lang="en-GB" dirty="0" smtClean="0">
                <a:solidFill>
                  <a:schemeClr val="tx1"/>
                </a:solidFill>
              </a:rPr>
              <a:t> I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cap="none" dirty="0" smtClean="0">
                <a:solidFill>
                  <a:schemeClr val="tx1"/>
                </a:solidFill>
              </a:rPr>
              <a:t>Evaluation Findings</a:t>
            </a:r>
            <a:endParaRPr lang="en-GB" cap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D445B-92A8-4680-96C1-9B06DB4D25C0}" type="slidenum">
              <a:rPr lang="el-GR" sz="1600" smtClean="0"/>
              <a:pPr>
                <a:defRPr/>
              </a:pPr>
              <a:t>10</a:t>
            </a:fld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9039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24322" y="836712"/>
            <a:ext cx="8231029" cy="654032"/>
          </a:xfrm>
        </p:spPr>
        <p:txBody>
          <a:bodyPr/>
          <a:lstStyle/>
          <a:p>
            <a:pPr algn="just"/>
            <a:r>
              <a:rPr lang="en-GB" sz="4000" dirty="0" smtClean="0">
                <a:solidFill>
                  <a:schemeClr val="tx1"/>
                </a:solidFill>
              </a:rPr>
              <a:t>				NSRF           </a:t>
            </a:r>
            <a:r>
              <a:rPr lang="en-GB" sz="2400" i="1" dirty="0" smtClean="0">
                <a:solidFill>
                  <a:schemeClr val="tx1"/>
                </a:solidFill>
              </a:rPr>
              <a:t>(1/3)</a:t>
            </a:r>
            <a:endParaRPr lang="en-GB" sz="2400" i="1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81" y="1556792"/>
            <a:ext cx="8231029" cy="4680520"/>
          </a:xfrm>
        </p:spPr>
        <p:txBody>
          <a:bodyPr/>
          <a:lstStyle/>
          <a:p>
            <a:pPr lvl="0"/>
            <a:r>
              <a:rPr lang="en-GB" sz="2400" dirty="0" smtClean="0"/>
              <a:t>Appraisal </a:t>
            </a:r>
            <a:r>
              <a:rPr lang="en-GB" sz="2400" dirty="0"/>
              <a:t>of </a:t>
            </a:r>
            <a:r>
              <a:rPr lang="en-GB" sz="2400" dirty="0" smtClean="0"/>
              <a:t>needs </a:t>
            </a:r>
            <a:r>
              <a:rPr lang="en-GB" sz="2400" dirty="0"/>
              <a:t>assessment </a:t>
            </a:r>
            <a:r>
              <a:rPr lang="en-GB" sz="2400" dirty="0" smtClean="0"/>
              <a:t>&amp; </a:t>
            </a:r>
            <a:r>
              <a:rPr lang="en-GB" sz="2400" dirty="0"/>
              <a:t>SWOT </a:t>
            </a:r>
            <a:r>
              <a:rPr lang="en-GB" sz="2400" dirty="0" smtClean="0"/>
              <a:t>analysis:</a:t>
            </a:r>
          </a:p>
          <a:p>
            <a:pPr lvl="1"/>
            <a:r>
              <a:rPr lang="en-GB" sz="2400" dirty="0"/>
              <a:t>b</a:t>
            </a:r>
            <a:r>
              <a:rPr lang="en-GB" sz="2400" dirty="0" smtClean="0"/>
              <a:t>oth have </a:t>
            </a:r>
            <a:r>
              <a:rPr lang="en-GB" sz="2400" dirty="0"/>
              <a:t>relevant </a:t>
            </a:r>
            <a:r>
              <a:rPr lang="en-GB" sz="2400" dirty="0" smtClean="0"/>
              <a:t>scope &amp; use </a:t>
            </a:r>
            <a:r>
              <a:rPr lang="en-GB" sz="2400" dirty="0"/>
              <a:t>qualitative and quantitative data </a:t>
            </a:r>
            <a:r>
              <a:rPr lang="en-GB" sz="2400" dirty="0" smtClean="0"/>
              <a:t>supporting conclusions </a:t>
            </a:r>
            <a:r>
              <a:rPr lang="en-GB" sz="2400" dirty="0"/>
              <a:t>of the analysis in a convincing </a:t>
            </a:r>
            <a:r>
              <a:rPr lang="en-GB" sz="2400" dirty="0" smtClean="0"/>
              <a:t>manner;</a:t>
            </a:r>
          </a:p>
          <a:p>
            <a:pPr lvl="1"/>
            <a:r>
              <a:rPr lang="en-GB" sz="2400" dirty="0" smtClean="0"/>
              <a:t>are addressing all key macroeconomic parameters of Cohesion policy in Croatia, but need</a:t>
            </a:r>
            <a:r>
              <a:rPr lang="en-GB" sz="2400" u="sng" dirty="0" smtClean="0"/>
              <a:t> </a:t>
            </a:r>
            <a:r>
              <a:rPr lang="en-GB" sz="2400" dirty="0" smtClean="0"/>
              <a:t>to update 2012 data on </a:t>
            </a:r>
            <a:r>
              <a:rPr lang="en-GB" sz="2400" dirty="0"/>
              <a:t>GDP </a:t>
            </a:r>
            <a:r>
              <a:rPr lang="en-GB" sz="2400" dirty="0" smtClean="0"/>
              <a:t>contraction &amp; deteriorating </a:t>
            </a:r>
            <a:r>
              <a:rPr lang="en-GB" sz="2400" dirty="0"/>
              <a:t>labour market </a:t>
            </a:r>
            <a:r>
              <a:rPr lang="en-GB" sz="2400" dirty="0" smtClean="0"/>
              <a:t>conditions;</a:t>
            </a:r>
          </a:p>
          <a:p>
            <a:pPr lvl="1"/>
            <a:r>
              <a:rPr lang="en-GB" sz="2400" dirty="0" smtClean="0"/>
              <a:t>enable the needs of particular stakeholder groups, and regions to be differentiated and addressed, and have a European perspective making issues &amp; conclusions EU-comparable.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 smtClean="0">
                <a:latin typeface="+mn-lt"/>
              </a:rPr>
              <a:pPr/>
              <a:t>11</a:t>
            </a:fld>
            <a:endParaRPr lang="el-G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2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30" y="980728"/>
            <a:ext cx="8231029" cy="50405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			  </a:t>
            </a:r>
            <a:r>
              <a:rPr lang="en-GB" sz="4000" dirty="0" smtClean="0">
                <a:solidFill>
                  <a:schemeClr val="tx1"/>
                </a:solidFill>
              </a:rPr>
              <a:t> NSRF             </a:t>
            </a:r>
            <a:r>
              <a:rPr lang="en-GB" sz="2400" i="1" dirty="0" smtClean="0">
                <a:solidFill>
                  <a:schemeClr val="tx1"/>
                </a:solidFill>
              </a:rPr>
              <a:t>(2/3)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84" y="1772816"/>
            <a:ext cx="8364724" cy="4248472"/>
          </a:xfrm>
        </p:spPr>
        <p:txBody>
          <a:bodyPr/>
          <a:lstStyle/>
          <a:p>
            <a:r>
              <a:rPr lang="en-GB" sz="2400" dirty="0" smtClean="0"/>
              <a:t>The </a:t>
            </a:r>
            <a:r>
              <a:rPr lang="en-GB" sz="2400" dirty="0"/>
              <a:t>strategic </a:t>
            </a:r>
            <a:r>
              <a:rPr lang="en-GB" sz="2400" dirty="0" smtClean="0"/>
              <a:t>orientation/intervention logic are </a:t>
            </a:r>
            <a:r>
              <a:rPr lang="en-GB" sz="2400" dirty="0"/>
              <a:t>very elaborately structured and clearly </a:t>
            </a:r>
            <a:r>
              <a:rPr lang="en-GB" sz="2400" dirty="0" smtClean="0"/>
              <a:t>explained and the NSRF’s external </a:t>
            </a:r>
            <a:r>
              <a:rPr lang="en-GB" sz="2400" dirty="0"/>
              <a:t>coherence to </a:t>
            </a:r>
            <a:r>
              <a:rPr lang="en-GB" sz="2400" dirty="0" smtClean="0"/>
              <a:t>EU &amp; to pertinent </a:t>
            </a:r>
            <a:r>
              <a:rPr lang="en-GB" sz="2400" dirty="0"/>
              <a:t>national policies is documented by its design process and </a:t>
            </a:r>
            <a:r>
              <a:rPr lang="en-US" sz="2400" dirty="0" smtClean="0"/>
              <a:t>content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But </a:t>
            </a:r>
            <a:r>
              <a:rPr lang="en-GB" sz="2400" dirty="0"/>
              <a:t>the statements of intent at the level of </a:t>
            </a:r>
            <a:r>
              <a:rPr lang="en-GB" sz="2400" dirty="0"/>
              <a:t>overall /strategic </a:t>
            </a:r>
            <a:r>
              <a:rPr lang="en-GB" sz="2400" dirty="0"/>
              <a:t>objectives are very broad and ambitious in nature compared with the select and narrow focus of interventions under the </a:t>
            </a:r>
            <a:r>
              <a:rPr lang="en-GB" sz="2400" dirty="0"/>
              <a:t>OPs, thus, </a:t>
            </a:r>
            <a:r>
              <a:rPr lang="en-GB" sz="2400" dirty="0"/>
              <a:t>streamlining and harmonising their </a:t>
            </a:r>
            <a:r>
              <a:rPr lang="en-GB" sz="2400" dirty="0" smtClean="0"/>
              <a:t>content are recommended.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D445B-92A8-4680-96C1-9B06DB4D25C0}" type="slidenum">
              <a:rPr lang="el-GR" sz="1600" smtClean="0"/>
              <a:pPr>
                <a:defRPr/>
              </a:pPr>
              <a:t>12</a:t>
            </a:fld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4043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38" y="980728"/>
            <a:ext cx="8231029" cy="50405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			  </a:t>
            </a:r>
            <a:r>
              <a:rPr lang="en-GB" sz="4000" dirty="0" smtClean="0">
                <a:solidFill>
                  <a:schemeClr val="tx1"/>
                </a:solidFill>
              </a:rPr>
              <a:t> NSRF             </a:t>
            </a:r>
            <a:r>
              <a:rPr lang="en-GB" sz="2400" i="1" dirty="0" smtClean="0">
                <a:solidFill>
                  <a:schemeClr val="tx1"/>
                </a:solidFill>
              </a:rPr>
              <a:t>(3/3)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84" y="1772816"/>
            <a:ext cx="8364724" cy="4248472"/>
          </a:xfrm>
        </p:spPr>
        <p:txBody>
          <a:bodyPr/>
          <a:lstStyle/>
          <a:p>
            <a:r>
              <a:rPr lang="en-GB" sz="2400" dirty="0" smtClean="0"/>
              <a:t>The elements </a:t>
            </a:r>
            <a:r>
              <a:rPr lang="en-GB" sz="2400" dirty="0"/>
              <a:t>of </a:t>
            </a:r>
            <a:r>
              <a:rPr lang="en-GB" sz="2400" dirty="0" smtClean="0"/>
              <a:t>the indicator </a:t>
            </a:r>
            <a:r>
              <a:rPr lang="en-GB" sz="2400" dirty="0"/>
              <a:t>system </a:t>
            </a:r>
            <a:r>
              <a:rPr lang="en-GB" sz="2400" dirty="0" smtClean="0"/>
              <a:t>for the </a:t>
            </a:r>
            <a:r>
              <a:rPr lang="en-GB" sz="2400" dirty="0"/>
              <a:t>first two Thematic </a:t>
            </a:r>
            <a:r>
              <a:rPr lang="en-GB" sz="2400" dirty="0" smtClean="0"/>
              <a:t>Priorities are </a:t>
            </a:r>
            <a:r>
              <a:rPr lang="en-GB" sz="2400" dirty="0"/>
              <a:t>well developed, manageable and </a:t>
            </a:r>
            <a:r>
              <a:rPr lang="en-GB" sz="2400" dirty="0" smtClean="0"/>
              <a:t>useful. Aggregated </a:t>
            </a:r>
            <a:r>
              <a:rPr lang="en-GB" sz="2400" dirty="0"/>
              <a:t>indicators that cannot be directly attributable to NSRF </a:t>
            </a:r>
            <a:r>
              <a:rPr lang="en-GB" sz="2400" dirty="0" smtClean="0"/>
              <a:t>interventions under TP 3-4 need refinement.</a:t>
            </a:r>
          </a:p>
          <a:p>
            <a:r>
              <a:rPr lang="en-GB" sz="2400" dirty="0"/>
              <a:t>The institutional set-up for the NSRF includes a 3-level and multi-institutions management structure provides </a:t>
            </a:r>
            <a:r>
              <a:rPr lang="en-GB" sz="2400" dirty="0" smtClean="0"/>
              <a:t>continuity, </a:t>
            </a:r>
            <a:r>
              <a:rPr lang="en-GB" sz="2400" dirty="0"/>
              <a:t>but clear guidance on </a:t>
            </a:r>
            <a:r>
              <a:rPr lang="en-GB" sz="2400" dirty="0"/>
              <a:t>improving </a:t>
            </a:r>
            <a:r>
              <a:rPr lang="en-GB" sz="2400" dirty="0" smtClean="0"/>
              <a:t>project </a:t>
            </a:r>
            <a:r>
              <a:rPr lang="en-GB" sz="2400" dirty="0"/>
              <a:t>readiness during the programming </a:t>
            </a:r>
            <a:r>
              <a:rPr lang="en-GB" sz="2400" dirty="0" smtClean="0"/>
              <a:t>process is required, to be </a:t>
            </a:r>
            <a:r>
              <a:rPr lang="en-GB" sz="2400" dirty="0"/>
              <a:t>combined with securing sufficient administrative </a:t>
            </a:r>
            <a:r>
              <a:rPr lang="en-GB" sz="2400" dirty="0" smtClean="0"/>
              <a:t>capacity.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D445B-92A8-4680-96C1-9B06DB4D25C0}" type="slidenum">
              <a:rPr lang="el-GR" sz="1600" smtClean="0"/>
              <a:pPr>
                <a:defRPr/>
              </a:pPr>
              <a:t>13</a:t>
            </a:fld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12377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40346" y="836712"/>
            <a:ext cx="8231029" cy="654032"/>
          </a:xfrm>
        </p:spPr>
        <p:txBody>
          <a:bodyPr/>
          <a:lstStyle/>
          <a:p>
            <a:pPr algn="just"/>
            <a:r>
              <a:rPr lang="en-GB" sz="3600" dirty="0" smtClean="0">
                <a:solidFill>
                  <a:schemeClr val="tx1"/>
                </a:solidFill>
              </a:rPr>
              <a:t>      OP-level Observations       </a:t>
            </a:r>
            <a:r>
              <a:rPr lang="en-GB" sz="2400" dirty="0" smtClean="0">
                <a:solidFill>
                  <a:schemeClr val="tx1"/>
                </a:solidFill>
              </a:rPr>
              <a:t>(1/4)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4323" y="1700808"/>
            <a:ext cx="8424936" cy="4464496"/>
          </a:xfrm>
        </p:spPr>
        <p:txBody>
          <a:bodyPr/>
          <a:lstStyle/>
          <a:p>
            <a:pPr lvl="0"/>
            <a:r>
              <a:rPr lang="en-GB" sz="2400" dirty="0" smtClean="0"/>
              <a:t>IPA, as transitional </a:t>
            </a:r>
            <a:r>
              <a:rPr lang="en-GB" sz="2400" dirty="0"/>
              <a:t>assistance linked to accession </a:t>
            </a:r>
            <a:r>
              <a:rPr lang="en-GB" sz="2400" dirty="0" smtClean="0"/>
              <a:t>preparation that aimed </a:t>
            </a:r>
            <a:r>
              <a:rPr lang="en-GB" sz="2400" dirty="0" smtClean="0"/>
              <a:t>mainly at institution building</a:t>
            </a:r>
            <a:r>
              <a:rPr lang="en-GB" sz="2400" dirty="0" smtClean="0"/>
              <a:t>,</a:t>
            </a:r>
            <a:r>
              <a:rPr lang="en-GB" sz="2400" dirty="0" smtClean="0"/>
              <a:t> is proving to be a positive organizational learning experience for coordinating and line institutions, </a:t>
            </a:r>
            <a:r>
              <a:rPr lang="en-GB" sz="2400" dirty="0"/>
              <a:t>facilitating future </a:t>
            </a:r>
            <a:r>
              <a:rPr lang="en-GB" sz="2400" dirty="0" smtClean="0"/>
              <a:t>prospects in Croatia for better </a:t>
            </a:r>
            <a:r>
              <a:rPr lang="en-GB" sz="2400" dirty="0" smtClean="0"/>
              <a:t>programming and management practises under structural funds.</a:t>
            </a:r>
          </a:p>
          <a:p>
            <a:pPr lvl="0"/>
            <a:r>
              <a:rPr lang="en-GB" sz="2400" dirty="0" smtClean="0"/>
              <a:t>Nonetheless, the interim evaluations of IPA OPs highlighted gaps/weaknesses in efficiency due to:</a:t>
            </a:r>
          </a:p>
          <a:p>
            <a:pPr lvl="1"/>
            <a:r>
              <a:rPr lang="en-GB" sz="2000" dirty="0" smtClean="0"/>
              <a:t>Limited strategic </a:t>
            </a:r>
            <a:r>
              <a:rPr lang="en-GB" sz="2000" dirty="0"/>
              <a:t>programming (insufficient prioritisation, too focused on projects, not sufficient strategic/</a:t>
            </a:r>
            <a:r>
              <a:rPr lang="en-GB" sz="2000" dirty="0" err="1"/>
              <a:t>sectoral</a:t>
            </a:r>
            <a:r>
              <a:rPr lang="en-GB" sz="2000" dirty="0"/>
              <a:t> approach</a:t>
            </a:r>
            <a:r>
              <a:rPr lang="en-GB" sz="2000" dirty="0" smtClean="0"/>
              <a:t>).</a:t>
            </a:r>
            <a:endParaRPr lang="en-GB" sz="2000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Calibri"/>
              </a:rPr>
              <a:pPr/>
              <a:t>14</a:t>
            </a:fld>
            <a:endParaRPr lang="el-GR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40346" y="836712"/>
            <a:ext cx="8231029" cy="654032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	  OP-level Observations     </a:t>
            </a:r>
            <a:r>
              <a:rPr lang="en-GB" sz="2400" dirty="0" smtClean="0">
                <a:solidFill>
                  <a:schemeClr val="tx1"/>
                </a:solidFill>
              </a:rPr>
              <a:t>(2/4)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81" y="1700808"/>
            <a:ext cx="8231029" cy="4464496"/>
          </a:xfrm>
        </p:spPr>
        <p:txBody>
          <a:bodyPr/>
          <a:lstStyle/>
          <a:p>
            <a:pPr lvl="1"/>
            <a:r>
              <a:rPr lang="en-GB" sz="2000" dirty="0" smtClean="0"/>
              <a:t>Long </a:t>
            </a:r>
            <a:r>
              <a:rPr lang="en-GB" sz="2000" dirty="0"/>
              <a:t>gap (2-3 years) from programming to actual </a:t>
            </a:r>
            <a:r>
              <a:rPr lang="en-GB" sz="2000" dirty="0"/>
              <a:t>implementation due </a:t>
            </a:r>
            <a:r>
              <a:rPr lang="en-GB" sz="2000" dirty="0" smtClean="0"/>
              <a:t>to delays </a:t>
            </a:r>
            <a:r>
              <a:rPr lang="en-GB" sz="2000" dirty="0"/>
              <a:t>linked to </a:t>
            </a:r>
            <a:r>
              <a:rPr lang="en-GB" sz="2000" dirty="0" smtClean="0"/>
              <a:t>the fulfilment </a:t>
            </a:r>
            <a:r>
              <a:rPr lang="en-GB" sz="2000" dirty="0"/>
              <a:t>of </a:t>
            </a:r>
            <a:r>
              <a:rPr lang="en-GB" sz="2000" dirty="0" smtClean="0"/>
              <a:t>project </a:t>
            </a:r>
            <a:r>
              <a:rPr lang="en-GB" sz="2000" dirty="0" err="1" smtClean="0"/>
              <a:t>conditionalities</a:t>
            </a:r>
            <a:r>
              <a:rPr lang="en-GB" sz="2000" dirty="0" smtClean="0"/>
              <a:t> (technical documentation, procurement procedures).</a:t>
            </a:r>
            <a:endParaRPr lang="en-GB" sz="2000" dirty="0"/>
          </a:p>
          <a:p>
            <a:pPr lvl="1"/>
            <a:r>
              <a:rPr lang="en-GB" sz="2000" dirty="0" smtClean="0"/>
              <a:t>Weak </a:t>
            </a:r>
            <a:r>
              <a:rPr lang="en-GB" sz="2000" dirty="0"/>
              <a:t>administrative </a:t>
            </a:r>
            <a:r>
              <a:rPr lang="en-GB" sz="2000" dirty="0"/>
              <a:t>capacity of </a:t>
            </a:r>
            <a:r>
              <a:rPr lang="en-GB" sz="2000" dirty="0" smtClean="0"/>
              <a:t>beneficiaries, </a:t>
            </a:r>
            <a:r>
              <a:rPr lang="en-GB" sz="2000" dirty="0"/>
              <a:t>punctuated by </a:t>
            </a:r>
            <a:r>
              <a:rPr lang="en-US" sz="2000" dirty="0"/>
              <a:t>h</a:t>
            </a:r>
            <a:r>
              <a:rPr lang="en-US" sz="2000" dirty="0" smtClean="0"/>
              <a:t>igh </a:t>
            </a:r>
            <a:r>
              <a:rPr lang="en-US" sz="2000" dirty="0"/>
              <a:t>staff turnover at all levels and positions throughout </a:t>
            </a:r>
            <a:r>
              <a:rPr lang="en-US" sz="2000" dirty="0" smtClean="0"/>
              <a:t>OS</a:t>
            </a:r>
            <a:r>
              <a:rPr lang="en-GB" sz="2000" dirty="0" smtClean="0"/>
              <a:t>.</a:t>
            </a:r>
            <a:endParaRPr lang="en-GB" sz="2000" dirty="0"/>
          </a:p>
          <a:p>
            <a:pPr lvl="0"/>
            <a:r>
              <a:rPr lang="en-GB" sz="2400" dirty="0" smtClean="0"/>
              <a:t>To enhance the performance of on-going IPA assistance at this late stage </a:t>
            </a:r>
            <a:r>
              <a:rPr lang="en-GB" sz="2400" dirty="0"/>
              <a:t>and improve </a:t>
            </a:r>
            <a:r>
              <a:rPr lang="en-GB" sz="2400" dirty="0" smtClean="0"/>
              <a:t>its prospects </a:t>
            </a:r>
            <a:r>
              <a:rPr lang="en-GB" sz="2400" dirty="0"/>
              <a:t>for impact and </a:t>
            </a:r>
            <a:r>
              <a:rPr lang="en-GB" sz="2400" dirty="0" smtClean="0"/>
              <a:t>sustainability</a:t>
            </a:r>
            <a:r>
              <a:rPr lang="en-GB" sz="2400" dirty="0"/>
              <a:t>, upgraded administrative/operational processes </a:t>
            </a:r>
            <a:r>
              <a:rPr lang="en-GB" sz="2400" dirty="0" smtClean="0"/>
              <a:t>needed </a:t>
            </a:r>
            <a:r>
              <a:rPr lang="en-GB" sz="2400" dirty="0"/>
              <a:t>to </a:t>
            </a:r>
            <a:r>
              <a:rPr lang="en-GB" sz="2400" dirty="0" smtClean="0"/>
              <a:t>be embedded in the beneficiaries operational framework.</a:t>
            </a:r>
            <a:endParaRPr lang="el-GR" sz="2400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Calibri"/>
              </a:rPr>
              <a:pPr/>
              <a:t>15</a:t>
            </a:fld>
            <a:endParaRPr lang="el-GR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40346" y="836712"/>
            <a:ext cx="8231029" cy="654032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	  OP-level Observations     </a:t>
            </a:r>
            <a:r>
              <a:rPr lang="en-GB" sz="2400" dirty="0" smtClean="0">
                <a:solidFill>
                  <a:schemeClr val="tx1"/>
                </a:solidFill>
              </a:rPr>
              <a:t>(3/4)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81" y="1700808"/>
            <a:ext cx="8231029" cy="4464496"/>
          </a:xfrm>
        </p:spPr>
        <p:txBody>
          <a:bodyPr/>
          <a:lstStyle/>
          <a:p>
            <a:r>
              <a:rPr lang="en-GB" sz="2400" dirty="0" smtClean="0"/>
              <a:t>Overall positive judgement of </a:t>
            </a:r>
            <a:r>
              <a:rPr lang="en-GB" sz="2400" dirty="0"/>
              <a:t>2007-2013 programming documents </a:t>
            </a:r>
            <a:r>
              <a:rPr lang="en-GB" sz="2400" dirty="0" smtClean="0"/>
              <a:t>by the ex-ante evaluation, ensuring that these meet </a:t>
            </a:r>
            <a:r>
              <a:rPr lang="en-GB" sz="2400" dirty="0"/>
              <a:t>the EU </a:t>
            </a:r>
            <a:r>
              <a:rPr lang="en-GB" sz="2400" dirty="0" smtClean="0"/>
              <a:t>standards for content &amp; quality.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identified needs, driving forces </a:t>
            </a:r>
            <a:r>
              <a:rPr lang="en-GB" sz="2400" dirty="0" smtClean="0"/>
              <a:t>and causes </a:t>
            </a:r>
            <a:r>
              <a:rPr lang="en-GB" sz="2400" dirty="0"/>
              <a:t>of disparities </a:t>
            </a:r>
            <a:r>
              <a:rPr lang="en-GB" sz="2400" dirty="0" smtClean="0"/>
              <a:t>per sector do play </a:t>
            </a:r>
            <a:r>
              <a:rPr lang="en-GB" sz="2400" dirty="0"/>
              <a:t>the expected prominent role in the definition of </a:t>
            </a:r>
            <a:r>
              <a:rPr lang="en-GB" sz="2400" dirty="0" smtClean="0"/>
              <a:t>OP strategies &amp; intervention logic.</a:t>
            </a:r>
          </a:p>
          <a:p>
            <a:r>
              <a:rPr lang="en-GB" sz="2400" dirty="0" smtClean="0"/>
              <a:t>The OPs do reflect the objectives of Cohesion policy, as well as the Common Fisheries Policy, further elaborated, refined and adapted to national/</a:t>
            </a:r>
            <a:r>
              <a:rPr lang="en-GB" sz="2400" dirty="0" err="1" smtClean="0"/>
              <a:t>sectoral</a:t>
            </a:r>
            <a:r>
              <a:rPr lang="en-GB" sz="2400" dirty="0" smtClean="0"/>
              <a:t> context.</a:t>
            </a:r>
            <a:endParaRPr lang="en-GB" sz="2400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Calibri"/>
              </a:rPr>
              <a:pPr/>
              <a:t>16</a:t>
            </a:fld>
            <a:endParaRPr lang="el-GR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7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40346" y="836712"/>
            <a:ext cx="8231029" cy="654032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	  OP-level Observations     </a:t>
            </a:r>
            <a:r>
              <a:rPr lang="en-GB" sz="2400" dirty="0" smtClean="0">
                <a:solidFill>
                  <a:schemeClr val="tx1"/>
                </a:solidFill>
              </a:rPr>
              <a:t>(4/4)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4323" y="1700808"/>
            <a:ext cx="8496944" cy="4464496"/>
          </a:xfrm>
        </p:spPr>
        <p:txBody>
          <a:bodyPr/>
          <a:lstStyle/>
          <a:p>
            <a:r>
              <a:rPr lang="en-GB" sz="2000" dirty="0"/>
              <a:t>In </a:t>
            </a:r>
            <a:r>
              <a:rPr lang="en-GB" sz="2000" dirty="0" smtClean="0"/>
              <a:t>all 5 OPs, full intervention </a:t>
            </a:r>
            <a:r>
              <a:rPr lang="en-GB" sz="2000" dirty="0"/>
              <a:t>logics (general objectives – </a:t>
            </a:r>
            <a:r>
              <a:rPr lang="en-GB" sz="2000" dirty="0" smtClean="0"/>
              <a:t>specific/operational </a:t>
            </a:r>
            <a:r>
              <a:rPr lang="en-GB" sz="2000" dirty="0"/>
              <a:t>objectives – expected results) are </a:t>
            </a:r>
            <a:r>
              <a:rPr lang="en-GB" sz="2000" dirty="0" smtClean="0"/>
              <a:t>included in a structured </a:t>
            </a:r>
            <a:r>
              <a:rPr lang="en-GB" sz="2000" dirty="0"/>
              <a:t>way</a:t>
            </a:r>
            <a:r>
              <a:rPr lang="en-GB" sz="2000" dirty="0" smtClean="0"/>
              <a:t>.</a:t>
            </a:r>
          </a:p>
          <a:p>
            <a:r>
              <a:rPr lang="en-GB" sz="2000" dirty="0"/>
              <a:t>The EU common baseline and impact indicators are applied </a:t>
            </a:r>
            <a:r>
              <a:rPr lang="en-GB" sz="2000" dirty="0" smtClean="0"/>
              <a:t>to </a:t>
            </a:r>
            <a:r>
              <a:rPr lang="en-GB" sz="2000" dirty="0"/>
              <a:t>a </a:t>
            </a:r>
            <a:r>
              <a:rPr lang="en-GB" sz="2000" dirty="0" smtClean="0"/>
              <a:t>consistently high level </a:t>
            </a:r>
            <a:r>
              <a:rPr lang="en-GB" sz="2000" dirty="0"/>
              <a:t>of completeness </a:t>
            </a:r>
            <a:r>
              <a:rPr lang="en-GB" sz="2000" dirty="0" smtClean="0"/>
              <a:t>&amp; homogeneity.</a:t>
            </a:r>
          </a:p>
          <a:p>
            <a:r>
              <a:rPr lang="en-GB" sz="2000" dirty="0"/>
              <a:t>T</a:t>
            </a:r>
            <a:r>
              <a:rPr lang="en-GB" sz="2000" dirty="0" smtClean="0"/>
              <a:t>he </a:t>
            </a:r>
            <a:r>
              <a:rPr lang="en-GB" sz="2000" dirty="0"/>
              <a:t>overall balance between </a:t>
            </a:r>
            <a:r>
              <a:rPr lang="en-GB" sz="2000" dirty="0" smtClean="0"/>
              <a:t>Measures is fairly appropriate </a:t>
            </a:r>
            <a:r>
              <a:rPr lang="en-GB" sz="2000" dirty="0"/>
              <a:t>with regard to </a:t>
            </a:r>
            <a:r>
              <a:rPr lang="en-GB" sz="2000" dirty="0" smtClean="0"/>
              <a:t>needs </a:t>
            </a:r>
            <a:r>
              <a:rPr lang="en-GB" sz="2000" dirty="0"/>
              <a:t>identified </a:t>
            </a:r>
            <a:r>
              <a:rPr lang="en-GB" sz="2000" dirty="0" smtClean="0"/>
              <a:t>&amp; </a:t>
            </a:r>
            <a:r>
              <a:rPr lang="en-GB" sz="2000" dirty="0"/>
              <a:t>established </a:t>
            </a:r>
            <a:r>
              <a:rPr lang="en-GB" sz="2000" dirty="0" smtClean="0"/>
              <a:t>objectives.</a:t>
            </a:r>
          </a:p>
          <a:p>
            <a:r>
              <a:rPr lang="en-US" sz="2000" dirty="0"/>
              <a:t>Due to the </a:t>
            </a:r>
            <a:r>
              <a:rPr lang="en-US" sz="2000" dirty="0" smtClean="0"/>
              <a:t>OP’s </a:t>
            </a:r>
            <a:r>
              <a:rPr lang="en-GB" sz="2000" dirty="0" smtClean="0"/>
              <a:t>limited </a:t>
            </a:r>
            <a:r>
              <a:rPr lang="en-GB" sz="2000" dirty="0"/>
              <a:t>implementation period </a:t>
            </a:r>
            <a:r>
              <a:rPr lang="en-GB" sz="2000" dirty="0" smtClean="0"/>
              <a:t>&amp; scope </a:t>
            </a:r>
            <a:r>
              <a:rPr lang="en-GB" sz="2000" dirty="0"/>
              <a:t>of financial </a:t>
            </a:r>
            <a:r>
              <a:rPr lang="en-GB" sz="2000" dirty="0" smtClean="0"/>
              <a:t>allocations</a:t>
            </a:r>
            <a:r>
              <a:rPr lang="cs-CZ" sz="2000" dirty="0" smtClean="0"/>
              <a:t>,</a:t>
            </a:r>
            <a:r>
              <a:rPr lang="en-US" sz="2000" dirty="0" smtClean="0"/>
              <a:t> significant </a:t>
            </a:r>
            <a:r>
              <a:rPr lang="en-US" sz="2000" dirty="0"/>
              <a:t>progress in addressing all </a:t>
            </a:r>
            <a:r>
              <a:rPr lang="en-US" sz="2000" dirty="0" smtClean="0"/>
              <a:t>development needs </a:t>
            </a:r>
            <a:r>
              <a:rPr lang="en-US" sz="2000" dirty="0"/>
              <a:t>identified </a:t>
            </a:r>
            <a:r>
              <a:rPr lang="en-US" sz="2000" dirty="0" smtClean="0"/>
              <a:t>is unlikely</a:t>
            </a:r>
            <a:r>
              <a:rPr lang="cs-CZ" sz="2000" dirty="0" smtClean="0"/>
              <a:t>. </a:t>
            </a:r>
            <a:r>
              <a:rPr lang="en-GB" sz="2000" dirty="0" smtClean="0"/>
              <a:t>Planned </a:t>
            </a:r>
            <a:r>
              <a:rPr lang="en-US" sz="2000" dirty="0" smtClean="0"/>
              <a:t>interventions </a:t>
            </a:r>
            <a:r>
              <a:rPr lang="en-US" sz="2000" dirty="0"/>
              <a:t>should be </a:t>
            </a:r>
            <a:r>
              <a:rPr lang="en-US" sz="2000" dirty="0" smtClean="0"/>
              <a:t>regarded instead </a:t>
            </a:r>
            <a:r>
              <a:rPr lang="cs-CZ" sz="2000" dirty="0" smtClean="0"/>
              <a:t>as </a:t>
            </a:r>
            <a:r>
              <a:rPr lang="en-US" sz="2000" dirty="0"/>
              <a:t>the initial phase of policies that </a:t>
            </a:r>
            <a:r>
              <a:rPr lang="en-US" sz="2000" dirty="0" smtClean="0"/>
              <a:t>in the 2014-20 </a:t>
            </a:r>
            <a:r>
              <a:rPr lang="en-US" sz="2000" dirty="0"/>
              <a:t>programming period will </a:t>
            </a:r>
            <a:r>
              <a:rPr lang="en-US" sz="2000" dirty="0" smtClean="0"/>
              <a:t>benefit from substantially </a:t>
            </a:r>
            <a:r>
              <a:rPr lang="en-US" sz="2000" dirty="0"/>
              <a:t>higher concentration of </a:t>
            </a:r>
            <a:r>
              <a:rPr lang="en-US" sz="2000" dirty="0" smtClean="0"/>
              <a:t>resources, enabling the achievement of long-term, strategic goals.</a:t>
            </a:r>
            <a:endParaRPr lang="en-GB" sz="2000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Calibri"/>
              </a:rPr>
              <a:pPr/>
              <a:t>17</a:t>
            </a:fld>
            <a:endParaRPr lang="el-GR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0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40346" y="836712"/>
            <a:ext cx="8231029" cy="654032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2014-20 Intervention Logic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4323" y="1700808"/>
            <a:ext cx="8496944" cy="4464496"/>
          </a:xfrm>
        </p:spPr>
        <p:txBody>
          <a:bodyPr/>
          <a:lstStyle/>
          <a:p>
            <a:r>
              <a:rPr lang="en-GB" sz="2000" dirty="0" smtClean="0"/>
              <a:t>Our initial assessment of programming </a:t>
            </a:r>
            <a:r>
              <a:rPr lang="en-GB" sz="2000" dirty="0"/>
              <a:t>of the EU SF assistance for </a:t>
            </a:r>
            <a:r>
              <a:rPr lang="en-GB" sz="2000" dirty="0" smtClean="0"/>
              <a:t>the 2014-2020 financial </a:t>
            </a:r>
            <a:r>
              <a:rPr lang="en-GB" sz="2000" dirty="0"/>
              <a:t>perspective </a:t>
            </a:r>
            <a:r>
              <a:rPr lang="en-GB" sz="2000" dirty="0" smtClean="0"/>
              <a:t>acknowledges the structured contributions of a functional </a:t>
            </a:r>
            <a:r>
              <a:rPr lang="en-GB" sz="2000" dirty="0"/>
              <a:t>thematic </a:t>
            </a:r>
            <a:r>
              <a:rPr lang="en-GB" sz="2000" dirty="0" smtClean="0"/>
              <a:t>coordination network, justifying investment actions on EU &amp; national strategies &amp; enhancing the national ownership of the eventual Partnership Agreement.</a:t>
            </a:r>
          </a:p>
          <a:p>
            <a:r>
              <a:rPr lang="en-GB" sz="2000" dirty="0" smtClean="0"/>
              <a:t>The formulated programme intervention logic </a:t>
            </a:r>
            <a:r>
              <a:rPr lang="en-GB" sz="2000" dirty="0"/>
              <a:t>&amp;</a:t>
            </a:r>
            <a:r>
              <a:rPr lang="en-GB" sz="2000" dirty="0" smtClean="0"/>
              <a:t> strategy is being systematically defined</a:t>
            </a:r>
            <a:r>
              <a:rPr lang="en-GB" sz="2000" dirty="0"/>
              <a:t> in terms of objectives, results, outputs plus their indicators </a:t>
            </a:r>
            <a:r>
              <a:rPr lang="en-GB" sz="2000" dirty="0" smtClean="0"/>
              <a:t>and baselines, forming a sound basis for the implementation strategy. </a:t>
            </a:r>
            <a:endParaRPr lang="en-GB" sz="2000" dirty="0"/>
          </a:p>
          <a:p>
            <a:r>
              <a:rPr lang="en-US" sz="2000" dirty="0" smtClean="0"/>
              <a:t>At the same time, our analysis has pinpointed </a:t>
            </a:r>
            <a:r>
              <a:rPr lang="en-US" sz="2000" dirty="0"/>
              <a:t>some critical areas </a:t>
            </a:r>
            <a:r>
              <a:rPr lang="en-US" sz="2000" dirty="0" smtClean="0"/>
              <a:t>especially on documenting proposed actions &amp; development targets, requiring </a:t>
            </a:r>
            <a:r>
              <a:rPr lang="en-US" sz="2000" dirty="0"/>
              <a:t>additional clarifications and further </a:t>
            </a:r>
            <a:r>
              <a:rPr lang="en-US" sz="2000" dirty="0" smtClean="0"/>
              <a:t>elaboration by </a:t>
            </a:r>
            <a:r>
              <a:rPr lang="en-US" sz="2000" dirty="0"/>
              <a:t>the relevant </a:t>
            </a:r>
            <a:r>
              <a:rPr lang="en-US" sz="2000" dirty="0" smtClean="0"/>
              <a:t>bodies.</a:t>
            </a:r>
            <a:endParaRPr lang="en-GB" sz="2000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Calibri"/>
              </a:rPr>
              <a:pPr/>
              <a:t>18</a:t>
            </a:fld>
            <a:endParaRPr lang="el-GR" sz="16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75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8" y="2906713"/>
            <a:ext cx="7773750" cy="810319"/>
          </a:xfrm>
        </p:spPr>
        <p:txBody>
          <a:bodyPr/>
          <a:lstStyle/>
          <a:p>
            <a:pPr algn="ctr"/>
            <a:r>
              <a:rPr lang="en-GB" b="1" i="1" dirty="0" smtClean="0"/>
              <a:t>I thank you for your attention</a:t>
            </a:r>
            <a:endParaRPr lang="en-GB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48458" y="4725144"/>
            <a:ext cx="6264696" cy="476250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Project (EUROPAID/130401/D/SER/HR)  “Ex-ante evaluation of programming documents and strengthening evaluation capacity for EU funds post-accession”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F6122E-469A-48A6-AA15-7559281A2ED3}" type="slidenum">
              <a:rPr lang="en-GB" sz="1600" smtClean="0"/>
              <a:pPr>
                <a:defRPr/>
              </a:pPr>
              <a:t>19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98626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438" y="2492896"/>
            <a:ext cx="7773750" cy="1500187"/>
          </a:xfrm>
        </p:spPr>
        <p:txBody>
          <a:bodyPr/>
          <a:lstStyle/>
          <a:p>
            <a:r>
              <a:rPr lang="en-GB" sz="4800" b="1" dirty="0"/>
              <a:t>Component I </a:t>
            </a:r>
            <a:r>
              <a:rPr lang="en-GB" sz="4800" b="1" dirty="0" smtClean="0"/>
              <a:t>Evaluation Activities </a:t>
            </a:r>
            <a:endParaRPr lang="en-GB" sz="4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20466" y="6245225"/>
            <a:ext cx="6336704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Project (EUROPAID/130401/D/SER/HR)  “Ex-ante evaluation of programming documents and strengthening evaluation capacity for EU funds post-accession”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BEB40-52E0-4A43-AFB5-C242C6E77C05}" type="slidenum">
              <a:rPr lang="en-GB" sz="1600" smtClean="0"/>
              <a:pPr>
                <a:defRPr/>
              </a:pPr>
              <a:t>2</a:t>
            </a:fld>
            <a:endParaRPr lang="en-GB" sz="1600"/>
          </a:p>
        </p:txBody>
      </p:sp>
      <p:pic>
        <p:nvPicPr>
          <p:cNvPr id="6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02" y="6247147"/>
            <a:ext cx="723900" cy="52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367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E150D6-1D3C-4B12-B713-8CF1F8FA8C2A}" type="slidenum">
              <a:rPr lang="el-GR" smtClean="0"/>
              <a:pPr/>
              <a:t>3</a:t>
            </a:fld>
            <a:endParaRPr lang="el-GR" smtClean="0"/>
          </a:p>
        </p:txBody>
      </p:sp>
      <p:sp>
        <p:nvSpPr>
          <p:cNvPr id="4099" name="Segnaposto numero diapositiva 5"/>
          <p:cNvSpPr txBox="1">
            <a:spLocks noGrp="1"/>
          </p:cNvSpPr>
          <p:nvPr/>
        </p:nvSpPr>
        <p:spPr bwMode="auto">
          <a:xfrm>
            <a:off x="6554339" y="6245225"/>
            <a:ext cx="21339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2310570-54AA-47EB-9D9D-B6606B1E3E31}" type="slidenum">
              <a:rPr lang="el-GR" sz="1600" b="1">
                <a:solidFill>
                  <a:schemeClr val="bg1"/>
                </a:solidFill>
              </a:rPr>
              <a:pPr algn="r"/>
              <a:t>3</a:t>
            </a:fld>
            <a:endParaRPr lang="el-GR" sz="1600" b="1">
              <a:solidFill>
                <a:schemeClr val="bg1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81" y="620688"/>
            <a:ext cx="8231029" cy="8509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tx1"/>
                </a:solidFill>
              </a:rPr>
              <a:t>Objectives:</a:t>
            </a:r>
            <a:endParaRPr lang="el-GR" dirty="0" smtClean="0">
              <a:solidFill>
                <a:schemeClr val="tx1"/>
              </a:solidFill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44" y="1628800"/>
            <a:ext cx="8642139" cy="460893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Improve overall quality of structural funds 2007-2013 programming in Croatia by conducting interim and ex-ante </a:t>
            </a:r>
            <a:r>
              <a:rPr lang="en-GB" sz="2400" dirty="0"/>
              <a:t>evaluations  </a:t>
            </a:r>
            <a:r>
              <a:rPr lang="en-GB" sz="2400" dirty="0" smtClean="0"/>
              <a:t>that assessed:</a:t>
            </a:r>
            <a:endParaRPr lang="en-GB" sz="2400" dirty="0" smtClean="0"/>
          </a:p>
          <a:p>
            <a:pPr marL="857250" lvl="1" indent="-457200"/>
            <a:r>
              <a:rPr lang="en-GB" sz="2000" dirty="0" smtClean="0"/>
              <a:t>the </a:t>
            </a:r>
            <a:r>
              <a:rPr lang="en-GB" sz="2000" dirty="0"/>
              <a:t>implementation progress of counterpart Operational </a:t>
            </a:r>
            <a:r>
              <a:rPr lang="en-GB" sz="2000" dirty="0" smtClean="0"/>
              <a:t>Programmes under </a:t>
            </a:r>
            <a:r>
              <a:rPr lang="en-GB" sz="2000" dirty="0"/>
              <a:t>IPA Components III </a:t>
            </a:r>
            <a:r>
              <a:rPr lang="en-GB" sz="2000" dirty="0" smtClean="0"/>
              <a:t>&amp; IV;</a:t>
            </a:r>
          </a:p>
          <a:p>
            <a:pPr marL="857250" lvl="1" indent="-457200"/>
            <a:r>
              <a:rPr lang="en-GB" sz="2000" dirty="0" smtClean="0"/>
              <a:t>prospectively the </a:t>
            </a:r>
            <a:r>
              <a:rPr lang="en-GB" sz="2000" dirty="0"/>
              <a:t>impact of the NSRF and </a:t>
            </a:r>
            <a:r>
              <a:rPr lang="en-GB" sz="2000" dirty="0" smtClean="0"/>
              <a:t>four related Cohesion policy OPs, and of the programming </a:t>
            </a:r>
            <a:r>
              <a:rPr lang="en-GB" sz="2000" dirty="0"/>
              <a:t>document under the EU Common Fisheries Policy for the 2007-2013 </a:t>
            </a:r>
            <a:r>
              <a:rPr lang="en-GB" sz="2000" dirty="0" smtClean="0"/>
              <a:t>period.</a:t>
            </a:r>
            <a:endParaRPr lang="en-GB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Review &amp; appraise the strategic framework for the </a:t>
            </a:r>
            <a:r>
              <a:rPr lang="en-GB" sz="2400" dirty="0"/>
              <a:t>next </a:t>
            </a:r>
            <a:r>
              <a:rPr lang="en-GB" sz="2400" dirty="0" smtClean="0"/>
              <a:t>period by:</a:t>
            </a:r>
          </a:p>
          <a:p>
            <a:pPr marL="857250" lvl="1" indent="-457200"/>
            <a:r>
              <a:rPr lang="en-GB" sz="2000" dirty="0"/>
              <a:t>preliminary</a:t>
            </a:r>
            <a:r>
              <a:rPr lang="en-GB" sz="2000" dirty="0" smtClean="0"/>
              <a:t> </a:t>
            </a:r>
            <a:r>
              <a:rPr lang="en-GB" sz="2000" dirty="0"/>
              <a:t>assessments</a:t>
            </a:r>
            <a:r>
              <a:rPr lang="en-GB" sz="2000" dirty="0"/>
              <a:t> of programming intervention logic for the 2014-2020 EU financial </a:t>
            </a:r>
            <a:r>
              <a:rPr lang="en-GB" sz="2000" dirty="0" smtClean="0"/>
              <a:t>perspective.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711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38" y="764704"/>
            <a:ext cx="8231029" cy="70609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Expert Resources: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606" y="5013179"/>
            <a:ext cx="8231029" cy="637531"/>
          </a:xfrm>
        </p:spPr>
        <p:txBody>
          <a:bodyPr/>
          <a:lstStyle/>
          <a:p>
            <a:pPr marL="0" indent="0">
              <a:buNone/>
            </a:pPr>
            <a:r>
              <a:rPr lang="en-GB" sz="2200" dirty="0"/>
              <a:t>NKEs </a:t>
            </a:r>
            <a:r>
              <a:rPr lang="en-GB" sz="2200" dirty="0" smtClean="0"/>
              <a:t>were </a:t>
            </a:r>
            <a:r>
              <a:rPr lang="en-GB" sz="2200" dirty="0"/>
              <a:t>deployed after transparent selection procedures, based on pre-defined criteria, including professional </a:t>
            </a:r>
            <a:r>
              <a:rPr lang="en-GB" sz="2200" dirty="0" smtClean="0"/>
              <a:t>qualifications and </a:t>
            </a:r>
            <a:r>
              <a:rPr lang="en-GB" sz="2200" dirty="0"/>
              <a:t>work experience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DA0430-9266-4FAD-BFBB-38B87DD266B4}" type="slidenum">
              <a:rPr lang="el-GR" sz="1600" smtClean="0"/>
              <a:pPr/>
              <a:t>4</a:t>
            </a:fld>
            <a:endParaRPr lang="el-GR" sz="160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49785"/>
              </p:ext>
            </p:extLst>
          </p:nvPr>
        </p:nvGraphicFramePr>
        <p:xfrm>
          <a:off x="324322" y="1916832"/>
          <a:ext cx="8138319" cy="2962858"/>
        </p:xfrm>
        <a:graphic>
          <a:graphicData uri="http://schemas.openxmlformats.org/drawingml/2006/table">
            <a:tbl>
              <a:tblPr firstRow="1" firstCol="1" bandRow="1"/>
              <a:tblGrid>
                <a:gridCol w="2808800"/>
                <a:gridCol w="5329519"/>
              </a:tblGrid>
              <a:tr h="467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NAME</a:t>
                      </a:r>
                      <a:endParaRPr lang="en-GB" sz="2400" b="1" u="sng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LEVEL/FIELD OF EXPERTISE</a:t>
                      </a:r>
                      <a:endParaRPr lang="en-GB" sz="2400" b="1" u="sng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468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Dr.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 Antony </a:t>
                      </a:r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Mousios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Team Leader, NSRF, Evaluation Methods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Dr.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Marie Kaufman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NKE, Environment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Mr.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Jakub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Štogr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NKE, Transportation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Mr.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Jan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Helbich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NKE, Human Resources Development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Mr.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Tamas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Lunk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NKE, Regional Competitiveness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Mr.</a:t>
                      </a: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Michal </a:t>
                      </a:r>
                      <a:r>
                        <a:rPr lang="en-GB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Musil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NKE, Fisheries</a:t>
                      </a:r>
                      <a:endParaRPr lang="en-GB" sz="2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56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81" y="634678"/>
            <a:ext cx="8231029" cy="562074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Outputs:</a:t>
            </a:r>
            <a:endParaRPr lang="en-GB" sz="3600" dirty="0" smtClean="0">
              <a:solidFill>
                <a:schemeClr val="tx1"/>
              </a:solidFill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DA0430-9266-4FAD-BFBB-38B87DD266B4}" type="slidenum">
              <a:rPr lang="el-GR" sz="1600" smtClean="0"/>
              <a:pPr/>
              <a:t>5</a:t>
            </a:fld>
            <a:endParaRPr lang="el-GR" sz="160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44588"/>
              </p:ext>
            </p:extLst>
          </p:nvPr>
        </p:nvGraphicFramePr>
        <p:xfrm>
          <a:off x="467625" y="1264746"/>
          <a:ext cx="8138318" cy="4828550"/>
        </p:xfrm>
        <a:graphic>
          <a:graphicData uri="http://schemas.openxmlformats.org/drawingml/2006/table">
            <a:tbl>
              <a:tblPr firstRow="1" firstCol="1" bandRow="1"/>
              <a:tblGrid>
                <a:gridCol w="3673121"/>
                <a:gridCol w="1440160"/>
                <a:gridCol w="1440160"/>
                <a:gridCol w="1584877"/>
              </a:tblGrid>
              <a:tr h="885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Programme</a:t>
                      </a:r>
                      <a:endParaRPr lang="en-GB" sz="2400" b="1" u="sng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Interim</a:t>
                      </a:r>
                      <a:r>
                        <a:rPr lang="en-GB" sz="2400" b="1" u="sng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Evaluation</a:t>
                      </a:r>
                      <a:endParaRPr lang="en-GB" sz="2400" b="1" u="sng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Ex- Ante Evaluation</a:t>
                      </a:r>
                      <a:endParaRPr lang="en-GB" sz="2400" b="1" u="sng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u="sng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Pre-assessment</a:t>
                      </a:r>
                      <a:endParaRPr lang="en-GB" sz="2400" b="1" u="sng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442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NSRF 2013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OP Environment 2007-13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OP Transport 2007-13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OP Human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Resources Development 2007-13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OP Regional Competitiveness 2007-13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OP Fisheries 2013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Intervention Logic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2014-20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X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31915" marR="31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1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30" y="836712"/>
            <a:ext cx="8231029" cy="582594"/>
          </a:xfrm>
        </p:spPr>
        <p:txBody>
          <a:bodyPr/>
          <a:lstStyle/>
          <a:p>
            <a:pPr algn="just"/>
            <a:r>
              <a:rPr lang="en-GB" sz="4000" dirty="0" smtClean="0">
                <a:solidFill>
                  <a:schemeClr val="tx1"/>
                </a:solidFill>
              </a:rPr>
              <a:t>	   </a:t>
            </a:r>
            <a:r>
              <a:rPr lang="en-GB" sz="3200" dirty="0" smtClean="0">
                <a:solidFill>
                  <a:schemeClr val="tx1"/>
                </a:solidFill>
              </a:rPr>
              <a:t>Core Analytical Tasks:</a:t>
            </a:r>
            <a:r>
              <a:rPr lang="en-GB" sz="3600" dirty="0" smtClean="0">
                <a:solidFill>
                  <a:schemeClr val="tx1"/>
                </a:solidFill>
              </a:rPr>
              <a:t>      </a:t>
            </a:r>
            <a:r>
              <a:rPr lang="en-GB" sz="2400" dirty="0" smtClean="0">
                <a:solidFill>
                  <a:schemeClr val="tx1"/>
                </a:solidFill>
              </a:rPr>
              <a:t>(1/2)</a:t>
            </a:r>
            <a:endParaRPr lang="el-GR" sz="24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81" y="2204864"/>
            <a:ext cx="8231029" cy="4009078"/>
          </a:xfrm>
        </p:spPr>
        <p:txBody>
          <a:bodyPr/>
          <a:lstStyle/>
          <a:p>
            <a:pPr lvl="0"/>
            <a:r>
              <a:rPr lang="en-GB" sz="2400" dirty="0" smtClean="0"/>
              <a:t>Appraisal of socio-economic, </a:t>
            </a:r>
            <a:r>
              <a:rPr lang="en-GB" sz="2400" dirty="0" err="1" smtClean="0"/>
              <a:t>sectoral</a:t>
            </a:r>
            <a:r>
              <a:rPr lang="en-GB" sz="2400" dirty="0" smtClean="0"/>
              <a:t> &amp; of SWOT analysis;</a:t>
            </a:r>
          </a:p>
          <a:p>
            <a:pPr lvl="0"/>
            <a:r>
              <a:rPr lang="en-GB" sz="2400" dirty="0" smtClean="0"/>
              <a:t>Appraisal </a:t>
            </a:r>
            <a:r>
              <a:rPr lang="en-GB" sz="2400" dirty="0"/>
              <a:t>of </a:t>
            </a:r>
            <a:r>
              <a:rPr lang="en-GB" sz="2400" dirty="0" smtClean="0"/>
              <a:t>internal and external consistency </a:t>
            </a:r>
            <a:r>
              <a:rPr lang="en-GB" sz="2400" dirty="0"/>
              <a:t>of the strategy </a:t>
            </a:r>
            <a:r>
              <a:rPr lang="en-GB" sz="2400" dirty="0"/>
              <a:t>/intervention </a:t>
            </a:r>
            <a:r>
              <a:rPr lang="en-GB" sz="2400" dirty="0"/>
              <a:t>logic underlying the </a:t>
            </a:r>
            <a:r>
              <a:rPr lang="en-GB" sz="2400" dirty="0" smtClean="0"/>
              <a:t>NSRF’s/OP’s main objectives </a:t>
            </a:r>
            <a:r>
              <a:rPr lang="en-GB" sz="2400" dirty="0"/>
              <a:t>with </a:t>
            </a:r>
            <a:r>
              <a:rPr lang="en-GB" sz="2400" dirty="0"/>
              <a:t>relevant national </a:t>
            </a:r>
            <a:r>
              <a:rPr lang="en-GB" sz="2400" dirty="0"/>
              <a:t>and EU </a:t>
            </a:r>
            <a:r>
              <a:rPr lang="en-GB" sz="2400" dirty="0"/>
              <a:t>strategic documents</a:t>
            </a:r>
            <a:r>
              <a:rPr lang="en-GB" sz="2400" dirty="0" smtClean="0"/>
              <a:t>;</a:t>
            </a:r>
          </a:p>
          <a:p>
            <a:pPr lvl="0"/>
            <a:r>
              <a:rPr lang="en-GB" sz="2400" dirty="0" smtClean="0"/>
              <a:t>Appraisal </a:t>
            </a:r>
            <a:r>
              <a:rPr lang="en-GB" sz="2400" dirty="0"/>
              <a:t>of appropriateness and clarity of </a:t>
            </a:r>
            <a:r>
              <a:rPr lang="en-GB" sz="2400" dirty="0"/>
              <a:t>indicators &amp; </a:t>
            </a:r>
            <a:r>
              <a:rPr lang="en-GB" sz="2400" dirty="0"/>
              <a:t>their relevancy to specificities of </a:t>
            </a:r>
            <a:r>
              <a:rPr lang="en-GB" sz="2400" dirty="0"/>
              <a:t>interventions</a:t>
            </a:r>
            <a:r>
              <a:rPr lang="en-GB" sz="2400" dirty="0" smtClean="0"/>
              <a:t>;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D8035-5B13-48BD-8F0D-F2E8A26E4841}" type="slidenum">
              <a:rPr lang="el-GR" sz="1600" smtClean="0"/>
              <a:pPr>
                <a:defRPr/>
              </a:pPr>
              <a:t>6</a:t>
            </a:fld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69229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38" y="836712"/>
            <a:ext cx="8231029" cy="582594"/>
          </a:xfrm>
        </p:spPr>
        <p:txBody>
          <a:bodyPr/>
          <a:lstStyle/>
          <a:p>
            <a:pPr algn="just"/>
            <a:r>
              <a:rPr lang="en-GB" sz="4000" dirty="0" smtClean="0">
                <a:solidFill>
                  <a:schemeClr val="tx1"/>
                </a:solidFill>
              </a:rPr>
              <a:t>	</a:t>
            </a:r>
            <a:r>
              <a:rPr lang="en-GB" sz="3200" dirty="0" smtClean="0">
                <a:solidFill>
                  <a:schemeClr val="tx1"/>
                </a:solidFill>
              </a:rPr>
              <a:t>Core Analytical Tasks:         </a:t>
            </a:r>
            <a:r>
              <a:rPr lang="en-GB" sz="2400" dirty="0" smtClean="0">
                <a:solidFill>
                  <a:schemeClr val="tx1"/>
                </a:solidFill>
              </a:rPr>
              <a:t>(2/2)</a:t>
            </a:r>
            <a:endParaRPr lang="el-GR" sz="40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81" y="1700808"/>
            <a:ext cx="8231029" cy="4392488"/>
          </a:xfrm>
        </p:spPr>
        <p:txBody>
          <a:bodyPr/>
          <a:lstStyle/>
          <a:p>
            <a:pPr lvl="0"/>
            <a:r>
              <a:rPr lang="en-GB" sz="2200" dirty="0" smtClean="0"/>
              <a:t>Assessment </a:t>
            </a:r>
            <a:r>
              <a:rPr lang="en-GB" sz="2200" dirty="0"/>
              <a:t>of </a:t>
            </a:r>
            <a:r>
              <a:rPr lang="en-GB" sz="2200" dirty="0" smtClean="0"/>
              <a:t>Priority Axes and </a:t>
            </a:r>
            <a:r>
              <a:rPr lang="en-GB" sz="2200" dirty="0"/>
              <a:t>key areas of intervention;</a:t>
            </a:r>
          </a:p>
          <a:p>
            <a:r>
              <a:rPr lang="en-GB" sz="2200" dirty="0"/>
              <a:t>Analysis of expected impacts and their alignment </a:t>
            </a:r>
            <a:r>
              <a:rPr lang="en-GB" sz="2200" dirty="0"/>
              <a:t>&amp; consistency </a:t>
            </a:r>
            <a:r>
              <a:rPr lang="en-GB" sz="2200" dirty="0"/>
              <a:t>with the budgetary allocation over the </a:t>
            </a:r>
            <a:r>
              <a:rPr lang="en-GB" sz="2200" dirty="0"/>
              <a:t>objectives</a:t>
            </a:r>
            <a:r>
              <a:rPr lang="en-GB" sz="2200" dirty="0" smtClean="0"/>
              <a:t>;</a:t>
            </a:r>
            <a:endParaRPr lang="en-GB" sz="2200" dirty="0"/>
          </a:p>
          <a:p>
            <a:r>
              <a:rPr lang="en-GB" sz="2200" dirty="0"/>
              <a:t>Assessment of </a:t>
            </a:r>
            <a:r>
              <a:rPr lang="en-GB" sz="2200" dirty="0" smtClean="0"/>
              <a:t>quality </a:t>
            </a:r>
            <a:r>
              <a:rPr lang="en-GB" sz="2200" dirty="0"/>
              <a:t>and appropriateness of the programme management structures and monitoring arrangements </a:t>
            </a:r>
            <a:r>
              <a:rPr lang="en-GB" sz="2200" dirty="0" smtClean="0"/>
              <a:t>currently in place, as well as foreseen</a:t>
            </a:r>
            <a:r>
              <a:rPr lang="en-GB" sz="2200" dirty="0"/>
              <a:t>;</a:t>
            </a:r>
            <a:endParaRPr lang="en-GB" sz="2200" dirty="0"/>
          </a:p>
          <a:p>
            <a:r>
              <a:rPr lang="en-GB" sz="2200" dirty="0" smtClean="0"/>
              <a:t>Assessment </a:t>
            </a:r>
            <a:r>
              <a:rPr lang="en-GB" sz="2200" dirty="0"/>
              <a:t>of coherence and of lessons learned – in </a:t>
            </a:r>
            <a:r>
              <a:rPr lang="en-GB" sz="2200" dirty="0" smtClean="0"/>
              <a:t>programming, </a:t>
            </a:r>
            <a:r>
              <a:rPr lang="en-GB" sz="2200" dirty="0"/>
              <a:t>implementation, absorption and capacity needs – from the experience under previous EU </a:t>
            </a:r>
            <a:r>
              <a:rPr lang="en-GB" sz="2200" dirty="0" smtClean="0"/>
              <a:t>assistance.</a:t>
            </a: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D8035-5B13-48BD-8F0D-F2E8A26E4841}" type="slidenum">
              <a:rPr lang="el-GR" sz="1600" smtClean="0"/>
              <a:pPr>
                <a:defRPr/>
              </a:pPr>
              <a:t>7</a:t>
            </a:fld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77882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38" y="764704"/>
            <a:ext cx="8231029" cy="654032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     Analysis Instruments:       </a:t>
            </a:r>
            <a:r>
              <a:rPr lang="en-GB" sz="2400" dirty="0" smtClean="0">
                <a:solidFill>
                  <a:schemeClr val="tx1"/>
                </a:solidFill>
              </a:rPr>
              <a:t>(1/2)</a:t>
            </a:r>
            <a:endParaRPr lang="en-GB" sz="36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625" y="1772816"/>
            <a:ext cx="8231029" cy="4320480"/>
          </a:xfrm>
        </p:spPr>
        <p:txBody>
          <a:bodyPr/>
          <a:lstStyle/>
          <a:p>
            <a:r>
              <a:rPr lang="en-GB" sz="2800" dirty="0" smtClean="0"/>
              <a:t>Use/processing </a:t>
            </a:r>
            <a:r>
              <a:rPr lang="en-GB" sz="2800" dirty="0"/>
              <a:t>of secondary source </a:t>
            </a:r>
            <a:r>
              <a:rPr lang="en-GB" sz="2800" dirty="0"/>
              <a:t>data:</a:t>
            </a:r>
          </a:p>
          <a:p>
            <a:pPr lvl="1"/>
            <a:r>
              <a:rPr lang="en-GB" sz="2400" dirty="0"/>
              <a:t>Desk-based review of background </a:t>
            </a:r>
            <a:r>
              <a:rPr lang="en-GB" sz="2400" dirty="0" smtClean="0"/>
              <a:t>statistical data,  </a:t>
            </a:r>
            <a:r>
              <a:rPr lang="en-GB" sz="2400" dirty="0"/>
              <a:t>Programme texts, other </a:t>
            </a:r>
            <a:r>
              <a:rPr lang="en-GB" sz="2400" dirty="0"/>
              <a:t>policy </a:t>
            </a:r>
            <a:r>
              <a:rPr lang="en-GB" sz="2400" dirty="0" smtClean="0"/>
              <a:t>documentation.</a:t>
            </a:r>
          </a:p>
          <a:p>
            <a:pPr lvl="0"/>
            <a:r>
              <a:rPr lang="en-GB" sz="2800" dirty="0" smtClean="0"/>
              <a:t>Use</a:t>
            </a:r>
            <a:r>
              <a:rPr lang="en-GB" sz="2800" dirty="0"/>
              <a:t>/processing</a:t>
            </a:r>
            <a:r>
              <a:rPr lang="en-GB" sz="2800" dirty="0" smtClean="0"/>
              <a:t> </a:t>
            </a:r>
            <a:r>
              <a:rPr lang="en-GB" sz="2800" dirty="0"/>
              <a:t>of administrative </a:t>
            </a:r>
            <a:r>
              <a:rPr lang="en-GB" sz="2800" dirty="0"/>
              <a:t>data:</a:t>
            </a:r>
            <a:endParaRPr lang="en-GB" sz="2800" dirty="0"/>
          </a:p>
          <a:p>
            <a:pPr lvl="1"/>
            <a:r>
              <a:rPr lang="en-GB" sz="2400" dirty="0"/>
              <a:t>Information relating to the </a:t>
            </a:r>
            <a:r>
              <a:rPr lang="en-GB" sz="2400" dirty="0"/>
              <a:t>OP’s administration, </a:t>
            </a:r>
            <a:r>
              <a:rPr lang="en-GB" sz="2400" dirty="0"/>
              <a:t>m</a:t>
            </a:r>
            <a:r>
              <a:rPr lang="en-GB" sz="2400" dirty="0"/>
              <a:t>ain </a:t>
            </a:r>
            <a:r>
              <a:rPr lang="en-GB" sz="2400" dirty="0"/>
              <a:t>sources </a:t>
            </a:r>
            <a:r>
              <a:rPr lang="en-GB" sz="2400" dirty="0"/>
              <a:t>include the </a:t>
            </a:r>
            <a:r>
              <a:rPr lang="en-GB" sz="2400" dirty="0" smtClean="0"/>
              <a:t>IPA/SF’s </a:t>
            </a:r>
            <a:r>
              <a:rPr lang="en-GB" sz="2400" dirty="0"/>
              <a:t>monitoring system, Annual </a:t>
            </a:r>
            <a:r>
              <a:rPr lang="en-GB" sz="2400" dirty="0"/>
              <a:t>Implementation Reports, </a:t>
            </a:r>
            <a:r>
              <a:rPr lang="en-GB" sz="2400" dirty="0"/>
              <a:t>Organisational </a:t>
            </a:r>
            <a:r>
              <a:rPr lang="en-GB" sz="2400" dirty="0"/>
              <a:t>Development </a:t>
            </a:r>
            <a:r>
              <a:rPr lang="en-GB" sz="2400" dirty="0" smtClean="0"/>
              <a:t>Strategy &amp; Workload </a:t>
            </a:r>
            <a:r>
              <a:rPr lang="en-GB" sz="2400" dirty="0"/>
              <a:t>Analysis</a:t>
            </a:r>
            <a:r>
              <a:rPr lang="en-GB" sz="2400" dirty="0" smtClean="0"/>
              <a:t>.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+mn-lt"/>
              </a:rPr>
              <a:pPr/>
              <a:t>8</a:t>
            </a:fld>
            <a:endParaRPr lang="el-G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00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96330" y="836712"/>
            <a:ext cx="8231029" cy="654032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	Analysis Instruments:       </a:t>
            </a:r>
            <a:r>
              <a:rPr lang="en-GB" sz="2400" dirty="0" smtClean="0">
                <a:solidFill>
                  <a:schemeClr val="tx1"/>
                </a:solidFill>
              </a:rPr>
              <a:t>(2/2)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8338" y="1700808"/>
            <a:ext cx="8231029" cy="4176464"/>
          </a:xfrm>
        </p:spPr>
        <p:txBody>
          <a:bodyPr/>
          <a:lstStyle/>
          <a:p>
            <a:r>
              <a:rPr lang="en-GB" sz="2800" dirty="0"/>
              <a:t>Stakeholder </a:t>
            </a:r>
            <a:r>
              <a:rPr lang="en-GB" sz="2800" dirty="0"/>
              <a:t>consultation</a:t>
            </a:r>
            <a:r>
              <a:rPr lang="en-GB" sz="2800" dirty="0"/>
              <a:t>:</a:t>
            </a:r>
          </a:p>
          <a:p>
            <a:pPr lvl="1"/>
            <a:r>
              <a:rPr lang="en-GB" sz="2400" dirty="0"/>
              <a:t>T</a:t>
            </a:r>
            <a:r>
              <a:rPr lang="en-GB" sz="2400" dirty="0" smtClean="0"/>
              <a:t>hrough an interactive </a:t>
            </a:r>
            <a:r>
              <a:rPr lang="en-GB" sz="2400" dirty="0"/>
              <a:t>and iterative process between evaluators </a:t>
            </a:r>
            <a:r>
              <a:rPr lang="en-GB" sz="2400" dirty="0" smtClean="0"/>
              <a:t>and programming authorities (interviews/meetings with MRDEUF &amp; relevant Operating Structures).</a:t>
            </a:r>
            <a:endParaRPr lang="en-GB" sz="2400" dirty="0"/>
          </a:p>
          <a:p>
            <a:pPr lvl="0"/>
            <a:r>
              <a:rPr lang="en-GB" sz="2800" dirty="0"/>
              <a:t>Logic </a:t>
            </a:r>
            <a:r>
              <a:rPr lang="en-GB" sz="2800" dirty="0" smtClean="0"/>
              <a:t>models:</a:t>
            </a:r>
          </a:p>
          <a:p>
            <a:pPr lvl="1"/>
            <a:r>
              <a:rPr lang="en-GB" sz="2400" dirty="0" smtClean="0"/>
              <a:t>Per OP, linking contexts</a:t>
            </a:r>
            <a:r>
              <a:rPr lang="en-GB" sz="2400" dirty="0"/>
              <a:t>, assumptions, inputs, intervention logics, implementation chains </a:t>
            </a:r>
            <a:r>
              <a:rPr lang="en-GB" sz="2400" dirty="0" smtClean="0"/>
              <a:t>with outcomes </a:t>
            </a:r>
            <a:r>
              <a:rPr lang="en-GB" sz="2400" dirty="0"/>
              <a:t>and </a:t>
            </a:r>
            <a:r>
              <a:rPr lang="en-GB" sz="2400" dirty="0" smtClean="0"/>
              <a:t>results.</a:t>
            </a:r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4A4C-7521-4A22-9C3D-AFCCC00D8B9B}" type="slidenum">
              <a:rPr lang="el-GR" sz="1600">
                <a:latin typeface="+mn-lt"/>
              </a:rPr>
              <a:pPr/>
              <a:t>9</a:t>
            </a:fld>
            <a:endParaRPr lang="el-G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00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azia -Mod presentation_v2 Simona_4 June_session 1.ppt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Croazia -Mod presentation_v2 Simona_4 June_session 1.ppt</Template>
  <TotalTime>1306</TotalTime>
  <Words>1276</Words>
  <Application>Microsoft Office PowerPoint</Application>
  <PresentationFormat>Custom</PresentationFormat>
  <Paragraphs>133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Croazia -Mod presentation_v2 Simona_4 June_session 1.ppt</vt:lpstr>
      <vt:lpstr>Project  “Ex-ante evaluation of programming documents and strengthening evaluation capacity for EU funds post-accession”  (EUROPAID/130401/D/SER/HR) </vt:lpstr>
      <vt:lpstr>PowerPoint Presentation</vt:lpstr>
      <vt:lpstr>Objectives:</vt:lpstr>
      <vt:lpstr>Expert Resources:</vt:lpstr>
      <vt:lpstr>Outputs:</vt:lpstr>
      <vt:lpstr>    Core Analytical Tasks:      (1/2)</vt:lpstr>
      <vt:lpstr> Core Analytical Tasks:         (2/2)</vt:lpstr>
      <vt:lpstr>     Analysis Instruments:       (1/2)</vt:lpstr>
      <vt:lpstr> Analysis Instruments:       (2/2)</vt:lpstr>
      <vt:lpstr>Component I Evaluation Findings</vt:lpstr>
      <vt:lpstr>    NSRF           (1/3)</vt:lpstr>
      <vt:lpstr>      NSRF             (2/3)</vt:lpstr>
      <vt:lpstr>      NSRF             (3/3)</vt:lpstr>
      <vt:lpstr>      OP-level Observations       (1/4)</vt:lpstr>
      <vt:lpstr>   OP-level Observations     (2/4)</vt:lpstr>
      <vt:lpstr>   OP-level Observations     (3/4)</vt:lpstr>
      <vt:lpstr>   OP-level Observations     (4/4)</vt:lpstr>
      <vt:lpstr>2014-20 Intervention Logic</vt:lpstr>
      <vt:lpstr>PowerPoint Presentation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 “Ex-ante evaluation of programming documents and strengthening evaluation capacity for EU funds post-accession”  (EUROPAID/130401/D/SER/HR)</dc:title>
  <dc:creator>Administrator</dc:creator>
  <cp:lastModifiedBy>Administrator</cp:lastModifiedBy>
  <cp:revision>46</cp:revision>
  <dcterms:created xsi:type="dcterms:W3CDTF">2013-04-08T10:25:22Z</dcterms:created>
  <dcterms:modified xsi:type="dcterms:W3CDTF">2013-04-15T09:54:58Z</dcterms:modified>
</cp:coreProperties>
</file>