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62" r:id="rId2"/>
  </p:sldMasterIdLst>
  <p:notesMasterIdLst>
    <p:notesMasterId r:id="rId27"/>
  </p:notesMasterIdLst>
  <p:sldIdLst>
    <p:sldId id="256" r:id="rId3"/>
    <p:sldId id="287" r:id="rId4"/>
    <p:sldId id="276" r:id="rId5"/>
    <p:sldId id="277" r:id="rId6"/>
    <p:sldId id="278" r:id="rId7"/>
    <p:sldId id="280" r:id="rId8"/>
    <p:sldId id="281" r:id="rId9"/>
    <p:sldId id="279" r:id="rId10"/>
    <p:sldId id="282" r:id="rId11"/>
    <p:sldId id="283" r:id="rId12"/>
    <p:sldId id="284" r:id="rId13"/>
    <p:sldId id="288" r:id="rId14"/>
    <p:sldId id="271" r:id="rId15"/>
    <p:sldId id="272" r:id="rId16"/>
    <p:sldId id="285" r:id="rId17"/>
    <p:sldId id="275" r:id="rId18"/>
    <p:sldId id="273" r:id="rId19"/>
    <p:sldId id="274" r:id="rId20"/>
    <p:sldId id="289" r:id="rId21"/>
    <p:sldId id="290" r:id="rId22"/>
    <p:sldId id="291" r:id="rId23"/>
    <p:sldId id="292" r:id="rId24"/>
    <p:sldId id="293" r:id="rId25"/>
    <p:sldId id="294" r:id="rId26"/>
  </p:sldIdLst>
  <p:sldSz cx="9145588" cy="6858000"/>
  <p:notesSz cx="6858000" cy="9144000"/>
  <p:defaultTextStyle>
    <a:defPPr>
      <a:defRPr lang="en-GB"/>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3" autoAdjust="0"/>
    <p:restoredTop sz="94640" autoAdjust="0"/>
  </p:normalViewPr>
  <p:slideViewPr>
    <p:cSldViewPr>
      <p:cViewPr varScale="1">
        <p:scale>
          <a:sx n="112" d="100"/>
          <a:sy n="112" d="100"/>
        </p:scale>
        <p:origin x="-1584" y="-84"/>
      </p:cViewPr>
      <p:guideLst>
        <p:guide orient="horz" pos="2160"/>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8BC1A59B-6776-4F7A-9CC5-1BB917D81EE7}" type="datetimeFigureOut">
              <a:rPr lang="en-GB"/>
              <a:pPr>
                <a:defRPr/>
              </a:pPr>
              <a:t>09/04/2013</a:t>
            </a:fld>
            <a:endParaRPr lang="en-GB"/>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en-GB"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ACF73BCA-3903-4229-B18C-555579438C69}" type="slidenum">
              <a:rPr lang="en-GB"/>
              <a:pPr>
                <a:defRPr/>
              </a:pPr>
              <a:t>‹#›</a:t>
            </a:fld>
            <a:endParaRPr lang="en-GB"/>
          </a:p>
        </p:txBody>
      </p:sp>
    </p:spTree>
    <p:extLst>
      <p:ext uri="{BB962C8B-B14F-4D97-AF65-F5344CB8AC3E}">
        <p14:creationId xmlns:p14="http://schemas.microsoft.com/office/powerpoint/2010/main" val="194629424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egnaposto immagine diapositiva 1"/>
          <p:cNvSpPr>
            <a:spLocks noGrp="1" noRot="1" noChangeAspect="1"/>
          </p:cNvSpPr>
          <p:nvPr>
            <p:ph type="sldImg"/>
          </p:nvPr>
        </p:nvSpPr>
        <p:spPr bwMode="auto">
          <a:noFill/>
          <a:ln>
            <a:solidFill>
              <a:srgbClr val="000000"/>
            </a:solidFill>
            <a:miter lim="800000"/>
            <a:headEnd/>
            <a:tailEnd/>
          </a:ln>
        </p:spPr>
      </p:sp>
      <p:sp>
        <p:nvSpPr>
          <p:cNvPr id="15362"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D562B2-B2FA-49C3-B843-34D39D054087}" type="slidenum">
              <a:rPr lang="en-GB"/>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egnaposto immagine diapositiva 1"/>
          <p:cNvSpPr>
            <a:spLocks noGrp="1" noRot="1" noChangeAspect="1" noTextEdit="1"/>
          </p:cNvSpPr>
          <p:nvPr>
            <p:ph type="sldImg"/>
          </p:nvPr>
        </p:nvSpPr>
        <p:spPr>
          <a:ln/>
        </p:spPr>
      </p:sp>
      <p:sp>
        <p:nvSpPr>
          <p:cNvPr id="94211"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4212"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fld id="{EC59339C-E662-4292-BDA4-7C421E9D1F3C}" type="slidenum">
              <a:rPr lang="en-US" smtClean="0"/>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egnaposto immagine diapositiva 1"/>
          <p:cNvSpPr>
            <a:spLocks noGrp="1" noRot="1" noChangeAspect="1"/>
          </p:cNvSpPr>
          <p:nvPr>
            <p:ph type="sldImg"/>
          </p:nvPr>
        </p:nvSpPr>
        <p:spPr bwMode="auto">
          <a:noFill/>
          <a:ln>
            <a:solidFill>
              <a:srgbClr val="000000"/>
            </a:solidFill>
            <a:miter lim="800000"/>
            <a:headEnd/>
            <a:tailEnd/>
          </a:ln>
        </p:spPr>
      </p:sp>
      <p:sp>
        <p:nvSpPr>
          <p:cNvPr id="17410"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411"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125EB0-DBDA-484F-8777-EBF7B276FDE5}" type="slidenum">
              <a:rPr lang="en-GB"/>
              <a:pPr/>
              <a:t>13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egnaposto immagine diapositiva 1"/>
          <p:cNvSpPr>
            <a:spLocks noGrp="1" noRot="1" noChangeAspect="1"/>
          </p:cNvSpPr>
          <p:nvPr>
            <p:ph type="sldImg"/>
          </p:nvPr>
        </p:nvSpPr>
        <p:spPr bwMode="auto">
          <a:noFill/>
          <a:ln>
            <a:solidFill>
              <a:srgbClr val="000000"/>
            </a:solidFill>
            <a:miter lim="800000"/>
            <a:headEnd/>
            <a:tailEnd/>
          </a:ln>
        </p:spPr>
      </p:sp>
      <p:sp>
        <p:nvSpPr>
          <p:cNvPr id="19458"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9459"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B69A8D-4CEB-4F89-A895-90D36E7D06F0}" type="slidenum">
              <a:rPr lang="en-GB"/>
              <a:pPr/>
              <a:t>14</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egnaposto immagine diapositiva 1"/>
          <p:cNvSpPr>
            <a:spLocks noGrp="1" noRot="1" noChangeAspect="1"/>
          </p:cNvSpPr>
          <p:nvPr>
            <p:ph type="sldImg"/>
          </p:nvPr>
        </p:nvSpPr>
        <p:spPr bwMode="auto">
          <a:noFill/>
          <a:ln>
            <a:solidFill>
              <a:srgbClr val="000000"/>
            </a:solidFill>
            <a:miter lim="800000"/>
            <a:headEnd/>
            <a:tailEnd/>
          </a:ln>
        </p:spPr>
      </p:sp>
      <p:sp>
        <p:nvSpPr>
          <p:cNvPr id="2253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1"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D29829-6928-41A0-869C-F271CC9DE2B5}" type="slidenum">
              <a:rPr lang="en-GB" smtClean="0"/>
              <a:pPr/>
              <a:t>15</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7F5E58-7959-7946-BA30-7AE74E05DE64}" type="slidenum">
              <a:rPr lang="it-IT" smtClean="0"/>
              <a:pPr/>
              <a:t>16</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egnaposto immagine diapositiva 1"/>
          <p:cNvSpPr>
            <a:spLocks noGrp="1" noRot="1" noChangeAspect="1"/>
          </p:cNvSpPr>
          <p:nvPr>
            <p:ph type="sldImg"/>
          </p:nvPr>
        </p:nvSpPr>
        <p:spPr bwMode="auto">
          <a:noFill/>
          <a:ln>
            <a:solidFill>
              <a:srgbClr val="000000"/>
            </a:solidFill>
            <a:miter lim="800000"/>
            <a:headEnd/>
            <a:tailEnd/>
          </a:ln>
        </p:spPr>
      </p:sp>
      <p:sp>
        <p:nvSpPr>
          <p:cNvPr id="21506"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507"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6C79E6-2A6D-4F16-8983-506D040F005B}" type="slidenum">
              <a:rPr lang="en-GB"/>
              <a:pPr/>
              <a:t>17</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p:cNvSpPr>
          <p:nvPr>
            <p:ph type="sldImg"/>
          </p:nvPr>
        </p:nvSpPr>
        <p:spPr bwMode="auto">
          <a:noFill/>
          <a:ln>
            <a:solidFill>
              <a:srgbClr val="000000"/>
            </a:solidFill>
            <a:miter lim="800000"/>
            <a:headEnd/>
            <a:tailEnd/>
          </a:ln>
        </p:spPr>
      </p:sp>
      <p:sp>
        <p:nvSpPr>
          <p:cNvPr id="23554"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5"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CA4E3B-9F58-4EAC-8B6E-FCCED1DF1027}" type="slidenum">
              <a:rPr lang="en-GB"/>
              <a:pPr/>
              <a:t>18</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p:cNvSpPr>
          <p:nvPr>
            <p:ph type="sldImg"/>
          </p:nvPr>
        </p:nvSpPr>
        <p:spPr bwMode="auto">
          <a:noFill/>
          <a:ln>
            <a:solidFill>
              <a:srgbClr val="000000"/>
            </a:solidFill>
            <a:miter lim="800000"/>
            <a:headEnd/>
            <a:tailEnd/>
          </a:ln>
        </p:spPr>
      </p:sp>
      <p:sp>
        <p:nvSpPr>
          <p:cNvPr id="23554"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5"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CA4E3B-9F58-4EAC-8B6E-FCCED1DF1027}" type="slidenum">
              <a:rPr lang="en-GB"/>
              <a:pPr/>
              <a:t>19</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p:cNvSpPr>
          <p:nvPr>
            <p:ph type="sldImg"/>
          </p:nvPr>
        </p:nvSpPr>
        <p:spPr bwMode="auto">
          <a:noFill/>
          <a:ln>
            <a:solidFill>
              <a:srgbClr val="000000"/>
            </a:solidFill>
            <a:miter lim="800000"/>
            <a:headEnd/>
            <a:tailEnd/>
          </a:ln>
        </p:spPr>
      </p:sp>
      <p:sp>
        <p:nvSpPr>
          <p:cNvPr id="23554"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5"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CA4E3B-9F58-4EAC-8B6E-FCCED1DF1027}" type="slidenum">
              <a:rPr lang="en-GB"/>
              <a:pPr/>
              <a:t>20</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p:cNvSpPr>
          <p:nvPr>
            <p:ph type="sldImg"/>
          </p:nvPr>
        </p:nvSpPr>
        <p:spPr bwMode="auto">
          <a:noFill/>
          <a:ln>
            <a:solidFill>
              <a:srgbClr val="000000"/>
            </a:solidFill>
            <a:miter lim="800000"/>
            <a:headEnd/>
            <a:tailEnd/>
          </a:ln>
        </p:spPr>
      </p:sp>
      <p:sp>
        <p:nvSpPr>
          <p:cNvPr id="23554"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5"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CA4E3B-9F58-4EAC-8B6E-FCCED1DF1027}" type="slidenum">
              <a:rPr lang="en-GB"/>
              <a:pPr/>
              <a:t>21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lvl="0"/>
            <a:r>
              <a:rPr lang="en-GB" sz="1200" i="1" kern="1200" dirty="0" smtClean="0">
                <a:solidFill>
                  <a:schemeClr val="tx1"/>
                </a:solidFill>
                <a:latin typeface="Calibri" pitchFamily="34" charset="0"/>
                <a:ea typeface="+mn-ea"/>
                <a:cs typeface="+mn-cs"/>
              </a:rPr>
              <a:t>Planning evaluation</a:t>
            </a:r>
            <a:r>
              <a:rPr lang="en-GB" sz="1200" kern="1200" dirty="0" smtClean="0">
                <a:solidFill>
                  <a:schemeClr val="tx1"/>
                </a:solidFill>
                <a:latin typeface="Calibri" pitchFamily="34" charset="0"/>
                <a:ea typeface="+mn-ea"/>
                <a:cs typeface="+mn-cs"/>
              </a:rPr>
              <a:t>: as stated by European regulation an “Evaluation plan” must be elaborated for the programming period to assess effectiveness, efficiency and impact for each OP. The expert on evaluation must:</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promote and manage a wide range of consultation activities involving public and private stakeholders in order to harvest needs and opinions so as to define the evaluation questions;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elaborate the Evaluation Plan. </a:t>
            </a:r>
            <a:endParaRPr lang="it-IT" sz="2000" kern="1200" dirty="0" smtClean="0">
              <a:solidFill>
                <a:schemeClr val="tx1"/>
              </a:solidFill>
              <a:latin typeface="Calibri" pitchFamily="34" charset="0"/>
              <a:ea typeface="+mn-ea"/>
              <a:cs typeface="+mn-cs"/>
            </a:endParaRPr>
          </a:p>
          <a:p>
            <a:pPr lvl="0"/>
            <a:r>
              <a:rPr lang="en-GB" sz="1200" i="1" kern="1200" dirty="0" smtClean="0">
                <a:solidFill>
                  <a:schemeClr val="tx1"/>
                </a:solidFill>
                <a:latin typeface="Calibri" pitchFamily="34" charset="0"/>
                <a:ea typeface="+mn-ea"/>
                <a:cs typeface="+mn-cs"/>
              </a:rPr>
              <a:t>Launching evaluation</a:t>
            </a:r>
            <a:r>
              <a:rPr lang="en-GB" sz="1200" kern="1200" dirty="0" smtClean="0">
                <a:solidFill>
                  <a:schemeClr val="tx1"/>
                </a:solidFill>
                <a:latin typeface="Calibri" pitchFamily="34" charset="0"/>
                <a:ea typeface="+mn-ea"/>
                <a:cs typeface="+mn-cs"/>
              </a:rPr>
              <a:t>: SCF regulations require that “independent evaluations” are carried out. Therefore, the expert on evaluation must: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Elaborate the Terms of Reference (</a:t>
            </a:r>
            <a:r>
              <a:rPr lang="en-GB" sz="1200" kern="1200" dirty="0" err="1" smtClean="0">
                <a:solidFill>
                  <a:schemeClr val="tx1"/>
                </a:solidFill>
                <a:latin typeface="Calibri" pitchFamily="34" charset="0"/>
                <a:ea typeface="+mn-ea"/>
                <a:cs typeface="+mn-cs"/>
              </a:rPr>
              <a:t>ToR</a:t>
            </a:r>
            <a:r>
              <a:rPr lang="en-GB" sz="1200" kern="1200" dirty="0" smtClean="0">
                <a:solidFill>
                  <a:schemeClr val="tx1"/>
                </a:solidFill>
                <a:latin typeface="Calibri" pitchFamily="34" charset="0"/>
                <a:ea typeface="+mn-ea"/>
                <a:cs typeface="+mn-cs"/>
              </a:rPr>
              <a:t>) and any other element to be included in the tender procedure to select an independent evaluator. The tender must be consistent with the Evaluation Plan and compliant with European and national laws on public procurement. The </a:t>
            </a:r>
            <a:r>
              <a:rPr lang="en-GB" sz="1200" kern="1200" dirty="0" err="1" smtClean="0">
                <a:solidFill>
                  <a:schemeClr val="tx1"/>
                </a:solidFill>
                <a:latin typeface="Calibri" pitchFamily="34" charset="0"/>
                <a:ea typeface="+mn-ea"/>
                <a:cs typeface="+mn-cs"/>
              </a:rPr>
              <a:t>ToR</a:t>
            </a:r>
            <a:r>
              <a:rPr lang="en-GB" sz="1200" kern="1200" dirty="0" smtClean="0">
                <a:solidFill>
                  <a:schemeClr val="tx1"/>
                </a:solidFill>
                <a:latin typeface="Calibri" pitchFamily="34" charset="0"/>
                <a:ea typeface="+mn-ea"/>
                <a:cs typeface="+mn-cs"/>
              </a:rPr>
              <a:t> will be drafted according to the “Guidelines for preparation of tender documents for evaluation activities” as envisaged by the Evaluation Strategy);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coordinate /participate at the selection committee works; </a:t>
            </a:r>
            <a:endParaRPr lang="it-IT" sz="2000" kern="1200" dirty="0" smtClean="0">
              <a:solidFill>
                <a:schemeClr val="tx1"/>
              </a:solidFill>
              <a:latin typeface="Calibri" pitchFamily="34" charset="0"/>
              <a:ea typeface="+mn-ea"/>
              <a:cs typeface="+mn-cs"/>
            </a:endParaRPr>
          </a:p>
          <a:p>
            <a:pPr lvl="0"/>
            <a:r>
              <a:rPr lang="en-GB" sz="1200" i="1" kern="1200" dirty="0" smtClean="0">
                <a:solidFill>
                  <a:schemeClr val="tx1"/>
                </a:solidFill>
                <a:latin typeface="Calibri" pitchFamily="34" charset="0"/>
                <a:ea typeface="+mn-ea"/>
                <a:cs typeface="+mn-cs"/>
              </a:rPr>
              <a:t>Managing evaluation</a:t>
            </a:r>
            <a:r>
              <a:rPr lang="en-GB" sz="1200" kern="1200" dirty="0" smtClean="0">
                <a:solidFill>
                  <a:schemeClr val="tx1"/>
                </a:solidFill>
                <a:latin typeface="Calibri" pitchFamily="34" charset="0"/>
                <a:ea typeface="+mn-ea"/>
                <a:cs typeface="+mn-cs"/>
              </a:rPr>
              <a:t>: as stated by proposal of general regulation for 2014-2020, ex-ante (including the Strategic Environmental Assessment), and on-going evaluation of OPs is compulsory. Overall e</a:t>
            </a:r>
            <a:r>
              <a:rPr lang="en-GB" sz="1200" i="1" kern="1200" dirty="0" smtClean="0">
                <a:solidFill>
                  <a:schemeClr val="tx1"/>
                </a:solidFill>
                <a:latin typeface="Calibri" pitchFamily="34" charset="0"/>
                <a:ea typeface="+mn-ea"/>
                <a:cs typeface="+mn-cs"/>
              </a:rPr>
              <a:t>x post</a:t>
            </a:r>
            <a:r>
              <a:rPr lang="en-GB" sz="1200" kern="1200" dirty="0" smtClean="0">
                <a:solidFill>
                  <a:schemeClr val="tx1"/>
                </a:solidFill>
                <a:latin typeface="Calibri" pitchFamily="34" charset="0"/>
                <a:ea typeface="+mn-ea"/>
                <a:cs typeface="+mn-cs"/>
              </a:rPr>
              <a:t> evaluation is responsibility of the CEC and/or the Member State, while specific, thematic </a:t>
            </a:r>
            <a:r>
              <a:rPr lang="en-GB" sz="1200" i="1" kern="1200" dirty="0" smtClean="0">
                <a:solidFill>
                  <a:schemeClr val="tx1"/>
                </a:solidFill>
                <a:latin typeface="Calibri" pitchFamily="34" charset="0"/>
                <a:ea typeface="+mn-ea"/>
                <a:cs typeface="+mn-cs"/>
              </a:rPr>
              <a:t>ex post</a:t>
            </a:r>
            <a:r>
              <a:rPr lang="en-GB" sz="1200" kern="1200" dirty="0" smtClean="0">
                <a:solidFill>
                  <a:schemeClr val="tx1"/>
                </a:solidFill>
                <a:latin typeface="Calibri" pitchFamily="34" charset="0"/>
                <a:ea typeface="+mn-ea"/>
                <a:cs typeface="+mn-cs"/>
              </a:rPr>
              <a:t> impact analysis  The expert on evaluation must: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coordinate the relationship with the selected independent evaluator in a cooperative and proactively way;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receive, analyse, propose amendments, and propose for acceptance the independent consultant’s evaluation design;</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support and facilitate data and information collection to be used for evaluation exercises;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monitor the implementation of the evaluation project;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if necessary, contribute to re-assess and re-design the evaluation action plan;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receive, analyse, propose amendments, and propose for acceptance evaluation reports and other evaluation products;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prepare reports on the implementation of the evaluation plan for the Monitoring Committee’s meetings; ensure diffusion of evaluation reports to MC.</a:t>
            </a:r>
            <a:endParaRPr lang="it-IT" sz="2000" kern="1200" dirty="0" smtClean="0">
              <a:solidFill>
                <a:schemeClr val="tx1"/>
              </a:solidFill>
              <a:latin typeface="Calibri" pitchFamily="34" charset="0"/>
              <a:ea typeface="+mn-ea"/>
              <a:cs typeface="+mn-cs"/>
            </a:endParaRPr>
          </a:p>
          <a:p>
            <a:pPr lvl="0"/>
            <a:r>
              <a:rPr lang="en-GB" sz="1200" i="1" kern="1200" dirty="0" smtClean="0">
                <a:solidFill>
                  <a:schemeClr val="tx1"/>
                </a:solidFill>
                <a:latin typeface="Calibri" pitchFamily="34" charset="0"/>
                <a:ea typeface="+mn-ea"/>
                <a:cs typeface="+mn-cs"/>
              </a:rPr>
              <a:t>Using evaluation results</a:t>
            </a:r>
            <a:r>
              <a:rPr lang="en-GB" sz="1200" kern="1200" dirty="0" smtClean="0">
                <a:solidFill>
                  <a:schemeClr val="tx1"/>
                </a:solidFill>
                <a:latin typeface="Calibri" pitchFamily="34" charset="0"/>
                <a:ea typeface="+mn-ea"/>
                <a:cs typeface="+mn-cs"/>
              </a:rPr>
              <a:t>: as stated by proposal of general regulation for 2014-2020, evaluations reports and results must be made public in their entirety. They should be diffused within the body responsible for programme implementation and among stakeholders in order to promote learning from evaluation lessons. The expert on evaluation must: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Support the MA (or the relevant body) to address re-programming, or adjusting the implementation process;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Interacts with the information and communication function to plan communications measures for the evaluation activities;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ensure that evaluation reports and other outputs are appropriately diffused, including uploading on the website of the Department for Monitoring and Evaluation of EU Programmes Implementation website;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promote/organise/coordinate meetings and public debates in order to share the evaluation findings and to include the learned evaluation lessons in the decision-making process on public interventions;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(if the case) organises Evaluation Steering Groups meetings;</a:t>
            </a:r>
            <a:endParaRPr lang="it-IT" sz="2000" kern="1200" dirty="0" smtClean="0">
              <a:solidFill>
                <a:schemeClr val="tx1"/>
              </a:solidFill>
              <a:latin typeface="Calibri" pitchFamily="34" charset="0"/>
              <a:ea typeface="+mn-ea"/>
              <a:cs typeface="+mn-cs"/>
            </a:endParaRPr>
          </a:p>
          <a:p>
            <a:r>
              <a:rPr lang="en-GB" sz="1200" kern="1200" dirty="0" smtClean="0">
                <a:solidFill>
                  <a:schemeClr val="tx1"/>
                </a:solidFill>
                <a:latin typeface="Calibri" pitchFamily="34" charset="0"/>
                <a:ea typeface="+mn-ea"/>
                <a:cs typeface="+mn-cs"/>
              </a:rPr>
              <a:t>Art. 49 of the current Framework Regulation Proposal for the 2014-2020 round states “</a:t>
            </a:r>
            <a:r>
              <a:rPr lang="en-GB" sz="1200" i="1" kern="1200" dirty="0" smtClean="0">
                <a:solidFill>
                  <a:schemeClr val="tx1"/>
                </a:solidFill>
                <a:latin typeface="Calibri" pitchFamily="34" charset="0"/>
                <a:ea typeface="+mn-ea"/>
                <a:cs typeface="+mn-cs"/>
              </a:rPr>
              <a:t>At least once during the programming period, an evaluation shall assess how support from the CSF Funds has contributed to the objectives for each priority. All evaluations shall be examined by the monitoring committee and sent to the Commission.</a:t>
            </a:r>
            <a:r>
              <a:rPr lang="en-GB" sz="1200" kern="1200" dirty="0" smtClean="0">
                <a:solidFill>
                  <a:schemeClr val="tx1"/>
                </a:solidFill>
                <a:latin typeface="Calibri" pitchFamily="34" charset="0"/>
                <a:ea typeface="+mn-ea"/>
                <a:cs typeface="+mn-cs"/>
              </a:rPr>
              <a:t>”</a:t>
            </a:r>
            <a:endParaRPr lang="it-IT" sz="1800" kern="1200" dirty="0" smtClean="0">
              <a:solidFill>
                <a:schemeClr val="tx1"/>
              </a:solidFill>
              <a:latin typeface="Calibri" pitchFamily="34" charset="0"/>
              <a:ea typeface="+mn-ea"/>
              <a:cs typeface="+mn-cs"/>
            </a:endParaRPr>
          </a:p>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3</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p:cNvSpPr>
          <p:nvPr>
            <p:ph type="sldImg"/>
          </p:nvPr>
        </p:nvSpPr>
        <p:spPr bwMode="auto">
          <a:noFill/>
          <a:ln>
            <a:solidFill>
              <a:srgbClr val="000000"/>
            </a:solidFill>
            <a:miter lim="800000"/>
            <a:headEnd/>
            <a:tailEnd/>
          </a:ln>
        </p:spPr>
      </p:sp>
      <p:sp>
        <p:nvSpPr>
          <p:cNvPr id="23554"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5"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CA4E3B-9F58-4EAC-8B6E-FCCED1DF1027}" type="slidenum">
              <a:rPr lang="en-GB"/>
              <a:pPr/>
              <a:t>22</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p:cNvSpPr>
          <p:nvPr>
            <p:ph type="sldImg"/>
          </p:nvPr>
        </p:nvSpPr>
        <p:spPr bwMode="auto">
          <a:noFill/>
          <a:ln>
            <a:solidFill>
              <a:srgbClr val="000000"/>
            </a:solidFill>
            <a:miter lim="800000"/>
            <a:headEnd/>
            <a:tailEnd/>
          </a:ln>
        </p:spPr>
      </p:sp>
      <p:sp>
        <p:nvSpPr>
          <p:cNvPr id="23554"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5"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CA4E3B-9F58-4EAC-8B6E-FCCED1DF1027}" type="slidenum">
              <a:rPr lang="en-GB"/>
              <a:pPr/>
              <a:t>23</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p:cNvSpPr>
          <p:nvPr>
            <p:ph type="sldImg"/>
          </p:nvPr>
        </p:nvSpPr>
        <p:spPr bwMode="auto">
          <a:noFill/>
          <a:ln>
            <a:solidFill>
              <a:srgbClr val="000000"/>
            </a:solidFill>
            <a:miter lim="800000"/>
            <a:headEnd/>
            <a:tailEnd/>
          </a:ln>
        </p:spPr>
      </p:sp>
      <p:sp>
        <p:nvSpPr>
          <p:cNvPr id="23554"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5"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CA4E3B-9F58-4EAC-8B6E-FCCED1DF1027}" type="slidenum">
              <a:rPr lang="en-GB"/>
              <a:pPr/>
              <a:t>24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egnaposto immagine diapositiva 1"/>
          <p:cNvSpPr>
            <a:spLocks noGrp="1" noRot="1" noChangeAspect="1" noTextEdit="1"/>
          </p:cNvSpPr>
          <p:nvPr>
            <p:ph type="sldImg"/>
          </p:nvPr>
        </p:nvSpPr>
        <p:spPr>
          <a:ln/>
        </p:spPr>
      </p:sp>
      <p:sp>
        <p:nvSpPr>
          <p:cNvPr id="19459"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smtClean="0"/>
          </a:p>
        </p:txBody>
      </p:sp>
      <p:sp>
        <p:nvSpPr>
          <p:cNvPr id="19460"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fld id="{8B6399AC-473D-4343-8E8B-2B54C330AF6D}"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egnaposto immagine diapositiva 1"/>
          <p:cNvSpPr>
            <a:spLocks noGrp="1" noRot="1" noChangeAspect="1" noTextEdit="1"/>
          </p:cNvSpPr>
          <p:nvPr>
            <p:ph type="sldImg"/>
          </p:nvPr>
        </p:nvSpPr>
        <p:spPr>
          <a:ln/>
        </p:spPr>
      </p:sp>
      <p:sp>
        <p:nvSpPr>
          <p:cNvPr id="19459"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smtClean="0"/>
          </a:p>
        </p:txBody>
      </p:sp>
      <p:sp>
        <p:nvSpPr>
          <p:cNvPr id="19460"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fld id="{8B6399AC-473D-4343-8E8B-2B54C330AF6D}" type="slidenum">
              <a:rPr lang="en-US" smtClean="0">
                <a:solidFill>
                  <a:prstClr val="black"/>
                </a:solidFill>
              </a:rPr>
              <a:pPr/>
              <a:t>5</a:t>
            </a:fld>
            <a:endParaRPr lang="en-US"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baseline="0" dirty="0" smtClean="0">
                <a:solidFill>
                  <a:schemeClr val="tx1"/>
                </a:solidFill>
                <a:latin typeface="Calibri" pitchFamily="34" charset="0"/>
                <a:ea typeface="+mn-ea"/>
                <a:cs typeface="+mn-cs"/>
              </a:rPr>
              <a:t>These various evaluation purposes are of interest to different stakeholders and also tend to be associated with different kinds of evaluation questions. For example:</a:t>
            </a:r>
          </a:p>
          <a:p>
            <a:r>
              <a:rPr lang="en-US" sz="1200" kern="1200" baseline="0" dirty="0" smtClean="0">
                <a:solidFill>
                  <a:schemeClr val="tx1"/>
                </a:solidFill>
                <a:latin typeface="Calibri" pitchFamily="34" charset="0"/>
                <a:ea typeface="+mn-ea"/>
                <a:cs typeface="+mn-cs"/>
              </a:rPr>
              <a:t>􀂃 If the purpose is </a:t>
            </a:r>
            <a:r>
              <a:rPr lang="en-US" sz="1200" i="1" kern="1200" baseline="0" dirty="0" smtClean="0">
                <a:solidFill>
                  <a:schemeClr val="tx1"/>
                </a:solidFill>
                <a:latin typeface="Calibri" pitchFamily="34" charset="0"/>
                <a:ea typeface="+mn-ea"/>
                <a:cs typeface="+mn-cs"/>
              </a:rPr>
              <a:t>planning/efficiency, it will mainly meet the needs of planners and policy  </a:t>
            </a:r>
            <a:r>
              <a:rPr lang="en-US" sz="1200" kern="1200" baseline="0" dirty="0" smtClean="0">
                <a:solidFill>
                  <a:schemeClr val="tx1"/>
                </a:solidFill>
                <a:latin typeface="Calibri" pitchFamily="34" charset="0"/>
                <a:ea typeface="+mn-ea"/>
                <a:cs typeface="+mn-cs"/>
              </a:rPr>
              <a:t>makers as well as citizens. It is these stakeholders who will be concerned with how public resources are allocated between competing purposes and deployed once they have been allocated. These stakeholders will ask questions such as: </a:t>
            </a:r>
          </a:p>
          <a:p>
            <a:pPr>
              <a:buFont typeface="Arial" pitchFamily="34" charset="0"/>
              <a:buChar char="•"/>
            </a:pPr>
            <a:r>
              <a:rPr lang="en-US" sz="1200" kern="1200" baseline="0" dirty="0" smtClean="0">
                <a:solidFill>
                  <a:schemeClr val="tx1"/>
                </a:solidFill>
                <a:latin typeface="Calibri" pitchFamily="34" charset="0"/>
                <a:ea typeface="+mn-ea"/>
                <a:cs typeface="+mn-cs"/>
              </a:rPr>
              <a:t>is this the best use of public money? </a:t>
            </a:r>
          </a:p>
          <a:p>
            <a:pPr>
              <a:buFont typeface="Arial" pitchFamily="34" charset="0"/>
              <a:buChar char="•"/>
            </a:pPr>
            <a:r>
              <a:rPr lang="en-US" sz="1200" kern="1200" baseline="0" dirty="0" smtClean="0">
                <a:solidFill>
                  <a:schemeClr val="tx1"/>
                </a:solidFill>
                <a:latin typeface="Calibri" pitchFamily="34" charset="0"/>
                <a:ea typeface="+mn-ea"/>
                <a:cs typeface="+mn-cs"/>
              </a:rPr>
              <a:t>Are there alternative uses of resources that would yield more benefit? </a:t>
            </a:r>
          </a:p>
          <a:p>
            <a:pPr>
              <a:buFont typeface="Arial" pitchFamily="34" charset="0"/>
              <a:buChar char="•"/>
            </a:pPr>
            <a:r>
              <a:rPr lang="en-US" sz="1200" kern="1200" baseline="0" dirty="0" smtClean="0">
                <a:solidFill>
                  <a:schemeClr val="tx1"/>
                </a:solidFill>
                <a:latin typeface="Calibri" pitchFamily="34" charset="0"/>
                <a:ea typeface="+mn-ea"/>
                <a:cs typeface="+mn-cs"/>
              </a:rPr>
              <a:t>Is there equivalence between the costs incurred and the benefits that follow?</a:t>
            </a:r>
          </a:p>
          <a:p>
            <a:r>
              <a:rPr lang="en-US" sz="1200" kern="1200" baseline="0" dirty="0" smtClean="0">
                <a:solidFill>
                  <a:schemeClr val="tx1"/>
                </a:solidFill>
                <a:latin typeface="Calibri" pitchFamily="34" charset="0"/>
                <a:ea typeface="+mn-ea"/>
                <a:cs typeface="+mn-cs"/>
              </a:rPr>
              <a:t>􀂃 If the purpose of evaluation is </a:t>
            </a:r>
            <a:r>
              <a:rPr lang="en-US" sz="1200" i="1" kern="1200" baseline="0" dirty="0" smtClean="0">
                <a:solidFill>
                  <a:schemeClr val="tx1"/>
                </a:solidFill>
                <a:latin typeface="Calibri" pitchFamily="34" charset="0"/>
                <a:ea typeface="+mn-ea"/>
                <a:cs typeface="+mn-cs"/>
              </a:rPr>
              <a:t>accountability, it will mainly meet the needs of policy makers, </a:t>
            </a:r>
            <a:r>
              <a:rPr lang="en-US" sz="1200" kern="1200" baseline="0" dirty="0" err="1" smtClean="0">
                <a:solidFill>
                  <a:schemeClr val="tx1"/>
                </a:solidFill>
                <a:latin typeface="Calibri" pitchFamily="34" charset="0"/>
                <a:ea typeface="+mn-ea"/>
                <a:cs typeface="+mn-cs"/>
              </a:rPr>
              <a:t>programme</a:t>
            </a:r>
            <a:r>
              <a:rPr lang="en-US" sz="1200" kern="1200" baseline="0" dirty="0" smtClean="0">
                <a:solidFill>
                  <a:schemeClr val="tx1"/>
                </a:solidFill>
                <a:latin typeface="Calibri" pitchFamily="34" charset="0"/>
                <a:ea typeface="+mn-ea"/>
                <a:cs typeface="+mn-cs"/>
              </a:rPr>
              <a:t> sponsors and parliaments. It is these stakeholders that, having approved a </a:t>
            </a:r>
            <a:r>
              <a:rPr lang="en-US" sz="1200" kern="1200" baseline="0" dirty="0" err="1" smtClean="0">
                <a:solidFill>
                  <a:schemeClr val="tx1"/>
                </a:solidFill>
                <a:latin typeface="Calibri" pitchFamily="34" charset="0"/>
                <a:ea typeface="+mn-ea"/>
                <a:cs typeface="+mn-cs"/>
              </a:rPr>
              <a:t>programme</a:t>
            </a:r>
            <a:r>
              <a:rPr lang="en-US" sz="1200" kern="1200" baseline="0" dirty="0" smtClean="0">
                <a:solidFill>
                  <a:schemeClr val="tx1"/>
                </a:solidFill>
                <a:latin typeface="Calibri" pitchFamily="34" charset="0"/>
                <a:ea typeface="+mn-ea"/>
                <a:cs typeface="+mn-cs"/>
              </a:rPr>
              <a:t> or policy, want to know what has happened to the resources committed. This kind of evaluation asks questions such as: </a:t>
            </a:r>
          </a:p>
          <a:p>
            <a:r>
              <a:rPr lang="en-US" sz="1200" kern="1200" baseline="0" dirty="0" smtClean="0">
                <a:solidFill>
                  <a:schemeClr val="tx1"/>
                </a:solidFill>
                <a:latin typeface="Calibri" pitchFamily="34" charset="0"/>
                <a:ea typeface="+mn-ea"/>
                <a:cs typeface="+mn-cs"/>
              </a:rPr>
              <a:t>How successful has this </a:t>
            </a:r>
            <a:r>
              <a:rPr lang="en-US" sz="1200" kern="1200" baseline="0" dirty="0" err="1" smtClean="0">
                <a:solidFill>
                  <a:schemeClr val="tx1"/>
                </a:solidFill>
                <a:latin typeface="Calibri" pitchFamily="34" charset="0"/>
                <a:ea typeface="+mn-ea"/>
                <a:cs typeface="+mn-cs"/>
              </a:rPr>
              <a:t>programme</a:t>
            </a:r>
            <a:r>
              <a:rPr lang="en-US" sz="1200" kern="1200" baseline="0" dirty="0" smtClean="0">
                <a:solidFill>
                  <a:schemeClr val="tx1"/>
                </a:solidFill>
                <a:latin typeface="Calibri" pitchFamily="34" charset="0"/>
                <a:ea typeface="+mn-ea"/>
                <a:cs typeface="+mn-cs"/>
              </a:rPr>
              <a:t> been? </a:t>
            </a:r>
          </a:p>
          <a:p>
            <a:r>
              <a:rPr lang="en-US" sz="1200" kern="1200" baseline="0" dirty="0" smtClean="0">
                <a:solidFill>
                  <a:schemeClr val="tx1"/>
                </a:solidFill>
                <a:latin typeface="Calibri" pitchFamily="34" charset="0"/>
                <a:ea typeface="+mn-ea"/>
                <a:cs typeface="+mn-cs"/>
              </a:rPr>
              <a:t>Has </a:t>
            </a:r>
            <a:r>
              <a:rPr lang="en-US" sz="1200" kern="1200" baseline="0" dirty="0" err="1" smtClean="0">
                <a:solidFill>
                  <a:schemeClr val="tx1"/>
                </a:solidFill>
                <a:latin typeface="Calibri" pitchFamily="34" charset="0"/>
                <a:ea typeface="+mn-ea"/>
                <a:cs typeface="+mn-cs"/>
              </a:rPr>
              <a:t>itmet</a:t>
            </a:r>
            <a:r>
              <a:rPr lang="en-US" sz="1200" kern="1200" baseline="0" dirty="0" smtClean="0">
                <a:solidFill>
                  <a:schemeClr val="tx1"/>
                </a:solidFill>
                <a:latin typeface="Calibri" pitchFamily="34" charset="0"/>
                <a:ea typeface="+mn-ea"/>
                <a:cs typeface="+mn-cs"/>
              </a:rPr>
              <a:t> its targets? </a:t>
            </a:r>
          </a:p>
          <a:p>
            <a:r>
              <a:rPr lang="en-US" sz="1200" kern="1200" baseline="0" dirty="0" smtClean="0">
                <a:solidFill>
                  <a:schemeClr val="tx1"/>
                </a:solidFill>
                <a:latin typeface="Calibri" pitchFamily="34" charset="0"/>
                <a:ea typeface="+mn-ea"/>
                <a:cs typeface="+mn-cs"/>
              </a:rPr>
              <a:t>Have monies been spent effectively and efficiently and with what impact?</a:t>
            </a:r>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baseline="0" dirty="0" smtClean="0">
                <a:solidFill>
                  <a:schemeClr val="tx1"/>
                </a:solidFill>
                <a:latin typeface="Calibri" pitchFamily="34" charset="0"/>
                <a:ea typeface="+mn-ea"/>
                <a:cs typeface="+mn-cs"/>
              </a:rPr>
              <a:t>􀂃 If the purpose of evaluation is </a:t>
            </a:r>
            <a:r>
              <a:rPr lang="en-US" sz="1200" i="1" kern="1200" baseline="0" dirty="0" smtClean="0">
                <a:solidFill>
                  <a:schemeClr val="tx1"/>
                </a:solidFill>
                <a:latin typeface="Calibri" pitchFamily="34" charset="0"/>
                <a:ea typeface="+mn-ea"/>
                <a:cs typeface="+mn-cs"/>
              </a:rPr>
              <a:t>knowledge production, it will mainly meet the needs of policy  </a:t>
            </a:r>
            <a:r>
              <a:rPr lang="en-US" sz="1200" kern="1200" baseline="0" dirty="0" smtClean="0">
                <a:solidFill>
                  <a:schemeClr val="tx1"/>
                </a:solidFill>
                <a:latin typeface="Calibri" pitchFamily="34" charset="0"/>
                <a:ea typeface="+mn-ea"/>
                <a:cs typeface="+mn-cs"/>
              </a:rPr>
              <a:t>makers and planners - including those who are planning new </a:t>
            </a:r>
            <a:r>
              <a:rPr lang="en-US" sz="1200" kern="1200" baseline="0" dirty="0" err="1" smtClean="0">
                <a:solidFill>
                  <a:schemeClr val="tx1"/>
                </a:solidFill>
                <a:latin typeface="Calibri" pitchFamily="34" charset="0"/>
                <a:ea typeface="+mn-ea"/>
                <a:cs typeface="+mn-cs"/>
              </a:rPr>
              <a:t>programmes</a:t>
            </a:r>
            <a:r>
              <a:rPr lang="en-US" sz="1200" kern="1200" baseline="0" dirty="0" smtClean="0">
                <a:solidFill>
                  <a:schemeClr val="tx1"/>
                </a:solidFill>
                <a:latin typeface="Calibri" pitchFamily="34" charset="0"/>
                <a:ea typeface="+mn-ea"/>
                <a:cs typeface="+mn-cs"/>
              </a:rPr>
              <a:t>. It is these stakeholders who want to know whether the </a:t>
            </a:r>
            <a:r>
              <a:rPr lang="en-US" sz="1200" kern="1200" baseline="0" dirty="0" err="1" smtClean="0">
                <a:solidFill>
                  <a:schemeClr val="tx1"/>
                </a:solidFill>
                <a:latin typeface="Calibri" pitchFamily="34" charset="0"/>
                <a:ea typeface="+mn-ea"/>
                <a:cs typeface="+mn-cs"/>
              </a:rPr>
              <a:t>programmes</a:t>
            </a:r>
            <a:r>
              <a:rPr lang="en-US" sz="1200" kern="1200" baseline="0" dirty="0" smtClean="0">
                <a:solidFill>
                  <a:schemeClr val="tx1"/>
                </a:solidFill>
                <a:latin typeface="Calibri" pitchFamily="34" charset="0"/>
                <a:ea typeface="+mn-ea"/>
                <a:cs typeface="+mn-cs"/>
              </a:rPr>
              <a:t> assumptions are being confirmed and what lessons can be learned for the future. This kind of evaluation asks questions such as:</a:t>
            </a:r>
          </a:p>
          <a:p>
            <a:r>
              <a:rPr lang="en-US" sz="1200" kern="1200" baseline="0" dirty="0" smtClean="0">
                <a:solidFill>
                  <a:schemeClr val="tx1"/>
                </a:solidFill>
                <a:latin typeface="Calibri" pitchFamily="34" charset="0"/>
                <a:ea typeface="+mn-ea"/>
                <a:cs typeface="+mn-cs"/>
              </a:rPr>
              <a:t>What have we now learned about what works? Are the mechanisms for intervention and change better understood? </a:t>
            </a:r>
          </a:p>
          <a:p>
            <a:r>
              <a:rPr lang="en-US" sz="1200" kern="1200" baseline="0" dirty="0" smtClean="0">
                <a:solidFill>
                  <a:schemeClr val="tx1"/>
                </a:solidFill>
                <a:latin typeface="Calibri" pitchFamily="34" charset="0"/>
                <a:ea typeface="+mn-ea"/>
                <a:cs typeface="+mn-cs"/>
              </a:rPr>
              <a:t>Does the logic of the </a:t>
            </a:r>
            <a:r>
              <a:rPr lang="en-US" sz="1200" kern="1200" baseline="0" dirty="0" err="1" smtClean="0">
                <a:solidFill>
                  <a:schemeClr val="tx1"/>
                </a:solidFill>
                <a:latin typeface="Calibri" pitchFamily="34" charset="0"/>
                <a:ea typeface="+mn-ea"/>
                <a:cs typeface="+mn-cs"/>
              </a:rPr>
              <a:t>programme</a:t>
            </a:r>
            <a:r>
              <a:rPr lang="en-US" sz="1200" kern="1200" baseline="0" dirty="0" smtClean="0">
                <a:solidFill>
                  <a:schemeClr val="tx1"/>
                </a:solidFill>
                <a:latin typeface="Calibri" pitchFamily="34" charset="0"/>
                <a:ea typeface="+mn-ea"/>
                <a:cs typeface="+mn-cs"/>
              </a:rPr>
              <a:t> and its assumptions need to be questioned? </a:t>
            </a:r>
          </a:p>
          <a:p>
            <a:r>
              <a:rPr lang="en-US" sz="1200" kern="1200" baseline="0" dirty="0" smtClean="0">
                <a:solidFill>
                  <a:schemeClr val="tx1"/>
                </a:solidFill>
                <a:latin typeface="Calibri" pitchFamily="34" charset="0"/>
                <a:ea typeface="+mn-ea"/>
                <a:cs typeface="+mn-cs"/>
              </a:rPr>
              <a:t>Is this an efficient way of achieving goals - or are there alternatives? </a:t>
            </a:r>
          </a:p>
          <a:p>
            <a:r>
              <a:rPr lang="en-US" sz="1200" kern="1200" baseline="0" dirty="0" smtClean="0">
                <a:solidFill>
                  <a:schemeClr val="tx1"/>
                </a:solidFill>
                <a:latin typeface="Calibri" pitchFamily="34" charset="0"/>
                <a:ea typeface="+mn-ea"/>
                <a:cs typeface="+mn-cs"/>
              </a:rPr>
              <a:t>What is the evidence on the sustainability of interventions?</a:t>
            </a:r>
          </a:p>
          <a:p>
            <a:r>
              <a:rPr lang="en-US" sz="1200" kern="1200" baseline="0" dirty="0" smtClean="0">
                <a:solidFill>
                  <a:schemeClr val="tx1"/>
                </a:solidFill>
                <a:latin typeface="Calibri" pitchFamily="34" charset="0"/>
                <a:ea typeface="+mn-ea"/>
                <a:cs typeface="+mn-cs"/>
              </a:rPr>
              <a:t>as involved as they need to be? </a:t>
            </a:r>
          </a:p>
          <a:p>
            <a:endParaRPr lang="en-US" sz="1200" kern="1200" baseline="0" dirty="0" smtClean="0">
              <a:solidFill>
                <a:schemeClr val="tx1"/>
              </a:solidFill>
              <a:latin typeface="Calibri" pitchFamily="34" charset="0"/>
              <a:ea typeface="+mn-ea"/>
              <a:cs typeface="+mn-cs"/>
            </a:endParaRPr>
          </a:p>
          <a:p>
            <a:r>
              <a:rPr lang="en-US" sz="1200" kern="1200" baseline="0" dirty="0" smtClean="0">
                <a:solidFill>
                  <a:schemeClr val="tx1"/>
                </a:solidFill>
                <a:latin typeface="Calibri" pitchFamily="34" charset="0"/>
                <a:ea typeface="+mn-ea"/>
                <a:cs typeface="+mn-cs"/>
              </a:rPr>
              <a:t>􀂃 If the purpose of evaluation is </a:t>
            </a:r>
            <a:r>
              <a:rPr lang="en-US" sz="1200" i="1" kern="1200" baseline="0" dirty="0" smtClean="0">
                <a:solidFill>
                  <a:schemeClr val="tx1"/>
                </a:solidFill>
                <a:latin typeface="Calibri" pitchFamily="34" charset="0"/>
                <a:ea typeface="+mn-ea"/>
                <a:cs typeface="+mn-cs"/>
              </a:rPr>
              <a:t>institutional strengthening, it will mainly meet the needs of </a:t>
            </a:r>
            <a:r>
              <a:rPr lang="en-US" sz="1200" kern="1200" baseline="0" dirty="0" err="1" smtClean="0">
                <a:solidFill>
                  <a:schemeClr val="tx1"/>
                </a:solidFill>
                <a:latin typeface="Calibri" pitchFamily="34" charset="0"/>
                <a:ea typeface="+mn-ea"/>
                <a:cs typeface="+mn-cs"/>
              </a:rPr>
              <a:t>programme</a:t>
            </a:r>
            <a:r>
              <a:rPr lang="en-US" sz="1200" kern="1200" baseline="0" dirty="0" smtClean="0">
                <a:solidFill>
                  <a:schemeClr val="tx1"/>
                </a:solidFill>
                <a:latin typeface="Calibri" pitchFamily="34" charset="0"/>
                <a:ea typeface="+mn-ea"/>
                <a:cs typeface="+mn-cs"/>
              </a:rPr>
              <a:t> partners and other </a:t>
            </a:r>
            <a:r>
              <a:rPr lang="en-US" sz="1200" kern="1200" baseline="0" dirty="0" err="1" smtClean="0">
                <a:solidFill>
                  <a:schemeClr val="tx1"/>
                </a:solidFill>
                <a:latin typeface="Calibri" pitchFamily="34" charset="0"/>
                <a:ea typeface="+mn-ea"/>
                <a:cs typeface="+mn-cs"/>
              </a:rPr>
              <a:t>programme</a:t>
            </a:r>
            <a:r>
              <a:rPr lang="en-US" sz="1200" kern="1200" baseline="0" dirty="0" smtClean="0">
                <a:solidFill>
                  <a:schemeClr val="tx1"/>
                </a:solidFill>
                <a:latin typeface="Calibri" pitchFamily="34" charset="0"/>
                <a:ea typeface="+mn-ea"/>
                <a:cs typeface="+mn-cs"/>
              </a:rPr>
              <a:t> stakeholders. They will want to know how they can be more effective, how their own capacities can be increased and how beneficiaries can get</a:t>
            </a:r>
          </a:p>
          <a:p>
            <a:r>
              <a:rPr lang="en-US" sz="1200" kern="1200" baseline="0" dirty="0" smtClean="0">
                <a:solidFill>
                  <a:schemeClr val="tx1"/>
                </a:solidFill>
                <a:latin typeface="Calibri" pitchFamily="34" charset="0"/>
                <a:ea typeface="+mn-ea"/>
                <a:cs typeface="+mn-cs"/>
              </a:rPr>
              <a:t>the most out of what the </a:t>
            </a:r>
            <a:r>
              <a:rPr lang="en-US" sz="1200" kern="1200" baseline="0" dirty="0" err="1" smtClean="0">
                <a:solidFill>
                  <a:schemeClr val="tx1"/>
                </a:solidFill>
                <a:latin typeface="Calibri" pitchFamily="34" charset="0"/>
                <a:ea typeface="+mn-ea"/>
                <a:cs typeface="+mn-cs"/>
              </a:rPr>
              <a:t>programme</a:t>
            </a:r>
            <a:r>
              <a:rPr lang="en-US" sz="1200" kern="1200" baseline="0" dirty="0" smtClean="0">
                <a:solidFill>
                  <a:schemeClr val="tx1"/>
                </a:solidFill>
                <a:latin typeface="Calibri" pitchFamily="34" charset="0"/>
                <a:ea typeface="+mn-ea"/>
                <a:cs typeface="+mn-cs"/>
              </a:rPr>
              <a:t> promises. This kind of evaluation asks questions such as:</a:t>
            </a:r>
          </a:p>
          <a:p>
            <a:pPr>
              <a:buFont typeface="Arial" pitchFamily="34" charset="0"/>
              <a:buChar char="•"/>
            </a:pPr>
            <a:r>
              <a:rPr lang="en-US" sz="1200" kern="1200" baseline="0" dirty="0" smtClean="0">
                <a:solidFill>
                  <a:schemeClr val="tx1"/>
                </a:solidFill>
                <a:latin typeface="Calibri" pitchFamily="34" charset="0"/>
                <a:ea typeface="+mn-ea"/>
                <a:cs typeface="+mn-cs"/>
              </a:rPr>
              <a:t>Are beneficiaries (and even local communities) sufficiently involved in shaping the </a:t>
            </a:r>
            <a:r>
              <a:rPr lang="en-US" sz="1200" kern="1200" baseline="0" dirty="0" err="1" smtClean="0">
                <a:solidFill>
                  <a:schemeClr val="tx1"/>
                </a:solidFill>
                <a:latin typeface="Calibri" pitchFamily="34" charset="0"/>
                <a:ea typeface="+mn-ea"/>
                <a:cs typeface="+mn-cs"/>
              </a:rPr>
              <a:t>programme</a:t>
            </a:r>
            <a:r>
              <a:rPr lang="en-US" sz="1200" kern="1200" baseline="0" dirty="0" smtClean="0">
                <a:solidFill>
                  <a:schemeClr val="tx1"/>
                </a:solidFill>
                <a:latin typeface="Calibri" pitchFamily="34" charset="0"/>
                <a:ea typeface="+mn-ea"/>
                <a:cs typeface="+mn-cs"/>
              </a:rPr>
              <a:t> and its measures? </a:t>
            </a:r>
          </a:p>
          <a:p>
            <a:pPr>
              <a:buFont typeface="Arial" pitchFamily="34" charset="0"/>
              <a:buChar char="•"/>
            </a:pPr>
            <a:r>
              <a:rPr lang="en-US" sz="1200" kern="1200" baseline="0" dirty="0" smtClean="0">
                <a:solidFill>
                  <a:schemeClr val="tx1"/>
                </a:solidFill>
                <a:latin typeface="Calibri" pitchFamily="34" charset="0"/>
                <a:ea typeface="+mn-ea"/>
                <a:cs typeface="+mn-cs"/>
              </a:rPr>
              <a:t>What can be done to increase participation and develop consensus? </a:t>
            </a:r>
          </a:p>
          <a:p>
            <a:pPr>
              <a:buFont typeface="Arial" pitchFamily="34" charset="0"/>
              <a:buChar char="•"/>
            </a:pPr>
            <a:r>
              <a:rPr lang="en-US" sz="1200" kern="1200" baseline="0" dirty="0" smtClean="0">
                <a:solidFill>
                  <a:schemeClr val="tx1"/>
                </a:solidFill>
                <a:latin typeface="Calibri" pitchFamily="34" charset="0"/>
                <a:ea typeface="+mn-ea"/>
                <a:cs typeface="+mn-cs"/>
              </a:rPr>
              <a:t>Are the </a:t>
            </a:r>
            <a:r>
              <a:rPr lang="en-US" sz="1200" kern="1200" baseline="0" dirty="0" err="1" smtClean="0">
                <a:solidFill>
                  <a:schemeClr val="tx1"/>
                </a:solidFill>
                <a:latin typeface="Calibri" pitchFamily="34" charset="0"/>
                <a:ea typeface="+mn-ea"/>
                <a:cs typeface="+mn-cs"/>
              </a:rPr>
              <a:t>programme</a:t>
            </a:r>
            <a:r>
              <a:rPr lang="en-US" sz="1200" kern="1200" baseline="0" dirty="0" smtClean="0">
                <a:solidFill>
                  <a:schemeClr val="tx1"/>
                </a:solidFill>
                <a:latin typeface="Calibri" pitchFamily="34" charset="0"/>
                <a:ea typeface="+mn-ea"/>
                <a:cs typeface="+mn-cs"/>
              </a:rPr>
              <a:t> mechanisms supportive and open to 'bottom-up' voices? </a:t>
            </a:r>
          </a:p>
          <a:p>
            <a:pPr>
              <a:buFont typeface="Arial" pitchFamily="34" charset="0"/>
              <a:buChar char="•"/>
            </a:pPr>
            <a:r>
              <a:rPr lang="en-US" sz="1200" kern="1200" baseline="0" dirty="0" smtClean="0">
                <a:solidFill>
                  <a:schemeClr val="tx1"/>
                </a:solidFill>
                <a:latin typeface="Calibri" pitchFamily="34" charset="0"/>
                <a:ea typeface="+mn-ea"/>
                <a:cs typeface="+mn-cs"/>
              </a:rPr>
              <a:t>Are </a:t>
            </a:r>
            <a:r>
              <a:rPr lang="en-US" sz="1200" kern="1200" baseline="0" dirty="0" err="1" smtClean="0">
                <a:solidFill>
                  <a:schemeClr val="tx1"/>
                </a:solidFill>
                <a:latin typeface="Calibri" pitchFamily="34" charset="0"/>
                <a:ea typeface="+mn-ea"/>
                <a:cs typeface="+mn-cs"/>
              </a:rPr>
              <a:t>programmes</a:t>
            </a:r>
            <a:r>
              <a:rPr lang="en-US" sz="1200" kern="1200" baseline="0" dirty="0" smtClean="0">
                <a:solidFill>
                  <a:schemeClr val="tx1"/>
                </a:solidFill>
                <a:latin typeface="Calibri" pitchFamily="34" charset="0"/>
                <a:ea typeface="+mn-ea"/>
                <a:cs typeface="+mn-cs"/>
              </a:rPr>
              <a:t> properly targeted in terms of eligibility? </a:t>
            </a:r>
          </a:p>
          <a:p>
            <a:pPr>
              <a:buFont typeface="Arial" pitchFamily="34" charset="0"/>
              <a:buChar char="•"/>
            </a:pPr>
            <a:r>
              <a:rPr lang="en-US" sz="1200" kern="1200" baseline="0" dirty="0" smtClean="0">
                <a:solidFill>
                  <a:schemeClr val="tx1"/>
                </a:solidFill>
                <a:latin typeface="Calibri" pitchFamily="34" charset="0"/>
                <a:ea typeface="+mn-ea"/>
                <a:cs typeface="+mn-cs"/>
              </a:rPr>
              <a:t>Is the time-plan being adhered to?</a:t>
            </a:r>
          </a:p>
          <a:p>
            <a:pPr>
              <a:buFont typeface="Arial" pitchFamily="34" charset="0"/>
              <a:buChar char="•"/>
            </a:pPr>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F764F304-1B66-4B34-BE71-93BC22960B6E}"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egnaposto immagine diapositiva 1"/>
          <p:cNvSpPr>
            <a:spLocks noGrp="1" noRot="1" noChangeAspect="1" noTextEdit="1"/>
          </p:cNvSpPr>
          <p:nvPr>
            <p:ph type="sldImg"/>
          </p:nvPr>
        </p:nvSpPr>
        <p:spPr>
          <a:ln/>
        </p:spPr>
      </p:sp>
      <p:sp>
        <p:nvSpPr>
          <p:cNvPr id="9216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216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fld id="{53230A29-C6AC-412B-9F5A-77F1925755AA}" type="slidenum">
              <a:rPr lang="en-US" smtClean="0"/>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egnaposto immagine diapositiva 1"/>
          <p:cNvSpPr>
            <a:spLocks noGrp="1" noRot="1" noChangeAspect="1" noTextEdit="1"/>
          </p:cNvSpPr>
          <p:nvPr>
            <p:ph type="sldImg"/>
          </p:nvPr>
        </p:nvSpPr>
        <p:spPr>
          <a:ln/>
        </p:spPr>
      </p:sp>
      <p:sp>
        <p:nvSpPr>
          <p:cNvPr id="9318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318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fld id="{8459521B-8975-4170-9AB3-4BED68862893}" type="slidenum">
              <a:rPr lang="en-US" smtClean="0"/>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3988"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sr-Latn-CS" sz="2400">
              <a:latin typeface="Times New Roman" pitchFamily="18" charset="0"/>
            </a:endParaRPr>
          </a:p>
        </p:txBody>
      </p:sp>
      <p:sp>
        <p:nvSpPr>
          <p:cNvPr id="6146" name="Rectangle 2"/>
          <p:cNvSpPr>
            <a:spLocks noGrp="1" noChangeArrowheads="1"/>
          </p:cNvSpPr>
          <p:nvPr>
            <p:ph type="ctrTitle"/>
          </p:nvPr>
        </p:nvSpPr>
        <p:spPr>
          <a:xfrm>
            <a:off x="685919" y="990600"/>
            <a:ext cx="7773750" cy="1371600"/>
          </a:xfrm>
        </p:spPr>
        <p:txBody>
          <a:bodyPr/>
          <a:lstStyle>
            <a:lvl1pPr>
              <a:defRPr sz="4000"/>
            </a:lvl1pPr>
          </a:lstStyle>
          <a:p>
            <a:r>
              <a:rPr lang="en-US" smtClean="0"/>
              <a:t>Click to edit Master title style</a:t>
            </a:r>
            <a:endParaRPr lang="en-GB"/>
          </a:p>
        </p:txBody>
      </p:sp>
      <p:sp>
        <p:nvSpPr>
          <p:cNvPr id="6147" name="Rectangle 3"/>
          <p:cNvSpPr>
            <a:spLocks noGrp="1" noChangeArrowheads="1"/>
          </p:cNvSpPr>
          <p:nvPr>
            <p:ph type="subTitle" idx="1"/>
          </p:nvPr>
        </p:nvSpPr>
        <p:spPr>
          <a:xfrm>
            <a:off x="1448052" y="3429000"/>
            <a:ext cx="7011617" cy="1600200"/>
          </a:xfrm>
        </p:spPr>
        <p:txBody>
          <a:bodyPr/>
          <a:lstStyle>
            <a:lvl1pPr marL="0" indent="0">
              <a:buFont typeface="Wingdings" pitchFamily="2" charset="2"/>
              <a:buNone/>
              <a:defRPr sz="2800"/>
            </a:lvl1pPr>
          </a:lstStyle>
          <a:p>
            <a:r>
              <a:rPr lang="en-US" smtClean="0"/>
              <a:t>Click to edit Master subtitle style</a:t>
            </a:r>
            <a:endParaRPr lang="en-GB"/>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GB"/>
          </a:p>
        </p:txBody>
      </p:sp>
      <p:sp>
        <p:nvSpPr>
          <p:cNvPr id="6" name="Rectangle 5"/>
          <p:cNvSpPr>
            <a:spLocks noGrp="1" noChangeArrowheads="1"/>
          </p:cNvSpPr>
          <p:nvPr>
            <p:ph type="ftr" sz="quarter" idx="11"/>
          </p:nvPr>
        </p:nvSpPr>
        <p:spPr>
          <a:xfrm>
            <a:off x="3124200" y="6248400"/>
            <a:ext cx="2897188" cy="457200"/>
          </a:xfrm>
        </p:spPr>
        <p:txBody>
          <a:bodyPr/>
          <a:lstStyle>
            <a:lvl1pPr>
              <a:defRPr smtClean="0"/>
            </a:lvl1pPr>
          </a:lstStyle>
          <a:p>
            <a:pPr>
              <a:defRPr/>
            </a:pPr>
            <a:r>
              <a:rPr lang="en-US"/>
              <a:t>Project (EUROPAID/130401/D/SER/HR)  “Ex-ante evaluation of programming documents and strengthening evaluation capacity for EU funds post-accession”</a:t>
            </a:r>
            <a:endParaRPr lang="en-GB"/>
          </a:p>
        </p:txBody>
      </p:sp>
      <p:sp>
        <p:nvSpPr>
          <p:cNvPr id="7" name="Rectangle 6"/>
          <p:cNvSpPr>
            <a:spLocks noGrp="1" noChangeArrowheads="1"/>
          </p:cNvSpPr>
          <p:nvPr>
            <p:ph type="sldNum" sz="quarter" idx="12"/>
          </p:nvPr>
        </p:nvSpPr>
        <p:spPr>
          <a:xfrm>
            <a:off x="6554788" y="6248400"/>
            <a:ext cx="1905000" cy="457200"/>
          </a:xfrm>
        </p:spPr>
        <p:txBody>
          <a:bodyPr/>
          <a:lstStyle>
            <a:lvl1pPr>
              <a:defRPr/>
            </a:lvl1pPr>
          </a:lstStyle>
          <a:p>
            <a:pPr>
              <a:defRPr/>
            </a:pPr>
            <a:fld id="{B83E8D8B-5A9C-47E4-8DBC-CD0A4E1C4A8D}"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6"/>
          <p:cNvSpPr>
            <a:spLocks noGrp="1" noChangeArrowheads="1"/>
          </p:cNvSpPr>
          <p:nvPr>
            <p:ph type="dt" sz="half" idx="10"/>
          </p:nvPr>
        </p:nvSpPr>
        <p:spPr>
          <a:ln/>
        </p:spPr>
        <p:txBody>
          <a:bodyPr/>
          <a:lstStyle>
            <a:lvl1pPr>
              <a:defRPr/>
            </a:lvl1pPr>
          </a:lstStyle>
          <a:p>
            <a:pPr>
              <a:defRPr/>
            </a:pPr>
            <a:endParaRPr lang="en-GB"/>
          </a:p>
        </p:txBody>
      </p:sp>
      <p:sp>
        <p:nvSpPr>
          <p:cNvPr id="5"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6" name="Rectangle 8"/>
          <p:cNvSpPr>
            <a:spLocks noGrp="1" noChangeArrowheads="1"/>
          </p:cNvSpPr>
          <p:nvPr>
            <p:ph type="sldNum" sz="quarter" idx="12"/>
          </p:nvPr>
        </p:nvSpPr>
        <p:spPr>
          <a:ln/>
        </p:spPr>
        <p:txBody>
          <a:bodyPr/>
          <a:lstStyle>
            <a:lvl1pPr>
              <a:defRPr/>
            </a:lvl1pPr>
          </a:lstStyle>
          <a:p>
            <a:pPr>
              <a:defRPr/>
            </a:pPr>
            <a:fld id="{A631D5B1-94FF-43B8-8DE3-DA4FDEC1AEBA}"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4980" y="304800"/>
            <a:ext cx="2002185" cy="5715000"/>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566836" y="304800"/>
            <a:ext cx="5855717"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6"/>
          <p:cNvSpPr>
            <a:spLocks noGrp="1" noChangeArrowheads="1"/>
          </p:cNvSpPr>
          <p:nvPr>
            <p:ph type="dt" sz="half" idx="10"/>
          </p:nvPr>
        </p:nvSpPr>
        <p:spPr>
          <a:ln/>
        </p:spPr>
        <p:txBody>
          <a:bodyPr/>
          <a:lstStyle>
            <a:lvl1pPr>
              <a:defRPr/>
            </a:lvl1pPr>
          </a:lstStyle>
          <a:p>
            <a:pPr>
              <a:defRPr/>
            </a:pPr>
            <a:endParaRPr lang="en-GB"/>
          </a:p>
        </p:txBody>
      </p:sp>
      <p:sp>
        <p:nvSpPr>
          <p:cNvPr id="5"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6" name="Rectangle 8"/>
          <p:cNvSpPr>
            <a:spLocks noGrp="1" noChangeArrowheads="1"/>
          </p:cNvSpPr>
          <p:nvPr>
            <p:ph type="sldNum" sz="quarter" idx="12"/>
          </p:nvPr>
        </p:nvSpPr>
        <p:spPr>
          <a:ln/>
        </p:spPr>
        <p:txBody>
          <a:bodyPr/>
          <a:lstStyle>
            <a:lvl1pPr>
              <a:defRPr/>
            </a:lvl1pPr>
          </a:lstStyle>
          <a:p>
            <a:pPr>
              <a:defRPr/>
            </a:pPr>
            <a:fld id="{86B900D9-0B54-47F2-9FF1-E39A483A2DFD}"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3988"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sr-Latn-CS" sz="2400">
              <a:solidFill>
                <a:srgbClr val="000000"/>
              </a:solidFill>
              <a:latin typeface="Times New Roman" pitchFamily="18" charset="0"/>
            </a:endParaRPr>
          </a:p>
        </p:txBody>
      </p:sp>
      <p:sp>
        <p:nvSpPr>
          <p:cNvPr id="6146" name="Rectangle 2"/>
          <p:cNvSpPr>
            <a:spLocks noGrp="1" noChangeArrowheads="1"/>
          </p:cNvSpPr>
          <p:nvPr>
            <p:ph type="ctrTitle"/>
          </p:nvPr>
        </p:nvSpPr>
        <p:spPr>
          <a:xfrm>
            <a:off x="685919" y="990600"/>
            <a:ext cx="7773750" cy="1371600"/>
          </a:xfrm>
        </p:spPr>
        <p:txBody>
          <a:bodyPr/>
          <a:lstStyle>
            <a:lvl1pPr>
              <a:defRPr sz="4000"/>
            </a:lvl1pPr>
          </a:lstStyle>
          <a:p>
            <a:r>
              <a:rPr lang="en-US" smtClean="0"/>
              <a:t>Click to edit Master title style</a:t>
            </a:r>
            <a:endParaRPr lang="en-GB"/>
          </a:p>
        </p:txBody>
      </p:sp>
      <p:sp>
        <p:nvSpPr>
          <p:cNvPr id="6147" name="Rectangle 3"/>
          <p:cNvSpPr>
            <a:spLocks noGrp="1" noChangeArrowheads="1"/>
          </p:cNvSpPr>
          <p:nvPr>
            <p:ph type="subTitle" idx="1"/>
          </p:nvPr>
        </p:nvSpPr>
        <p:spPr>
          <a:xfrm>
            <a:off x="1448052" y="3429000"/>
            <a:ext cx="7011617" cy="1600200"/>
          </a:xfrm>
        </p:spPr>
        <p:txBody>
          <a:bodyPr/>
          <a:lstStyle>
            <a:lvl1pPr marL="0" indent="0">
              <a:buFont typeface="Wingdings" pitchFamily="2" charset="2"/>
              <a:buNone/>
              <a:defRPr sz="2800"/>
            </a:lvl1pPr>
          </a:lstStyle>
          <a:p>
            <a:r>
              <a:rPr lang="en-US" smtClean="0"/>
              <a:t>Click to edit Master subtitle style</a:t>
            </a:r>
            <a:endParaRPr lang="en-GB"/>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xfrm>
            <a:off x="3124200" y="6248400"/>
            <a:ext cx="2897188" cy="457200"/>
          </a:xfrm>
        </p:spPr>
        <p:txBody>
          <a:bodyPr/>
          <a:lstStyle>
            <a:lvl1pPr>
              <a:defRPr smtClean="0"/>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7" name="Rectangle 6"/>
          <p:cNvSpPr>
            <a:spLocks noGrp="1" noChangeArrowheads="1"/>
          </p:cNvSpPr>
          <p:nvPr>
            <p:ph type="sldNum" sz="quarter" idx="12"/>
          </p:nvPr>
        </p:nvSpPr>
        <p:spPr>
          <a:xfrm>
            <a:off x="6554788" y="6248400"/>
            <a:ext cx="1905000" cy="457200"/>
          </a:xfrm>
        </p:spPr>
        <p:txBody>
          <a:bodyPr/>
          <a:lstStyle>
            <a:lvl1pPr>
              <a:defRPr/>
            </a:lvl1pPr>
          </a:lstStyle>
          <a:p>
            <a:pPr>
              <a:defRPr/>
            </a:pPr>
            <a:fld id="{B83E8D8B-5A9C-47E4-8DBC-CD0A4E1C4A8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42083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9A0BEB40-52E0-4A43-AFB5-C242C6E77C0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38859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438" y="4406901"/>
            <a:ext cx="7773750" cy="1362075"/>
          </a:xfrm>
        </p:spPr>
        <p:txBody>
          <a:bodyPr anchor="t"/>
          <a:lstStyle>
            <a:lvl1pPr algn="l">
              <a:defRPr sz="4000" b="1" cap="all"/>
            </a:lvl1pPr>
          </a:lstStyle>
          <a:p>
            <a:r>
              <a:rPr lang="en-US" smtClean="0"/>
              <a:t>Click to edit Master title style</a:t>
            </a:r>
            <a:endParaRPr lang="hr-HR"/>
          </a:p>
        </p:txBody>
      </p:sp>
      <p:sp>
        <p:nvSpPr>
          <p:cNvPr id="3" name="Text Placeholder 2"/>
          <p:cNvSpPr>
            <a:spLocks noGrp="1"/>
          </p:cNvSpPr>
          <p:nvPr>
            <p:ph type="body" idx="1"/>
          </p:nvPr>
        </p:nvSpPr>
        <p:spPr>
          <a:xfrm>
            <a:off x="722438" y="2906713"/>
            <a:ext cx="77737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13F6122E-469A-48A6-AA15-7559281A2ED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71648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566836" y="1752600"/>
            <a:ext cx="3924982"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44244" y="1752600"/>
            <a:ext cx="3924982"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3C5F1B3F-2688-4581-B148-AE0652ABDC3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4897373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57280" y="274638"/>
            <a:ext cx="8231029" cy="1143000"/>
          </a:xfrm>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279" y="1535113"/>
            <a:ext cx="40408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79" y="2174875"/>
            <a:ext cx="40408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832" y="1535113"/>
            <a:ext cx="404247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832" y="2174875"/>
            <a:ext cx="404247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9" name="Rectangle 8"/>
          <p:cNvSpPr>
            <a:spLocks noGrp="1" noChangeArrowheads="1"/>
          </p:cNvSpPr>
          <p:nvPr>
            <p:ph type="sldNum" sz="quarter" idx="12"/>
          </p:nvPr>
        </p:nvSpPr>
        <p:spPr>
          <a:ln/>
        </p:spPr>
        <p:txBody>
          <a:bodyPr/>
          <a:lstStyle>
            <a:lvl1pPr>
              <a:defRPr/>
            </a:lvl1pPr>
          </a:lstStyle>
          <a:p>
            <a:pPr>
              <a:defRPr/>
            </a:pPr>
            <a:fld id="{6DB2C7DE-3702-40A5-BA64-36D171BB28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6136435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5" name="Rectangle 8"/>
          <p:cNvSpPr>
            <a:spLocks noGrp="1" noChangeArrowheads="1"/>
          </p:cNvSpPr>
          <p:nvPr>
            <p:ph type="sldNum" sz="quarter" idx="12"/>
          </p:nvPr>
        </p:nvSpPr>
        <p:spPr>
          <a:ln/>
        </p:spPr>
        <p:txBody>
          <a:bodyPr/>
          <a:lstStyle>
            <a:lvl1pPr>
              <a:defRPr/>
            </a:lvl1pPr>
          </a:lstStyle>
          <a:p>
            <a:pPr>
              <a:defRPr/>
            </a:pPr>
            <a:fld id="{FD7F6D84-821C-4744-A592-FBBD44DEC9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15902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4" name="Rectangle 8"/>
          <p:cNvSpPr>
            <a:spLocks noGrp="1" noChangeArrowheads="1"/>
          </p:cNvSpPr>
          <p:nvPr>
            <p:ph type="sldNum" sz="quarter" idx="12"/>
          </p:nvPr>
        </p:nvSpPr>
        <p:spPr>
          <a:ln/>
        </p:spPr>
        <p:txBody>
          <a:bodyPr/>
          <a:lstStyle>
            <a:lvl1pPr>
              <a:defRPr/>
            </a:lvl1pPr>
          </a:lstStyle>
          <a:p>
            <a:pPr>
              <a:defRPr/>
            </a:pPr>
            <a:fld id="{8E31F098-B146-43E8-9B94-6F96FE47745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410347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80" y="273050"/>
            <a:ext cx="3008835" cy="1162050"/>
          </a:xfrm>
        </p:spPr>
        <p:txBody>
          <a:bodyPr/>
          <a:lstStyle>
            <a:lvl1pPr algn="l">
              <a:defRPr sz="2000" b="1"/>
            </a:lvl1pPr>
          </a:lstStyle>
          <a:p>
            <a:r>
              <a:rPr lang="en-US" smtClean="0"/>
              <a:t>Click to edit Master title style</a:t>
            </a:r>
            <a:endParaRPr lang="hr-HR"/>
          </a:p>
        </p:txBody>
      </p:sp>
      <p:sp>
        <p:nvSpPr>
          <p:cNvPr id="3" name="Content Placeholder 2"/>
          <p:cNvSpPr>
            <a:spLocks noGrp="1"/>
          </p:cNvSpPr>
          <p:nvPr>
            <p:ph idx="1"/>
          </p:nvPr>
        </p:nvSpPr>
        <p:spPr>
          <a:xfrm>
            <a:off x="3575671" y="273051"/>
            <a:ext cx="511263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280" y="1435101"/>
            <a:ext cx="30088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606EDF9E-BA77-4DA4-8594-7203253042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35897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6"/>
          <p:cNvSpPr>
            <a:spLocks noGrp="1" noChangeArrowheads="1"/>
          </p:cNvSpPr>
          <p:nvPr>
            <p:ph type="dt" sz="half" idx="10"/>
          </p:nvPr>
        </p:nvSpPr>
        <p:spPr>
          <a:ln/>
        </p:spPr>
        <p:txBody>
          <a:bodyPr/>
          <a:lstStyle>
            <a:lvl1pPr>
              <a:defRPr/>
            </a:lvl1pPr>
          </a:lstStyle>
          <a:p>
            <a:pPr>
              <a:defRPr/>
            </a:pPr>
            <a:endParaRPr lang="en-GB"/>
          </a:p>
        </p:txBody>
      </p:sp>
      <p:sp>
        <p:nvSpPr>
          <p:cNvPr id="5"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6" name="Rectangle 8"/>
          <p:cNvSpPr>
            <a:spLocks noGrp="1" noChangeArrowheads="1"/>
          </p:cNvSpPr>
          <p:nvPr>
            <p:ph type="sldNum" sz="quarter" idx="12"/>
          </p:nvPr>
        </p:nvSpPr>
        <p:spPr>
          <a:ln/>
        </p:spPr>
        <p:txBody>
          <a:bodyPr/>
          <a:lstStyle>
            <a:lvl1pPr>
              <a:defRPr/>
            </a:lvl1pPr>
          </a:lstStyle>
          <a:p>
            <a:pPr>
              <a:defRPr/>
            </a:pPr>
            <a:fld id="{9A0BEB40-52E0-4A43-AFB5-C242C6E77C05}"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599" y="4800600"/>
            <a:ext cx="5487353" cy="566738"/>
          </a:xfrm>
        </p:spPr>
        <p:txBody>
          <a:bodyPr/>
          <a:lstStyle>
            <a:lvl1pPr algn="l">
              <a:defRPr sz="2000" b="1"/>
            </a:lvl1pPr>
          </a:lstStyle>
          <a:p>
            <a:r>
              <a:rPr lang="en-US" smtClean="0"/>
              <a:t>Click to edit Master title style</a:t>
            </a:r>
            <a:endParaRPr lang="hr-HR"/>
          </a:p>
        </p:txBody>
      </p:sp>
      <p:sp>
        <p:nvSpPr>
          <p:cNvPr id="3" name="Picture Placeholder 2"/>
          <p:cNvSpPr>
            <a:spLocks noGrp="1"/>
          </p:cNvSpPr>
          <p:nvPr>
            <p:ph type="pic" idx="1"/>
          </p:nvPr>
        </p:nvSpPr>
        <p:spPr>
          <a:xfrm>
            <a:off x="1792599" y="612775"/>
            <a:ext cx="548735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hr-HR" noProof="0" smtClean="0"/>
          </a:p>
        </p:txBody>
      </p:sp>
      <p:sp>
        <p:nvSpPr>
          <p:cNvPr id="4" name="Text Placeholder 3"/>
          <p:cNvSpPr>
            <a:spLocks noGrp="1"/>
          </p:cNvSpPr>
          <p:nvPr>
            <p:ph type="body" sz="half" idx="2"/>
          </p:nvPr>
        </p:nvSpPr>
        <p:spPr>
          <a:xfrm>
            <a:off x="1792599" y="5367338"/>
            <a:ext cx="548735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298DC907-C9A5-467B-856A-E0BDCC42CD5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13356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A631D5B1-94FF-43B8-8DE3-DA4FDEC1AEB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68926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4980" y="304800"/>
            <a:ext cx="2002185" cy="5715000"/>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566836" y="304800"/>
            <a:ext cx="5855717"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6"/>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86B900D9-0B54-47F2-9FF1-E39A483A2DF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5114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438" y="4406901"/>
            <a:ext cx="7773750" cy="1362075"/>
          </a:xfrm>
        </p:spPr>
        <p:txBody>
          <a:bodyPr anchor="t"/>
          <a:lstStyle>
            <a:lvl1pPr algn="l">
              <a:defRPr sz="4000" b="1" cap="all"/>
            </a:lvl1pPr>
          </a:lstStyle>
          <a:p>
            <a:r>
              <a:rPr lang="en-US" smtClean="0"/>
              <a:t>Click to edit Master title style</a:t>
            </a:r>
            <a:endParaRPr lang="hr-HR"/>
          </a:p>
        </p:txBody>
      </p:sp>
      <p:sp>
        <p:nvSpPr>
          <p:cNvPr id="3" name="Text Placeholder 2"/>
          <p:cNvSpPr>
            <a:spLocks noGrp="1"/>
          </p:cNvSpPr>
          <p:nvPr>
            <p:ph type="body" idx="1"/>
          </p:nvPr>
        </p:nvSpPr>
        <p:spPr>
          <a:xfrm>
            <a:off x="722438" y="2906713"/>
            <a:ext cx="77737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GB"/>
          </a:p>
        </p:txBody>
      </p:sp>
      <p:sp>
        <p:nvSpPr>
          <p:cNvPr id="5"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6" name="Rectangle 8"/>
          <p:cNvSpPr>
            <a:spLocks noGrp="1" noChangeArrowheads="1"/>
          </p:cNvSpPr>
          <p:nvPr>
            <p:ph type="sldNum" sz="quarter" idx="12"/>
          </p:nvPr>
        </p:nvSpPr>
        <p:spPr>
          <a:ln/>
        </p:spPr>
        <p:txBody>
          <a:bodyPr/>
          <a:lstStyle>
            <a:lvl1pPr>
              <a:defRPr/>
            </a:lvl1pPr>
          </a:lstStyle>
          <a:p>
            <a:pPr>
              <a:defRPr/>
            </a:pPr>
            <a:fld id="{13F6122E-469A-48A6-AA15-7559281A2ED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566836" y="1752600"/>
            <a:ext cx="3924982"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44244" y="1752600"/>
            <a:ext cx="3924982"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Rectangle 6"/>
          <p:cNvSpPr>
            <a:spLocks noGrp="1" noChangeArrowheads="1"/>
          </p:cNvSpPr>
          <p:nvPr>
            <p:ph type="dt" sz="half" idx="10"/>
          </p:nvPr>
        </p:nvSpPr>
        <p:spPr>
          <a:ln/>
        </p:spPr>
        <p:txBody>
          <a:bodyPr/>
          <a:lstStyle>
            <a:lvl1pPr>
              <a:defRPr/>
            </a:lvl1pPr>
          </a:lstStyle>
          <a:p>
            <a:pPr>
              <a:defRPr/>
            </a:pPr>
            <a:endParaRPr lang="en-GB"/>
          </a:p>
        </p:txBody>
      </p:sp>
      <p:sp>
        <p:nvSpPr>
          <p:cNvPr id="6"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7" name="Rectangle 8"/>
          <p:cNvSpPr>
            <a:spLocks noGrp="1" noChangeArrowheads="1"/>
          </p:cNvSpPr>
          <p:nvPr>
            <p:ph type="sldNum" sz="quarter" idx="12"/>
          </p:nvPr>
        </p:nvSpPr>
        <p:spPr>
          <a:ln/>
        </p:spPr>
        <p:txBody>
          <a:bodyPr/>
          <a:lstStyle>
            <a:lvl1pPr>
              <a:defRPr/>
            </a:lvl1pPr>
          </a:lstStyle>
          <a:p>
            <a:pPr>
              <a:defRPr/>
            </a:pPr>
            <a:fld id="{3C5F1B3F-2688-4581-B148-AE0652ABDC38}"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57280" y="274638"/>
            <a:ext cx="8231029" cy="1143000"/>
          </a:xfrm>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279" y="1535113"/>
            <a:ext cx="40408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79" y="2174875"/>
            <a:ext cx="40408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832" y="1535113"/>
            <a:ext cx="404247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832" y="2174875"/>
            <a:ext cx="404247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Rectangle 6"/>
          <p:cNvSpPr>
            <a:spLocks noGrp="1" noChangeArrowheads="1"/>
          </p:cNvSpPr>
          <p:nvPr>
            <p:ph type="dt" sz="half" idx="10"/>
          </p:nvPr>
        </p:nvSpPr>
        <p:spPr>
          <a:ln/>
        </p:spPr>
        <p:txBody>
          <a:bodyPr/>
          <a:lstStyle>
            <a:lvl1pPr>
              <a:defRPr/>
            </a:lvl1pPr>
          </a:lstStyle>
          <a:p>
            <a:pPr>
              <a:defRPr/>
            </a:pPr>
            <a:endParaRPr lang="en-GB"/>
          </a:p>
        </p:txBody>
      </p:sp>
      <p:sp>
        <p:nvSpPr>
          <p:cNvPr id="8"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9" name="Rectangle 8"/>
          <p:cNvSpPr>
            <a:spLocks noGrp="1" noChangeArrowheads="1"/>
          </p:cNvSpPr>
          <p:nvPr>
            <p:ph type="sldNum" sz="quarter" idx="12"/>
          </p:nvPr>
        </p:nvSpPr>
        <p:spPr>
          <a:ln/>
        </p:spPr>
        <p:txBody>
          <a:bodyPr/>
          <a:lstStyle>
            <a:lvl1pPr>
              <a:defRPr/>
            </a:lvl1pPr>
          </a:lstStyle>
          <a:p>
            <a:pPr>
              <a:defRPr/>
            </a:pPr>
            <a:fld id="{6DB2C7DE-3702-40A5-BA64-36D171BB28D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Rectangle 6"/>
          <p:cNvSpPr>
            <a:spLocks noGrp="1" noChangeArrowheads="1"/>
          </p:cNvSpPr>
          <p:nvPr>
            <p:ph type="dt" sz="half" idx="10"/>
          </p:nvPr>
        </p:nvSpPr>
        <p:spPr>
          <a:ln/>
        </p:spPr>
        <p:txBody>
          <a:bodyPr/>
          <a:lstStyle>
            <a:lvl1pPr>
              <a:defRPr/>
            </a:lvl1pPr>
          </a:lstStyle>
          <a:p>
            <a:pPr>
              <a:defRPr/>
            </a:pPr>
            <a:endParaRPr lang="en-GB"/>
          </a:p>
        </p:txBody>
      </p:sp>
      <p:sp>
        <p:nvSpPr>
          <p:cNvPr id="4"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5" name="Rectangle 8"/>
          <p:cNvSpPr>
            <a:spLocks noGrp="1" noChangeArrowheads="1"/>
          </p:cNvSpPr>
          <p:nvPr>
            <p:ph type="sldNum" sz="quarter" idx="12"/>
          </p:nvPr>
        </p:nvSpPr>
        <p:spPr>
          <a:ln/>
        </p:spPr>
        <p:txBody>
          <a:bodyPr/>
          <a:lstStyle>
            <a:lvl1pPr>
              <a:defRPr/>
            </a:lvl1pPr>
          </a:lstStyle>
          <a:p>
            <a:pPr>
              <a:defRPr/>
            </a:pPr>
            <a:fld id="{FD7F6D84-821C-4744-A592-FBBD44DEC9C2}"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GB"/>
          </a:p>
        </p:txBody>
      </p:sp>
      <p:sp>
        <p:nvSpPr>
          <p:cNvPr id="3"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4" name="Rectangle 8"/>
          <p:cNvSpPr>
            <a:spLocks noGrp="1" noChangeArrowheads="1"/>
          </p:cNvSpPr>
          <p:nvPr>
            <p:ph type="sldNum" sz="quarter" idx="12"/>
          </p:nvPr>
        </p:nvSpPr>
        <p:spPr>
          <a:ln/>
        </p:spPr>
        <p:txBody>
          <a:bodyPr/>
          <a:lstStyle>
            <a:lvl1pPr>
              <a:defRPr/>
            </a:lvl1pPr>
          </a:lstStyle>
          <a:p>
            <a:pPr>
              <a:defRPr/>
            </a:pPr>
            <a:fld id="{8E31F098-B146-43E8-9B94-6F96FE477457}"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80" y="273050"/>
            <a:ext cx="3008835" cy="1162050"/>
          </a:xfrm>
        </p:spPr>
        <p:txBody>
          <a:bodyPr/>
          <a:lstStyle>
            <a:lvl1pPr algn="l">
              <a:defRPr sz="2000" b="1"/>
            </a:lvl1pPr>
          </a:lstStyle>
          <a:p>
            <a:r>
              <a:rPr lang="en-US" smtClean="0"/>
              <a:t>Click to edit Master title style</a:t>
            </a:r>
            <a:endParaRPr lang="hr-HR"/>
          </a:p>
        </p:txBody>
      </p:sp>
      <p:sp>
        <p:nvSpPr>
          <p:cNvPr id="3" name="Content Placeholder 2"/>
          <p:cNvSpPr>
            <a:spLocks noGrp="1"/>
          </p:cNvSpPr>
          <p:nvPr>
            <p:ph idx="1"/>
          </p:nvPr>
        </p:nvSpPr>
        <p:spPr>
          <a:xfrm>
            <a:off x="3575671" y="273051"/>
            <a:ext cx="511263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280" y="1435101"/>
            <a:ext cx="30088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GB"/>
          </a:p>
        </p:txBody>
      </p:sp>
      <p:sp>
        <p:nvSpPr>
          <p:cNvPr id="6"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7" name="Rectangle 8"/>
          <p:cNvSpPr>
            <a:spLocks noGrp="1" noChangeArrowheads="1"/>
          </p:cNvSpPr>
          <p:nvPr>
            <p:ph type="sldNum" sz="quarter" idx="12"/>
          </p:nvPr>
        </p:nvSpPr>
        <p:spPr>
          <a:ln/>
        </p:spPr>
        <p:txBody>
          <a:bodyPr/>
          <a:lstStyle>
            <a:lvl1pPr>
              <a:defRPr/>
            </a:lvl1pPr>
          </a:lstStyle>
          <a:p>
            <a:pPr>
              <a:defRPr/>
            </a:pPr>
            <a:fld id="{606EDF9E-BA77-4DA4-8594-7203253042B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599" y="4800600"/>
            <a:ext cx="5487353" cy="566738"/>
          </a:xfrm>
        </p:spPr>
        <p:txBody>
          <a:bodyPr/>
          <a:lstStyle>
            <a:lvl1pPr algn="l">
              <a:defRPr sz="2000" b="1"/>
            </a:lvl1pPr>
          </a:lstStyle>
          <a:p>
            <a:r>
              <a:rPr lang="en-US" smtClean="0"/>
              <a:t>Click to edit Master title style</a:t>
            </a:r>
            <a:endParaRPr lang="hr-HR"/>
          </a:p>
        </p:txBody>
      </p:sp>
      <p:sp>
        <p:nvSpPr>
          <p:cNvPr id="3" name="Picture Placeholder 2"/>
          <p:cNvSpPr>
            <a:spLocks noGrp="1"/>
          </p:cNvSpPr>
          <p:nvPr>
            <p:ph type="pic" idx="1"/>
          </p:nvPr>
        </p:nvSpPr>
        <p:spPr>
          <a:xfrm>
            <a:off x="1792599" y="612775"/>
            <a:ext cx="548735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hr-HR" noProof="0" smtClean="0"/>
          </a:p>
        </p:txBody>
      </p:sp>
      <p:sp>
        <p:nvSpPr>
          <p:cNvPr id="4" name="Text Placeholder 3"/>
          <p:cNvSpPr>
            <a:spLocks noGrp="1"/>
          </p:cNvSpPr>
          <p:nvPr>
            <p:ph type="body" sz="half" idx="2"/>
          </p:nvPr>
        </p:nvSpPr>
        <p:spPr>
          <a:xfrm>
            <a:off x="1792599" y="5367338"/>
            <a:ext cx="548735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GB"/>
          </a:p>
        </p:txBody>
      </p:sp>
      <p:sp>
        <p:nvSpPr>
          <p:cNvPr id="6" name="Rectangle 7"/>
          <p:cNvSpPr>
            <a:spLocks noGrp="1" noChangeArrowheads="1"/>
          </p:cNvSpPr>
          <p:nvPr>
            <p:ph type="ftr" sz="quarter" idx="11"/>
          </p:nvPr>
        </p:nvSpPr>
        <p:spPr>
          <a:ln/>
        </p:spPr>
        <p:txBody>
          <a:bodyPr/>
          <a:lstStyle>
            <a:lvl1pPr>
              <a:defRPr/>
            </a:lvl1pPr>
          </a:lstStyle>
          <a:p>
            <a:pPr>
              <a:defRPr/>
            </a:pPr>
            <a:r>
              <a:rPr lang="en-US"/>
              <a:t>Project (EUROPAID/130401/D/SER/HR)  “Ex-ante evaluation of programming documents and strengthening evaluation capacity for EU funds post-accession”</a:t>
            </a:r>
            <a:endParaRPr lang="en-GB"/>
          </a:p>
        </p:txBody>
      </p:sp>
      <p:sp>
        <p:nvSpPr>
          <p:cNvPr id="7" name="Rectangle 8"/>
          <p:cNvSpPr>
            <a:spLocks noGrp="1" noChangeArrowheads="1"/>
          </p:cNvSpPr>
          <p:nvPr>
            <p:ph type="sldNum" sz="quarter" idx="12"/>
          </p:nvPr>
        </p:nvSpPr>
        <p:spPr>
          <a:ln/>
        </p:spPr>
        <p:txBody>
          <a:bodyPr/>
          <a:lstStyle>
            <a:lvl1pPr>
              <a:defRPr/>
            </a:lvl1pPr>
          </a:lstStyle>
          <a:p>
            <a:pPr>
              <a:defRPr/>
            </a:pPr>
            <a:fld id="{298DC907-C9A5-467B-856A-E0BDCC42CD59}"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2588"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it-IT" smtClean="0"/>
              <a:t>Fare clic per modificare lo stile del titolo</a:t>
            </a:r>
            <a:endParaRPr lang="en-GB" smtClean="0"/>
          </a:p>
        </p:txBody>
      </p:sp>
      <p:sp>
        <p:nvSpPr>
          <p:cNvPr id="1027" name="Rectangle 3"/>
          <p:cNvSpPr>
            <a:spLocks noGrp="1" noChangeArrowheads="1"/>
          </p:cNvSpPr>
          <p:nvPr>
            <p:ph type="body" idx="1"/>
          </p:nvPr>
        </p:nvSpPr>
        <p:spPr bwMode="auto">
          <a:xfrm>
            <a:off x="566738" y="1752600"/>
            <a:ext cx="8002587"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smtClean="0"/>
          </a:p>
        </p:txBody>
      </p:sp>
      <p:sp>
        <p:nvSpPr>
          <p:cNvPr id="5124" name="AutoShape 4"/>
          <p:cNvSpPr>
            <a:spLocks noChangeArrowheads="1"/>
          </p:cNvSpPr>
          <p:nvPr/>
        </p:nvSpPr>
        <p:spPr bwMode="auto">
          <a:xfrm>
            <a:off x="609600" y="1566863"/>
            <a:ext cx="7959725"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sr-Latn-CS" sz="2400">
              <a:latin typeface="Times New Roman" pitchFamily="18" charset="0"/>
            </a:endParaRPr>
          </a:p>
        </p:txBody>
      </p:sp>
      <p:sp>
        <p:nvSpPr>
          <p:cNvPr id="5125" name="Line 5"/>
          <p:cNvSpPr>
            <a:spLocks noChangeShapeType="1"/>
          </p:cNvSpPr>
          <p:nvPr/>
        </p:nvSpPr>
        <p:spPr bwMode="auto">
          <a:xfrm flipV="1">
            <a:off x="609600" y="6172200"/>
            <a:ext cx="7926388" cy="0"/>
          </a:xfrm>
          <a:prstGeom prst="line">
            <a:avLst/>
          </a:prstGeom>
          <a:noFill/>
          <a:ln w="3175">
            <a:solidFill>
              <a:schemeClr val="accent2"/>
            </a:solidFill>
            <a:round/>
            <a:headEnd/>
            <a:tailEnd/>
          </a:ln>
          <a:effectLst/>
        </p:spPr>
        <p:txBody>
          <a:bodyPr/>
          <a:lstStyle/>
          <a:p>
            <a:pPr>
              <a:defRPr/>
            </a:pPr>
            <a:endParaRPr lang="hr-HR"/>
          </a:p>
        </p:txBody>
      </p:sp>
      <p:sp>
        <p:nvSpPr>
          <p:cNvPr id="5126"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5127" name="Rectangle 7"/>
          <p:cNvSpPr>
            <a:spLocks noGrp="1" noChangeArrowheads="1"/>
          </p:cNvSpPr>
          <p:nvPr>
            <p:ph type="ftr" sz="quarter" idx="3"/>
          </p:nvPr>
        </p:nvSpPr>
        <p:spPr bwMode="auto">
          <a:xfrm>
            <a:off x="3124200" y="6245225"/>
            <a:ext cx="28971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smtClean="0"/>
            </a:lvl1pPr>
          </a:lstStyle>
          <a:p>
            <a:pPr>
              <a:defRPr/>
            </a:pPr>
            <a:r>
              <a:rPr lang="en-US"/>
              <a:t>Project (EUROPAID/130401/D/SER/HR)  “Ex-ante evaluation of programming documents and strengthening evaluation capacity for EU funds post-accession”</a:t>
            </a:r>
            <a:endParaRPr lang="en-GB"/>
          </a:p>
        </p:txBody>
      </p:sp>
      <p:sp>
        <p:nvSpPr>
          <p:cNvPr id="5128" name="Rectangle 8"/>
          <p:cNvSpPr>
            <a:spLocks noGrp="1" noChangeArrowheads="1"/>
          </p:cNvSpPr>
          <p:nvPr>
            <p:ph type="sldNum" sz="quarter" idx="4"/>
          </p:nvPr>
        </p:nvSpPr>
        <p:spPr bwMode="auto">
          <a:xfrm>
            <a:off x="6554788"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FC2AFD8A-62D1-43D7-AE11-9B97F5B8EAF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iming>
    <p:tnLst>
      <p:par>
        <p:cTn id="1" dur="indefinite" restart="never" nodeType="tmRoot"/>
      </p:par>
    </p:tnLst>
  </p:timing>
  <p:hf hdr="0" dt="0"/>
  <p:txStyles>
    <p:titleStyle>
      <a:lvl1pPr algn="l" rtl="0" eaLnBrk="1" fontAlgn="base" hangingPunct="1">
        <a:spcBef>
          <a:spcPct val="0"/>
        </a:spcBef>
        <a:spcAft>
          <a:spcPct val="0"/>
        </a:spcAft>
        <a:defRPr sz="38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Verdana" pitchFamily="34" charset="0"/>
          <a:cs typeface="Arial" charset="0"/>
        </a:defRPr>
      </a:lvl2pPr>
      <a:lvl3pPr algn="l" rtl="0" eaLnBrk="1" fontAlgn="base" hangingPunct="1">
        <a:spcBef>
          <a:spcPct val="0"/>
        </a:spcBef>
        <a:spcAft>
          <a:spcPct val="0"/>
        </a:spcAft>
        <a:defRPr sz="3800">
          <a:solidFill>
            <a:schemeClr val="tx2"/>
          </a:solidFill>
          <a:latin typeface="Verdana" pitchFamily="34" charset="0"/>
          <a:cs typeface="Arial" charset="0"/>
        </a:defRPr>
      </a:lvl3pPr>
      <a:lvl4pPr algn="l" rtl="0" eaLnBrk="1" fontAlgn="base" hangingPunct="1">
        <a:spcBef>
          <a:spcPct val="0"/>
        </a:spcBef>
        <a:spcAft>
          <a:spcPct val="0"/>
        </a:spcAft>
        <a:defRPr sz="3800">
          <a:solidFill>
            <a:schemeClr val="tx2"/>
          </a:solidFill>
          <a:latin typeface="Verdana" pitchFamily="34" charset="0"/>
          <a:cs typeface="Arial" charset="0"/>
        </a:defRPr>
      </a:lvl4pPr>
      <a:lvl5pPr algn="l" rtl="0" eaLnBrk="1" fontAlgn="base" hangingPunct="1">
        <a:spcBef>
          <a:spcPct val="0"/>
        </a:spcBef>
        <a:spcAft>
          <a:spcPct val="0"/>
        </a:spcAft>
        <a:defRPr sz="3800">
          <a:solidFill>
            <a:schemeClr val="tx2"/>
          </a:solidFill>
          <a:latin typeface="Verdana" pitchFamily="34" charset="0"/>
          <a:cs typeface="Arial" charset="0"/>
        </a:defRPr>
      </a:lvl5pPr>
      <a:lvl6pPr marL="457200" algn="l" rtl="0" eaLnBrk="1" fontAlgn="base" hangingPunct="1">
        <a:spcBef>
          <a:spcPct val="0"/>
        </a:spcBef>
        <a:spcAft>
          <a:spcPct val="0"/>
        </a:spcAft>
        <a:defRPr sz="3800">
          <a:solidFill>
            <a:schemeClr val="tx2"/>
          </a:solidFill>
          <a:latin typeface="Verdana" pitchFamily="34" charset="0"/>
          <a:cs typeface="Arial" charset="0"/>
        </a:defRPr>
      </a:lvl6pPr>
      <a:lvl7pPr marL="914400" algn="l" rtl="0" eaLnBrk="1" fontAlgn="base" hangingPunct="1">
        <a:spcBef>
          <a:spcPct val="0"/>
        </a:spcBef>
        <a:spcAft>
          <a:spcPct val="0"/>
        </a:spcAft>
        <a:defRPr sz="3800">
          <a:solidFill>
            <a:schemeClr val="tx2"/>
          </a:solidFill>
          <a:latin typeface="Verdana" pitchFamily="34" charset="0"/>
          <a:cs typeface="Arial" charset="0"/>
        </a:defRPr>
      </a:lvl7pPr>
      <a:lvl8pPr marL="1371600" algn="l" rtl="0" eaLnBrk="1" fontAlgn="base" hangingPunct="1">
        <a:spcBef>
          <a:spcPct val="0"/>
        </a:spcBef>
        <a:spcAft>
          <a:spcPct val="0"/>
        </a:spcAft>
        <a:defRPr sz="3800">
          <a:solidFill>
            <a:schemeClr val="tx2"/>
          </a:solidFill>
          <a:latin typeface="Verdana" pitchFamily="34" charset="0"/>
          <a:cs typeface="Arial" charset="0"/>
        </a:defRPr>
      </a:lvl8pPr>
      <a:lvl9pPr marL="1828800" algn="l" rtl="0" eaLnBrk="1" fontAlgn="base" hangingPunct="1">
        <a:spcBef>
          <a:spcPct val="0"/>
        </a:spcBef>
        <a:spcAft>
          <a:spcPct val="0"/>
        </a:spcAft>
        <a:defRPr sz="3800">
          <a:solidFill>
            <a:schemeClr val="tx2"/>
          </a:solidFill>
          <a:latin typeface="Verdana" pitchFamily="34" charset="0"/>
          <a:cs typeface="Arial" charset="0"/>
        </a:defRPr>
      </a:lvl9pPr>
    </p:titleStyle>
    <p:bodyStyle>
      <a:lvl1pPr marL="469900" indent="-469900" algn="l" rtl="0" eaLnBrk="1" fontAlgn="base" hangingPunct="1">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1" fontAlgn="base" hangingPunct="1">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l" rtl="0" eaLnBrk="1" fontAlgn="base" hangingPunct="1">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l" rtl="0" eaLnBrk="1" fontAlgn="base" hangingPunct="1">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2588"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it-IT" smtClean="0"/>
              <a:t>Fare clic per modificare lo stile del titolo</a:t>
            </a:r>
            <a:endParaRPr lang="en-GB" smtClean="0"/>
          </a:p>
        </p:txBody>
      </p:sp>
      <p:sp>
        <p:nvSpPr>
          <p:cNvPr id="1027" name="Rectangle 3"/>
          <p:cNvSpPr>
            <a:spLocks noGrp="1" noChangeArrowheads="1"/>
          </p:cNvSpPr>
          <p:nvPr>
            <p:ph type="body" idx="1"/>
          </p:nvPr>
        </p:nvSpPr>
        <p:spPr bwMode="auto">
          <a:xfrm>
            <a:off x="566738" y="1752600"/>
            <a:ext cx="8002587"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smtClean="0"/>
          </a:p>
        </p:txBody>
      </p:sp>
      <p:sp>
        <p:nvSpPr>
          <p:cNvPr id="5124" name="AutoShape 4"/>
          <p:cNvSpPr>
            <a:spLocks noChangeArrowheads="1"/>
          </p:cNvSpPr>
          <p:nvPr/>
        </p:nvSpPr>
        <p:spPr bwMode="auto">
          <a:xfrm>
            <a:off x="609600" y="1566863"/>
            <a:ext cx="7959725"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sr-Latn-CS" sz="2400">
              <a:solidFill>
                <a:srgbClr val="000000"/>
              </a:solidFill>
              <a:latin typeface="Times New Roman" pitchFamily="18" charset="0"/>
            </a:endParaRPr>
          </a:p>
        </p:txBody>
      </p:sp>
      <p:sp>
        <p:nvSpPr>
          <p:cNvPr id="5125" name="Line 5"/>
          <p:cNvSpPr>
            <a:spLocks noChangeShapeType="1"/>
          </p:cNvSpPr>
          <p:nvPr/>
        </p:nvSpPr>
        <p:spPr bwMode="auto">
          <a:xfrm flipV="1">
            <a:off x="609600" y="6172200"/>
            <a:ext cx="7926388" cy="0"/>
          </a:xfrm>
          <a:prstGeom prst="line">
            <a:avLst/>
          </a:prstGeom>
          <a:noFill/>
          <a:ln w="3175">
            <a:solidFill>
              <a:schemeClr val="accent2"/>
            </a:solidFill>
            <a:round/>
            <a:headEnd/>
            <a:tailEnd/>
          </a:ln>
          <a:effectLst/>
        </p:spPr>
        <p:txBody>
          <a:bodyPr/>
          <a:lstStyle/>
          <a:p>
            <a:pPr>
              <a:defRPr/>
            </a:pPr>
            <a:endParaRPr lang="hr-HR">
              <a:solidFill>
                <a:srgbClr val="000000"/>
              </a:solidFill>
            </a:endParaRPr>
          </a:p>
        </p:txBody>
      </p:sp>
      <p:sp>
        <p:nvSpPr>
          <p:cNvPr id="5126"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solidFill>
                <a:srgbClr val="000000"/>
              </a:solidFill>
            </a:endParaRPr>
          </a:p>
        </p:txBody>
      </p:sp>
      <p:sp>
        <p:nvSpPr>
          <p:cNvPr id="5127" name="Rectangle 7"/>
          <p:cNvSpPr>
            <a:spLocks noGrp="1" noChangeArrowheads="1"/>
          </p:cNvSpPr>
          <p:nvPr>
            <p:ph type="ftr" sz="quarter" idx="3"/>
          </p:nvPr>
        </p:nvSpPr>
        <p:spPr bwMode="auto">
          <a:xfrm>
            <a:off x="3124200" y="6245225"/>
            <a:ext cx="289718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smtClean="0"/>
            </a:lvl1pPr>
          </a:lstStyle>
          <a:p>
            <a:pPr>
              <a:defRPr/>
            </a:pPr>
            <a:r>
              <a:rPr lang="en-US">
                <a:solidFill>
                  <a:srgbClr val="000000"/>
                </a:solidFill>
              </a:rPr>
              <a:t>Project (EUROPAID/130401/D/SER/HR)  “Ex-ante evaluation of programming documents and strengthening evaluation capacity for EU funds post-accession”</a:t>
            </a:r>
            <a:endParaRPr lang="en-GB">
              <a:solidFill>
                <a:srgbClr val="000000"/>
              </a:solidFill>
            </a:endParaRPr>
          </a:p>
        </p:txBody>
      </p:sp>
      <p:sp>
        <p:nvSpPr>
          <p:cNvPr id="5128" name="Rectangle 8"/>
          <p:cNvSpPr>
            <a:spLocks noGrp="1" noChangeArrowheads="1"/>
          </p:cNvSpPr>
          <p:nvPr>
            <p:ph type="sldNum" sz="quarter" idx="4"/>
          </p:nvPr>
        </p:nvSpPr>
        <p:spPr bwMode="auto">
          <a:xfrm>
            <a:off x="6554788"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FC2AFD8A-62D1-43D7-AE11-9B97F5B8EAF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7311279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hf hdr="0" dt="0"/>
  <p:txStyles>
    <p:titleStyle>
      <a:lvl1pPr algn="l" rtl="0" eaLnBrk="1" fontAlgn="base" hangingPunct="1">
        <a:spcBef>
          <a:spcPct val="0"/>
        </a:spcBef>
        <a:spcAft>
          <a:spcPct val="0"/>
        </a:spcAft>
        <a:defRPr sz="38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Verdana" pitchFamily="34" charset="0"/>
          <a:cs typeface="Arial" charset="0"/>
        </a:defRPr>
      </a:lvl2pPr>
      <a:lvl3pPr algn="l" rtl="0" eaLnBrk="1" fontAlgn="base" hangingPunct="1">
        <a:spcBef>
          <a:spcPct val="0"/>
        </a:spcBef>
        <a:spcAft>
          <a:spcPct val="0"/>
        </a:spcAft>
        <a:defRPr sz="3800">
          <a:solidFill>
            <a:schemeClr val="tx2"/>
          </a:solidFill>
          <a:latin typeface="Verdana" pitchFamily="34" charset="0"/>
          <a:cs typeface="Arial" charset="0"/>
        </a:defRPr>
      </a:lvl3pPr>
      <a:lvl4pPr algn="l" rtl="0" eaLnBrk="1" fontAlgn="base" hangingPunct="1">
        <a:spcBef>
          <a:spcPct val="0"/>
        </a:spcBef>
        <a:spcAft>
          <a:spcPct val="0"/>
        </a:spcAft>
        <a:defRPr sz="3800">
          <a:solidFill>
            <a:schemeClr val="tx2"/>
          </a:solidFill>
          <a:latin typeface="Verdana" pitchFamily="34" charset="0"/>
          <a:cs typeface="Arial" charset="0"/>
        </a:defRPr>
      </a:lvl4pPr>
      <a:lvl5pPr algn="l" rtl="0" eaLnBrk="1" fontAlgn="base" hangingPunct="1">
        <a:spcBef>
          <a:spcPct val="0"/>
        </a:spcBef>
        <a:spcAft>
          <a:spcPct val="0"/>
        </a:spcAft>
        <a:defRPr sz="3800">
          <a:solidFill>
            <a:schemeClr val="tx2"/>
          </a:solidFill>
          <a:latin typeface="Verdana" pitchFamily="34" charset="0"/>
          <a:cs typeface="Arial" charset="0"/>
        </a:defRPr>
      </a:lvl5pPr>
      <a:lvl6pPr marL="457200" algn="l" rtl="0" eaLnBrk="1" fontAlgn="base" hangingPunct="1">
        <a:spcBef>
          <a:spcPct val="0"/>
        </a:spcBef>
        <a:spcAft>
          <a:spcPct val="0"/>
        </a:spcAft>
        <a:defRPr sz="3800">
          <a:solidFill>
            <a:schemeClr val="tx2"/>
          </a:solidFill>
          <a:latin typeface="Verdana" pitchFamily="34" charset="0"/>
          <a:cs typeface="Arial" charset="0"/>
        </a:defRPr>
      </a:lvl6pPr>
      <a:lvl7pPr marL="914400" algn="l" rtl="0" eaLnBrk="1" fontAlgn="base" hangingPunct="1">
        <a:spcBef>
          <a:spcPct val="0"/>
        </a:spcBef>
        <a:spcAft>
          <a:spcPct val="0"/>
        </a:spcAft>
        <a:defRPr sz="3800">
          <a:solidFill>
            <a:schemeClr val="tx2"/>
          </a:solidFill>
          <a:latin typeface="Verdana" pitchFamily="34" charset="0"/>
          <a:cs typeface="Arial" charset="0"/>
        </a:defRPr>
      </a:lvl7pPr>
      <a:lvl8pPr marL="1371600" algn="l" rtl="0" eaLnBrk="1" fontAlgn="base" hangingPunct="1">
        <a:spcBef>
          <a:spcPct val="0"/>
        </a:spcBef>
        <a:spcAft>
          <a:spcPct val="0"/>
        </a:spcAft>
        <a:defRPr sz="3800">
          <a:solidFill>
            <a:schemeClr val="tx2"/>
          </a:solidFill>
          <a:latin typeface="Verdana" pitchFamily="34" charset="0"/>
          <a:cs typeface="Arial" charset="0"/>
        </a:defRPr>
      </a:lvl8pPr>
      <a:lvl9pPr marL="1828800" algn="l" rtl="0" eaLnBrk="1" fontAlgn="base" hangingPunct="1">
        <a:spcBef>
          <a:spcPct val="0"/>
        </a:spcBef>
        <a:spcAft>
          <a:spcPct val="0"/>
        </a:spcAft>
        <a:defRPr sz="3800">
          <a:solidFill>
            <a:schemeClr val="tx2"/>
          </a:solidFill>
          <a:latin typeface="Verdana" pitchFamily="34" charset="0"/>
          <a:cs typeface="Arial" charset="0"/>
        </a:defRPr>
      </a:lvl9pPr>
    </p:titleStyle>
    <p:bodyStyle>
      <a:lvl1pPr marL="469900" indent="-469900" algn="l" rtl="0" eaLnBrk="1" fontAlgn="base" hangingPunct="1">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1" fontAlgn="base" hangingPunct="1">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l" rtl="0" eaLnBrk="1" fontAlgn="base" hangingPunct="1">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l" rtl="0" eaLnBrk="1" fontAlgn="base" hangingPunct="1">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a:xfrm>
            <a:off x="684213" y="1196752"/>
            <a:ext cx="7632700" cy="792163"/>
          </a:xfrm>
        </p:spPr>
        <p:txBody>
          <a:bodyPr anchor="t"/>
          <a:lstStyle/>
          <a:p>
            <a:pPr algn="ctr">
              <a:spcBef>
                <a:spcPts val="1200"/>
              </a:spcBef>
            </a:pPr>
            <a:r>
              <a:rPr lang="it-IT" sz="1600" b="1" dirty="0" smtClean="0"/>
              <a:t>Project </a:t>
            </a:r>
            <a:r>
              <a:rPr lang="en-US" sz="1600" b="1" dirty="0" smtClean="0"/>
              <a:t> “</a:t>
            </a:r>
            <a:r>
              <a:rPr lang="en-US" sz="1600" b="1" i="1" dirty="0" smtClean="0"/>
              <a:t>Ex-ante</a:t>
            </a:r>
            <a:r>
              <a:rPr lang="en-US" sz="1600" b="1" dirty="0" smtClean="0"/>
              <a:t> evaluation of programming documents and strengthening evaluation capacity for EU funds post-accession”</a:t>
            </a:r>
            <a:br>
              <a:rPr lang="en-US" sz="1600" b="1" dirty="0" smtClean="0"/>
            </a:br>
            <a:r>
              <a:rPr lang="en-US" sz="1400" b="1" dirty="0" smtClean="0"/>
              <a:t> (EUROPAID/130401/D/SER/HR) </a:t>
            </a:r>
            <a:endParaRPr lang="en-GB" sz="1900" dirty="0" smtClean="0"/>
          </a:p>
        </p:txBody>
      </p:sp>
      <p:sp>
        <p:nvSpPr>
          <p:cNvPr id="14338" name="Sottotitolo 14"/>
          <p:cNvSpPr>
            <a:spLocks noGrp="1"/>
          </p:cNvSpPr>
          <p:nvPr>
            <p:ph type="subTitle" idx="1"/>
          </p:nvPr>
        </p:nvSpPr>
        <p:spPr>
          <a:xfrm>
            <a:off x="755650" y="3413125"/>
            <a:ext cx="7777163" cy="1095375"/>
          </a:xfrm>
        </p:spPr>
        <p:txBody>
          <a:bodyPr/>
          <a:lstStyle/>
          <a:p>
            <a:pPr marL="514350" indent="-514350" algn="ctr"/>
            <a:r>
              <a:rPr lang="en-GB" b="1" dirty="0" smtClean="0">
                <a:solidFill>
                  <a:srgbClr val="CC0000"/>
                </a:solidFill>
              </a:rPr>
              <a:t>Project context and aim</a:t>
            </a:r>
          </a:p>
        </p:txBody>
      </p:sp>
      <p:pic>
        <p:nvPicPr>
          <p:cNvPr id="14339" name="Picture 1" descr="EuroConsultantsSA1"/>
          <p:cNvPicPr>
            <a:picLocks noChangeAspect="1" noChangeArrowheads="1"/>
          </p:cNvPicPr>
          <p:nvPr/>
        </p:nvPicPr>
        <p:blipFill>
          <a:blip r:embed="rId3"/>
          <a:srcRect/>
          <a:stretch>
            <a:fillRect/>
          </a:stretch>
        </p:blipFill>
        <p:spPr bwMode="auto">
          <a:xfrm>
            <a:off x="2797175" y="6038850"/>
            <a:ext cx="1992313" cy="485775"/>
          </a:xfrm>
          <a:prstGeom prst="rect">
            <a:avLst/>
          </a:prstGeom>
          <a:noFill/>
          <a:ln w="9525">
            <a:noFill/>
            <a:miter lim="800000"/>
            <a:headEnd/>
            <a:tailEnd/>
          </a:ln>
        </p:spPr>
      </p:pic>
      <p:pic>
        <p:nvPicPr>
          <p:cNvPr id="14340" name="Picture 4"/>
          <p:cNvPicPr>
            <a:picLocks noChangeAspect="1" noChangeArrowheads="1"/>
          </p:cNvPicPr>
          <p:nvPr/>
        </p:nvPicPr>
        <p:blipFill>
          <a:blip r:embed="rId4"/>
          <a:srcRect/>
          <a:stretch>
            <a:fillRect/>
          </a:stretch>
        </p:blipFill>
        <p:spPr bwMode="auto">
          <a:xfrm>
            <a:off x="5940425" y="5876925"/>
            <a:ext cx="820738" cy="757238"/>
          </a:xfrm>
          <a:prstGeom prst="rect">
            <a:avLst/>
          </a:prstGeom>
          <a:noFill/>
          <a:ln w="9525">
            <a:noFill/>
            <a:miter lim="800000"/>
            <a:headEnd/>
            <a:tailEnd/>
          </a:ln>
        </p:spPr>
      </p:pic>
      <p:pic>
        <p:nvPicPr>
          <p:cNvPr id="14341" name="Picture 3" descr="logo CASE (dark red)"/>
          <p:cNvPicPr>
            <a:picLocks noChangeAspect="1" noChangeArrowheads="1"/>
          </p:cNvPicPr>
          <p:nvPr/>
        </p:nvPicPr>
        <p:blipFill>
          <a:blip r:embed="rId5"/>
          <a:srcRect/>
          <a:stretch>
            <a:fillRect/>
          </a:stretch>
        </p:blipFill>
        <p:spPr bwMode="auto">
          <a:xfrm>
            <a:off x="7958138" y="5949950"/>
            <a:ext cx="752475" cy="485775"/>
          </a:xfrm>
          <a:prstGeom prst="rect">
            <a:avLst/>
          </a:prstGeom>
          <a:noFill/>
          <a:ln w="9525">
            <a:noFill/>
            <a:miter lim="800000"/>
            <a:headEnd/>
            <a:tailEnd/>
          </a:ln>
        </p:spPr>
      </p:pic>
      <p:pic>
        <p:nvPicPr>
          <p:cNvPr id="14342" name="Picture 2" descr="Enterprise logo"/>
          <p:cNvPicPr>
            <a:picLocks noChangeAspect="1" noChangeArrowheads="1"/>
          </p:cNvPicPr>
          <p:nvPr/>
        </p:nvPicPr>
        <p:blipFill>
          <a:blip r:embed="rId6"/>
          <a:srcRect/>
          <a:stretch>
            <a:fillRect/>
          </a:stretch>
        </p:blipFill>
        <p:spPr bwMode="auto">
          <a:xfrm>
            <a:off x="539750" y="6021388"/>
            <a:ext cx="1435100" cy="485775"/>
          </a:xfrm>
          <a:prstGeom prst="rect">
            <a:avLst/>
          </a:prstGeom>
          <a:noFill/>
          <a:ln w="9525">
            <a:noFill/>
            <a:miter lim="800000"/>
            <a:headEnd/>
            <a:tailEnd/>
          </a:ln>
        </p:spPr>
      </p:pic>
      <p:grpSp>
        <p:nvGrpSpPr>
          <p:cNvPr id="14343" name="Group 5"/>
          <p:cNvGrpSpPr>
            <a:grpSpLocks noChangeAspect="1"/>
          </p:cNvGrpSpPr>
          <p:nvPr/>
        </p:nvGrpSpPr>
        <p:grpSpPr bwMode="auto">
          <a:xfrm>
            <a:off x="468313" y="333375"/>
            <a:ext cx="723900" cy="520700"/>
            <a:chOff x="295" y="346"/>
            <a:chExt cx="456" cy="328"/>
          </a:xfrm>
        </p:grpSpPr>
        <p:sp>
          <p:nvSpPr>
            <p:cNvPr id="14348" name="AutoShape 4"/>
            <p:cNvSpPr>
              <a:spLocks noChangeAspect="1" noChangeArrowheads="1" noTextEdit="1"/>
            </p:cNvSpPr>
            <p:nvPr/>
          </p:nvSpPr>
          <p:spPr bwMode="auto">
            <a:xfrm>
              <a:off x="295" y="346"/>
              <a:ext cx="456" cy="328"/>
            </a:xfrm>
            <a:prstGeom prst="rect">
              <a:avLst/>
            </a:prstGeom>
            <a:noFill/>
            <a:ln w="9525">
              <a:noFill/>
              <a:miter lim="800000"/>
              <a:headEnd/>
              <a:tailEnd/>
            </a:ln>
          </p:spPr>
          <p:txBody>
            <a:bodyPr/>
            <a:lstStyle/>
            <a:p>
              <a:endParaRPr lang="en-US"/>
            </a:p>
          </p:txBody>
        </p:sp>
        <p:pic>
          <p:nvPicPr>
            <p:cNvPr id="14349" name="Picture 6"/>
            <p:cNvPicPr>
              <a:picLocks noChangeAspect="1" noChangeArrowheads="1"/>
            </p:cNvPicPr>
            <p:nvPr/>
          </p:nvPicPr>
          <p:blipFill>
            <a:blip r:embed="rId7"/>
            <a:srcRect/>
            <a:stretch>
              <a:fillRect/>
            </a:stretch>
          </p:blipFill>
          <p:spPr bwMode="auto">
            <a:xfrm>
              <a:off x="295" y="346"/>
              <a:ext cx="460" cy="332"/>
            </a:xfrm>
            <a:prstGeom prst="rect">
              <a:avLst/>
            </a:prstGeom>
            <a:noFill/>
            <a:ln w="9525">
              <a:noFill/>
              <a:miter lim="800000"/>
              <a:headEnd/>
              <a:tailEnd/>
            </a:ln>
          </p:spPr>
        </p:pic>
      </p:grpSp>
      <p:sp>
        <p:nvSpPr>
          <p:cNvPr id="12" name="Sottotitolo 14"/>
          <p:cNvSpPr txBox="1">
            <a:spLocks/>
          </p:cNvSpPr>
          <p:nvPr/>
        </p:nvSpPr>
        <p:spPr bwMode="auto">
          <a:xfrm>
            <a:off x="908050" y="5429250"/>
            <a:ext cx="7704138" cy="447675"/>
          </a:xfrm>
          <a:prstGeom prst="rect">
            <a:avLst/>
          </a:prstGeom>
          <a:noFill/>
          <a:ln w="9525">
            <a:noFill/>
            <a:miter lim="800000"/>
            <a:headEnd/>
            <a:tailEnd/>
          </a:ln>
        </p:spPr>
        <p:txBody>
          <a:bodyPr/>
          <a:lstStyle/>
          <a:p>
            <a:pPr marL="514350" indent="-514350" algn="ctr">
              <a:spcBef>
                <a:spcPct val="20000"/>
              </a:spcBef>
              <a:buClr>
                <a:schemeClr val="accent2"/>
              </a:buClr>
              <a:buFont typeface="Wingdings" pitchFamily="2" charset="2"/>
              <a:buNone/>
              <a:defRPr/>
            </a:pPr>
            <a:r>
              <a:rPr lang="en-GB" sz="1600" b="1" kern="0" dirty="0" smtClean="0">
                <a:latin typeface="+mn-lt"/>
                <a:cs typeface="+mn-cs"/>
              </a:rPr>
              <a:t>Zagreb, 23 April 2013</a:t>
            </a:r>
            <a:endParaRPr lang="en-GB" sz="1600" b="1" kern="0" dirty="0">
              <a:latin typeface="+mn-lt"/>
              <a:cs typeface="+mn-cs"/>
            </a:endParaRPr>
          </a:p>
        </p:txBody>
      </p:sp>
      <p:sp>
        <p:nvSpPr>
          <p:cNvPr id="14" name="Sottotitolo 14"/>
          <p:cNvSpPr txBox="1">
            <a:spLocks/>
          </p:cNvSpPr>
          <p:nvPr/>
        </p:nvSpPr>
        <p:spPr bwMode="auto">
          <a:xfrm>
            <a:off x="324323" y="4508500"/>
            <a:ext cx="8386290" cy="720725"/>
          </a:xfrm>
          <a:prstGeom prst="rect">
            <a:avLst/>
          </a:prstGeom>
          <a:noFill/>
          <a:ln w="9525">
            <a:noFill/>
            <a:miter lim="800000"/>
            <a:headEnd/>
            <a:tailEnd/>
          </a:ln>
        </p:spPr>
        <p:txBody>
          <a:bodyPr/>
          <a:lstStyle/>
          <a:p>
            <a:pPr marL="514350" indent="-514350" algn="ctr">
              <a:spcBef>
                <a:spcPct val="20000"/>
              </a:spcBef>
              <a:buClr>
                <a:schemeClr val="accent2"/>
              </a:buClr>
              <a:buFont typeface="Wingdings" pitchFamily="2" charset="2"/>
              <a:buNone/>
              <a:defRPr/>
            </a:pPr>
            <a:r>
              <a:rPr lang="en-GB" sz="2400" b="1" kern="0" dirty="0" err="1" smtClean="0">
                <a:latin typeface="+mn-lt"/>
                <a:cs typeface="+mn-cs"/>
              </a:rPr>
              <a:t>Dr.</a:t>
            </a:r>
            <a:r>
              <a:rPr lang="en-GB" sz="2400" b="1" kern="0" dirty="0" smtClean="0">
                <a:latin typeface="+mn-lt"/>
                <a:cs typeface="+mn-cs"/>
              </a:rPr>
              <a:t> </a:t>
            </a:r>
            <a:r>
              <a:rPr lang="en-GB" sz="2400" b="1" kern="0" dirty="0" err="1" smtClean="0">
                <a:latin typeface="+mn-lt"/>
                <a:cs typeface="+mn-cs"/>
              </a:rPr>
              <a:t>Simona</a:t>
            </a:r>
            <a:r>
              <a:rPr lang="en-GB" sz="2400" b="1" kern="0" dirty="0" smtClean="0">
                <a:latin typeface="+mn-lt"/>
                <a:cs typeface="+mn-cs"/>
              </a:rPr>
              <a:t> </a:t>
            </a:r>
            <a:r>
              <a:rPr lang="en-GB" sz="2400" b="1" kern="0" dirty="0" err="1" smtClean="0">
                <a:latin typeface="+mn-lt"/>
                <a:cs typeface="+mn-cs"/>
              </a:rPr>
              <a:t>Milio</a:t>
            </a:r>
            <a:endParaRPr lang="en-GB" sz="2400" b="1" kern="0" dirty="0" smtClean="0">
              <a:latin typeface="+mn-lt"/>
              <a:cs typeface="+mn-cs"/>
            </a:endParaRPr>
          </a:p>
          <a:p>
            <a:pPr marL="514350" indent="-514350" algn="ctr">
              <a:spcBef>
                <a:spcPct val="20000"/>
              </a:spcBef>
              <a:buClr>
                <a:schemeClr val="accent2"/>
              </a:buClr>
              <a:buFont typeface="Wingdings" pitchFamily="2" charset="2"/>
              <a:buNone/>
              <a:defRPr/>
            </a:pPr>
            <a:r>
              <a:rPr lang="en-GB" b="1" kern="0" dirty="0" smtClean="0">
                <a:latin typeface="+mn-lt"/>
                <a:cs typeface="+mn-cs"/>
              </a:rPr>
              <a:t>London School of Economics and Political Science </a:t>
            </a:r>
            <a:endParaRPr lang="en-GB" b="1" kern="0" dirty="0">
              <a:latin typeface="+mn-lt"/>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z="3200" b="1" dirty="0" smtClean="0"/>
              <a:t>Which questions does evaluation aim to answer? (I)</a:t>
            </a:r>
          </a:p>
        </p:txBody>
      </p:sp>
      <p:sp>
        <p:nvSpPr>
          <p:cNvPr id="44035" name="Rectangle 3"/>
          <p:cNvSpPr>
            <a:spLocks noGrp="1" noChangeArrowheads="1"/>
          </p:cNvSpPr>
          <p:nvPr>
            <p:ph type="body" idx="1"/>
          </p:nvPr>
        </p:nvSpPr>
        <p:spPr/>
        <p:txBody>
          <a:bodyPr/>
          <a:lstStyle/>
          <a:p>
            <a:pPr>
              <a:lnSpc>
                <a:spcPct val="80000"/>
              </a:lnSpc>
            </a:pPr>
            <a:r>
              <a:rPr lang="en-US" sz="1900" b="1" dirty="0" smtClean="0"/>
              <a:t>Relevance:</a:t>
            </a:r>
            <a:r>
              <a:rPr lang="en-US" sz="1900" i="1" dirty="0" smtClean="0"/>
              <a:t> refers to the </a:t>
            </a:r>
            <a:r>
              <a:rPr lang="en-US" sz="1900" b="1" i="1" dirty="0" smtClean="0"/>
              <a:t>appropriateness </a:t>
            </a:r>
            <a:r>
              <a:rPr lang="en-US" sz="1900" i="1" dirty="0" smtClean="0"/>
              <a:t>of the explicit objectives of the </a:t>
            </a:r>
            <a:r>
              <a:rPr lang="en-US" sz="1900" i="1" dirty="0" err="1" smtClean="0"/>
              <a:t>programme</a:t>
            </a:r>
            <a:r>
              <a:rPr lang="en-US" sz="1900" i="1" dirty="0" smtClean="0"/>
              <a:t> in relation to the socio-economic problems it is supposed to address</a:t>
            </a:r>
          </a:p>
          <a:p>
            <a:pPr>
              <a:lnSpc>
                <a:spcPct val="80000"/>
              </a:lnSpc>
              <a:buFont typeface="Wingdings" pitchFamily="2" charset="2"/>
              <a:buNone/>
            </a:pPr>
            <a:endParaRPr lang="en-US" sz="1900" i="1" dirty="0" smtClean="0"/>
          </a:p>
          <a:p>
            <a:pPr lvl="1">
              <a:lnSpc>
                <a:spcPct val="80000"/>
              </a:lnSpc>
            </a:pPr>
            <a:r>
              <a:rPr lang="en-US" sz="1700" dirty="0" smtClean="0"/>
              <a:t>To what extent are the </a:t>
            </a:r>
            <a:r>
              <a:rPr lang="en-US" sz="1700" dirty="0" err="1" smtClean="0"/>
              <a:t>programme</a:t>
            </a:r>
            <a:r>
              <a:rPr lang="en-US" sz="1700" dirty="0" smtClean="0"/>
              <a:t> objectives justified in relation to needs? </a:t>
            </a:r>
          </a:p>
          <a:p>
            <a:pPr lvl="1">
              <a:lnSpc>
                <a:spcPct val="80000"/>
              </a:lnSpc>
            </a:pPr>
            <a:r>
              <a:rPr lang="en-US" sz="1700" dirty="0" smtClean="0"/>
              <a:t>Can their raison d'être still be proved? </a:t>
            </a:r>
          </a:p>
          <a:p>
            <a:pPr lvl="1">
              <a:lnSpc>
                <a:spcPct val="80000"/>
              </a:lnSpc>
            </a:pPr>
            <a:r>
              <a:rPr lang="en-US" sz="1700" dirty="0" smtClean="0"/>
              <a:t>Do they correspond to local, national and European priorities?</a:t>
            </a:r>
          </a:p>
          <a:p>
            <a:pPr>
              <a:lnSpc>
                <a:spcPct val="80000"/>
              </a:lnSpc>
              <a:buFont typeface="Wingdings" pitchFamily="2" charset="2"/>
              <a:buNone/>
            </a:pPr>
            <a:endParaRPr lang="en-US" sz="1900" dirty="0" smtClean="0"/>
          </a:p>
          <a:p>
            <a:pPr>
              <a:lnSpc>
                <a:spcPct val="80000"/>
              </a:lnSpc>
            </a:pPr>
            <a:r>
              <a:rPr lang="en-US" sz="1900" b="1" dirty="0" smtClean="0"/>
              <a:t>Effectiveness:</a:t>
            </a:r>
            <a:r>
              <a:rPr lang="en-US" sz="1900" i="1" dirty="0" smtClean="0"/>
              <a:t> concerns whether the </a:t>
            </a:r>
            <a:r>
              <a:rPr lang="en-US" sz="1900" b="1" i="1" dirty="0" smtClean="0"/>
              <a:t>objectives </a:t>
            </a:r>
            <a:r>
              <a:rPr lang="en-US" sz="1900" i="1" dirty="0" smtClean="0"/>
              <a:t>formulated in the </a:t>
            </a:r>
            <a:r>
              <a:rPr lang="en-US" sz="1900" i="1" dirty="0" err="1" smtClean="0"/>
              <a:t>programme</a:t>
            </a:r>
            <a:r>
              <a:rPr lang="en-US" sz="1900" i="1" dirty="0" smtClean="0"/>
              <a:t> </a:t>
            </a:r>
            <a:r>
              <a:rPr lang="en-US" sz="1900" b="1" i="1" dirty="0" smtClean="0"/>
              <a:t>are being achieved</a:t>
            </a:r>
          </a:p>
          <a:p>
            <a:pPr>
              <a:lnSpc>
                <a:spcPct val="80000"/>
              </a:lnSpc>
              <a:buFont typeface="Wingdings" pitchFamily="2" charset="2"/>
              <a:buNone/>
            </a:pPr>
            <a:endParaRPr lang="en-US" sz="1900" b="1" i="1" dirty="0" smtClean="0"/>
          </a:p>
          <a:p>
            <a:pPr lvl="1">
              <a:lnSpc>
                <a:spcPct val="80000"/>
              </a:lnSpc>
            </a:pPr>
            <a:r>
              <a:rPr lang="en-US" sz="1700" dirty="0" smtClean="0"/>
              <a:t>To what extent have the objectives been achieved? </a:t>
            </a:r>
          </a:p>
          <a:p>
            <a:pPr lvl="1">
              <a:lnSpc>
                <a:spcPct val="80000"/>
              </a:lnSpc>
            </a:pPr>
            <a:r>
              <a:rPr lang="en-US" sz="1700" dirty="0" smtClean="0"/>
              <a:t>Have the interventions and instruments used produced the expected effects? </a:t>
            </a:r>
          </a:p>
          <a:p>
            <a:pPr lvl="1">
              <a:lnSpc>
                <a:spcPct val="80000"/>
              </a:lnSpc>
            </a:pPr>
            <a:r>
              <a:rPr lang="en-US" sz="1700" dirty="0" smtClean="0"/>
              <a:t>Could more effects be obtained by using different instruments?</a:t>
            </a:r>
          </a:p>
          <a:p>
            <a:pPr>
              <a:lnSpc>
                <a:spcPct val="80000"/>
              </a:lnSpc>
              <a:buFont typeface="Wingdings" pitchFamily="2" charset="2"/>
              <a:buNone/>
            </a:pPr>
            <a:endParaRPr lang="en-US" sz="1900" dirty="0" smtClean="0"/>
          </a:p>
        </p:txBody>
      </p:sp>
      <p:sp>
        <p:nvSpPr>
          <p:cNvPr id="44036" name="Segnaposto piè di pagina 4"/>
          <p:cNvSpPr txBox="1">
            <a:spLocks noGrp="1"/>
          </p:cNvSpPr>
          <p:nvPr/>
        </p:nvSpPr>
        <p:spPr bwMode="auto">
          <a:xfrm>
            <a:off x="1332145" y="6245225"/>
            <a:ext cx="7059251"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algn="ctr" eaLnBrk="1" hangingPunct="1"/>
            <a:r>
              <a:rPr lang="en-US" sz="1200"/>
              <a:t>Project (EUROPAID/130401/D/SER/HR) </a:t>
            </a:r>
            <a:r>
              <a:rPr lang="en-US" sz="1200" b="1"/>
              <a:t>“Ex-ante evaluation of programming documents and strengthening evaluation capacity for EU funds post-accession”</a:t>
            </a:r>
            <a:endParaRPr lang="en-GB" sz="1200"/>
          </a:p>
        </p:txBody>
      </p:sp>
      <p:pic>
        <p:nvPicPr>
          <p:cNvPr id="4403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714" y="6246813"/>
            <a:ext cx="724026"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C19A95A4-CDB9-4979-A68B-6BAECB9C8B63}" type="slidenum">
              <a:rPr lang="en-GB" smtClean="0"/>
              <a:pPr eaLnBrk="1" hangingPunct="1"/>
              <a:t>10</a:t>
            </a:fld>
            <a:endParaRPr lang="en-GB" smtClean="0"/>
          </a:p>
        </p:txBody>
      </p:sp>
    </p:spTree>
    <p:extLst>
      <p:ext uri="{BB962C8B-B14F-4D97-AF65-F5344CB8AC3E}">
        <p14:creationId xmlns:p14="http://schemas.microsoft.com/office/powerpoint/2010/main" val="1913683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p:txBody>
          <a:bodyPr/>
          <a:lstStyle/>
          <a:p>
            <a:pPr>
              <a:lnSpc>
                <a:spcPct val="80000"/>
              </a:lnSpc>
            </a:pPr>
            <a:r>
              <a:rPr lang="en-US" sz="1900" b="1" dirty="0" smtClean="0"/>
              <a:t>Efficiency:</a:t>
            </a:r>
            <a:r>
              <a:rPr lang="en-US" sz="1900" i="1" dirty="0" smtClean="0"/>
              <a:t> is assessed by comparing the results obtained and the resources mobilized</a:t>
            </a:r>
          </a:p>
          <a:p>
            <a:pPr lvl="1">
              <a:lnSpc>
                <a:spcPct val="80000"/>
              </a:lnSpc>
            </a:pPr>
            <a:r>
              <a:rPr lang="en-US" sz="1700" dirty="0" smtClean="0"/>
              <a:t>Have the objectives been achieved at the lowest cost? </a:t>
            </a:r>
          </a:p>
          <a:p>
            <a:pPr lvl="1">
              <a:lnSpc>
                <a:spcPct val="80000"/>
              </a:lnSpc>
            </a:pPr>
            <a:r>
              <a:rPr lang="en-US" sz="1700" dirty="0" smtClean="0"/>
              <a:t>Could better effects be obtained at the same cost?</a:t>
            </a:r>
          </a:p>
          <a:p>
            <a:pPr>
              <a:lnSpc>
                <a:spcPct val="80000"/>
              </a:lnSpc>
              <a:buFont typeface="Wingdings" pitchFamily="2" charset="2"/>
              <a:buNone/>
            </a:pPr>
            <a:endParaRPr lang="en-US" sz="1900" dirty="0" smtClean="0"/>
          </a:p>
          <a:p>
            <a:pPr>
              <a:lnSpc>
                <a:spcPct val="80000"/>
              </a:lnSpc>
            </a:pPr>
            <a:r>
              <a:rPr lang="en-US" sz="1900" b="1" dirty="0" smtClean="0"/>
              <a:t>Utility:</a:t>
            </a:r>
            <a:r>
              <a:rPr lang="en-US" sz="1900" i="1" dirty="0" smtClean="0"/>
              <a:t> judges the impacts obtained by the </a:t>
            </a:r>
            <a:r>
              <a:rPr lang="en-US" sz="1900" i="1" dirty="0" err="1" smtClean="0"/>
              <a:t>programme</a:t>
            </a:r>
            <a:r>
              <a:rPr lang="en-US" sz="1900" i="1" dirty="0" smtClean="0"/>
              <a:t> in relation to broader societal and economic needs</a:t>
            </a:r>
          </a:p>
          <a:p>
            <a:pPr lvl="1">
              <a:lnSpc>
                <a:spcPct val="80000"/>
              </a:lnSpc>
            </a:pPr>
            <a:r>
              <a:rPr lang="en-US" sz="1700" dirty="0" smtClean="0"/>
              <a:t>Are the expected or unexpected effects globally satisfactory from the point of view of direct or indirect beneficiaries?</a:t>
            </a:r>
          </a:p>
          <a:p>
            <a:pPr>
              <a:lnSpc>
                <a:spcPct val="80000"/>
              </a:lnSpc>
              <a:buFont typeface="Wingdings" pitchFamily="2" charset="2"/>
              <a:buNone/>
            </a:pPr>
            <a:endParaRPr lang="en-US" sz="1900" dirty="0" smtClean="0"/>
          </a:p>
          <a:p>
            <a:pPr>
              <a:lnSpc>
                <a:spcPct val="80000"/>
              </a:lnSpc>
            </a:pPr>
            <a:r>
              <a:rPr lang="en-US" sz="1900" b="1" dirty="0" smtClean="0"/>
              <a:t>Sustainability:</a:t>
            </a:r>
            <a:r>
              <a:rPr lang="en-US" sz="1900" i="1" dirty="0" smtClean="0"/>
              <a:t> extent to which the results and outputs of the intervention are durable</a:t>
            </a:r>
            <a:r>
              <a:rPr lang="en-US" sz="1900" dirty="0" smtClean="0"/>
              <a:t>.</a:t>
            </a:r>
          </a:p>
          <a:p>
            <a:pPr lvl="1">
              <a:lnSpc>
                <a:spcPct val="80000"/>
              </a:lnSpc>
            </a:pPr>
            <a:r>
              <a:rPr lang="en-US" sz="1700" dirty="0" smtClean="0"/>
              <a:t>Are the results and impacts including institutional changes durable over time? </a:t>
            </a:r>
          </a:p>
          <a:p>
            <a:pPr lvl="1">
              <a:lnSpc>
                <a:spcPct val="80000"/>
              </a:lnSpc>
            </a:pPr>
            <a:r>
              <a:rPr lang="en-US" sz="1700" dirty="0" smtClean="0"/>
              <a:t>Will the impacts continue if there is no more public funding?</a:t>
            </a:r>
          </a:p>
        </p:txBody>
      </p:sp>
      <p:sp>
        <p:nvSpPr>
          <p:cNvPr id="45060" name="Segnaposto piè di pagina 4"/>
          <p:cNvSpPr txBox="1">
            <a:spLocks noGrp="1"/>
          </p:cNvSpPr>
          <p:nvPr/>
        </p:nvSpPr>
        <p:spPr bwMode="auto">
          <a:xfrm>
            <a:off x="1332145" y="6245225"/>
            <a:ext cx="7059251"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algn="ctr" eaLnBrk="1" hangingPunct="1"/>
            <a:r>
              <a:rPr lang="en-US" sz="1200"/>
              <a:t>Project (EUROPAID/130401/D/SER/HR) </a:t>
            </a:r>
            <a:r>
              <a:rPr lang="en-US" sz="1200" b="1"/>
              <a:t>“Ex-ante evaluation of programming documents and strengthening evaluation capacity for EU funds post-accession”</a:t>
            </a:r>
            <a:endParaRPr lang="en-GB" sz="1200"/>
          </a:p>
        </p:txBody>
      </p:sp>
      <p:pic>
        <p:nvPicPr>
          <p:cNvPr id="4506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714" y="6246813"/>
            <a:ext cx="724026"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1207C6E6-EBF3-4BB2-9E12-36115CAFE95D}" type="slidenum">
              <a:rPr lang="en-GB" smtClean="0"/>
              <a:pPr eaLnBrk="1" hangingPunct="1"/>
              <a:t>11</a:t>
            </a:fld>
            <a:endParaRPr lang="en-GB" smtClean="0"/>
          </a:p>
        </p:txBody>
      </p:sp>
      <p:sp>
        <p:nvSpPr>
          <p:cNvPr id="9" name="Rectangle 2"/>
          <p:cNvSpPr txBox="1">
            <a:spLocks noChangeArrowheads="1"/>
          </p:cNvSpPr>
          <p:nvPr/>
        </p:nvSpPr>
        <p:spPr bwMode="auto">
          <a:xfrm>
            <a:off x="582714" y="332656"/>
            <a:ext cx="8002588"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38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Verdana" pitchFamily="34" charset="0"/>
                <a:cs typeface="Arial" charset="0"/>
              </a:defRPr>
            </a:lvl2pPr>
            <a:lvl3pPr algn="l" rtl="0" eaLnBrk="1" fontAlgn="base" hangingPunct="1">
              <a:spcBef>
                <a:spcPct val="0"/>
              </a:spcBef>
              <a:spcAft>
                <a:spcPct val="0"/>
              </a:spcAft>
              <a:defRPr sz="3800">
                <a:solidFill>
                  <a:schemeClr val="tx2"/>
                </a:solidFill>
                <a:latin typeface="Verdana" pitchFamily="34" charset="0"/>
                <a:cs typeface="Arial" charset="0"/>
              </a:defRPr>
            </a:lvl3pPr>
            <a:lvl4pPr algn="l" rtl="0" eaLnBrk="1" fontAlgn="base" hangingPunct="1">
              <a:spcBef>
                <a:spcPct val="0"/>
              </a:spcBef>
              <a:spcAft>
                <a:spcPct val="0"/>
              </a:spcAft>
              <a:defRPr sz="3800">
                <a:solidFill>
                  <a:schemeClr val="tx2"/>
                </a:solidFill>
                <a:latin typeface="Verdana" pitchFamily="34" charset="0"/>
                <a:cs typeface="Arial" charset="0"/>
              </a:defRPr>
            </a:lvl4pPr>
            <a:lvl5pPr algn="l" rtl="0" eaLnBrk="1" fontAlgn="base" hangingPunct="1">
              <a:spcBef>
                <a:spcPct val="0"/>
              </a:spcBef>
              <a:spcAft>
                <a:spcPct val="0"/>
              </a:spcAft>
              <a:defRPr sz="3800">
                <a:solidFill>
                  <a:schemeClr val="tx2"/>
                </a:solidFill>
                <a:latin typeface="Verdana" pitchFamily="34" charset="0"/>
                <a:cs typeface="Arial" charset="0"/>
              </a:defRPr>
            </a:lvl5pPr>
            <a:lvl6pPr marL="457200" algn="l" rtl="0" eaLnBrk="1" fontAlgn="base" hangingPunct="1">
              <a:spcBef>
                <a:spcPct val="0"/>
              </a:spcBef>
              <a:spcAft>
                <a:spcPct val="0"/>
              </a:spcAft>
              <a:defRPr sz="3800">
                <a:solidFill>
                  <a:schemeClr val="tx2"/>
                </a:solidFill>
                <a:latin typeface="Verdana" pitchFamily="34" charset="0"/>
                <a:cs typeface="Arial" charset="0"/>
              </a:defRPr>
            </a:lvl6pPr>
            <a:lvl7pPr marL="914400" algn="l" rtl="0" eaLnBrk="1" fontAlgn="base" hangingPunct="1">
              <a:spcBef>
                <a:spcPct val="0"/>
              </a:spcBef>
              <a:spcAft>
                <a:spcPct val="0"/>
              </a:spcAft>
              <a:defRPr sz="3800">
                <a:solidFill>
                  <a:schemeClr val="tx2"/>
                </a:solidFill>
                <a:latin typeface="Verdana" pitchFamily="34" charset="0"/>
                <a:cs typeface="Arial" charset="0"/>
              </a:defRPr>
            </a:lvl7pPr>
            <a:lvl8pPr marL="1371600" algn="l" rtl="0" eaLnBrk="1" fontAlgn="base" hangingPunct="1">
              <a:spcBef>
                <a:spcPct val="0"/>
              </a:spcBef>
              <a:spcAft>
                <a:spcPct val="0"/>
              </a:spcAft>
              <a:defRPr sz="3800">
                <a:solidFill>
                  <a:schemeClr val="tx2"/>
                </a:solidFill>
                <a:latin typeface="Verdana" pitchFamily="34" charset="0"/>
                <a:cs typeface="Arial" charset="0"/>
              </a:defRPr>
            </a:lvl8pPr>
            <a:lvl9pPr marL="1828800" algn="l" rtl="0" eaLnBrk="1" fontAlgn="base" hangingPunct="1">
              <a:spcBef>
                <a:spcPct val="0"/>
              </a:spcBef>
              <a:spcAft>
                <a:spcPct val="0"/>
              </a:spcAft>
              <a:defRPr sz="3800">
                <a:solidFill>
                  <a:schemeClr val="tx2"/>
                </a:solidFill>
                <a:latin typeface="Verdana" pitchFamily="34" charset="0"/>
                <a:cs typeface="Arial" charset="0"/>
              </a:defRPr>
            </a:lvl9pPr>
          </a:lstStyle>
          <a:p>
            <a:r>
              <a:rPr lang="en-US" sz="3200" b="1" kern="0" dirty="0" smtClean="0"/>
              <a:t>Which questions does evaluation aim to answer? (II)</a:t>
            </a:r>
          </a:p>
        </p:txBody>
      </p:sp>
    </p:spTree>
    <p:extLst>
      <p:ext uri="{BB962C8B-B14F-4D97-AF65-F5344CB8AC3E}">
        <p14:creationId xmlns:p14="http://schemas.microsoft.com/office/powerpoint/2010/main" val="2032377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r>
              <a:rPr lang="en-GB" sz="4800" b="1" dirty="0" smtClean="0"/>
              <a:t>Project aim </a:t>
            </a:r>
            <a:endParaRPr lang="en-GB" sz="4800" b="1" dirty="0"/>
          </a:p>
        </p:txBody>
      </p:sp>
      <p:sp>
        <p:nvSpPr>
          <p:cNvPr id="4" name="Footer Placeholder 3"/>
          <p:cNvSpPr>
            <a:spLocks noGrp="1"/>
          </p:cNvSpPr>
          <p:nvPr>
            <p:ph type="ftr" sz="quarter" idx="11"/>
          </p:nvPr>
        </p:nvSpPr>
        <p:spPr/>
        <p:txBody>
          <a:bodyPr/>
          <a:lstStyle/>
          <a:p>
            <a:pPr>
              <a:defRPr/>
            </a:pPr>
            <a:r>
              <a:rPr lang="en-US" dirty="0" smtClean="0"/>
              <a:t>Project (EUROPAID/130401/D/SER/HR)  “Ex-ante evaluation of programming documents and strengthening evaluation capacity for EU funds post-accession”</a:t>
            </a:r>
            <a:endParaRPr lang="en-GB" dirty="0"/>
          </a:p>
        </p:txBody>
      </p:sp>
      <p:sp>
        <p:nvSpPr>
          <p:cNvPr id="5" name="Slide Number Placeholder 4"/>
          <p:cNvSpPr>
            <a:spLocks noGrp="1"/>
          </p:cNvSpPr>
          <p:nvPr>
            <p:ph type="sldNum" sz="quarter" idx="12"/>
          </p:nvPr>
        </p:nvSpPr>
        <p:spPr/>
        <p:txBody>
          <a:bodyPr/>
          <a:lstStyle/>
          <a:p>
            <a:pPr>
              <a:defRPr/>
            </a:pPr>
            <a:fld id="{9A0BEB40-52E0-4A43-AFB5-C242C6E77C05}" type="slidenum">
              <a:rPr lang="en-GB" smtClean="0"/>
              <a:pPr>
                <a:defRPr/>
              </a:pPr>
              <a:t>12</a:t>
            </a:fld>
            <a:endParaRPr lang="en-GB"/>
          </a:p>
        </p:txBody>
      </p:sp>
      <p:pic>
        <p:nvPicPr>
          <p:cNvPr id="6" name="Picture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1902" y="6247147"/>
            <a:ext cx="723900" cy="520700"/>
          </a:xfrm>
          <a:prstGeom prst="rect">
            <a:avLst/>
          </a:prstGeom>
          <a:noFill/>
          <a:ln>
            <a:noFill/>
          </a:ln>
        </p:spPr>
      </p:pic>
    </p:spTree>
    <p:extLst>
      <p:ext uri="{BB962C8B-B14F-4D97-AF65-F5344CB8AC3E}">
        <p14:creationId xmlns:p14="http://schemas.microsoft.com/office/powerpoint/2010/main" val="2384368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olo 1"/>
          <p:cNvSpPr>
            <a:spLocks noGrp="1"/>
          </p:cNvSpPr>
          <p:nvPr>
            <p:ph type="title"/>
          </p:nvPr>
        </p:nvSpPr>
        <p:spPr/>
        <p:txBody>
          <a:bodyPr/>
          <a:lstStyle/>
          <a:p>
            <a:r>
              <a:rPr lang="en-US" sz="3200" b="1" dirty="0" smtClean="0"/>
              <a:t> Objective and Purpose</a:t>
            </a:r>
          </a:p>
        </p:txBody>
      </p:sp>
      <p:sp>
        <p:nvSpPr>
          <p:cNvPr id="16387" name="Segnaposto numero diapositiva 3"/>
          <p:cNvSpPr>
            <a:spLocks noGrp="1"/>
          </p:cNvSpPr>
          <p:nvPr>
            <p:ph type="sldNum" sz="quarter" idx="12"/>
          </p:nvPr>
        </p:nvSpPr>
        <p:spPr>
          <a:xfrm>
            <a:off x="8386763" y="6245225"/>
            <a:ext cx="290512" cy="476250"/>
          </a:xfrm>
          <a:noFill/>
        </p:spPr>
        <p:txBody>
          <a:bodyPr/>
          <a:lstStyle/>
          <a:p>
            <a:fld id="{966F6FAA-BCB4-458D-9E2E-D45FC82A6F46}" type="slidenum">
              <a:rPr lang="en-GB" smtClean="0"/>
              <a:pPr/>
              <a:t>13</a:t>
            </a:fld>
            <a:endParaRPr lang="en-GB" smtClean="0"/>
          </a:p>
        </p:txBody>
      </p:sp>
      <p:sp>
        <p:nvSpPr>
          <p:cNvPr id="16388"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16389"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
        <p:nvSpPr>
          <p:cNvPr id="7" name="Segnaposto piè di pagina 4"/>
          <p:cNvSpPr txBox="1">
            <a:spLocks noGrp="1"/>
          </p:cNvSpPr>
          <p:nvPr>
            <p:ph idx="1"/>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r>
              <a:rPr lang="en-GB" sz="2400" dirty="0"/>
              <a:t>The </a:t>
            </a:r>
            <a:r>
              <a:rPr lang="en-GB" sz="2400" b="1" dirty="0"/>
              <a:t>overall objective</a:t>
            </a:r>
            <a:r>
              <a:rPr lang="en-GB" sz="2400" dirty="0"/>
              <a:t> of this Project is </a:t>
            </a:r>
            <a:endParaRPr lang="en-GB" sz="2400" dirty="0" smtClean="0"/>
          </a:p>
          <a:p>
            <a:pPr lvl="1"/>
            <a:r>
              <a:rPr lang="en-GB" sz="2000" dirty="0" smtClean="0"/>
              <a:t>to </a:t>
            </a:r>
            <a:r>
              <a:rPr lang="en-GB" sz="2000" dirty="0"/>
              <a:t>contribute to the effective implementation and management of EU Cohesion Policy funds in Croatia, in line with the EU </a:t>
            </a:r>
            <a:r>
              <a:rPr lang="en-GB" sz="2000" dirty="0" smtClean="0"/>
              <a:t>requirements.</a:t>
            </a:r>
          </a:p>
          <a:p>
            <a:endParaRPr lang="en-GB" sz="2400" dirty="0"/>
          </a:p>
          <a:p>
            <a:r>
              <a:rPr lang="en-GB" sz="2400" dirty="0" smtClean="0"/>
              <a:t>The </a:t>
            </a:r>
            <a:r>
              <a:rPr lang="en-GB" sz="2400" b="1" dirty="0"/>
              <a:t>purpose</a:t>
            </a:r>
            <a:r>
              <a:rPr lang="en-GB" sz="2400" dirty="0"/>
              <a:t> of this Project is </a:t>
            </a:r>
            <a:endParaRPr lang="en-GB" sz="2400" dirty="0" smtClean="0"/>
          </a:p>
          <a:p>
            <a:pPr lvl="1"/>
            <a:r>
              <a:rPr lang="en-GB" sz="2000" dirty="0" smtClean="0"/>
              <a:t>to </a:t>
            </a:r>
            <a:r>
              <a:rPr lang="en-GB" sz="2000" dirty="0"/>
              <a:t>undertake evaluation activities for the purpose of programming EU assistance, in line with Council Regulations No. 1083/2006, 1698/2005, 74/2009 and 1198/2006, and to establish capacity for evaluation of EU co-funded programmes upon Croatia’s EU accession.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olo 1"/>
          <p:cNvSpPr>
            <a:spLocks noGrp="1"/>
          </p:cNvSpPr>
          <p:nvPr>
            <p:ph type="title"/>
          </p:nvPr>
        </p:nvSpPr>
        <p:spPr/>
        <p:txBody>
          <a:bodyPr/>
          <a:lstStyle/>
          <a:p>
            <a:r>
              <a:rPr lang="en-US" sz="3600" b="1" dirty="0" smtClean="0"/>
              <a:t>Components of the project </a:t>
            </a:r>
          </a:p>
        </p:txBody>
      </p:sp>
      <p:sp>
        <p:nvSpPr>
          <p:cNvPr id="18434" name="Segnaposto contenuto 2"/>
          <p:cNvSpPr>
            <a:spLocks noGrp="1"/>
          </p:cNvSpPr>
          <p:nvPr>
            <p:ph idx="1"/>
          </p:nvPr>
        </p:nvSpPr>
        <p:spPr/>
        <p:txBody>
          <a:bodyPr/>
          <a:lstStyle/>
          <a:p>
            <a:r>
              <a:rPr lang="en-GB" sz="2000" dirty="0"/>
              <a:t>As per </a:t>
            </a:r>
            <a:r>
              <a:rPr lang="en-GB" sz="2000" dirty="0" err="1"/>
              <a:t>ToR</a:t>
            </a:r>
            <a:r>
              <a:rPr lang="en-GB" sz="2000" dirty="0"/>
              <a:t> the project consists of the following two components: </a:t>
            </a:r>
            <a:endParaRPr lang="en-GB" sz="2000" dirty="0" smtClean="0"/>
          </a:p>
          <a:p>
            <a:pPr marL="0" indent="0">
              <a:buNone/>
            </a:pPr>
            <a:endParaRPr lang="en-GB" sz="2000" dirty="0"/>
          </a:p>
          <a:p>
            <a:pPr lvl="1"/>
            <a:r>
              <a:rPr lang="en-GB" sz="2000" b="1" dirty="0"/>
              <a:t>Component I</a:t>
            </a:r>
            <a:r>
              <a:rPr lang="en-GB" sz="2000" dirty="0"/>
              <a:t>. Ex-ante evaluations of NSRF and related Cohesion Policy </a:t>
            </a:r>
            <a:r>
              <a:rPr lang="en-GB" sz="2000" dirty="0"/>
              <a:t>Ops </a:t>
            </a:r>
            <a:r>
              <a:rPr lang="en-GB" sz="2000" dirty="0" smtClean="0"/>
              <a:t>(Transportation; Environmental, Regional Competitiveness; Human </a:t>
            </a:r>
            <a:r>
              <a:rPr lang="en-GB" sz="2000" dirty="0"/>
              <a:t>Resources </a:t>
            </a:r>
            <a:r>
              <a:rPr lang="en-GB" sz="2000" dirty="0" smtClean="0"/>
              <a:t>Development; Fisheries) </a:t>
            </a:r>
            <a:r>
              <a:rPr lang="en-GB" sz="2000" dirty="0" smtClean="0"/>
              <a:t>and </a:t>
            </a:r>
            <a:r>
              <a:rPr lang="en-GB" sz="2000" dirty="0"/>
              <a:t>programming documents under the EU Fisheries Policy and Rural Development Policy </a:t>
            </a:r>
            <a:endParaRPr lang="en-GB" sz="2000" dirty="0" smtClean="0"/>
          </a:p>
          <a:p>
            <a:pPr marL="471487" lvl="1" indent="0">
              <a:buNone/>
            </a:pPr>
            <a:endParaRPr lang="en-GB" sz="2000" dirty="0"/>
          </a:p>
          <a:p>
            <a:pPr lvl="1"/>
            <a:r>
              <a:rPr lang="en-GB" sz="2000" b="1" dirty="0"/>
              <a:t>Component II</a:t>
            </a:r>
            <a:r>
              <a:rPr lang="en-GB" sz="2000" dirty="0"/>
              <a:t>. Strengthening evaluation capacity for EU Cohesion Policy funds management</a:t>
            </a:r>
          </a:p>
          <a:p>
            <a:pPr marL="0" lvl="0" indent="0">
              <a:lnSpc>
                <a:spcPct val="110000"/>
              </a:lnSpc>
              <a:spcBef>
                <a:spcPct val="35000"/>
              </a:spcBef>
              <a:spcAft>
                <a:spcPts val="600"/>
              </a:spcAft>
              <a:buClr>
                <a:srgbClr val="CC0000"/>
              </a:buClr>
              <a:buNone/>
            </a:pPr>
            <a:endParaRPr lang="en-GB" sz="3200" dirty="0">
              <a:solidFill>
                <a:srgbClr val="000000"/>
              </a:solidFill>
            </a:endParaRPr>
          </a:p>
          <a:p>
            <a:endParaRPr lang="en-US" dirty="0" smtClean="0"/>
          </a:p>
        </p:txBody>
      </p:sp>
      <p:sp>
        <p:nvSpPr>
          <p:cNvPr id="18435" name="Segnaposto numero diapositiva 3"/>
          <p:cNvSpPr>
            <a:spLocks noGrp="1"/>
          </p:cNvSpPr>
          <p:nvPr>
            <p:ph type="sldNum" sz="quarter" idx="12"/>
          </p:nvPr>
        </p:nvSpPr>
        <p:spPr>
          <a:xfrm>
            <a:off x="8386763" y="6245225"/>
            <a:ext cx="290512" cy="476250"/>
          </a:xfrm>
          <a:noFill/>
        </p:spPr>
        <p:txBody>
          <a:bodyPr/>
          <a:lstStyle/>
          <a:p>
            <a:fld id="{A6C6885B-F0DB-45C9-885D-FA68D21337B0}" type="slidenum">
              <a:rPr lang="en-GB" smtClean="0"/>
              <a:pPr/>
              <a:t>14</a:t>
            </a:fld>
            <a:endParaRPr lang="en-GB" smtClean="0"/>
          </a:p>
        </p:txBody>
      </p:sp>
      <p:sp>
        <p:nvSpPr>
          <p:cNvPr id="18436"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18437"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olo 1"/>
          <p:cNvSpPr>
            <a:spLocks noGrp="1"/>
          </p:cNvSpPr>
          <p:nvPr>
            <p:ph type="title"/>
          </p:nvPr>
        </p:nvSpPr>
        <p:spPr/>
        <p:txBody>
          <a:bodyPr/>
          <a:lstStyle/>
          <a:p>
            <a:r>
              <a:rPr lang="en-US" sz="3200" b="1" dirty="0"/>
              <a:t>The tasks of </a:t>
            </a:r>
            <a:r>
              <a:rPr lang="en-US" sz="3200" b="1" dirty="0" smtClean="0"/>
              <a:t>ex-ante </a:t>
            </a:r>
            <a:r>
              <a:rPr lang="en-US" sz="3200" b="1" dirty="0"/>
              <a:t>evaluation are grouped into five </a:t>
            </a:r>
            <a:r>
              <a:rPr lang="en-US" sz="3200" b="1" dirty="0" smtClean="0"/>
              <a:t>components</a:t>
            </a:r>
          </a:p>
        </p:txBody>
      </p:sp>
      <p:sp>
        <p:nvSpPr>
          <p:cNvPr id="21506" name="Segnaposto contenuto 2"/>
          <p:cNvSpPr>
            <a:spLocks noGrp="1"/>
          </p:cNvSpPr>
          <p:nvPr>
            <p:ph idx="1"/>
          </p:nvPr>
        </p:nvSpPr>
        <p:spPr>
          <a:xfrm>
            <a:off x="591060" y="1412776"/>
            <a:ext cx="8002587" cy="4340696"/>
          </a:xfrm>
        </p:spPr>
        <p:txBody>
          <a:bodyPr/>
          <a:lstStyle/>
          <a:p>
            <a:pPr marL="571500" indent="-571500" eaLnBrk="1" hangingPunct="1">
              <a:buFont typeface="Wingdings" pitchFamily="2" charset="2"/>
              <a:buNone/>
            </a:pPr>
            <a:endParaRPr lang="en-US" sz="1800" dirty="0" smtClean="0"/>
          </a:p>
          <a:p>
            <a:pPr marL="571500" indent="-571500" eaLnBrk="1" hangingPunct="1">
              <a:buFont typeface="Wingdings" pitchFamily="2" charset="2"/>
              <a:buAutoNum type="arabicPeriod"/>
            </a:pPr>
            <a:r>
              <a:rPr lang="en-US" sz="1800" dirty="0" err="1" smtClean="0"/>
              <a:t>Programme</a:t>
            </a:r>
            <a:r>
              <a:rPr lang="en-US" sz="1800" dirty="0" smtClean="0"/>
              <a:t> strategy</a:t>
            </a:r>
          </a:p>
          <a:p>
            <a:pPr marL="1009650" lvl="1" indent="-571500"/>
            <a:r>
              <a:rPr lang="en-US" sz="1600" dirty="0" smtClean="0"/>
              <a:t>Consistency of </a:t>
            </a:r>
            <a:r>
              <a:rPr lang="en-US" sz="1600" dirty="0" err="1" smtClean="0"/>
              <a:t>programme</a:t>
            </a:r>
            <a:r>
              <a:rPr lang="en-US" sz="1600" dirty="0" smtClean="0"/>
              <a:t> objectives with challenges and needs; internal and external coherence; link actions, outputs, results</a:t>
            </a:r>
          </a:p>
          <a:p>
            <a:pPr marL="438150" lvl="1" indent="0">
              <a:buNone/>
            </a:pPr>
            <a:endParaRPr lang="en-US" sz="1400" dirty="0" smtClean="0"/>
          </a:p>
          <a:p>
            <a:pPr marL="571500" indent="-571500" eaLnBrk="1" hangingPunct="1">
              <a:buFont typeface="Wingdings" pitchFamily="2" charset="2"/>
              <a:buAutoNum type="arabicPeriod"/>
            </a:pPr>
            <a:r>
              <a:rPr lang="en-US" sz="1800" dirty="0" smtClean="0"/>
              <a:t>Indicators, monitoring and evaluation</a:t>
            </a:r>
          </a:p>
          <a:p>
            <a:pPr marL="1009650" lvl="1" indent="-571500"/>
            <a:r>
              <a:rPr lang="en-US" sz="1600" dirty="0" smtClean="0"/>
              <a:t>Relevance, clarity, sustainability </a:t>
            </a:r>
          </a:p>
          <a:p>
            <a:pPr marL="438150" lvl="1" indent="0">
              <a:buNone/>
            </a:pPr>
            <a:endParaRPr lang="en-US" sz="1400" dirty="0" smtClean="0"/>
          </a:p>
          <a:p>
            <a:pPr marL="571500" indent="-571500" eaLnBrk="1" hangingPunct="1">
              <a:buFont typeface="Wingdings" pitchFamily="2" charset="2"/>
              <a:buAutoNum type="arabicPeriod"/>
            </a:pPr>
            <a:r>
              <a:rPr lang="en-US" sz="1800" dirty="0" smtClean="0"/>
              <a:t>Consistency of financial allocations</a:t>
            </a:r>
          </a:p>
          <a:p>
            <a:pPr marL="1009650" lvl="1" indent="-571500"/>
            <a:r>
              <a:rPr lang="en-GB" sz="1600" dirty="0" smtClean="0">
                <a:solidFill>
                  <a:srgbClr val="000000"/>
                </a:solidFill>
                <a:ea typeface="+mn-ea"/>
              </a:rPr>
              <a:t>In line with identified challenges, needs and  </a:t>
            </a:r>
            <a:r>
              <a:rPr lang="en-GB" sz="1600" dirty="0">
                <a:solidFill>
                  <a:srgbClr val="000000"/>
                </a:solidFill>
                <a:ea typeface="+mn-ea"/>
              </a:rPr>
              <a:t>planned </a:t>
            </a:r>
            <a:r>
              <a:rPr lang="en-GB" sz="1600" dirty="0" smtClean="0">
                <a:solidFill>
                  <a:srgbClr val="000000"/>
                </a:solidFill>
                <a:ea typeface="+mn-ea"/>
              </a:rPr>
              <a:t>actions</a:t>
            </a:r>
          </a:p>
          <a:p>
            <a:pPr marL="438150" lvl="1" indent="0">
              <a:buNone/>
            </a:pPr>
            <a:endParaRPr lang="en-US" sz="1400" dirty="0" smtClean="0"/>
          </a:p>
          <a:p>
            <a:pPr marL="571500" indent="-571500">
              <a:buFont typeface="Wingdings" pitchFamily="2" charset="2"/>
              <a:buAutoNum type="arabicPeriod"/>
            </a:pPr>
            <a:r>
              <a:rPr lang="en-US" sz="1800" dirty="0" smtClean="0"/>
              <a:t>Contribution to </a:t>
            </a:r>
            <a:r>
              <a:rPr lang="en-GB" sz="1800" dirty="0"/>
              <a:t>Lisbon Agenda &amp; Community Strategic </a:t>
            </a:r>
            <a:r>
              <a:rPr lang="en-GB" sz="1800" dirty="0" smtClean="0"/>
              <a:t>Guidelines, </a:t>
            </a:r>
            <a:r>
              <a:rPr lang="en-US" sz="1800" dirty="0" smtClean="0"/>
              <a:t>Europe 2020 strategy</a:t>
            </a:r>
          </a:p>
          <a:p>
            <a:pPr marL="1009650" lvl="1" indent="-571500"/>
            <a:r>
              <a:rPr lang="en-GB" sz="1600" dirty="0" smtClean="0">
                <a:solidFill>
                  <a:srgbClr val="000000"/>
                </a:solidFill>
                <a:ea typeface="+mn-ea"/>
              </a:rPr>
              <a:t>Wit regard to selected </a:t>
            </a:r>
            <a:r>
              <a:rPr lang="en-GB" sz="1600" dirty="0">
                <a:solidFill>
                  <a:srgbClr val="000000"/>
                </a:solidFill>
                <a:ea typeface="+mn-ea"/>
              </a:rPr>
              <a:t>thematic objectives and </a:t>
            </a:r>
            <a:r>
              <a:rPr lang="en-GB" sz="1600" dirty="0" smtClean="0">
                <a:solidFill>
                  <a:srgbClr val="000000"/>
                </a:solidFill>
                <a:ea typeface="+mn-ea"/>
              </a:rPr>
              <a:t>priorities</a:t>
            </a:r>
          </a:p>
          <a:p>
            <a:pPr marL="438150" lvl="1" indent="0">
              <a:buNone/>
            </a:pPr>
            <a:endParaRPr lang="en-US" sz="1400" dirty="0" smtClean="0"/>
          </a:p>
          <a:p>
            <a:pPr marL="571500" indent="-571500" eaLnBrk="1" hangingPunct="1">
              <a:buFont typeface="Wingdings" pitchFamily="2" charset="2"/>
              <a:buAutoNum type="arabicPeriod"/>
            </a:pPr>
            <a:r>
              <a:rPr lang="en-US" sz="1800" dirty="0" smtClean="0"/>
              <a:t>Strategic Environmental Assessment</a:t>
            </a:r>
          </a:p>
        </p:txBody>
      </p:sp>
      <p:sp>
        <p:nvSpPr>
          <p:cNvPr id="21507" name="Segnaposto numero diapositiva 3"/>
          <p:cNvSpPr>
            <a:spLocks noGrp="1"/>
          </p:cNvSpPr>
          <p:nvPr>
            <p:ph type="sldNum" sz="quarter" idx="12"/>
          </p:nvPr>
        </p:nvSpPr>
        <p:spPr>
          <a:xfrm>
            <a:off x="8386763" y="6245225"/>
            <a:ext cx="290512" cy="476250"/>
          </a:xfrm>
          <a:noFill/>
        </p:spPr>
        <p:txBody>
          <a:bodyPr/>
          <a:lstStyle/>
          <a:p>
            <a:fld id="{030E1ECA-888B-4470-8D02-D87729BEA0D3}" type="slidenum">
              <a:rPr lang="en-GB" smtClean="0"/>
              <a:pPr/>
              <a:t>15</a:t>
            </a:fld>
            <a:endParaRPr lang="en-GB" smtClean="0"/>
          </a:p>
        </p:txBody>
      </p:sp>
      <p:sp>
        <p:nvSpPr>
          <p:cNvPr id="21508" name="Segnaposto piè di pagina 4"/>
          <p:cNvSpPr>
            <a:spLocks noGrp="1"/>
          </p:cNvSpPr>
          <p:nvPr>
            <p:ph type="ftr" sz="quarter" idx="11"/>
          </p:nvPr>
        </p:nvSpPr>
        <p:spPr>
          <a:xfrm>
            <a:off x="1331913" y="6245225"/>
            <a:ext cx="7058025" cy="476250"/>
          </a:xfrm>
          <a:noFill/>
        </p:spPr>
        <p:txBody>
          <a:bodyPr/>
          <a:lstStyle/>
          <a:p>
            <a:r>
              <a:rPr lang="en-US" smtClean="0"/>
              <a:t>Project (EUROPAID/130401/D/SER/HR) </a:t>
            </a:r>
            <a:r>
              <a:rPr lang="en-US" b="1" smtClean="0"/>
              <a:t>“Ex-ante evaluation of programming documents and strengthening evaluation capacity for EU funds post-accession”</a:t>
            </a:r>
            <a:endParaRPr lang="en-GB" smtClean="0"/>
          </a:p>
        </p:txBody>
      </p:sp>
      <p:pic>
        <p:nvPicPr>
          <p:cNvPr id="21509" name="Picture 7"/>
          <p:cNvPicPr>
            <a:picLocks noChangeAspect="1" noChangeArrowheads="1"/>
          </p:cNvPicPr>
          <p:nvPr/>
        </p:nvPicPr>
        <p:blipFill>
          <a:blip r:embed="rId3" cstate="print"/>
          <a:srcRect/>
          <a:stretch>
            <a:fillRect/>
          </a:stretch>
        </p:blipFill>
        <p:spPr bwMode="auto">
          <a:xfrm>
            <a:off x="582613" y="6246813"/>
            <a:ext cx="723900" cy="520700"/>
          </a:xfrm>
          <a:prstGeom prst="rect">
            <a:avLst/>
          </a:prstGeom>
          <a:noFill/>
          <a:ln w="9525">
            <a:noFill/>
            <a:miter lim="800000"/>
            <a:headEnd/>
            <a:tailEnd/>
          </a:ln>
        </p:spPr>
      </p:pic>
    </p:spTree>
    <p:extLst>
      <p:ext uri="{BB962C8B-B14F-4D97-AF65-F5344CB8AC3E}">
        <p14:creationId xmlns:p14="http://schemas.microsoft.com/office/powerpoint/2010/main" val="6035496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78928" y="86886"/>
            <a:ext cx="4987733" cy="318629"/>
          </a:xfrm>
        </p:spPr>
        <p:txBody>
          <a:bodyPr>
            <a:normAutofit/>
          </a:bodyPr>
          <a:lstStyle/>
          <a:p>
            <a:r>
              <a:rPr lang="it-IT" sz="1200" dirty="0" smtClean="0">
                <a:solidFill>
                  <a:srgbClr val="0000FF"/>
                </a:solidFill>
              </a:rPr>
              <a:t>OBJECTIVES TREE </a:t>
            </a:r>
            <a:r>
              <a:rPr lang="it-IT" sz="1200" dirty="0" err="1" smtClean="0">
                <a:solidFill>
                  <a:srgbClr val="0000FF"/>
                </a:solidFill>
              </a:rPr>
              <a:t>of</a:t>
            </a:r>
            <a:r>
              <a:rPr lang="it-IT" sz="1200" dirty="0" smtClean="0">
                <a:solidFill>
                  <a:srgbClr val="0000FF"/>
                </a:solidFill>
              </a:rPr>
              <a:t> EVALUATION CAPACITY BUILDING</a:t>
            </a:r>
            <a:endParaRPr lang="it-IT" sz="1200" dirty="0">
              <a:solidFill>
                <a:srgbClr val="0000FF"/>
              </a:solidFill>
            </a:endParaRPr>
          </a:p>
        </p:txBody>
      </p:sp>
      <p:sp>
        <p:nvSpPr>
          <p:cNvPr id="4" name="Text Box 27"/>
          <p:cNvSpPr txBox="1">
            <a:spLocks noChangeArrowheads="1"/>
          </p:cNvSpPr>
          <p:nvPr/>
        </p:nvSpPr>
        <p:spPr bwMode="auto">
          <a:xfrm>
            <a:off x="3094875" y="476672"/>
            <a:ext cx="2880820" cy="864096"/>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1100" b="1" dirty="0" smtClean="0"/>
              <a:t>To establish capacity to evaluate SCF (public policies) in order to increase efficacy and effectiveness of SCF interventions</a:t>
            </a:r>
          </a:p>
          <a:p>
            <a:endParaRPr lang="it-IT" sz="1000" b="1" dirty="0"/>
          </a:p>
        </p:txBody>
      </p:sp>
      <p:sp>
        <p:nvSpPr>
          <p:cNvPr id="5" name="Text Box 27"/>
          <p:cNvSpPr txBox="1">
            <a:spLocks noChangeArrowheads="1"/>
          </p:cNvSpPr>
          <p:nvPr/>
        </p:nvSpPr>
        <p:spPr bwMode="auto">
          <a:xfrm>
            <a:off x="3635516" y="1760410"/>
            <a:ext cx="1804692" cy="577046"/>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1000" b="1" dirty="0" smtClean="0"/>
              <a:t>To enhance evaluation supply chain</a:t>
            </a:r>
          </a:p>
          <a:p>
            <a:endParaRPr lang="it-IT" sz="1000" b="1" dirty="0"/>
          </a:p>
        </p:txBody>
      </p:sp>
      <p:sp>
        <p:nvSpPr>
          <p:cNvPr id="6" name="Text Box 27"/>
          <p:cNvSpPr txBox="1">
            <a:spLocks noChangeArrowheads="1"/>
          </p:cNvSpPr>
          <p:nvPr/>
        </p:nvSpPr>
        <p:spPr bwMode="auto">
          <a:xfrm>
            <a:off x="683687" y="1760410"/>
            <a:ext cx="2592737" cy="577046"/>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1000" b="1" dirty="0" smtClean="0"/>
              <a:t>To create and to develop evaluation capacity in bodies responsible for SCF policies</a:t>
            </a:r>
          </a:p>
          <a:p>
            <a:endParaRPr lang="it-IT" sz="1000" b="1" dirty="0"/>
          </a:p>
        </p:txBody>
      </p:sp>
      <p:sp>
        <p:nvSpPr>
          <p:cNvPr id="7" name="Text Box 27"/>
          <p:cNvSpPr txBox="1">
            <a:spLocks noChangeArrowheads="1"/>
          </p:cNvSpPr>
          <p:nvPr/>
        </p:nvSpPr>
        <p:spPr bwMode="auto">
          <a:xfrm>
            <a:off x="5970660" y="1760408"/>
            <a:ext cx="1805008" cy="577048"/>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1000" b="1" dirty="0" smtClean="0"/>
              <a:t>To increase evaluation culture in Croatia</a:t>
            </a:r>
          </a:p>
          <a:p>
            <a:endParaRPr lang="it-IT" sz="1000" b="1" dirty="0"/>
          </a:p>
        </p:txBody>
      </p:sp>
      <p:sp>
        <p:nvSpPr>
          <p:cNvPr id="8" name="Text Box 27"/>
          <p:cNvSpPr txBox="1">
            <a:spLocks noChangeArrowheads="1"/>
          </p:cNvSpPr>
          <p:nvPr/>
        </p:nvSpPr>
        <p:spPr bwMode="auto">
          <a:xfrm>
            <a:off x="241534" y="3069562"/>
            <a:ext cx="1117410" cy="588039"/>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900" dirty="0" smtClean="0"/>
              <a:t>To develop capacity to evaluate</a:t>
            </a:r>
          </a:p>
          <a:p>
            <a:endParaRPr lang="it-IT" sz="1000" dirty="0"/>
          </a:p>
        </p:txBody>
      </p:sp>
      <p:sp>
        <p:nvSpPr>
          <p:cNvPr id="10" name="Text Box 27"/>
          <p:cNvSpPr txBox="1">
            <a:spLocks noChangeArrowheads="1"/>
          </p:cNvSpPr>
          <p:nvPr/>
        </p:nvSpPr>
        <p:spPr bwMode="auto">
          <a:xfrm>
            <a:off x="1466819" y="3069562"/>
            <a:ext cx="1117412" cy="588039"/>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900" dirty="0" smtClean="0"/>
              <a:t>To develop capacity to manage evaluation</a:t>
            </a:r>
          </a:p>
          <a:p>
            <a:endParaRPr lang="it-IT" sz="1000" dirty="0"/>
          </a:p>
        </p:txBody>
      </p:sp>
      <p:sp>
        <p:nvSpPr>
          <p:cNvPr id="11" name="Text Box 27"/>
          <p:cNvSpPr txBox="1">
            <a:spLocks noChangeArrowheads="1"/>
          </p:cNvSpPr>
          <p:nvPr/>
        </p:nvSpPr>
        <p:spPr bwMode="auto">
          <a:xfrm>
            <a:off x="2691317" y="3069562"/>
            <a:ext cx="1136348" cy="588039"/>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900" dirty="0" smtClean="0"/>
              <a:t>To facilitate the establishment  of the Evaluation Working Group </a:t>
            </a:r>
            <a:r>
              <a:rPr lang="en-GB" sz="800" dirty="0" smtClean="0"/>
              <a:t>EWG</a:t>
            </a:r>
          </a:p>
          <a:p>
            <a:endParaRPr lang="it-IT" sz="1000" dirty="0"/>
          </a:p>
        </p:txBody>
      </p:sp>
      <p:sp>
        <p:nvSpPr>
          <p:cNvPr id="12" name="Text Box 27"/>
          <p:cNvSpPr txBox="1">
            <a:spLocks noChangeArrowheads="1"/>
          </p:cNvSpPr>
          <p:nvPr/>
        </p:nvSpPr>
        <p:spPr bwMode="auto">
          <a:xfrm>
            <a:off x="4442790" y="3069562"/>
            <a:ext cx="1117410" cy="588039"/>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900" dirty="0" smtClean="0"/>
              <a:t>To train the trainers</a:t>
            </a:r>
          </a:p>
          <a:p>
            <a:endParaRPr lang="it-IT" sz="1000" dirty="0"/>
          </a:p>
        </p:txBody>
      </p:sp>
      <p:sp>
        <p:nvSpPr>
          <p:cNvPr id="13" name="Text Box 27"/>
          <p:cNvSpPr txBox="1">
            <a:spLocks noChangeArrowheads="1"/>
          </p:cNvSpPr>
          <p:nvPr/>
        </p:nvSpPr>
        <p:spPr bwMode="auto">
          <a:xfrm>
            <a:off x="5601866" y="3069562"/>
            <a:ext cx="1117412" cy="588039"/>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900" dirty="0" smtClean="0"/>
              <a:t>To increase awareness of policy-makers</a:t>
            </a:r>
          </a:p>
          <a:p>
            <a:endParaRPr lang="it-IT" sz="1000" dirty="0"/>
          </a:p>
        </p:txBody>
      </p:sp>
      <p:sp>
        <p:nvSpPr>
          <p:cNvPr id="14" name="Text Box 27"/>
          <p:cNvSpPr txBox="1">
            <a:spLocks noChangeArrowheads="1"/>
          </p:cNvSpPr>
          <p:nvPr/>
        </p:nvSpPr>
        <p:spPr bwMode="auto">
          <a:xfrm>
            <a:off x="6792491" y="3069562"/>
            <a:ext cx="1136348" cy="588039"/>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900" dirty="0" smtClean="0"/>
              <a:t>To increase awareness of civil servants</a:t>
            </a:r>
          </a:p>
          <a:p>
            <a:endParaRPr lang="it-IT" sz="1000" dirty="0"/>
          </a:p>
        </p:txBody>
      </p:sp>
      <p:sp>
        <p:nvSpPr>
          <p:cNvPr id="15" name="Text Box 27"/>
          <p:cNvSpPr txBox="1">
            <a:spLocks noChangeArrowheads="1"/>
          </p:cNvSpPr>
          <p:nvPr/>
        </p:nvSpPr>
        <p:spPr bwMode="auto">
          <a:xfrm>
            <a:off x="7982824" y="3069562"/>
            <a:ext cx="1136348" cy="588039"/>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900" dirty="0" smtClean="0"/>
              <a:t>To increase awareness of stakeholders</a:t>
            </a:r>
          </a:p>
          <a:p>
            <a:endParaRPr lang="it-IT" sz="1000" dirty="0"/>
          </a:p>
        </p:txBody>
      </p:sp>
      <p:sp>
        <p:nvSpPr>
          <p:cNvPr id="16" name="Text Box 27"/>
          <p:cNvSpPr txBox="1">
            <a:spLocks noChangeArrowheads="1"/>
          </p:cNvSpPr>
          <p:nvPr/>
        </p:nvSpPr>
        <p:spPr bwMode="auto">
          <a:xfrm>
            <a:off x="582921" y="3835402"/>
            <a:ext cx="682775" cy="590549"/>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700" dirty="0" smtClean="0"/>
              <a:t>To command EU requirements</a:t>
            </a:r>
          </a:p>
          <a:p>
            <a:endParaRPr lang="it-IT" sz="1000" dirty="0"/>
          </a:p>
        </p:txBody>
      </p:sp>
      <p:sp>
        <p:nvSpPr>
          <p:cNvPr id="17" name="Text Box 27"/>
          <p:cNvSpPr txBox="1">
            <a:spLocks noChangeArrowheads="1"/>
          </p:cNvSpPr>
          <p:nvPr/>
        </p:nvSpPr>
        <p:spPr bwMode="auto">
          <a:xfrm>
            <a:off x="582922" y="4559300"/>
            <a:ext cx="682775" cy="673100"/>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700" dirty="0" smtClean="0"/>
              <a:t>To be familiar  with evaluation  methods and techniques</a:t>
            </a:r>
          </a:p>
          <a:p>
            <a:endParaRPr lang="it-IT" sz="1000" dirty="0"/>
          </a:p>
        </p:txBody>
      </p:sp>
      <p:sp>
        <p:nvSpPr>
          <p:cNvPr id="18" name="Text Box 27"/>
          <p:cNvSpPr txBox="1">
            <a:spLocks noChangeArrowheads="1"/>
          </p:cNvSpPr>
          <p:nvPr/>
        </p:nvSpPr>
        <p:spPr bwMode="auto">
          <a:xfrm>
            <a:off x="582923" y="5330825"/>
            <a:ext cx="682774" cy="565150"/>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700" dirty="0" smtClean="0"/>
              <a:t>To be able to prepare an evaluation plan</a:t>
            </a:r>
          </a:p>
          <a:p>
            <a:endParaRPr lang="it-IT" sz="1000" dirty="0"/>
          </a:p>
        </p:txBody>
      </p:sp>
      <p:sp>
        <p:nvSpPr>
          <p:cNvPr id="19" name="Text Box 27"/>
          <p:cNvSpPr txBox="1">
            <a:spLocks noChangeArrowheads="1"/>
          </p:cNvSpPr>
          <p:nvPr/>
        </p:nvSpPr>
        <p:spPr bwMode="auto">
          <a:xfrm>
            <a:off x="1748862" y="3835400"/>
            <a:ext cx="673025" cy="590550"/>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700" dirty="0" smtClean="0"/>
              <a:t>To be able to launch a tender for selecting evaluators</a:t>
            </a:r>
          </a:p>
          <a:p>
            <a:endParaRPr lang="it-IT" sz="1000" dirty="0"/>
          </a:p>
        </p:txBody>
      </p:sp>
      <p:sp>
        <p:nvSpPr>
          <p:cNvPr id="20" name="Text Box 27"/>
          <p:cNvSpPr txBox="1">
            <a:spLocks noChangeArrowheads="1"/>
          </p:cNvSpPr>
          <p:nvPr/>
        </p:nvSpPr>
        <p:spPr bwMode="auto">
          <a:xfrm>
            <a:off x="1748862" y="4559300"/>
            <a:ext cx="673025" cy="673100"/>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700" dirty="0" smtClean="0"/>
              <a:t>To be able to manage an evaluation action</a:t>
            </a:r>
          </a:p>
          <a:p>
            <a:endParaRPr lang="it-IT" sz="1000" dirty="0"/>
          </a:p>
        </p:txBody>
      </p:sp>
      <p:sp>
        <p:nvSpPr>
          <p:cNvPr id="21" name="Text Box 27"/>
          <p:cNvSpPr txBox="1">
            <a:spLocks noChangeArrowheads="1"/>
          </p:cNvSpPr>
          <p:nvPr/>
        </p:nvSpPr>
        <p:spPr bwMode="auto">
          <a:xfrm>
            <a:off x="1748862" y="5330825"/>
            <a:ext cx="673025" cy="590550"/>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700" dirty="0" smtClean="0"/>
              <a:t>To be able to use evaluation results</a:t>
            </a:r>
          </a:p>
          <a:p>
            <a:endParaRPr lang="it-IT" sz="1000" dirty="0"/>
          </a:p>
        </p:txBody>
      </p:sp>
      <p:sp>
        <p:nvSpPr>
          <p:cNvPr id="22" name="Text Box 27"/>
          <p:cNvSpPr txBox="1">
            <a:spLocks noChangeArrowheads="1"/>
          </p:cNvSpPr>
          <p:nvPr/>
        </p:nvSpPr>
        <p:spPr bwMode="auto">
          <a:xfrm>
            <a:off x="2866656" y="3835400"/>
            <a:ext cx="769872" cy="889744"/>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700" dirty="0" smtClean="0"/>
              <a:t>To be familiar with models and case study on evaluation network</a:t>
            </a:r>
          </a:p>
          <a:p>
            <a:endParaRPr lang="it-IT" sz="1000" dirty="0"/>
          </a:p>
        </p:txBody>
      </p:sp>
      <p:sp>
        <p:nvSpPr>
          <p:cNvPr id="23" name="Text Box 27"/>
          <p:cNvSpPr txBox="1">
            <a:spLocks noChangeArrowheads="1"/>
          </p:cNvSpPr>
          <p:nvPr/>
        </p:nvSpPr>
        <p:spPr bwMode="auto">
          <a:xfrm>
            <a:off x="4572794" y="3835400"/>
            <a:ext cx="673025" cy="590550"/>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700" dirty="0" smtClean="0"/>
              <a:t>To be able to prepare a presentation</a:t>
            </a:r>
          </a:p>
          <a:p>
            <a:endParaRPr lang="it-IT" sz="1000" dirty="0"/>
          </a:p>
        </p:txBody>
      </p:sp>
      <p:sp>
        <p:nvSpPr>
          <p:cNvPr id="24" name="Text Box 27"/>
          <p:cNvSpPr txBox="1">
            <a:spLocks noChangeArrowheads="1"/>
          </p:cNvSpPr>
          <p:nvPr/>
        </p:nvSpPr>
        <p:spPr bwMode="auto">
          <a:xfrm>
            <a:off x="4572794" y="4559300"/>
            <a:ext cx="673025" cy="590550"/>
          </a:xfrm>
          <a:prstGeom prst="rect">
            <a:avLst/>
          </a:prstGeom>
          <a:solidFill>
            <a:srgbClr val="FFFFFF"/>
          </a:solidFill>
          <a:ln w="9525">
            <a:solidFill>
              <a:srgbClr val="000000"/>
            </a:solidFill>
            <a:miter lim="800000"/>
            <a:headEnd/>
            <a:tailEnd/>
          </a:ln>
        </p:spPr>
        <p:txBody>
          <a:bodyPr>
            <a:prstTxWarp prst="textNoShape">
              <a:avLst/>
            </a:prstTxWarp>
          </a:bodyPr>
          <a:lstStyle/>
          <a:p>
            <a:pPr algn="ctr"/>
            <a:r>
              <a:rPr lang="en-GB" sz="700" dirty="0" smtClean="0"/>
              <a:t>To be able to speak in public</a:t>
            </a:r>
          </a:p>
          <a:p>
            <a:endParaRPr lang="it-IT" sz="1000" dirty="0"/>
          </a:p>
        </p:txBody>
      </p:sp>
      <p:cxnSp>
        <p:nvCxnSpPr>
          <p:cNvPr id="41" name="Connettore 1 40"/>
          <p:cNvCxnSpPr>
            <a:stCxn id="4" idx="2"/>
            <a:endCxn id="5" idx="0"/>
          </p:cNvCxnSpPr>
          <p:nvPr/>
        </p:nvCxnSpPr>
        <p:spPr>
          <a:xfrm>
            <a:off x="4535286" y="1340768"/>
            <a:ext cx="2576" cy="419642"/>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Connettore 4 43"/>
          <p:cNvCxnSpPr>
            <a:stCxn id="4" idx="2"/>
            <a:endCxn id="6" idx="0"/>
          </p:cNvCxnSpPr>
          <p:nvPr/>
        </p:nvCxnSpPr>
        <p:spPr>
          <a:xfrm rot="5400000">
            <a:off x="3047850" y="272974"/>
            <a:ext cx="419642" cy="2555230"/>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46" name="Connettore 4 45"/>
          <p:cNvCxnSpPr>
            <a:stCxn id="4" idx="2"/>
            <a:endCxn id="7" idx="0"/>
          </p:cNvCxnSpPr>
          <p:nvPr/>
        </p:nvCxnSpPr>
        <p:spPr>
          <a:xfrm rot="16200000" flipH="1">
            <a:off x="5494404" y="381648"/>
            <a:ext cx="419640" cy="2337879"/>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48" name="Connettore 4 47"/>
          <p:cNvCxnSpPr>
            <a:stCxn id="6" idx="2"/>
            <a:endCxn id="8" idx="0"/>
          </p:cNvCxnSpPr>
          <p:nvPr/>
        </p:nvCxnSpPr>
        <p:spPr>
          <a:xfrm rot="5400000">
            <a:off x="1024096" y="2113600"/>
            <a:ext cx="732105" cy="1179817"/>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50" name="Connettore 1 49"/>
          <p:cNvCxnSpPr>
            <a:stCxn id="6" idx="2"/>
          </p:cNvCxnSpPr>
          <p:nvPr/>
        </p:nvCxnSpPr>
        <p:spPr>
          <a:xfrm flipH="1">
            <a:off x="1956501" y="2337457"/>
            <a:ext cx="23555" cy="732105"/>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Connettore 4 51"/>
          <p:cNvCxnSpPr>
            <a:stCxn id="6" idx="2"/>
            <a:endCxn id="11" idx="0"/>
          </p:cNvCxnSpPr>
          <p:nvPr/>
        </p:nvCxnSpPr>
        <p:spPr>
          <a:xfrm rot="16200000" flipH="1">
            <a:off x="2253721" y="2063791"/>
            <a:ext cx="732105" cy="1279435"/>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54" name="Connettore 4 53"/>
          <p:cNvCxnSpPr>
            <a:stCxn id="7" idx="2"/>
            <a:endCxn id="12" idx="0"/>
          </p:cNvCxnSpPr>
          <p:nvPr/>
        </p:nvCxnSpPr>
        <p:spPr>
          <a:xfrm rot="5400000">
            <a:off x="5571278" y="1767674"/>
            <a:ext cx="732105" cy="1871669"/>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56" name="Connettore 4 55"/>
          <p:cNvCxnSpPr>
            <a:stCxn id="7" idx="2"/>
          </p:cNvCxnSpPr>
          <p:nvPr/>
        </p:nvCxnSpPr>
        <p:spPr>
          <a:xfrm rot="5400000">
            <a:off x="6207975" y="2404372"/>
            <a:ext cx="732104" cy="598275"/>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58" name="Connettore 4 57"/>
          <p:cNvCxnSpPr>
            <a:stCxn id="7" idx="2"/>
            <a:endCxn id="14" idx="0"/>
          </p:cNvCxnSpPr>
          <p:nvPr/>
        </p:nvCxnSpPr>
        <p:spPr>
          <a:xfrm rot="16200000" flipH="1">
            <a:off x="6750863" y="2459758"/>
            <a:ext cx="732105" cy="487501"/>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60" name="Connettore 4 59"/>
          <p:cNvCxnSpPr>
            <a:stCxn id="7" idx="2"/>
            <a:endCxn id="15" idx="0"/>
          </p:cNvCxnSpPr>
          <p:nvPr/>
        </p:nvCxnSpPr>
        <p:spPr>
          <a:xfrm rot="16200000" flipH="1">
            <a:off x="7346030" y="1864592"/>
            <a:ext cx="732105" cy="1677833"/>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62" name="Forma 61"/>
          <p:cNvCxnSpPr>
            <a:stCxn id="8" idx="2"/>
            <a:endCxn id="18" idx="1"/>
          </p:cNvCxnSpPr>
          <p:nvPr/>
        </p:nvCxnSpPr>
        <p:spPr>
          <a:xfrm rot="5400000">
            <a:off x="-286319" y="4526842"/>
            <a:ext cx="1955800" cy="217316"/>
          </a:xfrm>
          <a:prstGeom prst="bentConnector4">
            <a:avLst>
              <a:gd name="adj1" fmla="val 5763"/>
              <a:gd name="adj2" fmla="val 205211"/>
            </a:avLst>
          </a:prstGeom>
        </p:spPr>
        <p:style>
          <a:lnRef idx="2">
            <a:schemeClr val="accent1"/>
          </a:lnRef>
          <a:fillRef idx="0">
            <a:schemeClr val="accent1"/>
          </a:fillRef>
          <a:effectRef idx="1">
            <a:schemeClr val="accent1"/>
          </a:effectRef>
          <a:fontRef idx="minor">
            <a:schemeClr val="tx1"/>
          </a:fontRef>
        </p:style>
      </p:cxnSp>
      <p:cxnSp>
        <p:nvCxnSpPr>
          <p:cNvPr id="71" name="Forma 70"/>
          <p:cNvCxnSpPr>
            <a:stCxn id="8" idx="2"/>
            <a:endCxn id="16" idx="1"/>
          </p:cNvCxnSpPr>
          <p:nvPr/>
        </p:nvCxnSpPr>
        <p:spPr>
          <a:xfrm rot="5400000">
            <a:off x="455042" y="3785479"/>
            <a:ext cx="473076" cy="217318"/>
          </a:xfrm>
          <a:prstGeom prst="bentConnector4">
            <a:avLst>
              <a:gd name="adj1" fmla="val 18792"/>
              <a:gd name="adj2" fmla="val 205210"/>
            </a:avLst>
          </a:prstGeom>
        </p:spPr>
        <p:style>
          <a:lnRef idx="2">
            <a:schemeClr val="accent1"/>
          </a:lnRef>
          <a:fillRef idx="0">
            <a:schemeClr val="accent1"/>
          </a:fillRef>
          <a:effectRef idx="1">
            <a:schemeClr val="accent1"/>
          </a:effectRef>
          <a:fontRef idx="minor">
            <a:schemeClr val="tx1"/>
          </a:fontRef>
        </p:style>
      </p:cxnSp>
      <p:cxnSp>
        <p:nvCxnSpPr>
          <p:cNvPr id="75" name="Forma 74"/>
          <p:cNvCxnSpPr>
            <a:stCxn id="8" idx="2"/>
            <a:endCxn id="17" idx="1"/>
          </p:cNvCxnSpPr>
          <p:nvPr/>
        </p:nvCxnSpPr>
        <p:spPr>
          <a:xfrm rot="5400000">
            <a:off x="72456" y="4168068"/>
            <a:ext cx="1238250" cy="217317"/>
          </a:xfrm>
          <a:prstGeom prst="bentConnector4">
            <a:avLst>
              <a:gd name="adj1" fmla="val 10769"/>
              <a:gd name="adj2" fmla="val 205210"/>
            </a:avLst>
          </a:prstGeom>
        </p:spPr>
        <p:style>
          <a:lnRef idx="2">
            <a:schemeClr val="accent1"/>
          </a:lnRef>
          <a:fillRef idx="0">
            <a:schemeClr val="accent1"/>
          </a:fillRef>
          <a:effectRef idx="1">
            <a:schemeClr val="accent1"/>
          </a:effectRef>
          <a:fontRef idx="minor">
            <a:schemeClr val="tx1"/>
          </a:fontRef>
        </p:style>
      </p:cxnSp>
      <p:cxnSp>
        <p:nvCxnSpPr>
          <p:cNvPr id="78" name="Forma 77"/>
          <p:cNvCxnSpPr>
            <a:stCxn id="10" idx="2"/>
            <a:endCxn id="21" idx="1"/>
          </p:cNvCxnSpPr>
          <p:nvPr/>
        </p:nvCxnSpPr>
        <p:spPr>
          <a:xfrm rot="5400000">
            <a:off x="902944" y="4503520"/>
            <a:ext cx="1968500" cy="276663"/>
          </a:xfrm>
          <a:prstGeom prst="bentConnector4">
            <a:avLst>
              <a:gd name="adj1" fmla="val 5081"/>
              <a:gd name="adj2" fmla="val 182642"/>
            </a:avLst>
          </a:prstGeom>
        </p:spPr>
        <p:style>
          <a:lnRef idx="2">
            <a:schemeClr val="accent1"/>
          </a:lnRef>
          <a:fillRef idx="0">
            <a:schemeClr val="accent1"/>
          </a:fillRef>
          <a:effectRef idx="1">
            <a:schemeClr val="accent1"/>
          </a:effectRef>
          <a:fontRef idx="minor">
            <a:schemeClr val="tx1"/>
          </a:fontRef>
        </p:style>
      </p:cxnSp>
      <p:cxnSp>
        <p:nvCxnSpPr>
          <p:cNvPr id="81" name="Forma 80"/>
          <p:cNvCxnSpPr>
            <a:stCxn id="10" idx="2"/>
            <a:endCxn id="19" idx="1"/>
          </p:cNvCxnSpPr>
          <p:nvPr/>
        </p:nvCxnSpPr>
        <p:spPr>
          <a:xfrm rot="5400000">
            <a:off x="1650657" y="3755807"/>
            <a:ext cx="473075" cy="276663"/>
          </a:xfrm>
          <a:prstGeom prst="bentConnector4">
            <a:avLst>
              <a:gd name="adj1" fmla="val 18792"/>
              <a:gd name="adj2" fmla="val 182642"/>
            </a:avLst>
          </a:prstGeom>
        </p:spPr>
        <p:style>
          <a:lnRef idx="2">
            <a:schemeClr val="accent1"/>
          </a:lnRef>
          <a:fillRef idx="0">
            <a:schemeClr val="accent1"/>
          </a:fillRef>
          <a:effectRef idx="1">
            <a:schemeClr val="accent1"/>
          </a:effectRef>
          <a:fontRef idx="minor">
            <a:schemeClr val="tx1"/>
          </a:fontRef>
        </p:style>
      </p:cxnSp>
      <p:cxnSp>
        <p:nvCxnSpPr>
          <p:cNvPr id="83" name="Forma 82"/>
          <p:cNvCxnSpPr>
            <a:stCxn id="10" idx="2"/>
            <a:endCxn id="20" idx="1"/>
          </p:cNvCxnSpPr>
          <p:nvPr/>
        </p:nvCxnSpPr>
        <p:spPr>
          <a:xfrm rot="5400000">
            <a:off x="1268069" y="4138395"/>
            <a:ext cx="1238250" cy="276663"/>
          </a:xfrm>
          <a:prstGeom prst="bentConnector4">
            <a:avLst>
              <a:gd name="adj1" fmla="val 7692"/>
              <a:gd name="adj2" fmla="val 182642"/>
            </a:avLst>
          </a:prstGeom>
        </p:spPr>
        <p:style>
          <a:lnRef idx="2">
            <a:schemeClr val="accent1"/>
          </a:lnRef>
          <a:fillRef idx="0">
            <a:schemeClr val="accent1"/>
          </a:fillRef>
          <a:effectRef idx="1">
            <a:schemeClr val="accent1"/>
          </a:effectRef>
          <a:fontRef idx="minor">
            <a:schemeClr val="tx1"/>
          </a:fontRef>
        </p:style>
      </p:cxnSp>
      <p:cxnSp>
        <p:nvCxnSpPr>
          <p:cNvPr id="86" name="Forma 85"/>
          <p:cNvCxnSpPr>
            <a:stCxn id="11" idx="2"/>
            <a:endCxn id="22" idx="1"/>
          </p:cNvCxnSpPr>
          <p:nvPr/>
        </p:nvCxnSpPr>
        <p:spPr>
          <a:xfrm rot="5400000">
            <a:off x="2751738" y="3772520"/>
            <a:ext cx="622672" cy="392835"/>
          </a:xfrm>
          <a:prstGeom prst="bentConnector4">
            <a:avLst>
              <a:gd name="adj1" fmla="val 14277"/>
              <a:gd name="adj2" fmla="val 158202"/>
            </a:avLst>
          </a:prstGeom>
        </p:spPr>
        <p:style>
          <a:lnRef idx="2">
            <a:schemeClr val="accent1"/>
          </a:lnRef>
          <a:fillRef idx="0">
            <a:schemeClr val="accent1"/>
          </a:fillRef>
          <a:effectRef idx="1">
            <a:schemeClr val="accent1"/>
          </a:effectRef>
          <a:fontRef idx="minor">
            <a:schemeClr val="tx1"/>
          </a:fontRef>
        </p:style>
      </p:cxnSp>
      <p:cxnSp>
        <p:nvCxnSpPr>
          <p:cNvPr id="88" name="Forma 87"/>
          <p:cNvCxnSpPr>
            <a:stCxn id="12" idx="2"/>
            <a:endCxn id="23" idx="1"/>
          </p:cNvCxnSpPr>
          <p:nvPr/>
        </p:nvCxnSpPr>
        <p:spPr>
          <a:xfrm rot="5400000">
            <a:off x="4550609" y="3679788"/>
            <a:ext cx="473075" cy="428701"/>
          </a:xfrm>
          <a:prstGeom prst="bentConnector4">
            <a:avLst>
              <a:gd name="adj1" fmla="val 18792"/>
              <a:gd name="adj2" fmla="val 153333"/>
            </a:avLst>
          </a:prstGeom>
        </p:spPr>
        <p:style>
          <a:lnRef idx="2">
            <a:schemeClr val="accent1"/>
          </a:lnRef>
          <a:fillRef idx="0">
            <a:schemeClr val="accent1"/>
          </a:fillRef>
          <a:effectRef idx="1">
            <a:schemeClr val="accent1"/>
          </a:effectRef>
          <a:fontRef idx="minor">
            <a:schemeClr val="tx1"/>
          </a:fontRef>
        </p:style>
      </p:cxnSp>
      <p:cxnSp>
        <p:nvCxnSpPr>
          <p:cNvPr id="90" name="Forma 89"/>
          <p:cNvCxnSpPr>
            <a:stCxn id="12" idx="2"/>
            <a:endCxn id="24" idx="1"/>
          </p:cNvCxnSpPr>
          <p:nvPr/>
        </p:nvCxnSpPr>
        <p:spPr>
          <a:xfrm rot="5400000">
            <a:off x="4188659" y="4041738"/>
            <a:ext cx="1196975" cy="428701"/>
          </a:xfrm>
          <a:prstGeom prst="bentConnector4">
            <a:avLst>
              <a:gd name="adj1" fmla="val 6897"/>
              <a:gd name="adj2" fmla="val 153333"/>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1371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olo 1"/>
          <p:cNvSpPr>
            <a:spLocks noGrp="1"/>
          </p:cNvSpPr>
          <p:nvPr>
            <p:ph type="title"/>
          </p:nvPr>
        </p:nvSpPr>
        <p:spPr/>
        <p:txBody>
          <a:bodyPr/>
          <a:lstStyle/>
          <a:p>
            <a:r>
              <a:rPr lang="en-US" sz="3200" b="1" dirty="0" smtClean="0"/>
              <a:t>Projects outcome </a:t>
            </a:r>
          </a:p>
        </p:txBody>
      </p:sp>
      <p:sp>
        <p:nvSpPr>
          <p:cNvPr id="20482" name="Segnaposto contenuto 2"/>
          <p:cNvSpPr>
            <a:spLocks noGrp="1"/>
          </p:cNvSpPr>
          <p:nvPr>
            <p:ph idx="1"/>
          </p:nvPr>
        </p:nvSpPr>
        <p:spPr/>
        <p:txBody>
          <a:bodyPr/>
          <a:lstStyle/>
          <a:p>
            <a:r>
              <a:rPr lang="en-GB" sz="1800" dirty="0">
                <a:latin typeface="Calibri"/>
                <a:ea typeface="SimSun"/>
              </a:rPr>
              <a:t>The Project’s outcomes are intended to assist the Ministry for Regional Development and EU Funds </a:t>
            </a:r>
            <a:r>
              <a:rPr lang="en-GB" sz="1800" dirty="0" smtClean="0">
                <a:latin typeface="Calibri"/>
                <a:ea typeface="SimSun"/>
              </a:rPr>
              <a:t>and </a:t>
            </a:r>
            <a:r>
              <a:rPr lang="en-GB" sz="1800" dirty="0">
                <a:latin typeface="Calibri"/>
                <a:ea typeface="SimSun"/>
              </a:rPr>
              <a:t>its national partners </a:t>
            </a:r>
            <a:r>
              <a:rPr lang="en-GB" sz="1800" dirty="0" smtClean="0">
                <a:latin typeface="Calibri"/>
                <a:ea typeface="SimSun"/>
              </a:rPr>
              <a:t>in </a:t>
            </a:r>
            <a:r>
              <a:rPr lang="en-GB" sz="1800" dirty="0">
                <a:latin typeface="Calibri"/>
                <a:ea typeface="SimSun"/>
              </a:rPr>
              <a:t>putting into place an appropriate framework for the evaluation of regional and </a:t>
            </a:r>
            <a:r>
              <a:rPr lang="en-GB" sz="1800" dirty="0" err="1">
                <a:latin typeface="Calibri"/>
                <a:ea typeface="SimSun"/>
              </a:rPr>
              <a:t>sectoral</a:t>
            </a:r>
            <a:r>
              <a:rPr lang="en-GB" sz="1800" dirty="0">
                <a:latin typeface="Calibri"/>
                <a:ea typeface="SimSun"/>
              </a:rPr>
              <a:t> development programmes funded through the EU pre-accession and Cohesion </a:t>
            </a:r>
            <a:r>
              <a:rPr lang="en-GB" sz="1800" dirty="0" smtClean="0">
                <a:latin typeface="Calibri"/>
                <a:ea typeface="SimSun"/>
              </a:rPr>
              <a:t>policy:</a:t>
            </a:r>
          </a:p>
          <a:p>
            <a:pPr marL="0" indent="0">
              <a:buNone/>
            </a:pPr>
            <a:endParaRPr lang="en-GB" sz="1800" dirty="0" smtClean="0">
              <a:latin typeface="Calibri"/>
              <a:ea typeface="SimSun"/>
            </a:endParaRPr>
          </a:p>
          <a:p>
            <a:pPr lvl="1"/>
            <a:r>
              <a:rPr lang="en-GB" sz="1800" dirty="0" smtClean="0">
                <a:latin typeface="Calibri"/>
                <a:ea typeface="SimSun"/>
              </a:rPr>
              <a:t>Setting </a:t>
            </a:r>
            <a:r>
              <a:rPr lang="en-GB" sz="1800" dirty="0">
                <a:latin typeface="Calibri"/>
                <a:ea typeface="SimSun"/>
              </a:rPr>
              <a:t>up of such a framework is considered by the Ministry as an important pre-requisite for sustaining and fostering socio-economic development of the Republic of Croatia at regional and </a:t>
            </a:r>
            <a:r>
              <a:rPr lang="en-GB" sz="1800" dirty="0" err="1">
                <a:latin typeface="Calibri"/>
                <a:ea typeface="SimSun"/>
              </a:rPr>
              <a:t>sectoral</a:t>
            </a:r>
            <a:r>
              <a:rPr lang="en-GB" sz="1800" dirty="0">
                <a:latin typeface="Calibri"/>
                <a:ea typeface="SimSun"/>
              </a:rPr>
              <a:t> level in a view of Croatia’s accession to the EU on 1</a:t>
            </a:r>
            <a:r>
              <a:rPr lang="en-GB" sz="1800" baseline="30000" dirty="0">
                <a:latin typeface="Calibri"/>
                <a:ea typeface="SimSun"/>
              </a:rPr>
              <a:t>st</a:t>
            </a:r>
            <a:r>
              <a:rPr lang="en-GB" sz="1800" dirty="0">
                <a:latin typeface="Calibri"/>
                <a:ea typeface="SimSun"/>
              </a:rPr>
              <a:t> July 2013. </a:t>
            </a:r>
          </a:p>
        </p:txBody>
      </p:sp>
      <p:sp>
        <p:nvSpPr>
          <p:cNvPr id="20483" name="Segnaposto numero diapositiva 3"/>
          <p:cNvSpPr>
            <a:spLocks noGrp="1"/>
          </p:cNvSpPr>
          <p:nvPr>
            <p:ph type="sldNum" sz="quarter" idx="12"/>
          </p:nvPr>
        </p:nvSpPr>
        <p:spPr>
          <a:xfrm>
            <a:off x="8386763" y="6245225"/>
            <a:ext cx="290512" cy="476250"/>
          </a:xfrm>
          <a:noFill/>
        </p:spPr>
        <p:txBody>
          <a:bodyPr/>
          <a:lstStyle/>
          <a:p>
            <a:fld id="{3DFE6DCD-2D27-4005-9BFC-9D8612136379}" type="slidenum">
              <a:rPr lang="en-GB" smtClean="0"/>
              <a:pPr/>
              <a:t>17</a:t>
            </a:fld>
            <a:endParaRPr lang="en-GB" smtClean="0"/>
          </a:p>
        </p:txBody>
      </p:sp>
      <p:sp>
        <p:nvSpPr>
          <p:cNvPr id="20484"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20485"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olo 1"/>
          <p:cNvSpPr>
            <a:spLocks noGrp="1"/>
          </p:cNvSpPr>
          <p:nvPr>
            <p:ph type="title"/>
          </p:nvPr>
        </p:nvSpPr>
        <p:spPr/>
        <p:txBody>
          <a:bodyPr/>
          <a:lstStyle/>
          <a:p>
            <a:r>
              <a:rPr lang="en-US" sz="3200" b="1" dirty="0" smtClean="0"/>
              <a:t>Success of the projects</a:t>
            </a:r>
          </a:p>
        </p:txBody>
      </p:sp>
      <p:sp>
        <p:nvSpPr>
          <p:cNvPr id="22530" name="Segnaposto contenuto 2"/>
          <p:cNvSpPr>
            <a:spLocks noGrp="1"/>
          </p:cNvSpPr>
          <p:nvPr>
            <p:ph idx="1"/>
          </p:nvPr>
        </p:nvSpPr>
        <p:spPr/>
        <p:txBody>
          <a:bodyPr/>
          <a:lstStyle/>
          <a:p>
            <a:r>
              <a:rPr lang="en-US" sz="2000" dirty="0" smtClean="0"/>
              <a:t>The projects has been completed successfully and has produced the desired outcomes thanks to </a:t>
            </a:r>
          </a:p>
          <a:p>
            <a:pPr marL="0" indent="0">
              <a:buNone/>
            </a:pPr>
            <a:endParaRPr lang="en-US" sz="2000" dirty="0" smtClean="0"/>
          </a:p>
          <a:p>
            <a:pPr lvl="1"/>
            <a:r>
              <a:rPr lang="en-US" sz="2000" dirty="0" smtClean="0"/>
              <a:t>the support of the key players throughout the length of the project (i.e. CFCA; Project Steering Committee, Project Implementation Unit; Technical Assistance Team) </a:t>
            </a:r>
          </a:p>
          <a:p>
            <a:pPr marL="471487" lvl="1" indent="0">
              <a:buNone/>
            </a:pPr>
            <a:endParaRPr lang="en-US" sz="2000" dirty="0" smtClean="0"/>
          </a:p>
          <a:p>
            <a:pPr lvl="1"/>
            <a:r>
              <a:rPr lang="en-US" sz="2000" dirty="0" smtClean="0"/>
              <a:t>the commitment and professionalism of TL, KE, and NKE</a:t>
            </a:r>
          </a:p>
        </p:txBody>
      </p:sp>
      <p:sp>
        <p:nvSpPr>
          <p:cNvPr id="22531" name="Segnaposto numero diapositiva 3"/>
          <p:cNvSpPr>
            <a:spLocks noGrp="1"/>
          </p:cNvSpPr>
          <p:nvPr>
            <p:ph type="sldNum" sz="quarter" idx="12"/>
          </p:nvPr>
        </p:nvSpPr>
        <p:spPr>
          <a:xfrm>
            <a:off x="8386763" y="6245225"/>
            <a:ext cx="290512" cy="476250"/>
          </a:xfrm>
          <a:noFill/>
        </p:spPr>
        <p:txBody>
          <a:bodyPr/>
          <a:lstStyle/>
          <a:p>
            <a:fld id="{6A6DAFF1-3C00-4E4D-B05D-B17648ACE783}" type="slidenum">
              <a:rPr lang="en-GB" smtClean="0"/>
              <a:pPr/>
              <a:t>18</a:t>
            </a:fld>
            <a:endParaRPr lang="en-GB" smtClean="0"/>
          </a:p>
        </p:txBody>
      </p:sp>
      <p:sp>
        <p:nvSpPr>
          <p:cNvPr id="22532"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22533"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olo 1"/>
          <p:cNvSpPr>
            <a:spLocks noGrp="1"/>
          </p:cNvSpPr>
          <p:nvPr>
            <p:ph type="title"/>
          </p:nvPr>
        </p:nvSpPr>
        <p:spPr/>
        <p:txBody>
          <a:bodyPr/>
          <a:lstStyle/>
          <a:p>
            <a:endParaRPr lang="en-US" smtClean="0"/>
          </a:p>
        </p:txBody>
      </p:sp>
      <p:sp>
        <p:nvSpPr>
          <p:cNvPr id="22530" name="Segnaposto contenuto 2"/>
          <p:cNvSpPr>
            <a:spLocks noGrp="1"/>
          </p:cNvSpPr>
          <p:nvPr>
            <p:ph idx="1"/>
          </p:nvPr>
        </p:nvSpPr>
        <p:spPr/>
        <p:txBody>
          <a:bodyPr/>
          <a:lstStyle/>
          <a:p>
            <a:endParaRPr lang="en-US" smtClean="0"/>
          </a:p>
        </p:txBody>
      </p:sp>
      <p:sp>
        <p:nvSpPr>
          <p:cNvPr id="22531" name="Segnaposto numero diapositiva 3"/>
          <p:cNvSpPr>
            <a:spLocks noGrp="1"/>
          </p:cNvSpPr>
          <p:nvPr>
            <p:ph type="sldNum" sz="quarter" idx="12"/>
          </p:nvPr>
        </p:nvSpPr>
        <p:spPr>
          <a:xfrm>
            <a:off x="8386763" y="6245225"/>
            <a:ext cx="290512" cy="476250"/>
          </a:xfrm>
          <a:noFill/>
        </p:spPr>
        <p:txBody>
          <a:bodyPr/>
          <a:lstStyle/>
          <a:p>
            <a:fld id="{6A6DAFF1-3C00-4E4D-B05D-B17648ACE783}" type="slidenum">
              <a:rPr lang="en-GB" smtClean="0"/>
              <a:pPr/>
              <a:t>19</a:t>
            </a:fld>
            <a:endParaRPr lang="en-GB" smtClean="0"/>
          </a:p>
        </p:txBody>
      </p:sp>
      <p:sp>
        <p:nvSpPr>
          <p:cNvPr id="22532"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22533"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Tree>
    <p:extLst>
      <p:ext uri="{BB962C8B-B14F-4D97-AF65-F5344CB8AC3E}">
        <p14:creationId xmlns:p14="http://schemas.microsoft.com/office/powerpoint/2010/main" val="1090824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r>
              <a:rPr lang="en-GB" sz="4800" b="1" dirty="0" smtClean="0"/>
              <a:t>Project context </a:t>
            </a:r>
            <a:endParaRPr lang="en-GB" sz="4800" b="1" dirty="0"/>
          </a:p>
        </p:txBody>
      </p:sp>
      <p:sp>
        <p:nvSpPr>
          <p:cNvPr id="4" name="Footer Placeholder 3"/>
          <p:cNvSpPr>
            <a:spLocks noGrp="1"/>
          </p:cNvSpPr>
          <p:nvPr>
            <p:ph type="ftr" sz="quarter" idx="11"/>
          </p:nvPr>
        </p:nvSpPr>
        <p:spPr>
          <a:xfrm>
            <a:off x="1620466" y="6245225"/>
            <a:ext cx="6336704" cy="476250"/>
          </a:xfrm>
        </p:spPr>
        <p:txBody>
          <a:bodyPr/>
          <a:lstStyle/>
          <a:p>
            <a:pPr>
              <a:defRPr/>
            </a:pPr>
            <a:r>
              <a:rPr lang="en-US" dirty="0" smtClean="0"/>
              <a:t>Project (EUROPAID/130401/D/SER/HR)  “Ex-ante evaluation of programming documents and strengthening evaluation capacity for EU funds post-accession”</a:t>
            </a:r>
            <a:endParaRPr lang="en-GB" dirty="0"/>
          </a:p>
        </p:txBody>
      </p:sp>
      <p:sp>
        <p:nvSpPr>
          <p:cNvPr id="5" name="Slide Number Placeholder 4"/>
          <p:cNvSpPr>
            <a:spLocks noGrp="1"/>
          </p:cNvSpPr>
          <p:nvPr>
            <p:ph type="sldNum" sz="quarter" idx="12"/>
          </p:nvPr>
        </p:nvSpPr>
        <p:spPr/>
        <p:txBody>
          <a:bodyPr/>
          <a:lstStyle/>
          <a:p>
            <a:pPr>
              <a:defRPr/>
            </a:pPr>
            <a:fld id="{9A0BEB40-52E0-4A43-AFB5-C242C6E77C05}" type="slidenum">
              <a:rPr lang="en-GB" smtClean="0"/>
              <a:pPr>
                <a:defRPr/>
              </a:pPr>
              <a:t>2</a:t>
            </a:fld>
            <a:endParaRPr lang="en-GB"/>
          </a:p>
        </p:txBody>
      </p:sp>
      <p:pic>
        <p:nvPicPr>
          <p:cNvPr id="6" name="Picture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1902" y="6247147"/>
            <a:ext cx="723900" cy="520700"/>
          </a:xfrm>
          <a:prstGeom prst="rect">
            <a:avLst/>
          </a:prstGeom>
          <a:noFill/>
          <a:ln>
            <a:noFill/>
          </a:ln>
        </p:spPr>
      </p:pic>
    </p:spTree>
    <p:extLst>
      <p:ext uri="{BB962C8B-B14F-4D97-AF65-F5344CB8AC3E}">
        <p14:creationId xmlns:p14="http://schemas.microsoft.com/office/powerpoint/2010/main" val="1243674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olo 1"/>
          <p:cNvSpPr>
            <a:spLocks noGrp="1"/>
          </p:cNvSpPr>
          <p:nvPr>
            <p:ph type="title"/>
          </p:nvPr>
        </p:nvSpPr>
        <p:spPr/>
        <p:txBody>
          <a:bodyPr/>
          <a:lstStyle/>
          <a:p>
            <a:endParaRPr lang="en-US" smtClean="0"/>
          </a:p>
        </p:txBody>
      </p:sp>
      <p:sp>
        <p:nvSpPr>
          <p:cNvPr id="22530" name="Segnaposto contenuto 2"/>
          <p:cNvSpPr>
            <a:spLocks noGrp="1"/>
          </p:cNvSpPr>
          <p:nvPr>
            <p:ph idx="1"/>
          </p:nvPr>
        </p:nvSpPr>
        <p:spPr/>
        <p:txBody>
          <a:bodyPr/>
          <a:lstStyle/>
          <a:p>
            <a:endParaRPr lang="en-US" smtClean="0"/>
          </a:p>
        </p:txBody>
      </p:sp>
      <p:sp>
        <p:nvSpPr>
          <p:cNvPr id="22531" name="Segnaposto numero diapositiva 3"/>
          <p:cNvSpPr>
            <a:spLocks noGrp="1"/>
          </p:cNvSpPr>
          <p:nvPr>
            <p:ph type="sldNum" sz="quarter" idx="12"/>
          </p:nvPr>
        </p:nvSpPr>
        <p:spPr>
          <a:xfrm>
            <a:off x="8386763" y="6245225"/>
            <a:ext cx="290512" cy="476250"/>
          </a:xfrm>
          <a:noFill/>
        </p:spPr>
        <p:txBody>
          <a:bodyPr/>
          <a:lstStyle/>
          <a:p>
            <a:fld id="{6A6DAFF1-3C00-4E4D-B05D-B17648ACE783}" type="slidenum">
              <a:rPr lang="en-GB" smtClean="0"/>
              <a:pPr/>
              <a:t>20</a:t>
            </a:fld>
            <a:endParaRPr lang="en-GB" smtClean="0"/>
          </a:p>
        </p:txBody>
      </p:sp>
      <p:sp>
        <p:nvSpPr>
          <p:cNvPr id="22532"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22533"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Tree>
    <p:extLst>
      <p:ext uri="{BB962C8B-B14F-4D97-AF65-F5344CB8AC3E}">
        <p14:creationId xmlns:p14="http://schemas.microsoft.com/office/powerpoint/2010/main" val="1090824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olo 1"/>
          <p:cNvSpPr>
            <a:spLocks noGrp="1"/>
          </p:cNvSpPr>
          <p:nvPr>
            <p:ph type="title"/>
          </p:nvPr>
        </p:nvSpPr>
        <p:spPr/>
        <p:txBody>
          <a:bodyPr/>
          <a:lstStyle/>
          <a:p>
            <a:endParaRPr lang="en-US" smtClean="0"/>
          </a:p>
        </p:txBody>
      </p:sp>
      <p:sp>
        <p:nvSpPr>
          <p:cNvPr id="22530" name="Segnaposto contenuto 2"/>
          <p:cNvSpPr>
            <a:spLocks noGrp="1"/>
          </p:cNvSpPr>
          <p:nvPr>
            <p:ph idx="1"/>
          </p:nvPr>
        </p:nvSpPr>
        <p:spPr/>
        <p:txBody>
          <a:bodyPr/>
          <a:lstStyle/>
          <a:p>
            <a:endParaRPr lang="en-US" smtClean="0"/>
          </a:p>
        </p:txBody>
      </p:sp>
      <p:sp>
        <p:nvSpPr>
          <p:cNvPr id="22531" name="Segnaposto numero diapositiva 3"/>
          <p:cNvSpPr>
            <a:spLocks noGrp="1"/>
          </p:cNvSpPr>
          <p:nvPr>
            <p:ph type="sldNum" sz="quarter" idx="12"/>
          </p:nvPr>
        </p:nvSpPr>
        <p:spPr>
          <a:xfrm>
            <a:off x="8386763" y="6245225"/>
            <a:ext cx="290512" cy="476250"/>
          </a:xfrm>
          <a:noFill/>
        </p:spPr>
        <p:txBody>
          <a:bodyPr/>
          <a:lstStyle/>
          <a:p>
            <a:fld id="{6A6DAFF1-3C00-4E4D-B05D-B17648ACE783}" type="slidenum">
              <a:rPr lang="en-GB" smtClean="0"/>
              <a:pPr/>
              <a:t>21</a:t>
            </a:fld>
            <a:endParaRPr lang="en-GB" smtClean="0"/>
          </a:p>
        </p:txBody>
      </p:sp>
      <p:sp>
        <p:nvSpPr>
          <p:cNvPr id="22532"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22533"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Tree>
    <p:extLst>
      <p:ext uri="{BB962C8B-B14F-4D97-AF65-F5344CB8AC3E}">
        <p14:creationId xmlns:p14="http://schemas.microsoft.com/office/powerpoint/2010/main" val="1090824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olo 1"/>
          <p:cNvSpPr>
            <a:spLocks noGrp="1"/>
          </p:cNvSpPr>
          <p:nvPr>
            <p:ph type="title"/>
          </p:nvPr>
        </p:nvSpPr>
        <p:spPr/>
        <p:txBody>
          <a:bodyPr/>
          <a:lstStyle/>
          <a:p>
            <a:endParaRPr lang="en-US" smtClean="0"/>
          </a:p>
        </p:txBody>
      </p:sp>
      <p:sp>
        <p:nvSpPr>
          <p:cNvPr id="22530" name="Segnaposto contenuto 2"/>
          <p:cNvSpPr>
            <a:spLocks noGrp="1"/>
          </p:cNvSpPr>
          <p:nvPr>
            <p:ph idx="1"/>
          </p:nvPr>
        </p:nvSpPr>
        <p:spPr/>
        <p:txBody>
          <a:bodyPr/>
          <a:lstStyle/>
          <a:p>
            <a:endParaRPr lang="en-US" smtClean="0"/>
          </a:p>
        </p:txBody>
      </p:sp>
      <p:sp>
        <p:nvSpPr>
          <p:cNvPr id="22531" name="Segnaposto numero diapositiva 3"/>
          <p:cNvSpPr>
            <a:spLocks noGrp="1"/>
          </p:cNvSpPr>
          <p:nvPr>
            <p:ph type="sldNum" sz="quarter" idx="12"/>
          </p:nvPr>
        </p:nvSpPr>
        <p:spPr>
          <a:xfrm>
            <a:off x="8386763" y="6245225"/>
            <a:ext cx="290512" cy="476250"/>
          </a:xfrm>
          <a:noFill/>
        </p:spPr>
        <p:txBody>
          <a:bodyPr/>
          <a:lstStyle/>
          <a:p>
            <a:fld id="{6A6DAFF1-3C00-4E4D-B05D-B17648ACE783}" type="slidenum">
              <a:rPr lang="en-GB" smtClean="0"/>
              <a:pPr/>
              <a:t>22</a:t>
            </a:fld>
            <a:endParaRPr lang="en-GB" smtClean="0"/>
          </a:p>
        </p:txBody>
      </p:sp>
      <p:sp>
        <p:nvSpPr>
          <p:cNvPr id="22532"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22533"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Tree>
    <p:extLst>
      <p:ext uri="{BB962C8B-B14F-4D97-AF65-F5344CB8AC3E}">
        <p14:creationId xmlns:p14="http://schemas.microsoft.com/office/powerpoint/2010/main" val="10908244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olo 1"/>
          <p:cNvSpPr>
            <a:spLocks noGrp="1"/>
          </p:cNvSpPr>
          <p:nvPr>
            <p:ph type="title"/>
          </p:nvPr>
        </p:nvSpPr>
        <p:spPr/>
        <p:txBody>
          <a:bodyPr/>
          <a:lstStyle/>
          <a:p>
            <a:endParaRPr lang="en-US" smtClean="0"/>
          </a:p>
        </p:txBody>
      </p:sp>
      <p:sp>
        <p:nvSpPr>
          <p:cNvPr id="22530" name="Segnaposto contenuto 2"/>
          <p:cNvSpPr>
            <a:spLocks noGrp="1"/>
          </p:cNvSpPr>
          <p:nvPr>
            <p:ph idx="1"/>
          </p:nvPr>
        </p:nvSpPr>
        <p:spPr/>
        <p:txBody>
          <a:bodyPr/>
          <a:lstStyle/>
          <a:p>
            <a:endParaRPr lang="en-US" smtClean="0"/>
          </a:p>
        </p:txBody>
      </p:sp>
      <p:sp>
        <p:nvSpPr>
          <p:cNvPr id="22531" name="Segnaposto numero diapositiva 3"/>
          <p:cNvSpPr>
            <a:spLocks noGrp="1"/>
          </p:cNvSpPr>
          <p:nvPr>
            <p:ph type="sldNum" sz="quarter" idx="12"/>
          </p:nvPr>
        </p:nvSpPr>
        <p:spPr>
          <a:xfrm>
            <a:off x="8386763" y="6245225"/>
            <a:ext cx="290512" cy="476250"/>
          </a:xfrm>
          <a:noFill/>
        </p:spPr>
        <p:txBody>
          <a:bodyPr/>
          <a:lstStyle/>
          <a:p>
            <a:fld id="{6A6DAFF1-3C00-4E4D-B05D-B17648ACE783}" type="slidenum">
              <a:rPr lang="en-GB" smtClean="0"/>
              <a:pPr/>
              <a:t>23</a:t>
            </a:fld>
            <a:endParaRPr lang="en-GB" smtClean="0"/>
          </a:p>
        </p:txBody>
      </p:sp>
      <p:sp>
        <p:nvSpPr>
          <p:cNvPr id="22532"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22533"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Tree>
    <p:extLst>
      <p:ext uri="{BB962C8B-B14F-4D97-AF65-F5344CB8AC3E}">
        <p14:creationId xmlns:p14="http://schemas.microsoft.com/office/powerpoint/2010/main" val="1090824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olo 1"/>
          <p:cNvSpPr>
            <a:spLocks noGrp="1"/>
          </p:cNvSpPr>
          <p:nvPr>
            <p:ph type="title"/>
          </p:nvPr>
        </p:nvSpPr>
        <p:spPr/>
        <p:txBody>
          <a:bodyPr/>
          <a:lstStyle/>
          <a:p>
            <a:endParaRPr lang="en-US" smtClean="0"/>
          </a:p>
        </p:txBody>
      </p:sp>
      <p:sp>
        <p:nvSpPr>
          <p:cNvPr id="22530" name="Segnaposto contenuto 2"/>
          <p:cNvSpPr>
            <a:spLocks noGrp="1"/>
          </p:cNvSpPr>
          <p:nvPr>
            <p:ph idx="1"/>
          </p:nvPr>
        </p:nvSpPr>
        <p:spPr/>
        <p:txBody>
          <a:bodyPr/>
          <a:lstStyle/>
          <a:p>
            <a:endParaRPr lang="en-US" smtClean="0"/>
          </a:p>
        </p:txBody>
      </p:sp>
      <p:sp>
        <p:nvSpPr>
          <p:cNvPr id="22531" name="Segnaposto numero diapositiva 3"/>
          <p:cNvSpPr>
            <a:spLocks noGrp="1"/>
          </p:cNvSpPr>
          <p:nvPr>
            <p:ph type="sldNum" sz="quarter" idx="12"/>
          </p:nvPr>
        </p:nvSpPr>
        <p:spPr>
          <a:xfrm>
            <a:off x="8386763" y="6245225"/>
            <a:ext cx="290512" cy="476250"/>
          </a:xfrm>
          <a:noFill/>
        </p:spPr>
        <p:txBody>
          <a:bodyPr/>
          <a:lstStyle/>
          <a:p>
            <a:fld id="{6A6DAFF1-3C00-4E4D-B05D-B17648ACE783}" type="slidenum">
              <a:rPr lang="en-GB" smtClean="0"/>
              <a:pPr/>
              <a:t>24</a:t>
            </a:fld>
            <a:endParaRPr lang="en-GB" smtClean="0"/>
          </a:p>
        </p:txBody>
      </p:sp>
      <p:sp>
        <p:nvSpPr>
          <p:cNvPr id="22532" name="Segnaposto piè di pagina 4"/>
          <p:cNvSpPr>
            <a:spLocks noGrp="1"/>
          </p:cNvSpPr>
          <p:nvPr>
            <p:ph type="ftr" sz="quarter" idx="11"/>
          </p:nvPr>
        </p:nvSpPr>
        <p:spPr>
          <a:xfrm>
            <a:off x="1331913" y="6245225"/>
            <a:ext cx="7058025" cy="476250"/>
          </a:xfrm>
          <a:noFill/>
        </p:spPr>
        <p:txBody>
          <a:bodyPr/>
          <a:lstStyle/>
          <a:p>
            <a:r>
              <a:rPr lang="en-US"/>
              <a:t>Project (EUROPAID/130401/D/SER/HR) </a:t>
            </a:r>
            <a:r>
              <a:rPr lang="en-US" b="1"/>
              <a:t>“Ex-ante evaluation of programming documents and strengthening evaluation capacity for EU funds post-accession”</a:t>
            </a:r>
            <a:endParaRPr lang="en-GB"/>
          </a:p>
        </p:txBody>
      </p:sp>
      <p:pic>
        <p:nvPicPr>
          <p:cNvPr id="22533" name="Picture 7"/>
          <p:cNvPicPr>
            <a:picLocks noChangeAspect="1" noChangeArrowheads="1"/>
          </p:cNvPicPr>
          <p:nvPr/>
        </p:nvPicPr>
        <p:blipFill>
          <a:blip r:embed="rId3"/>
          <a:srcRect/>
          <a:stretch>
            <a:fillRect/>
          </a:stretch>
        </p:blipFill>
        <p:spPr bwMode="auto">
          <a:xfrm>
            <a:off x="582613" y="6246813"/>
            <a:ext cx="723900" cy="520700"/>
          </a:xfrm>
          <a:prstGeom prst="rect">
            <a:avLst/>
          </a:prstGeom>
          <a:noFill/>
          <a:ln w="9525">
            <a:noFill/>
            <a:miter lim="800000"/>
            <a:headEnd/>
            <a:tailEnd/>
          </a:ln>
        </p:spPr>
      </p:pic>
    </p:spTree>
    <p:extLst>
      <p:ext uri="{BB962C8B-B14F-4D97-AF65-F5344CB8AC3E}">
        <p14:creationId xmlns:p14="http://schemas.microsoft.com/office/powerpoint/2010/main" val="1090824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200" b="1" dirty="0" smtClean="0"/>
              <a:t>The Evaluation Function: what it does?</a:t>
            </a:r>
            <a:endParaRPr lang="en-GB" sz="3200" b="1" dirty="0"/>
          </a:p>
        </p:txBody>
      </p:sp>
      <p:sp>
        <p:nvSpPr>
          <p:cNvPr id="3" name="Segnaposto contenuto 2"/>
          <p:cNvSpPr>
            <a:spLocks noGrp="1"/>
          </p:cNvSpPr>
          <p:nvPr>
            <p:ph idx="1"/>
          </p:nvPr>
        </p:nvSpPr>
        <p:spPr>
          <a:xfrm>
            <a:off x="395605" y="1752600"/>
            <a:ext cx="8354379" cy="4267200"/>
          </a:xfrm>
        </p:spPr>
        <p:txBody>
          <a:bodyPr/>
          <a:lstStyle/>
          <a:p>
            <a:r>
              <a:rPr lang="en-GB" sz="2400" dirty="0" smtClean="0"/>
              <a:t>An effective evaluation function will be an important support in the preparation to implement the (2007?)-13</a:t>
            </a:r>
            <a:r>
              <a:rPr lang="en-US" sz="2400" dirty="0" smtClean="0"/>
              <a:t>  </a:t>
            </a:r>
            <a:r>
              <a:rPr lang="en-GB" sz="2400" dirty="0" smtClean="0"/>
              <a:t>programmes and in in the programming and preparation to implement the 2014-2020 programmes especially on issues like:</a:t>
            </a:r>
          </a:p>
          <a:p>
            <a:pPr lvl="1"/>
            <a:r>
              <a:rPr lang="en-GB" sz="2000" dirty="0" smtClean="0"/>
              <a:t>consistency of objective</a:t>
            </a:r>
          </a:p>
          <a:p>
            <a:pPr lvl="1"/>
            <a:r>
              <a:rPr lang="en-GB" sz="2000" dirty="0" smtClean="0"/>
              <a:t>choice and quantification of indicators, and </a:t>
            </a:r>
          </a:p>
          <a:p>
            <a:pPr lvl="1"/>
            <a:r>
              <a:rPr lang="en-GB" sz="2000" dirty="0" smtClean="0"/>
              <a:t>choice of selection criteria.</a:t>
            </a:r>
            <a:r>
              <a:rPr lang="it-IT" sz="2000" dirty="0" smtClean="0"/>
              <a:t> </a:t>
            </a:r>
            <a:r>
              <a:rPr lang="en-US" sz="2000" dirty="0" smtClean="0"/>
              <a:t> </a:t>
            </a:r>
            <a:endParaRPr lang="it-IT" sz="2800" kern="1200" dirty="0" smtClean="0">
              <a:latin typeface="Calibri" pitchFamily="34" charset="0"/>
            </a:endParaRPr>
          </a:p>
        </p:txBody>
      </p:sp>
      <p:sp>
        <p:nvSpPr>
          <p:cNvPr id="4" name="Segnaposto numero diapositiva 3"/>
          <p:cNvSpPr>
            <a:spLocks noGrp="1"/>
          </p:cNvSpPr>
          <p:nvPr>
            <p:ph type="sldNum" sz="quarter" idx="12"/>
          </p:nvPr>
        </p:nvSpPr>
        <p:spPr>
          <a:xfrm>
            <a:off x="8386570" y="6245225"/>
            <a:ext cx="290680" cy="476250"/>
          </a:xfrm>
        </p:spPr>
        <p:txBody>
          <a:bodyPr/>
          <a:lstStyle/>
          <a:p>
            <a:pPr>
              <a:defRPr/>
            </a:pPr>
            <a:fld id="{50E80CD4-C656-4AA8-8890-639ECA6B2BFA}" type="slidenum">
              <a:rPr lang="en-GB" smtClean="0"/>
              <a:pPr>
                <a:defRPr/>
              </a:pPr>
              <a:t>3</a:t>
            </a:fld>
            <a:endParaRPr lang="en-GB" dirty="0"/>
          </a:p>
        </p:txBody>
      </p:sp>
      <p:sp>
        <p:nvSpPr>
          <p:cNvPr id="5" name="Segnaposto piè di pagina 4"/>
          <p:cNvSpPr>
            <a:spLocks noGrp="1"/>
          </p:cNvSpPr>
          <p:nvPr>
            <p:ph type="ftr" sz="quarter" idx="11"/>
          </p:nvPr>
        </p:nvSpPr>
        <p:spPr>
          <a:xfrm>
            <a:off x="1332434" y="6245225"/>
            <a:ext cx="7056784"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1902" y="6247147"/>
            <a:ext cx="723900" cy="520700"/>
          </a:xfrm>
          <a:prstGeom prst="rect">
            <a:avLst/>
          </a:prstGeom>
          <a:noFill/>
          <a:ln>
            <a:noFill/>
          </a:ln>
        </p:spPr>
      </p:pic>
    </p:spTree>
    <p:extLst>
      <p:ext uri="{BB962C8B-B14F-4D97-AF65-F5344CB8AC3E}">
        <p14:creationId xmlns:p14="http://schemas.microsoft.com/office/powerpoint/2010/main" val="529512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sz="3200" b="1" dirty="0" smtClean="0"/>
              <a:t>The Benefits of Evaluation (I) </a:t>
            </a:r>
          </a:p>
        </p:txBody>
      </p:sp>
      <p:sp>
        <p:nvSpPr>
          <p:cNvPr id="4099" name="Rectangle 3"/>
          <p:cNvSpPr>
            <a:spLocks noGrp="1" noChangeArrowheads="1"/>
          </p:cNvSpPr>
          <p:nvPr>
            <p:ph type="body" idx="1"/>
          </p:nvPr>
        </p:nvSpPr>
        <p:spPr>
          <a:xfrm>
            <a:off x="457280" y="1600200"/>
            <a:ext cx="8231029" cy="4852988"/>
          </a:xfrm>
        </p:spPr>
        <p:txBody>
          <a:bodyPr/>
          <a:lstStyle/>
          <a:p>
            <a:pPr eaLnBrk="1" hangingPunct="1">
              <a:lnSpc>
                <a:spcPct val="110000"/>
              </a:lnSpc>
              <a:spcBef>
                <a:spcPct val="35000"/>
              </a:spcBef>
              <a:spcAft>
                <a:spcPts val="600"/>
              </a:spcAft>
            </a:pPr>
            <a:endParaRPr lang="hr-HR" sz="2100" b="1" dirty="0" smtClean="0"/>
          </a:p>
          <a:p>
            <a:pPr eaLnBrk="1" hangingPunct="1">
              <a:lnSpc>
                <a:spcPct val="110000"/>
              </a:lnSpc>
              <a:spcBef>
                <a:spcPct val="35000"/>
              </a:spcBef>
              <a:spcAft>
                <a:spcPts val="600"/>
              </a:spcAft>
              <a:buFont typeface="Verdana" pitchFamily="34" charset="0"/>
              <a:buAutoNum type="arabicPeriod"/>
            </a:pPr>
            <a:r>
              <a:rPr lang="en-GB" sz="2000" b="1" dirty="0" smtClean="0"/>
              <a:t>Making</a:t>
            </a:r>
            <a:r>
              <a:rPr lang="en-GB" sz="2000" dirty="0" smtClean="0"/>
              <a:t> a difference</a:t>
            </a:r>
          </a:p>
          <a:p>
            <a:pPr lvl="1">
              <a:lnSpc>
                <a:spcPct val="105000"/>
              </a:lnSpc>
              <a:spcBef>
                <a:spcPct val="35000"/>
              </a:spcBef>
              <a:spcAft>
                <a:spcPts val="1200"/>
              </a:spcAft>
              <a:buClr>
                <a:srgbClr val="CC0000"/>
              </a:buClr>
            </a:pPr>
            <a:r>
              <a:rPr lang="en-GB" sz="1800" dirty="0" smtClean="0"/>
              <a:t>Quality of life, Accountability, Stakeholders</a:t>
            </a:r>
          </a:p>
          <a:p>
            <a:pPr eaLnBrk="1" hangingPunct="1">
              <a:lnSpc>
                <a:spcPct val="110000"/>
              </a:lnSpc>
              <a:spcBef>
                <a:spcPct val="35000"/>
              </a:spcBef>
              <a:spcAft>
                <a:spcPts val="600"/>
              </a:spcAft>
              <a:buFont typeface="Verdana" pitchFamily="34" charset="0"/>
              <a:buAutoNum type="arabicPeriod"/>
            </a:pPr>
            <a:r>
              <a:rPr lang="en-GB" sz="2000" b="1" dirty="0" smtClean="0"/>
              <a:t>Improving</a:t>
            </a:r>
            <a:r>
              <a:rPr lang="en-GB" sz="2000" dirty="0" smtClean="0"/>
              <a:t> policies over time</a:t>
            </a:r>
          </a:p>
          <a:p>
            <a:pPr lvl="1">
              <a:lnSpc>
                <a:spcPct val="105000"/>
              </a:lnSpc>
              <a:spcBef>
                <a:spcPct val="35000"/>
              </a:spcBef>
              <a:spcAft>
                <a:spcPts val="1200"/>
              </a:spcAft>
              <a:buClr>
                <a:srgbClr val="CC0000"/>
              </a:buClr>
            </a:pPr>
            <a:r>
              <a:rPr lang="en-GB" sz="1800" b="1" dirty="0">
                <a:solidFill>
                  <a:srgbClr val="000000"/>
                </a:solidFill>
              </a:rPr>
              <a:t>Filling the gap</a:t>
            </a:r>
            <a:r>
              <a:rPr lang="en-GB" sz="1800" dirty="0">
                <a:solidFill>
                  <a:srgbClr val="000000"/>
                </a:solidFill>
              </a:rPr>
              <a:t> of knowledge by understanding and anticipating </a:t>
            </a:r>
            <a:endParaRPr lang="en-GB" sz="1800" dirty="0" smtClean="0"/>
          </a:p>
          <a:p>
            <a:pPr eaLnBrk="1" hangingPunct="1">
              <a:lnSpc>
                <a:spcPct val="110000"/>
              </a:lnSpc>
              <a:spcBef>
                <a:spcPct val="35000"/>
              </a:spcBef>
              <a:spcAft>
                <a:spcPts val="600"/>
              </a:spcAft>
              <a:buFont typeface="Verdana" pitchFamily="34" charset="0"/>
              <a:buAutoNum type="arabicPeriod"/>
            </a:pPr>
            <a:r>
              <a:rPr lang="en-GB" sz="2000" b="1" dirty="0" smtClean="0"/>
              <a:t>Designing </a:t>
            </a:r>
            <a:r>
              <a:rPr lang="en-GB" sz="2000" dirty="0" smtClean="0"/>
              <a:t>programmes</a:t>
            </a:r>
          </a:p>
          <a:p>
            <a:pPr lvl="1">
              <a:lnSpc>
                <a:spcPct val="105000"/>
              </a:lnSpc>
              <a:spcBef>
                <a:spcPct val="35000"/>
              </a:spcBef>
              <a:spcAft>
                <a:spcPts val="1200"/>
              </a:spcAft>
              <a:buClr>
                <a:srgbClr val="CC0000"/>
              </a:buClr>
            </a:pPr>
            <a:r>
              <a:rPr lang="en-GB" sz="1800" dirty="0" smtClean="0">
                <a:solidFill>
                  <a:srgbClr val="000000"/>
                </a:solidFill>
              </a:rPr>
              <a:t>Ensuring the </a:t>
            </a:r>
            <a:r>
              <a:rPr lang="en-GB" sz="1800" dirty="0" err="1" smtClean="0">
                <a:solidFill>
                  <a:srgbClr val="000000"/>
                </a:solidFill>
              </a:rPr>
              <a:t>relevnace</a:t>
            </a:r>
            <a:r>
              <a:rPr lang="en-GB" sz="1800" dirty="0" smtClean="0">
                <a:solidFill>
                  <a:srgbClr val="000000"/>
                </a:solidFill>
              </a:rPr>
              <a:t> of the programmes to needs of users</a:t>
            </a:r>
            <a:endParaRPr lang="en-GB" sz="2100" dirty="0" smtClean="0"/>
          </a:p>
        </p:txBody>
      </p:sp>
      <p:sp>
        <p:nvSpPr>
          <p:cNvPr id="4100" name="Segnaposto piè di pagina 4"/>
          <p:cNvSpPr txBox="1">
            <a:spLocks noGrp="1"/>
          </p:cNvSpPr>
          <p:nvPr/>
        </p:nvSpPr>
        <p:spPr bwMode="auto">
          <a:xfrm>
            <a:off x="1332145" y="6245225"/>
            <a:ext cx="7059251"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algn="ctr" eaLnBrk="1" hangingPunct="1"/>
            <a:r>
              <a:rPr lang="en-US" sz="1200"/>
              <a:t>Project (EUROPAID/130401/D/SER/HR) </a:t>
            </a:r>
            <a:r>
              <a:rPr lang="en-US" sz="1200" b="1"/>
              <a:t>“Ex-ante evaluation of programming documents and strengthening evaluation capacity for EU funds post-accession”</a:t>
            </a:r>
            <a:endParaRPr lang="en-GB" sz="1200"/>
          </a:p>
        </p:txBody>
      </p:sp>
      <p:pic>
        <p:nvPicPr>
          <p:cNvPr id="410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714" y="6246813"/>
            <a:ext cx="724026"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4896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sz="3200" b="1" dirty="0" smtClean="0"/>
              <a:t>The Benefits of Evaluation (II)</a:t>
            </a:r>
          </a:p>
        </p:txBody>
      </p:sp>
      <p:sp>
        <p:nvSpPr>
          <p:cNvPr id="4099" name="Rectangle 3"/>
          <p:cNvSpPr>
            <a:spLocks noGrp="1" noChangeArrowheads="1"/>
          </p:cNvSpPr>
          <p:nvPr>
            <p:ph type="body" idx="1"/>
          </p:nvPr>
        </p:nvSpPr>
        <p:spPr>
          <a:xfrm>
            <a:off x="457280" y="1600200"/>
            <a:ext cx="8231029" cy="4852988"/>
          </a:xfrm>
        </p:spPr>
        <p:txBody>
          <a:bodyPr/>
          <a:lstStyle/>
          <a:p>
            <a:pPr marL="0" lvl="0" indent="0">
              <a:lnSpc>
                <a:spcPct val="110000"/>
              </a:lnSpc>
              <a:spcBef>
                <a:spcPct val="35000"/>
              </a:spcBef>
              <a:spcAft>
                <a:spcPts val="600"/>
              </a:spcAft>
              <a:buClr>
                <a:srgbClr val="CC0000"/>
              </a:buClr>
              <a:buNone/>
            </a:pPr>
            <a:endParaRPr lang="en-GB" sz="2100" b="1" dirty="0"/>
          </a:p>
          <a:p>
            <a:pPr marL="0" lvl="0" indent="0">
              <a:lnSpc>
                <a:spcPct val="110000"/>
              </a:lnSpc>
              <a:spcBef>
                <a:spcPct val="35000"/>
              </a:spcBef>
              <a:spcAft>
                <a:spcPts val="600"/>
              </a:spcAft>
              <a:buClr>
                <a:srgbClr val="CC0000"/>
              </a:buClr>
              <a:buNone/>
            </a:pPr>
            <a:r>
              <a:rPr lang="en-GB" sz="2100" b="1" dirty="0" smtClean="0">
                <a:solidFill>
                  <a:srgbClr val="CC0000"/>
                </a:solidFill>
              </a:rPr>
              <a:t>4</a:t>
            </a:r>
            <a:r>
              <a:rPr lang="en-GB" sz="2100" b="1" dirty="0">
                <a:solidFill>
                  <a:srgbClr val="CC0000"/>
                </a:solidFill>
              </a:rPr>
              <a:t>. </a:t>
            </a:r>
            <a:r>
              <a:rPr lang="en-GB" sz="2100" b="1" dirty="0">
                <a:solidFill>
                  <a:srgbClr val="000000"/>
                </a:solidFill>
              </a:rPr>
              <a:t>Choosing</a:t>
            </a:r>
            <a:r>
              <a:rPr lang="en-GB" sz="2100" dirty="0">
                <a:solidFill>
                  <a:srgbClr val="000000"/>
                </a:solidFill>
              </a:rPr>
              <a:t> between </a:t>
            </a:r>
            <a:r>
              <a:rPr lang="en-GB" sz="2100" dirty="0" smtClean="0">
                <a:solidFill>
                  <a:srgbClr val="000000"/>
                </a:solidFill>
              </a:rPr>
              <a:t>instruments</a:t>
            </a:r>
          </a:p>
          <a:p>
            <a:pPr lvl="1">
              <a:lnSpc>
                <a:spcPct val="110000"/>
              </a:lnSpc>
              <a:spcBef>
                <a:spcPct val="35000"/>
              </a:spcBef>
              <a:spcAft>
                <a:spcPts val="600"/>
              </a:spcAft>
              <a:buClr>
                <a:srgbClr val="CC0000"/>
              </a:buClr>
            </a:pPr>
            <a:r>
              <a:rPr lang="en-GB" sz="1700" dirty="0" smtClean="0">
                <a:solidFill>
                  <a:srgbClr val="000000"/>
                </a:solidFill>
              </a:rPr>
              <a:t>Cost and benefits; clarity and credibility of the proposed interventions </a:t>
            </a:r>
            <a:endParaRPr lang="en-GB" sz="2100" dirty="0">
              <a:solidFill>
                <a:srgbClr val="000000"/>
              </a:solidFill>
            </a:endParaRPr>
          </a:p>
          <a:p>
            <a:pPr marL="0" lvl="0" indent="0">
              <a:lnSpc>
                <a:spcPct val="110000"/>
              </a:lnSpc>
              <a:spcBef>
                <a:spcPct val="35000"/>
              </a:spcBef>
              <a:spcAft>
                <a:spcPts val="600"/>
              </a:spcAft>
              <a:buClr>
                <a:srgbClr val="CC0000"/>
              </a:buClr>
              <a:buNone/>
            </a:pPr>
            <a:r>
              <a:rPr lang="en-GB" sz="2100" b="1" dirty="0">
                <a:solidFill>
                  <a:srgbClr val="CC0000"/>
                </a:solidFill>
              </a:rPr>
              <a:t>5. </a:t>
            </a:r>
            <a:r>
              <a:rPr lang="en-GB" sz="2100" b="1" dirty="0">
                <a:solidFill>
                  <a:srgbClr val="000000"/>
                </a:solidFill>
              </a:rPr>
              <a:t>Improving</a:t>
            </a:r>
            <a:r>
              <a:rPr lang="en-GB" sz="2100" dirty="0">
                <a:solidFill>
                  <a:srgbClr val="000000"/>
                </a:solidFill>
              </a:rPr>
              <a:t> management and </a:t>
            </a:r>
            <a:r>
              <a:rPr lang="en-GB" sz="2100" dirty="0" smtClean="0">
                <a:solidFill>
                  <a:srgbClr val="000000"/>
                </a:solidFill>
              </a:rPr>
              <a:t>delivery</a:t>
            </a:r>
          </a:p>
          <a:p>
            <a:pPr lvl="1">
              <a:lnSpc>
                <a:spcPct val="110000"/>
              </a:lnSpc>
              <a:spcBef>
                <a:spcPct val="35000"/>
              </a:spcBef>
              <a:spcAft>
                <a:spcPts val="600"/>
              </a:spcAft>
              <a:buClr>
                <a:srgbClr val="CC0000"/>
              </a:buClr>
            </a:pPr>
            <a:r>
              <a:rPr lang="en-GB" sz="1700" dirty="0" smtClean="0">
                <a:solidFill>
                  <a:srgbClr val="000000"/>
                </a:solidFill>
              </a:rPr>
              <a:t>Investigating causes of difficulties </a:t>
            </a:r>
            <a:endParaRPr lang="en-GB" sz="1700" dirty="0">
              <a:solidFill>
                <a:srgbClr val="000000"/>
              </a:solidFill>
            </a:endParaRPr>
          </a:p>
          <a:p>
            <a:pPr marL="0" lvl="0" indent="0">
              <a:lnSpc>
                <a:spcPct val="110000"/>
              </a:lnSpc>
              <a:spcBef>
                <a:spcPct val="35000"/>
              </a:spcBef>
              <a:spcAft>
                <a:spcPts val="600"/>
              </a:spcAft>
              <a:buClr>
                <a:srgbClr val="CC0000"/>
              </a:buClr>
              <a:buNone/>
            </a:pPr>
            <a:r>
              <a:rPr lang="en-GB" sz="2100" b="1" dirty="0">
                <a:solidFill>
                  <a:srgbClr val="CC0000"/>
                </a:solidFill>
              </a:rPr>
              <a:t>6. </a:t>
            </a:r>
            <a:r>
              <a:rPr lang="en-GB" sz="2100" b="1" dirty="0">
                <a:solidFill>
                  <a:srgbClr val="000000"/>
                </a:solidFill>
              </a:rPr>
              <a:t>Identifying</a:t>
            </a:r>
            <a:r>
              <a:rPr lang="en-GB" sz="2100" dirty="0">
                <a:solidFill>
                  <a:srgbClr val="000000"/>
                </a:solidFill>
              </a:rPr>
              <a:t> outputs, results and </a:t>
            </a:r>
            <a:r>
              <a:rPr lang="en-GB" sz="2100" dirty="0" smtClean="0">
                <a:solidFill>
                  <a:srgbClr val="000000"/>
                </a:solidFill>
              </a:rPr>
              <a:t>impacts</a:t>
            </a:r>
          </a:p>
          <a:p>
            <a:pPr lvl="1">
              <a:lnSpc>
                <a:spcPct val="110000"/>
              </a:lnSpc>
              <a:spcBef>
                <a:spcPct val="35000"/>
              </a:spcBef>
              <a:spcAft>
                <a:spcPts val="600"/>
              </a:spcAft>
              <a:buClr>
                <a:srgbClr val="CC0000"/>
              </a:buClr>
            </a:pPr>
            <a:r>
              <a:rPr lang="en-GB" sz="1700" dirty="0" smtClean="0">
                <a:solidFill>
                  <a:srgbClr val="000000"/>
                </a:solidFill>
              </a:rPr>
              <a:t>To improve policy making </a:t>
            </a:r>
            <a:endParaRPr lang="en-GB" sz="1700" dirty="0">
              <a:solidFill>
                <a:srgbClr val="000000"/>
              </a:solidFill>
            </a:endParaRPr>
          </a:p>
          <a:p>
            <a:pPr marL="0" lvl="0" indent="0">
              <a:lnSpc>
                <a:spcPct val="110000"/>
              </a:lnSpc>
              <a:spcBef>
                <a:spcPct val="35000"/>
              </a:spcBef>
              <a:spcAft>
                <a:spcPts val="600"/>
              </a:spcAft>
              <a:buClr>
                <a:srgbClr val="CC0000"/>
              </a:buClr>
              <a:buNone/>
            </a:pPr>
            <a:r>
              <a:rPr lang="en-GB" sz="2100" b="1" dirty="0">
                <a:solidFill>
                  <a:srgbClr val="CC0000"/>
                </a:solidFill>
              </a:rPr>
              <a:t>7. </a:t>
            </a:r>
            <a:r>
              <a:rPr lang="en-GB" sz="2100" b="1" dirty="0">
                <a:solidFill>
                  <a:srgbClr val="000000"/>
                </a:solidFill>
              </a:rPr>
              <a:t>Identifying</a:t>
            </a:r>
            <a:r>
              <a:rPr lang="en-GB" sz="2100" dirty="0">
                <a:solidFill>
                  <a:srgbClr val="000000"/>
                </a:solidFill>
              </a:rPr>
              <a:t> unintended consequences and perverse effects</a:t>
            </a:r>
          </a:p>
          <a:p>
            <a:pPr marL="471487" lvl="1" indent="0">
              <a:lnSpc>
                <a:spcPct val="105000"/>
              </a:lnSpc>
              <a:spcBef>
                <a:spcPct val="35000"/>
              </a:spcBef>
              <a:spcAft>
                <a:spcPts val="1200"/>
              </a:spcAft>
              <a:buClr>
                <a:srgbClr val="CC0000"/>
              </a:buClr>
              <a:buNone/>
            </a:pPr>
            <a:endParaRPr lang="en-GB" sz="1800" dirty="0" smtClean="0">
              <a:solidFill>
                <a:srgbClr val="000000"/>
              </a:solidFill>
            </a:endParaRPr>
          </a:p>
        </p:txBody>
      </p:sp>
      <p:sp>
        <p:nvSpPr>
          <p:cNvPr id="4100" name="Segnaposto piè di pagina 4"/>
          <p:cNvSpPr txBox="1">
            <a:spLocks noGrp="1"/>
          </p:cNvSpPr>
          <p:nvPr/>
        </p:nvSpPr>
        <p:spPr bwMode="auto">
          <a:xfrm>
            <a:off x="1332145" y="6245225"/>
            <a:ext cx="7059251"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algn="ctr" eaLnBrk="1" hangingPunct="1"/>
            <a:r>
              <a:rPr lang="en-US" sz="1200">
                <a:solidFill>
                  <a:srgbClr val="000000"/>
                </a:solidFill>
              </a:rPr>
              <a:t>Project (EUROPAID/130401/D/SER/HR) </a:t>
            </a:r>
            <a:r>
              <a:rPr lang="en-US" sz="1200" b="1">
                <a:solidFill>
                  <a:srgbClr val="000000"/>
                </a:solidFill>
              </a:rPr>
              <a:t>“Ex-ante evaluation of programming documents and strengthening evaluation capacity for EU funds post-accession”</a:t>
            </a:r>
            <a:endParaRPr lang="en-GB" sz="1200">
              <a:solidFill>
                <a:srgbClr val="000000"/>
              </a:solidFill>
            </a:endParaRPr>
          </a:p>
        </p:txBody>
      </p:sp>
      <p:pic>
        <p:nvPicPr>
          <p:cNvPr id="410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714" y="6246813"/>
            <a:ext cx="724026"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7918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74674" y="304800"/>
            <a:ext cx="8246591" cy="1216025"/>
          </a:xfrm>
        </p:spPr>
        <p:txBody>
          <a:bodyPr/>
          <a:lstStyle/>
          <a:p>
            <a:r>
              <a:rPr lang="en-GB" sz="3200" b="1" dirty="0" smtClean="0"/>
              <a:t>The main purpose of evaluation (I)</a:t>
            </a:r>
            <a:endParaRPr lang="en-GB" sz="3200" b="1" dirty="0"/>
          </a:p>
        </p:txBody>
      </p:sp>
      <p:sp>
        <p:nvSpPr>
          <p:cNvPr id="3" name="Segnaposto contenuto 2"/>
          <p:cNvSpPr>
            <a:spLocks noGrp="1"/>
          </p:cNvSpPr>
          <p:nvPr>
            <p:ph idx="1"/>
          </p:nvPr>
        </p:nvSpPr>
        <p:spPr>
          <a:xfrm>
            <a:off x="566836" y="2042120"/>
            <a:ext cx="8002390" cy="3835152"/>
          </a:xfrm>
        </p:spPr>
        <p:txBody>
          <a:bodyPr/>
          <a:lstStyle/>
          <a:p>
            <a:pPr>
              <a:spcBef>
                <a:spcPts val="600"/>
              </a:spcBef>
              <a:spcAft>
                <a:spcPts val="600"/>
              </a:spcAft>
            </a:pPr>
            <a:r>
              <a:rPr lang="en-US" sz="2800" b="1" dirty="0" smtClean="0">
                <a:solidFill>
                  <a:schemeClr val="tx1"/>
                </a:solidFill>
                <a:latin typeface="+mn-lt"/>
                <a:ea typeface="+mn-ea"/>
                <a:cs typeface="+mn-cs"/>
              </a:rPr>
              <a:t>Planning/efficiency</a:t>
            </a:r>
            <a:r>
              <a:rPr lang="en-US" sz="2800" dirty="0" smtClean="0">
                <a:solidFill>
                  <a:schemeClr val="tx1"/>
                </a:solidFill>
                <a:latin typeface="+mn-lt"/>
                <a:ea typeface="+mn-ea"/>
                <a:cs typeface="+mn-cs"/>
              </a:rPr>
              <a:t> </a:t>
            </a:r>
          </a:p>
          <a:p>
            <a:pPr lvl="1">
              <a:spcBef>
                <a:spcPts val="600"/>
              </a:spcBef>
              <a:spcAft>
                <a:spcPts val="600"/>
              </a:spcAft>
            </a:pPr>
            <a:r>
              <a:rPr lang="en-US" sz="2400" dirty="0" smtClean="0">
                <a:solidFill>
                  <a:schemeClr val="tx1"/>
                </a:solidFill>
                <a:latin typeface="+mn-lt"/>
                <a:ea typeface="+mn-ea"/>
                <a:cs typeface="+mn-cs"/>
              </a:rPr>
              <a:t>ensuring that there is a justification for a policy/</a:t>
            </a:r>
            <a:r>
              <a:rPr lang="en-US" sz="2400" dirty="0" err="1" smtClean="0">
                <a:solidFill>
                  <a:schemeClr val="tx1"/>
                </a:solidFill>
                <a:latin typeface="+mn-lt"/>
                <a:ea typeface="+mn-ea"/>
                <a:cs typeface="+mn-cs"/>
              </a:rPr>
              <a:t>programme</a:t>
            </a:r>
            <a:r>
              <a:rPr lang="en-US" sz="2400" dirty="0" smtClean="0">
                <a:solidFill>
                  <a:schemeClr val="tx1"/>
                </a:solidFill>
                <a:latin typeface="+mn-lt"/>
                <a:ea typeface="+mn-ea"/>
                <a:cs typeface="+mn-cs"/>
              </a:rPr>
              <a:t> and that </a:t>
            </a:r>
            <a:r>
              <a:rPr lang="en-GB" sz="2400" dirty="0" smtClean="0">
                <a:solidFill>
                  <a:schemeClr val="tx1"/>
                </a:solidFill>
                <a:latin typeface="+mn-lt"/>
                <a:ea typeface="+mn-ea"/>
                <a:cs typeface="+mn-cs"/>
              </a:rPr>
              <a:t>resources are efficiently deployed.</a:t>
            </a:r>
          </a:p>
          <a:p>
            <a:pPr marL="471487" lvl="1" indent="0">
              <a:spcBef>
                <a:spcPts val="600"/>
              </a:spcBef>
              <a:spcAft>
                <a:spcPts val="600"/>
              </a:spcAft>
              <a:buNone/>
            </a:pPr>
            <a:endParaRPr lang="en-GB" sz="2400" dirty="0" smtClean="0">
              <a:solidFill>
                <a:schemeClr val="tx1"/>
              </a:solidFill>
              <a:latin typeface="+mn-lt"/>
              <a:ea typeface="+mn-ea"/>
              <a:cs typeface="+mn-cs"/>
            </a:endParaRPr>
          </a:p>
          <a:p>
            <a:pPr>
              <a:spcBef>
                <a:spcPts val="600"/>
              </a:spcBef>
              <a:spcAft>
                <a:spcPts val="600"/>
              </a:spcAft>
            </a:pPr>
            <a:r>
              <a:rPr lang="en-US" sz="2800" b="1" dirty="0" smtClean="0">
                <a:solidFill>
                  <a:schemeClr val="tx1"/>
                </a:solidFill>
                <a:latin typeface="+mn-lt"/>
                <a:ea typeface="+mn-ea"/>
                <a:cs typeface="+mn-cs"/>
              </a:rPr>
              <a:t>Accountability 	</a:t>
            </a:r>
          </a:p>
          <a:p>
            <a:pPr lvl="1">
              <a:spcBef>
                <a:spcPts val="600"/>
              </a:spcBef>
              <a:spcAft>
                <a:spcPts val="600"/>
              </a:spcAft>
            </a:pPr>
            <a:r>
              <a:rPr lang="en-US" sz="2400" dirty="0" smtClean="0">
                <a:solidFill>
                  <a:schemeClr val="tx1"/>
                </a:solidFill>
                <a:latin typeface="+mn-lt"/>
                <a:ea typeface="+mn-ea"/>
                <a:cs typeface="+mn-cs"/>
              </a:rPr>
              <a:t>demonstrating how far a </a:t>
            </a:r>
            <a:r>
              <a:rPr lang="en-US" sz="2400" dirty="0" err="1" smtClean="0">
                <a:solidFill>
                  <a:schemeClr val="tx1"/>
                </a:solidFill>
                <a:latin typeface="+mn-lt"/>
                <a:ea typeface="+mn-ea"/>
                <a:cs typeface="+mn-cs"/>
              </a:rPr>
              <a:t>programme</a:t>
            </a:r>
            <a:r>
              <a:rPr lang="en-US" sz="2400" dirty="0" smtClean="0">
                <a:solidFill>
                  <a:schemeClr val="tx1"/>
                </a:solidFill>
                <a:latin typeface="+mn-lt"/>
                <a:ea typeface="+mn-ea"/>
                <a:cs typeface="+mn-cs"/>
              </a:rPr>
              <a:t> has achieved its objectives, how well it has used its resources and what has been its impact.</a:t>
            </a:r>
          </a:p>
        </p:txBody>
      </p:sp>
      <p:sp>
        <p:nvSpPr>
          <p:cNvPr id="4" name="Segnaposto numero diapositiva 3"/>
          <p:cNvSpPr>
            <a:spLocks noGrp="1"/>
          </p:cNvSpPr>
          <p:nvPr>
            <p:ph type="sldNum" sz="quarter" idx="12"/>
          </p:nvPr>
        </p:nvSpPr>
        <p:spPr>
          <a:xfrm>
            <a:off x="8386570" y="6245225"/>
            <a:ext cx="290680" cy="476250"/>
          </a:xfrm>
        </p:spPr>
        <p:txBody>
          <a:bodyPr/>
          <a:lstStyle/>
          <a:p>
            <a:pPr>
              <a:defRPr/>
            </a:pPr>
            <a:fld id="{50E80CD4-C656-4AA8-8890-639ECA6B2BFA}" type="slidenum">
              <a:rPr lang="en-GB" smtClean="0"/>
              <a:pPr>
                <a:defRPr/>
              </a:pPr>
              <a:t>6</a:t>
            </a:fld>
            <a:endParaRPr lang="en-GB" dirty="0"/>
          </a:p>
        </p:txBody>
      </p:sp>
      <p:sp>
        <p:nvSpPr>
          <p:cNvPr id="5" name="Segnaposto piè di pagina 4"/>
          <p:cNvSpPr>
            <a:spLocks noGrp="1"/>
          </p:cNvSpPr>
          <p:nvPr>
            <p:ph type="ftr" sz="quarter" idx="11"/>
          </p:nvPr>
        </p:nvSpPr>
        <p:spPr>
          <a:xfrm>
            <a:off x="1332434" y="6245225"/>
            <a:ext cx="7056784"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1902" y="6247147"/>
            <a:ext cx="723900" cy="520700"/>
          </a:xfrm>
          <a:prstGeom prst="rect">
            <a:avLst/>
          </a:prstGeom>
          <a:noFill/>
          <a:ln>
            <a:noFill/>
          </a:ln>
        </p:spPr>
      </p:pic>
    </p:spTree>
    <p:extLst>
      <p:ext uri="{BB962C8B-B14F-4D97-AF65-F5344CB8AC3E}">
        <p14:creationId xmlns:p14="http://schemas.microsoft.com/office/powerpoint/2010/main" val="734285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2314" y="260648"/>
            <a:ext cx="8568951" cy="1216025"/>
          </a:xfrm>
        </p:spPr>
        <p:txBody>
          <a:bodyPr/>
          <a:lstStyle/>
          <a:p>
            <a:r>
              <a:rPr lang="en-GB" sz="3200" b="1" dirty="0" smtClean="0"/>
              <a:t>The main purpose of evaluation (II) </a:t>
            </a:r>
            <a:endParaRPr lang="en-GB" sz="3200" b="1" dirty="0"/>
          </a:p>
        </p:txBody>
      </p:sp>
      <p:sp>
        <p:nvSpPr>
          <p:cNvPr id="3" name="Segnaposto contenuto 2"/>
          <p:cNvSpPr>
            <a:spLocks noGrp="1"/>
          </p:cNvSpPr>
          <p:nvPr>
            <p:ph idx="1"/>
          </p:nvPr>
        </p:nvSpPr>
        <p:spPr>
          <a:xfrm>
            <a:off x="566836" y="1970112"/>
            <a:ext cx="8002390" cy="3835152"/>
          </a:xfrm>
        </p:spPr>
        <p:txBody>
          <a:bodyPr/>
          <a:lstStyle/>
          <a:p>
            <a:r>
              <a:rPr lang="en-US" sz="2800" b="1" dirty="0" smtClean="0">
                <a:solidFill>
                  <a:schemeClr val="tx1"/>
                </a:solidFill>
                <a:latin typeface="+mn-lt"/>
                <a:ea typeface="+mn-ea"/>
                <a:cs typeface="+mn-cs"/>
              </a:rPr>
              <a:t>Implementation </a:t>
            </a:r>
          </a:p>
          <a:p>
            <a:pPr lvl="1"/>
            <a:r>
              <a:rPr lang="en-US" sz="2400" dirty="0" smtClean="0">
                <a:solidFill>
                  <a:schemeClr val="tx1"/>
                </a:solidFill>
                <a:latin typeface="+mn-lt"/>
                <a:ea typeface="+mn-ea"/>
                <a:cs typeface="+mn-cs"/>
              </a:rPr>
              <a:t>improving the performance of </a:t>
            </a:r>
            <a:r>
              <a:rPr lang="en-US" sz="2400" dirty="0" err="1" smtClean="0">
                <a:solidFill>
                  <a:schemeClr val="tx1"/>
                </a:solidFill>
                <a:latin typeface="+mn-lt"/>
                <a:ea typeface="+mn-ea"/>
                <a:cs typeface="+mn-cs"/>
              </a:rPr>
              <a:t>programmes</a:t>
            </a:r>
            <a:r>
              <a:rPr lang="en-US" sz="2400" dirty="0" smtClean="0">
                <a:solidFill>
                  <a:schemeClr val="tx1"/>
                </a:solidFill>
                <a:latin typeface="+mn-lt"/>
                <a:ea typeface="+mn-ea"/>
                <a:cs typeface="+mn-cs"/>
              </a:rPr>
              <a:t> and the effectiveness of how they are delivered and managed.</a:t>
            </a:r>
          </a:p>
          <a:p>
            <a:pPr marL="471487" lvl="1" indent="0">
              <a:buNone/>
            </a:pPr>
            <a:endParaRPr lang="en-US" sz="2400" dirty="0" smtClean="0">
              <a:solidFill>
                <a:schemeClr val="tx1"/>
              </a:solidFill>
              <a:latin typeface="+mn-lt"/>
              <a:ea typeface="+mn-ea"/>
              <a:cs typeface="+mn-cs"/>
            </a:endParaRPr>
          </a:p>
          <a:p>
            <a:r>
              <a:rPr lang="en-US" sz="2800" b="1" dirty="0" smtClean="0">
                <a:solidFill>
                  <a:schemeClr val="tx1"/>
                </a:solidFill>
                <a:latin typeface="+mn-lt"/>
                <a:ea typeface="+mn-ea"/>
                <a:cs typeface="+mn-cs"/>
              </a:rPr>
              <a:t>Institutional strengthening</a:t>
            </a:r>
            <a:endParaRPr lang="en-US" sz="2800" dirty="0"/>
          </a:p>
          <a:p>
            <a:pPr lvl="1"/>
            <a:r>
              <a:rPr lang="en-US" sz="2400" dirty="0" smtClean="0">
                <a:solidFill>
                  <a:schemeClr val="tx1"/>
                </a:solidFill>
                <a:latin typeface="+mn-lt"/>
                <a:ea typeface="+mn-ea"/>
                <a:cs typeface="+mn-cs"/>
              </a:rPr>
              <a:t>improving and developing capacity among </a:t>
            </a:r>
            <a:r>
              <a:rPr lang="en-US" sz="2400" dirty="0" err="1" smtClean="0">
                <a:solidFill>
                  <a:schemeClr val="tx1"/>
                </a:solidFill>
                <a:latin typeface="+mn-lt"/>
                <a:ea typeface="+mn-ea"/>
                <a:cs typeface="+mn-cs"/>
              </a:rPr>
              <a:t>programme</a:t>
            </a:r>
            <a:r>
              <a:rPr lang="en-US" sz="2400" dirty="0" smtClean="0">
                <a:solidFill>
                  <a:schemeClr val="tx1"/>
                </a:solidFill>
                <a:latin typeface="+mn-lt"/>
                <a:ea typeface="+mn-ea"/>
                <a:cs typeface="+mn-cs"/>
              </a:rPr>
              <a:t> participants and their networks and institutions.</a:t>
            </a:r>
            <a:endParaRPr lang="en-GB" sz="2400" dirty="0"/>
          </a:p>
        </p:txBody>
      </p:sp>
      <p:sp>
        <p:nvSpPr>
          <p:cNvPr id="4" name="Segnaposto numero diapositiva 3"/>
          <p:cNvSpPr>
            <a:spLocks noGrp="1"/>
          </p:cNvSpPr>
          <p:nvPr>
            <p:ph type="sldNum" sz="quarter" idx="12"/>
          </p:nvPr>
        </p:nvSpPr>
        <p:spPr>
          <a:xfrm>
            <a:off x="8386570" y="6245225"/>
            <a:ext cx="290680" cy="476250"/>
          </a:xfrm>
        </p:spPr>
        <p:txBody>
          <a:bodyPr/>
          <a:lstStyle/>
          <a:p>
            <a:pPr>
              <a:defRPr/>
            </a:pPr>
            <a:fld id="{50E80CD4-C656-4AA8-8890-639ECA6B2BFA}" type="slidenum">
              <a:rPr lang="en-GB" smtClean="0"/>
              <a:pPr>
                <a:defRPr/>
              </a:pPr>
              <a:t>7</a:t>
            </a:fld>
            <a:endParaRPr lang="en-GB" dirty="0"/>
          </a:p>
        </p:txBody>
      </p:sp>
      <p:sp>
        <p:nvSpPr>
          <p:cNvPr id="5" name="Segnaposto piè di pagina 4"/>
          <p:cNvSpPr>
            <a:spLocks noGrp="1"/>
          </p:cNvSpPr>
          <p:nvPr>
            <p:ph type="ftr" sz="quarter" idx="11"/>
          </p:nvPr>
        </p:nvSpPr>
        <p:spPr>
          <a:xfrm>
            <a:off x="1332434" y="6245225"/>
            <a:ext cx="7056784"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1902" y="6247147"/>
            <a:ext cx="723900" cy="520700"/>
          </a:xfrm>
          <a:prstGeom prst="rect">
            <a:avLst/>
          </a:prstGeom>
          <a:noFill/>
          <a:ln>
            <a:noFill/>
          </a:ln>
        </p:spPr>
      </p:pic>
    </p:spTree>
    <p:extLst>
      <p:ext uri="{BB962C8B-B14F-4D97-AF65-F5344CB8AC3E}">
        <p14:creationId xmlns:p14="http://schemas.microsoft.com/office/powerpoint/2010/main" val="1964217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200" b="1" dirty="0" smtClean="0"/>
              <a:t>The EU approach to </a:t>
            </a:r>
            <a:r>
              <a:rPr lang="en-GB" sz="3200" b="1" dirty="0" err="1" smtClean="0"/>
              <a:t>Evalutaion</a:t>
            </a:r>
            <a:endParaRPr lang="en-GB" sz="3200" b="1" dirty="0"/>
          </a:p>
        </p:txBody>
      </p:sp>
      <p:sp>
        <p:nvSpPr>
          <p:cNvPr id="3" name="Segnaposto contenuto 2"/>
          <p:cNvSpPr>
            <a:spLocks noGrp="1"/>
          </p:cNvSpPr>
          <p:nvPr>
            <p:ph idx="1"/>
          </p:nvPr>
        </p:nvSpPr>
        <p:spPr/>
        <p:txBody>
          <a:bodyPr/>
          <a:lstStyle/>
          <a:p>
            <a:r>
              <a:rPr lang="en-GB" sz="1800" dirty="0" smtClean="0"/>
              <a:t>A legal obligation to evaluate</a:t>
            </a:r>
          </a:p>
          <a:p>
            <a:pPr marL="0" indent="0">
              <a:buNone/>
            </a:pPr>
            <a:endParaRPr lang="en-GB" sz="1800" dirty="0" smtClean="0"/>
          </a:p>
          <a:p>
            <a:r>
              <a:rPr lang="en-GB" sz="1800" dirty="0" smtClean="0"/>
              <a:t>Shared responsibility between different tiers of government</a:t>
            </a:r>
          </a:p>
          <a:p>
            <a:pPr marL="0" indent="0">
              <a:buNone/>
            </a:pPr>
            <a:endParaRPr lang="en-GB" sz="1800" dirty="0" smtClean="0"/>
          </a:p>
          <a:p>
            <a:r>
              <a:rPr lang="en-GB" sz="1800" dirty="0" smtClean="0"/>
              <a:t>A linked multi-stage evaluation process (</a:t>
            </a:r>
            <a:r>
              <a:rPr lang="en-GB" sz="1800" i="1" dirty="0" smtClean="0"/>
              <a:t>ex ante</a:t>
            </a:r>
            <a:r>
              <a:rPr lang="en-GB" sz="1800" dirty="0" smtClean="0"/>
              <a:t>, mid term or ongoing, </a:t>
            </a:r>
            <a:r>
              <a:rPr lang="en-GB" sz="1800" i="1" dirty="0" smtClean="0"/>
              <a:t>ex post</a:t>
            </a:r>
            <a:r>
              <a:rPr lang="en-GB" sz="1800" dirty="0" smtClean="0"/>
              <a:t>)</a:t>
            </a:r>
          </a:p>
          <a:p>
            <a:pPr marL="0" indent="0">
              <a:buNone/>
            </a:pPr>
            <a:endParaRPr lang="en-GB" sz="1800" dirty="0" smtClean="0"/>
          </a:p>
          <a:p>
            <a:r>
              <a:rPr lang="en-GB" sz="1800" dirty="0" smtClean="0"/>
              <a:t>The involvement of many stakeholders in programmes and in evaluation</a:t>
            </a:r>
          </a:p>
          <a:p>
            <a:pPr marL="0" indent="0">
              <a:buNone/>
            </a:pPr>
            <a:endParaRPr lang="en-GB" sz="1800" dirty="0" smtClean="0"/>
          </a:p>
          <a:p>
            <a:r>
              <a:rPr lang="en-GB" sz="1800" dirty="0" smtClean="0"/>
              <a:t>Clear links between evaluation on the one hand and programming and resource allocation on the other</a:t>
            </a:r>
            <a:endParaRPr lang="en-GB" sz="1800" dirty="0"/>
          </a:p>
        </p:txBody>
      </p:sp>
      <p:sp>
        <p:nvSpPr>
          <p:cNvPr id="4" name="Segnaposto numero diapositiva 3"/>
          <p:cNvSpPr>
            <a:spLocks noGrp="1"/>
          </p:cNvSpPr>
          <p:nvPr>
            <p:ph type="sldNum" sz="quarter" idx="12"/>
          </p:nvPr>
        </p:nvSpPr>
        <p:spPr>
          <a:xfrm>
            <a:off x="8386570" y="6245225"/>
            <a:ext cx="290680" cy="476250"/>
          </a:xfrm>
        </p:spPr>
        <p:txBody>
          <a:bodyPr/>
          <a:lstStyle/>
          <a:p>
            <a:pPr>
              <a:defRPr/>
            </a:pPr>
            <a:fld id="{50E80CD4-C656-4AA8-8890-639ECA6B2BFA}" type="slidenum">
              <a:rPr lang="en-GB" smtClean="0"/>
              <a:pPr>
                <a:defRPr/>
              </a:pPr>
              <a:t>8</a:t>
            </a:fld>
            <a:endParaRPr lang="en-GB" dirty="0"/>
          </a:p>
        </p:txBody>
      </p:sp>
      <p:sp>
        <p:nvSpPr>
          <p:cNvPr id="5" name="Segnaposto piè di pagina 4"/>
          <p:cNvSpPr>
            <a:spLocks noGrp="1"/>
          </p:cNvSpPr>
          <p:nvPr>
            <p:ph type="ftr" sz="quarter" idx="11"/>
          </p:nvPr>
        </p:nvSpPr>
        <p:spPr>
          <a:xfrm>
            <a:off x="1332434" y="6245225"/>
            <a:ext cx="7056784"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1902" y="6247147"/>
            <a:ext cx="723900" cy="520700"/>
          </a:xfrm>
          <a:prstGeom prst="rect">
            <a:avLst/>
          </a:prstGeom>
          <a:noFill/>
          <a:ln>
            <a:noFill/>
          </a:ln>
        </p:spPr>
      </p:pic>
    </p:spTree>
    <p:extLst>
      <p:ext uri="{BB962C8B-B14F-4D97-AF65-F5344CB8AC3E}">
        <p14:creationId xmlns:p14="http://schemas.microsoft.com/office/powerpoint/2010/main" val="1212700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lstStyle/>
          <a:p>
            <a:r>
              <a:rPr lang="en-US" sz="3200" b="1" dirty="0" smtClean="0"/>
              <a:t>Evaluation – </a:t>
            </a:r>
            <a:r>
              <a:rPr lang="en-US" sz="3200" b="1" dirty="0" err="1" smtClean="0"/>
              <a:t>Programme</a:t>
            </a:r>
            <a:r>
              <a:rPr lang="en-US" sz="3200" b="1" dirty="0"/>
              <a:t> </a:t>
            </a:r>
            <a:r>
              <a:rPr lang="en-US" sz="3200" b="1" dirty="0" smtClean="0"/>
              <a:t>- Society</a:t>
            </a:r>
          </a:p>
        </p:txBody>
      </p:sp>
      <p:pic>
        <p:nvPicPr>
          <p:cNvPr id="4301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170" y="1700213"/>
            <a:ext cx="7065602" cy="437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Segnaposto piè di pagina 4"/>
          <p:cNvSpPr txBox="1">
            <a:spLocks noGrp="1"/>
          </p:cNvSpPr>
          <p:nvPr/>
        </p:nvSpPr>
        <p:spPr bwMode="auto">
          <a:xfrm>
            <a:off x="1332145" y="6245225"/>
            <a:ext cx="7059251"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algn="ctr" eaLnBrk="1" hangingPunct="1"/>
            <a:r>
              <a:rPr lang="en-US" sz="1200"/>
              <a:t>Project (EUROPAID/130401/D/SER/HR) </a:t>
            </a:r>
            <a:r>
              <a:rPr lang="en-US" sz="1200" b="1"/>
              <a:t>“Ex-ante evaluation of programming documents and strengthening evaluation capacity for EU funds post-accession”</a:t>
            </a:r>
            <a:endParaRPr lang="en-GB" sz="1200"/>
          </a:p>
        </p:txBody>
      </p:sp>
      <p:pic>
        <p:nvPicPr>
          <p:cNvPr id="4301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714" y="6246813"/>
            <a:ext cx="724026"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4" name="Segnaposto numero diapositiva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E32A070D-C02E-4369-8EA7-68F9633C121B}" type="slidenum">
              <a:rPr lang="en-GB" smtClean="0"/>
              <a:pPr eaLnBrk="1" hangingPunct="1"/>
              <a:t>9</a:t>
            </a:fld>
            <a:endParaRPr lang="en-GB" smtClean="0"/>
          </a:p>
        </p:txBody>
      </p:sp>
    </p:spTree>
    <p:extLst>
      <p:ext uri="{BB962C8B-B14F-4D97-AF65-F5344CB8AC3E}">
        <p14:creationId xmlns:p14="http://schemas.microsoft.com/office/powerpoint/2010/main" val="1223256924"/>
      </p:ext>
    </p:extLst>
  </p:cSld>
  <p:clrMapOvr>
    <a:masterClrMapping/>
  </p:clrMapOvr>
</p:sld>
</file>

<file path=ppt/theme/theme1.xml><?xml version="1.0" encoding="utf-8"?>
<a:theme xmlns:a="http://schemas.openxmlformats.org/drawingml/2006/main" name="Croazia -Mod presentation_v2 Simona_4 June_session 1.ppt">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roazia -Mod presentation_v2 Simona_4 June_session 1">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Croazia -Mod presentation_v2 Simona_4 June_session 1.ppt</Template>
  <TotalTime>325</TotalTime>
  <Words>2521</Words>
  <Application>Microsoft Office PowerPoint</Application>
  <PresentationFormat>Custom</PresentationFormat>
  <Paragraphs>241</Paragraphs>
  <Slides>24</Slides>
  <Notes>22</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Croazia -Mod presentation_v2 Simona_4 June_session 1.ppt</vt:lpstr>
      <vt:lpstr>Croazia -Mod presentation_v2 Simona_4 June_session 1</vt:lpstr>
      <vt:lpstr>Project  “Ex-ante evaluation of programming documents and strengthening evaluation capacity for EU funds post-accession”  (EUROPAID/130401/D/SER/HR) </vt:lpstr>
      <vt:lpstr>PowerPoint Presentation</vt:lpstr>
      <vt:lpstr>The Evaluation Function: what it does?</vt:lpstr>
      <vt:lpstr>The Benefits of Evaluation (I) </vt:lpstr>
      <vt:lpstr>The Benefits of Evaluation (II)</vt:lpstr>
      <vt:lpstr>The main purpose of evaluation (I)</vt:lpstr>
      <vt:lpstr>The main purpose of evaluation (II) </vt:lpstr>
      <vt:lpstr>The EU approach to Evalutaion</vt:lpstr>
      <vt:lpstr>Evaluation – Programme - Society</vt:lpstr>
      <vt:lpstr>Which questions does evaluation aim to answer? (I)</vt:lpstr>
      <vt:lpstr>PowerPoint Presentation</vt:lpstr>
      <vt:lpstr>PowerPoint Presentation</vt:lpstr>
      <vt:lpstr> Objective and Purpose</vt:lpstr>
      <vt:lpstr>Components of the project </vt:lpstr>
      <vt:lpstr>The tasks of ex-ante evaluation are grouped into five components</vt:lpstr>
      <vt:lpstr>OBJECTIVES TREE of EVALUATION CAPACITY BUILDING</vt:lpstr>
      <vt:lpstr>Projects outcome </vt:lpstr>
      <vt:lpstr>Success of the projects</vt:lpstr>
      <vt:lpstr>PowerPoint Presentation</vt:lpstr>
      <vt:lpstr>PowerPoint Presentation</vt:lpstr>
      <vt:lpstr>PowerPoint Presentation</vt:lpstr>
      <vt:lpstr>PowerPoint Presentation</vt:lpstr>
      <vt:lpstr>PowerPoint Presentation</vt:lpstr>
      <vt:lpstr>PowerPoint Presentation</vt:lpstr>
    </vt:vector>
  </TitlesOfParts>
  <Company>London School of Economics and Political Science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“Ex-ante evaluation of programming documents and strengthening evaluation capacity for EU funds post-accession”  (EUROPAID/130401/D/SER/HR)</dc:title>
  <dc:creator>Administrator</dc:creator>
  <cp:lastModifiedBy>Administrator</cp:lastModifiedBy>
  <cp:revision>10</cp:revision>
  <dcterms:created xsi:type="dcterms:W3CDTF">2013-04-08T10:25:22Z</dcterms:created>
  <dcterms:modified xsi:type="dcterms:W3CDTF">2013-04-09T15:20:35Z</dcterms:modified>
</cp:coreProperties>
</file>