
<file path=[Content_Types].xml><?xml version="1.0" encoding="utf-8"?>
<Types xmlns="http://schemas.openxmlformats.org/package/2006/content-types">
  <Default Extension="png" ContentType="image/pn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4" r:id="rId3"/>
    <p:sldId id="267" r:id="rId4"/>
    <p:sldId id="257" r:id="rId5"/>
    <p:sldId id="263" r:id="rId6"/>
    <p:sldId id="260" r:id="rId7"/>
    <p:sldId id="431" r:id="rId8"/>
    <p:sldId id="432" r:id="rId9"/>
    <p:sldId id="433" r:id="rId10"/>
    <p:sldId id="262" r:id="rId11"/>
    <p:sldId id="270" r:id="rId12"/>
    <p:sldId id="434" r:id="rId13"/>
    <p:sldId id="261" r:id="rId14"/>
    <p:sldId id="435" r:id="rId15"/>
    <p:sldId id="436" r:id="rId16"/>
    <p:sldId id="437" r:id="rId17"/>
    <p:sldId id="438" r:id="rId18"/>
    <p:sldId id="279" r:id="rId19"/>
    <p:sldId id="439" r:id="rId20"/>
    <p:sldId id="440" r:id="rId21"/>
    <p:sldId id="276" r:id="rId22"/>
    <p:sldId id="277" r:id="rId23"/>
    <p:sldId id="280" r:id="rId24"/>
    <p:sldId id="278" r:id="rId25"/>
    <p:sldId id="289" r:id="rId26"/>
    <p:sldId id="259" r:id="rId27"/>
    <p:sldId id="265" r:id="rId28"/>
    <p:sldId id="266" r:id="rId29"/>
    <p:sldId id="268" r:id="rId30"/>
    <p:sldId id="272" r:id="rId31"/>
    <p:sldId id="269" r:id="rId32"/>
    <p:sldId id="271" r:id="rId33"/>
    <p:sldId id="273" r:id="rId34"/>
    <p:sldId id="420" r:id="rId35"/>
    <p:sldId id="258" r:id="rId36"/>
    <p:sldId id="274" r:id="rId37"/>
    <p:sldId id="422" r:id="rId38"/>
    <p:sldId id="424" r:id="rId39"/>
    <p:sldId id="425" r:id="rId40"/>
    <p:sldId id="423" r:id="rId41"/>
    <p:sldId id="426" r:id="rId42"/>
    <p:sldId id="427" r:id="rId43"/>
    <p:sldId id="428" r:id="rId44"/>
    <p:sldId id="429" r:id="rId45"/>
    <p:sldId id="430" r:id="rId46"/>
    <p:sldId id="421" r:id="rId47"/>
  </p:sldIdLst>
  <p:sldSz cx="12192000" cy="6858000"/>
  <p:notesSz cx="6858000" cy="9144000"/>
  <p:defaultText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mmanuelle Barozet" initials="EB" lastIdx="1" clrIdx="0">
    <p:extLst>
      <p:ext uri="{19B8F6BF-5375-455C-9EA6-DF929625EA0E}">
        <p15:presenceInfo xmlns:p15="http://schemas.microsoft.com/office/powerpoint/2012/main" userId="84dc1dd38b2d4b78"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118" autoAdjust="0"/>
    <p:restoredTop sz="94660"/>
  </p:normalViewPr>
  <p:slideViewPr>
    <p:cSldViewPr snapToGrid="0">
      <p:cViewPr varScale="1">
        <p:scale>
          <a:sx n="118" d="100"/>
          <a:sy n="118" d="100"/>
        </p:scale>
        <p:origin x="360"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commentAuthors" Target="commentAuthors.xml"/><Relationship Id="rId8" Type="http://schemas.openxmlformats.org/officeDocument/2006/relationships/slide" Target="slides/slide7.xml"/><Relationship Id="rId51"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D3294389-1735-4BE6-AAAE-CC07BA5B3EF9}"/>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CL"/>
          </a:p>
        </p:txBody>
      </p:sp>
      <p:sp>
        <p:nvSpPr>
          <p:cNvPr id="3" name="Subtítulo 2">
            <a:extLst>
              <a:ext uri="{FF2B5EF4-FFF2-40B4-BE49-F238E27FC236}">
                <a16:creationId xmlns:a16="http://schemas.microsoft.com/office/drawing/2014/main" xmlns="" id="{7D63C538-0D04-4B0B-8FBF-8374BAB952E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CL"/>
          </a:p>
        </p:txBody>
      </p:sp>
      <p:sp>
        <p:nvSpPr>
          <p:cNvPr id="4" name="Marcador de fecha 3">
            <a:extLst>
              <a:ext uri="{FF2B5EF4-FFF2-40B4-BE49-F238E27FC236}">
                <a16:creationId xmlns:a16="http://schemas.microsoft.com/office/drawing/2014/main" xmlns="" id="{F0072710-0B9E-4019-9582-0C2E2399CDB1}"/>
              </a:ext>
            </a:extLst>
          </p:cNvPr>
          <p:cNvSpPr>
            <a:spLocks noGrp="1"/>
          </p:cNvSpPr>
          <p:nvPr>
            <p:ph type="dt" sz="half" idx="10"/>
          </p:nvPr>
        </p:nvSpPr>
        <p:spPr/>
        <p:txBody>
          <a:bodyPr/>
          <a:lstStyle/>
          <a:p>
            <a:fld id="{BE30719C-32C9-49F1-A1C9-C62EFDCB25D1}" type="datetimeFigureOut">
              <a:rPr lang="es-CL" smtClean="0"/>
              <a:t>06-12-2019</a:t>
            </a:fld>
            <a:endParaRPr lang="es-CL"/>
          </a:p>
        </p:txBody>
      </p:sp>
      <p:sp>
        <p:nvSpPr>
          <p:cNvPr id="5" name="Marcador de pie de página 4">
            <a:extLst>
              <a:ext uri="{FF2B5EF4-FFF2-40B4-BE49-F238E27FC236}">
                <a16:creationId xmlns:a16="http://schemas.microsoft.com/office/drawing/2014/main" xmlns="" id="{3B99F37C-BA5B-4DBC-91BE-CED92A6E0B9F}"/>
              </a:ext>
            </a:extLst>
          </p:cNvPr>
          <p:cNvSpPr>
            <a:spLocks noGrp="1"/>
          </p:cNvSpPr>
          <p:nvPr>
            <p:ph type="ftr" sz="quarter" idx="11"/>
          </p:nvPr>
        </p:nvSpPr>
        <p:spPr/>
        <p:txBody>
          <a:bodyPr/>
          <a:lstStyle/>
          <a:p>
            <a:endParaRPr lang="es-CL"/>
          </a:p>
        </p:txBody>
      </p:sp>
      <p:sp>
        <p:nvSpPr>
          <p:cNvPr id="6" name="Marcador de número de diapositiva 5">
            <a:extLst>
              <a:ext uri="{FF2B5EF4-FFF2-40B4-BE49-F238E27FC236}">
                <a16:creationId xmlns:a16="http://schemas.microsoft.com/office/drawing/2014/main" xmlns="" id="{EA1DE3A8-1EA4-456C-82C6-39470E6EA688}"/>
              </a:ext>
            </a:extLst>
          </p:cNvPr>
          <p:cNvSpPr>
            <a:spLocks noGrp="1"/>
          </p:cNvSpPr>
          <p:nvPr>
            <p:ph type="sldNum" sz="quarter" idx="12"/>
          </p:nvPr>
        </p:nvSpPr>
        <p:spPr/>
        <p:txBody>
          <a:bodyPr/>
          <a:lstStyle/>
          <a:p>
            <a:fld id="{BF34FD1D-8EB8-4995-BA7A-33E2832F579F}" type="slidenum">
              <a:rPr lang="es-CL" smtClean="0"/>
              <a:t>‹#›</a:t>
            </a:fld>
            <a:endParaRPr lang="es-CL"/>
          </a:p>
        </p:txBody>
      </p:sp>
    </p:spTree>
    <p:extLst>
      <p:ext uri="{BB962C8B-B14F-4D97-AF65-F5344CB8AC3E}">
        <p14:creationId xmlns:p14="http://schemas.microsoft.com/office/powerpoint/2010/main" val="27593583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32B6A8CA-E384-4558-B66C-520C3D75BBAA}"/>
              </a:ext>
            </a:extLst>
          </p:cNvPr>
          <p:cNvSpPr>
            <a:spLocks noGrp="1"/>
          </p:cNvSpPr>
          <p:nvPr>
            <p:ph type="title"/>
          </p:nvPr>
        </p:nvSpPr>
        <p:spPr/>
        <p:txBody>
          <a:bodyPr/>
          <a:lstStyle/>
          <a:p>
            <a:r>
              <a:rPr lang="es-ES"/>
              <a:t>Haga clic para modificar el estilo de título del patrón</a:t>
            </a:r>
            <a:endParaRPr lang="es-CL"/>
          </a:p>
        </p:txBody>
      </p:sp>
      <p:sp>
        <p:nvSpPr>
          <p:cNvPr id="3" name="Marcador de texto vertical 2">
            <a:extLst>
              <a:ext uri="{FF2B5EF4-FFF2-40B4-BE49-F238E27FC236}">
                <a16:creationId xmlns:a16="http://schemas.microsoft.com/office/drawing/2014/main" xmlns="" id="{643380AF-BDA8-47CC-9FC2-CA95C4F2A768}"/>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fecha 3">
            <a:extLst>
              <a:ext uri="{FF2B5EF4-FFF2-40B4-BE49-F238E27FC236}">
                <a16:creationId xmlns:a16="http://schemas.microsoft.com/office/drawing/2014/main" xmlns="" id="{BFC5278B-567D-4180-9827-758772ACF336}"/>
              </a:ext>
            </a:extLst>
          </p:cNvPr>
          <p:cNvSpPr>
            <a:spLocks noGrp="1"/>
          </p:cNvSpPr>
          <p:nvPr>
            <p:ph type="dt" sz="half" idx="10"/>
          </p:nvPr>
        </p:nvSpPr>
        <p:spPr/>
        <p:txBody>
          <a:bodyPr/>
          <a:lstStyle/>
          <a:p>
            <a:fld id="{BE30719C-32C9-49F1-A1C9-C62EFDCB25D1}" type="datetimeFigureOut">
              <a:rPr lang="es-CL" smtClean="0"/>
              <a:t>06-12-2019</a:t>
            </a:fld>
            <a:endParaRPr lang="es-CL"/>
          </a:p>
        </p:txBody>
      </p:sp>
      <p:sp>
        <p:nvSpPr>
          <p:cNvPr id="5" name="Marcador de pie de página 4">
            <a:extLst>
              <a:ext uri="{FF2B5EF4-FFF2-40B4-BE49-F238E27FC236}">
                <a16:creationId xmlns:a16="http://schemas.microsoft.com/office/drawing/2014/main" xmlns="" id="{7C63698A-7794-43A3-91D6-4D320F962476}"/>
              </a:ext>
            </a:extLst>
          </p:cNvPr>
          <p:cNvSpPr>
            <a:spLocks noGrp="1"/>
          </p:cNvSpPr>
          <p:nvPr>
            <p:ph type="ftr" sz="quarter" idx="11"/>
          </p:nvPr>
        </p:nvSpPr>
        <p:spPr/>
        <p:txBody>
          <a:bodyPr/>
          <a:lstStyle/>
          <a:p>
            <a:endParaRPr lang="es-CL"/>
          </a:p>
        </p:txBody>
      </p:sp>
      <p:sp>
        <p:nvSpPr>
          <p:cNvPr id="6" name="Marcador de número de diapositiva 5">
            <a:extLst>
              <a:ext uri="{FF2B5EF4-FFF2-40B4-BE49-F238E27FC236}">
                <a16:creationId xmlns:a16="http://schemas.microsoft.com/office/drawing/2014/main" xmlns="" id="{FB027289-D98C-4F95-AEF5-2D0D392565BF}"/>
              </a:ext>
            </a:extLst>
          </p:cNvPr>
          <p:cNvSpPr>
            <a:spLocks noGrp="1"/>
          </p:cNvSpPr>
          <p:nvPr>
            <p:ph type="sldNum" sz="quarter" idx="12"/>
          </p:nvPr>
        </p:nvSpPr>
        <p:spPr/>
        <p:txBody>
          <a:bodyPr/>
          <a:lstStyle/>
          <a:p>
            <a:fld id="{BF34FD1D-8EB8-4995-BA7A-33E2832F579F}" type="slidenum">
              <a:rPr lang="es-CL" smtClean="0"/>
              <a:t>‹#›</a:t>
            </a:fld>
            <a:endParaRPr lang="es-CL"/>
          </a:p>
        </p:txBody>
      </p:sp>
    </p:spTree>
    <p:extLst>
      <p:ext uri="{BB962C8B-B14F-4D97-AF65-F5344CB8AC3E}">
        <p14:creationId xmlns:p14="http://schemas.microsoft.com/office/powerpoint/2010/main" val="3013371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xmlns="" id="{1103C62B-C4CC-4AEF-83D8-32F880491EB7}"/>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CL"/>
          </a:p>
        </p:txBody>
      </p:sp>
      <p:sp>
        <p:nvSpPr>
          <p:cNvPr id="3" name="Marcador de texto vertical 2">
            <a:extLst>
              <a:ext uri="{FF2B5EF4-FFF2-40B4-BE49-F238E27FC236}">
                <a16:creationId xmlns:a16="http://schemas.microsoft.com/office/drawing/2014/main" xmlns="" id="{1B4243CB-5F5F-4321-9D5A-4AFA4548BBC7}"/>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fecha 3">
            <a:extLst>
              <a:ext uri="{FF2B5EF4-FFF2-40B4-BE49-F238E27FC236}">
                <a16:creationId xmlns:a16="http://schemas.microsoft.com/office/drawing/2014/main" xmlns="" id="{059B3682-7F93-4A18-8C97-7C58276BB451}"/>
              </a:ext>
            </a:extLst>
          </p:cNvPr>
          <p:cNvSpPr>
            <a:spLocks noGrp="1"/>
          </p:cNvSpPr>
          <p:nvPr>
            <p:ph type="dt" sz="half" idx="10"/>
          </p:nvPr>
        </p:nvSpPr>
        <p:spPr/>
        <p:txBody>
          <a:bodyPr/>
          <a:lstStyle/>
          <a:p>
            <a:fld id="{BE30719C-32C9-49F1-A1C9-C62EFDCB25D1}" type="datetimeFigureOut">
              <a:rPr lang="es-CL" smtClean="0"/>
              <a:t>06-12-2019</a:t>
            </a:fld>
            <a:endParaRPr lang="es-CL"/>
          </a:p>
        </p:txBody>
      </p:sp>
      <p:sp>
        <p:nvSpPr>
          <p:cNvPr id="5" name="Marcador de pie de página 4">
            <a:extLst>
              <a:ext uri="{FF2B5EF4-FFF2-40B4-BE49-F238E27FC236}">
                <a16:creationId xmlns:a16="http://schemas.microsoft.com/office/drawing/2014/main" xmlns="" id="{D5150E3C-68D3-4A44-843C-BA3217543178}"/>
              </a:ext>
            </a:extLst>
          </p:cNvPr>
          <p:cNvSpPr>
            <a:spLocks noGrp="1"/>
          </p:cNvSpPr>
          <p:nvPr>
            <p:ph type="ftr" sz="quarter" idx="11"/>
          </p:nvPr>
        </p:nvSpPr>
        <p:spPr/>
        <p:txBody>
          <a:bodyPr/>
          <a:lstStyle/>
          <a:p>
            <a:endParaRPr lang="es-CL"/>
          </a:p>
        </p:txBody>
      </p:sp>
      <p:sp>
        <p:nvSpPr>
          <p:cNvPr id="6" name="Marcador de número de diapositiva 5">
            <a:extLst>
              <a:ext uri="{FF2B5EF4-FFF2-40B4-BE49-F238E27FC236}">
                <a16:creationId xmlns:a16="http://schemas.microsoft.com/office/drawing/2014/main" xmlns="" id="{1AC853A3-D403-470F-AD7B-BFD2B506DB99}"/>
              </a:ext>
            </a:extLst>
          </p:cNvPr>
          <p:cNvSpPr>
            <a:spLocks noGrp="1"/>
          </p:cNvSpPr>
          <p:nvPr>
            <p:ph type="sldNum" sz="quarter" idx="12"/>
          </p:nvPr>
        </p:nvSpPr>
        <p:spPr/>
        <p:txBody>
          <a:bodyPr/>
          <a:lstStyle/>
          <a:p>
            <a:fld id="{BF34FD1D-8EB8-4995-BA7A-33E2832F579F}" type="slidenum">
              <a:rPr lang="es-CL" smtClean="0"/>
              <a:t>‹#›</a:t>
            </a:fld>
            <a:endParaRPr lang="es-CL"/>
          </a:p>
        </p:txBody>
      </p:sp>
    </p:spTree>
    <p:extLst>
      <p:ext uri="{BB962C8B-B14F-4D97-AF65-F5344CB8AC3E}">
        <p14:creationId xmlns:p14="http://schemas.microsoft.com/office/powerpoint/2010/main" val="24980317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0081148C-8412-42F4-ABD3-D05EF55C9E84}"/>
              </a:ext>
            </a:extLst>
          </p:cNvPr>
          <p:cNvSpPr>
            <a:spLocks noGrp="1"/>
          </p:cNvSpPr>
          <p:nvPr>
            <p:ph type="title"/>
          </p:nvPr>
        </p:nvSpPr>
        <p:spPr/>
        <p:txBody>
          <a:bodyPr/>
          <a:lstStyle/>
          <a:p>
            <a:r>
              <a:rPr lang="es-ES"/>
              <a:t>Haga clic para modificar el estilo de título del patrón</a:t>
            </a:r>
            <a:endParaRPr lang="es-CL"/>
          </a:p>
        </p:txBody>
      </p:sp>
      <p:sp>
        <p:nvSpPr>
          <p:cNvPr id="3" name="Marcador de contenido 2">
            <a:extLst>
              <a:ext uri="{FF2B5EF4-FFF2-40B4-BE49-F238E27FC236}">
                <a16:creationId xmlns:a16="http://schemas.microsoft.com/office/drawing/2014/main" xmlns="" id="{E9911888-73A8-4461-9235-01500FFC0FA4}"/>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fecha 3">
            <a:extLst>
              <a:ext uri="{FF2B5EF4-FFF2-40B4-BE49-F238E27FC236}">
                <a16:creationId xmlns:a16="http://schemas.microsoft.com/office/drawing/2014/main" xmlns="" id="{FE3EA1D8-9414-4207-A391-D89231760C58}"/>
              </a:ext>
            </a:extLst>
          </p:cNvPr>
          <p:cNvSpPr>
            <a:spLocks noGrp="1"/>
          </p:cNvSpPr>
          <p:nvPr>
            <p:ph type="dt" sz="half" idx="10"/>
          </p:nvPr>
        </p:nvSpPr>
        <p:spPr/>
        <p:txBody>
          <a:bodyPr/>
          <a:lstStyle/>
          <a:p>
            <a:fld id="{BE30719C-32C9-49F1-A1C9-C62EFDCB25D1}" type="datetimeFigureOut">
              <a:rPr lang="es-CL" smtClean="0"/>
              <a:t>06-12-2019</a:t>
            </a:fld>
            <a:endParaRPr lang="es-CL"/>
          </a:p>
        </p:txBody>
      </p:sp>
      <p:sp>
        <p:nvSpPr>
          <p:cNvPr id="5" name="Marcador de pie de página 4">
            <a:extLst>
              <a:ext uri="{FF2B5EF4-FFF2-40B4-BE49-F238E27FC236}">
                <a16:creationId xmlns:a16="http://schemas.microsoft.com/office/drawing/2014/main" xmlns="" id="{25B4A0DB-10BD-4F8E-9967-C8038F275754}"/>
              </a:ext>
            </a:extLst>
          </p:cNvPr>
          <p:cNvSpPr>
            <a:spLocks noGrp="1"/>
          </p:cNvSpPr>
          <p:nvPr>
            <p:ph type="ftr" sz="quarter" idx="11"/>
          </p:nvPr>
        </p:nvSpPr>
        <p:spPr/>
        <p:txBody>
          <a:bodyPr/>
          <a:lstStyle/>
          <a:p>
            <a:endParaRPr lang="es-CL"/>
          </a:p>
        </p:txBody>
      </p:sp>
      <p:sp>
        <p:nvSpPr>
          <p:cNvPr id="6" name="Marcador de número de diapositiva 5">
            <a:extLst>
              <a:ext uri="{FF2B5EF4-FFF2-40B4-BE49-F238E27FC236}">
                <a16:creationId xmlns:a16="http://schemas.microsoft.com/office/drawing/2014/main" xmlns="" id="{F044AD3A-951B-4A93-AA13-3E8094379CE2}"/>
              </a:ext>
            </a:extLst>
          </p:cNvPr>
          <p:cNvSpPr>
            <a:spLocks noGrp="1"/>
          </p:cNvSpPr>
          <p:nvPr>
            <p:ph type="sldNum" sz="quarter" idx="12"/>
          </p:nvPr>
        </p:nvSpPr>
        <p:spPr/>
        <p:txBody>
          <a:bodyPr/>
          <a:lstStyle/>
          <a:p>
            <a:fld id="{BF34FD1D-8EB8-4995-BA7A-33E2832F579F}" type="slidenum">
              <a:rPr lang="es-CL" smtClean="0"/>
              <a:t>‹#›</a:t>
            </a:fld>
            <a:endParaRPr lang="es-CL"/>
          </a:p>
        </p:txBody>
      </p:sp>
    </p:spTree>
    <p:extLst>
      <p:ext uri="{BB962C8B-B14F-4D97-AF65-F5344CB8AC3E}">
        <p14:creationId xmlns:p14="http://schemas.microsoft.com/office/powerpoint/2010/main" val="89812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505F5FFB-A405-4231-B41B-E6B7810CA215}"/>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CL"/>
          </a:p>
        </p:txBody>
      </p:sp>
      <p:sp>
        <p:nvSpPr>
          <p:cNvPr id="3" name="Marcador de texto 2">
            <a:extLst>
              <a:ext uri="{FF2B5EF4-FFF2-40B4-BE49-F238E27FC236}">
                <a16:creationId xmlns:a16="http://schemas.microsoft.com/office/drawing/2014/main" xmlns="" id="{D8649F77-9581-4ECA-992C-6A41020CCCA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xmlns="" id="{FB3CEB58-428C-4383-BCAA-CE15BA2A6AEF}"/>
              </a:ext>
            </a:extLst>
          </p:cNvPr>
          <p:cNvSpPr>
            <a:spLocks noGrp="1"/>
          </p:cNvSpPr>
          <p:nvPr>
            <p:ph type="dt" sz="half" idx="10"/>
          </p:nvPr>
        </p:nvSpPr>
        <p:spPr/>
        <p:txBody>
          <a:bodyPr/>
          <a:lstStyle/>
          <a:p>
            <a:fld id="{BE30719C-32C9-49F1-A1C9-C62EFDCB25D1}" type="datetimeFigureOut">
              <a:rPr lang="es-CL" smtClean="0"/>
              <a:t>06-12-2019</a:t>
            </a:fld>
            <a:endParaRPr lang="es-CL"/>
          </a:p>
        </p:txBody>
      </p:sp>
      <p:sp>
        <p:nvSpPr>
          <p:cNvPr id="5" name="Marcador de pie de página 4">
            <a:extLst>
              <a:ext uri="{FF2B5EF4-FFF2-40B4-BE49-F238E27FC236}">
                <a16:creationId xmlns:a16="http://schemas.microsoft.com/office/drawing/2014/main" xmlns="" id="{7C9302E2-9871-48B4-A884-206BD9B0CC90}"/>
              </a:ext>
            </a:extLst>
          </p:cNvPr>
          <p:cNvSpPr>
            <a:spLocks noGrp="1"/>
          </p:cNvSpPr>
          <p:nvPr>
            <p:ph type="ftr" sz="quarter" idx="11"/>
          </p:nvPr>
        </p:nvSpPr>
        <p:spPr/>
        <p:txBody>
          <a:bodyPr/>
          <a:lstStyle/>
          <a:p>
            <a:endParaRPr lang="es-CL"/>
          </a:p>
        </p:txBody>
      </p:sp>
      <p:sp>
        <p:nvSpPr>
          <p:cNvPr id="6" name="Marcador de número de diapositiva 5">
            <a:extLst>
              <a:ext uri="{FF2B5EF4-FFF2-40B4-BE49-F238E27FC236}">
                <a16:creationId xmlns:a16="http://schemas.microsoft.com/office/drawing/2014/main" xmlns="" id="{92197C58-E42C-4C5E-8CCD-1B5736B4E84C}"/>
              </a:ext>
            </a:extLst>
          </p:cNvPr>
          <p:cNvSpPr>
            <a:spLocks noGrp="1"/>
          </p:cNvSpPr>
          <p:nvPr>
            <p:ph type="sldNum" sz="quarter" idx="12"/>
          </p:nvPr>
        </p:nvSpPr>
        <p:spPr/>
        <p:txBody>
          <a:bodyPr/>
          <a:lstStyle/>
          <a:p>
            <a:fld id="{BF34FD1D-8EB8-4995-BA7A-33E2832F579F}" type="slidenum">
              <a:rPr lang="es-CL" smtClean="0"/>
              <a:t>‹#›</a:t>
            </a:fld>
            <a:endParaRPr lang="es-CL"/>
          </a:p>
        </p:txBody>
      </p:sp>
    </p:spTree>
    <p:extLst>
      <p:ext uri="{BB962C8B-B14F-4D97-AF65-F5344CB8AC3E}">
        <p14:creationId xmlns:p14="http://schemas.microsoft.com/office/powerpoint/2010/main" val="10009561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1565C937-73A3-4F13-8FE0-29AD333C4726}"/>
              </a:ext>
            </a:extLst>
          </p:cNvPr>
          <p:cNvSpPr>
            <a:spLocks noGrp="1"/>
          </p:cNvSpPr>
          <p:nvPr>
            <p:ph type="title"/>
          </p:nvPr>
        </p:nvSpPr>
        <p:spPr/>
        <p:txBody>
          <a:bodyPr/>
          <a:lstStyle/>
          <a:p>
            <a:r>
              <a:rPr lang="es-ES"/>
              <a:t>Haga clic para modificar el estilo de título del patrón</a:t>
            </a:r>
            <a:endParaRPr lang="es-CL"/>
          </a:p>
        </p:txBody>
      </p:sp>
      <p:sp>
        <p:nvSpPr>
          <p:cNvPr id="3" name="Marcador de contenido 2">
            <a:extLst>
              <a:ext uri="{FF2B5EF4-FFF2-40B4-BE49-F238E27FC236}">
                <a16:creationId xmlns:a16="http://schemas.microsoft.com/office/drawing/2014/main" xmlns="" id="{942634CE-7066-4206-8044-C50341193271}"/>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contenido 3">
            <a:extLst>
              <a:ext uri="{FF2B5EF4-FFF2-40B4-BE49-F238E27FC236}">
                <a16:creationId xmlns:a16="http://schemas.microsoft.com/office/drawing/2014/main" xmlns="" id="{032AE040-BC5C-4504-856F-4EFC5415EDD8}"/>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5" name="Marcador de fecha 4">
            <a:extLst>
              <a:ext uri="{FF2B5EF4-FFF2-40B4-BE49-F238E27FC236}">
                <a16:creationId xmlns:a16="http://schemas.microsoft.com/office/drawing/2014/main" xmlns="" id="{9DE5FB59-378E-49DE-A5EA-7405C30DF752}"/>
              </a:ext>
            </a:extLst>
          </p:cNvPr>
          <p:cNvSpPr>
            <a:spLocks noGrp="1"/>
          </p:cNvSpPr>
          <p:nvPr>
            <p:ph type="dt" sz="half" idx="10"/>
          </p:nvPr>
        </p:nvSpPr>
        <p:spPr/>
        <p:txBody>
          <a:bodyPr/>
          <a:lstStyle/>
          <a:p>
            <a:fld id="{BE30719C-32C9-49F1-A1C9-C62EFDCB25D1}" type="datetimeFigureOut">
              <a:rPr lang="es-CL" smtClean="0"/>
              <a:t>06-12-2019</a:t>
            </a:fld>
            <a:endParaRPr lang="es-CL"/>
          </a:p>
        </p:txBody>
      </p:sp>
      <p:sp>
        <p:nvSpPr>
          <p:cNvPr id="6" name="Marcador de pie de página 5">
            <a:extLst>
              <a:ext uri="{FF2B5EF4-FFF2-40B4-BE49-F238E27FC236}">
                <a16:creationId xmlns:a16="http://schemas.microsoft.com/office/drawing/2014/main" xmlns="" id="{0739EDA0-A808-4223-8C3E-4EDDDB6C01C5}"/>
              </a:ext>
            </a:extLst>
          </p:cNvPr>
          <p:cNvSpPr>
            <a:spLocks noGrp="1"/>
          </p:cNvSpPr>
          <p:nvPr>
            <p:ph type="ftr" sz="quarter" idx="11"/>
          </p:nvPr>
        </p:nvSpPr>
        <p:spPr/>
        <p:txBody>
          <a:bodyPr/>
          <a:lstStyle/>
          <a:p>
            <a:endParaRPr lang="es-CL"/>
          </a:p>
        </p:txBody>
      </p:sp>
      <p:sp>
        <p:nvSpPr>
          <p:cNvPr id="7" name="Marcador de número de diapositiva 6">
            <a:extLst>
              <a:ext uri="{FF2B5EF4-FFF2-40B4-BE49-F238E27FC236}">
                <a16:creationId xmlns:a16="http://schemas.microsoft.com/office/drawing/2014/main" xmlns="" id="{7976ADA1-6DB2-45F8-8948-0CE5E1C4DB54}"/>
              </a:ext>
            </a:extLst>
          </p:cNvPr>
          <p:cNvSpPr>
            <a:spLocks noGrp="1"/>
          </p:cNvSpPr>
          <p:nvPr>
            <p:ph type="sldNum" sz="quarter" idx="12"/>
          </p:nvPr>
        </p:nvSpPr>
        <p:spPr/>
        <p:txBody>
          <a:bodyPr/>
          <a:lstStyle/>
          <a:p>
            <a:fld id="{BF34FD1D-8EB8-4995-BA7A-33E2832F579F}" type="slidenum">
              <a:rPr lang="es-CL" smtClean="0"/>
              <a:t>‹#›</a:t>
            </a:fld>
            <a:endParaRPr lang="es-CL"/>
          </a:p>
        </p:txBody>
      </p:sp>
    </p:spTree>
    <p:extLst>
      <p:ext uri="{BB962C8B-B14F-4D97-AF65-F5344CB8AC3E}">
        <p14:creationId xmlns:p14="http://schemas.microsoft.com/office/powerpoint/2010/main" val="42532605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6B70FE29-E0AD-4BA6-AA44-6F0616955FEF}"/>
              </a:ext>
            </a:extLst>
          </p:cNvPr>
          <p:cNvSpPr>
            <a:spLocks noGrp="1"/>
          </p:cNvSpPr>
          <p:nvPr>
            <p:ph type="title"/>
          </p:nvPr>
        </p:nvSpPr>
        <p:spPr>
          <a:xfrm>
            <a:off x="839788" y="365125"/>
            <a:ext cx="10515600" cy="1325563"/>
          </a:xfrm>
        </p:spPr>
        <p:txBody>
          <a:bodyPr/>
          <a:lstStyle/>
          <a:p>
            <a:r>
              <a:rPr lang="es-ES"/>
              <a:t>Haga clic para modificar el estilo de título del patrón</a:t>
            </a:r>
            <a:endParaRPr lang="es-CL"/>
          </a:p>
        </p:txBody>
      </p:sp>
      <p:sp>
        <p:nvSpPr>
          <p:cNvPr id="3" name="Marcador de texto 2">
            <a:extLst>
              <a:ext uri="{FF2B5EF4-FFF2-40B4-BE49-F238E27FC236}">
                <a16:creationId xmlns:a16="http://schemas.microsoft.com/office/drawing/2014/main" xmlns="" id="{47162E62-31D2-426A-97C6-FF01E8A5576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xmlns="" id="{293143F7-1634-4DA7-B16F-C36278728C60}"/>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5" name="Marcador de texto 4">
            <a:extLst>
              <a:ext uri="{FF2B5EF4-FFF2-40B4-BE49-F238E27FC236}">
                <a16:creationId xmlns:a16="http://schemas.microsoft.com/office/drawing/2014/main" xmlns="" id="{00B52240-4471-40AB-9D49-50C72A65514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xmlns="" id="{E8552249-28B5-46A6-917F-AAD4BD7DC5F1}"/>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7" name="Marcador de fecha 6">
            <a:extLst>
              <a:ext uri="{FF2B5EF4-FFF2-40B4-BE49-F238E27FC236}">
                <a16:creationId xmlns:a16="http://schemas.microsoft.com/office/drawing/2014/main" xmlns="" id="{417A9FC3-1674-4AB7-92EB-B2D8E13D15B4}"/>
              </a:ext>
            </a:extLst>
          </p:cNvPr>
          <p:cNvSpPr>
            <a:spLocks noGrp="1"/>
          </p:cNvSpPr>
          <p:nvPr>
            <p:ph type="dt" sz="half" idx="10"/>
          </p:nvPr>
        </p:nvSpPr>
        <p:spPr/>
        <p:txBody>
          <a:bodyPr/>
          <a:lstStyle/>
          <a:p>
            <a:fld id="{BE30719C-32C9-49F1-A1C9-C62EFDCB25D1}" type="datetimeFigureOut">
              <a:rPr lang="es-CL" smtClean="0"/>
              <a:t>06-12-2019</a:t>
            </a:fld>
            <a:endParaRPr lang="es-CL"/>
          </a:p>
        </p:txBody>
      </p:sp>
      <p:sp>
        <p:nvSpPr>
          <p:cNvPr id="8" name="Marcador de pie de página 7">
            <a:extLst>
              <a:ext uri="{FF2B5EF4-FFF2-40B4-BE49-F238E27FC236}">
                <a16:creationId xmlns:a16="http://schemas.microsoft.com/office/drawing/2014/main" xmlns="" id="{F4ADA2E6-4AC0-4DAD-AAF1-F92CFABEEFE3}"/>
              </a:ext>
            </a:extLst>
          </p:cNvPr>
          <p:cNvSpPr>
            <a:spLocks noGrp="1"/>
          </p:cNvSpPr>
          <p:nvPr>
            <p:ph type="ftr" sz="quarter" idx="11"/>
          </p:nvPr>
        </p:nvSpPr>
        <p:spPr/>
        <p:txBody>
          <a:bodyPr/>
          <a:lstStyle/>
          <a:p>
            <a:endParaRPr lang="es-CL"/>
          </a:p>
        </p:txBody>
      </p:sp>
      <p:sp>
        <p:nvSpPr>
          <p:cNvPr id="9" name="Marcador de número de diapositiva 8">
            <a:extLst>
              <a:ext uri="{FF2B5EF4-FFF2-40B4-BE49-F238E27FC236}">
                <a16:creationId xmlns:a16="http://schemas.microsoft.com/office/drawing/2014/main" xmlns="" id="{85525A1D-3D37-483D-B7F2-4F0704A0369C}"/>
              </a:ext>
            </a:extLst>
          </p:cNvPr>
          <p:cNvSpPr>
            <a:spLocks noGrp="1"/>
          </p:cNvSpPr>
          <p:nvPr>
            <p:ph type="sldNum" sz="quarter" idx="12"/>
          </p:nvPr>
        </p:nvSpPr>
        <p:spPr/>
        <p:txBody>
          <a:bodyPr/>
          <a:lstStyle/>
          <a:p>
            <a:fld id="{BF34FD1D-8EB8-4995-BA7A-33E2832F579F}" type="slidenum">
              <a:rPr lang="es-CL" smtClean="0"/>
              <a:t>‹#›</a:t>
            </a:fld>
            <a:endParaRPr lang="es-CL"/>
          </a:p>
        </p:txBody>
      </p:sp>
    </p:spTree>
    <p:extLst>
      <p:ext uri="{BB962C8B-B14F-4D97-AF65-F5344CB8AC3E}">
        <p14:creationId xmlns:p14="http://schemas.microsoft.com/office/powerpoint/2010/main" val="28590041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B51DA828-E768-4188-94ED-5C445F1A075A}"/>
              </a:ext>
            </a:extLst>
          </p:cNvPr>
          <p:cNvSpPr>
            <a:spLocks noGrp="1"/>
          </p:cNvSpPr>
          <p:nvPr>
            <p:ph type="title"/>
          </p:nvPr>
        </p:nvSpPr>
        <p:spPr/>
        <p:txBody>
          <a:bodyPr/>
          <a:lstStyle/>
          <a:p>
            <a:r>
              <a:rPr lang="es-ES"/>
              <a:t>Haga clic para modificar el estilo de título del patrón</a:t>
            </a:r>
            <a:endParaRPr lang="es-CL"/>
          </a:p>
        </p:txBody>
      </p:sp>
      <p:sp>
        <p:nvSpPr>
          <p:cNvPr id="3" name="Marcador de fecha 2">
            <a:extLst>
              <a:ext uri="{FF2B5EF4-FFF2-40B4-BE49-F238E27FC236}">
                <a16:creationId xmlns:a16="http://schemas.microsoft.com/office/drawing/2014/main" xmlns="" id="{6A770E29-8F5A-4C2D-A386-1A215AED5553}"/>
              </a:ext>
            </a:extLst>
          </p:cNvPr>
          <p:cNvSpPr>
            <a:spLocks noGrp="1"/>
          </p:cNvSpPr>
          <p:nvPr>
            <p:ph type="dt" sz="half" idx="10"/>
          </p:nvPr>
        </p:nvSpPr>
        <p:spPr/>
        <p:txBody>
          <a:bodyPr/>
          <a:lstStyle/>
          <a:p>
            <a:fld id="{BE30719C-32C9-49F1-A1C9-C62EFDCB25D1}" type="datetimeFigureOut">
              <a:rPr lang="es-CL" smtClean="0"/>
              <a:t>06-12-2019</a:t>
            </a:fld>
            <a:endParaRPr lang="es-CL"/>
          </a:p>
        </p:txBody>
      </p:sp>
      <p:sp>
        <p:nvSpPr>
          <p:cNvPr id="4" name="Marcador de pie de página 3">
            <a:extLst>
              <a:ext uri="{FF2B5EF4-FFF2-40B4-BE49-F238E27FC236}">
                <a16:creationId xmlns:a16="http://schemas.microsoft.com/office/drawing/2014/main" xmlns="" id="{1610DB83-D1EB-4D3C-B76E-E89A33157E3D}"/>
              </a:ext>
            </a:extLst>
          </p:cNvPr>
          <p:cNvSpPr>
            <a:spLocks noGrp="1"/>
          </p:cNvSpPr>
          <p:nvPr>
            <p:ph type="ftr" sz="quarter" idx="11"/>
          </p:nvPr>
        </p:nvSpPr>
        <p:spPr/>
        <p:txBody>
          <a:bodyPr/>
          <a:lstStyle/>
          <a:p>
            <a:endParaRPr lang="es-CL"/>
          </a:p>
        </p:txBody>
      </p:sp>
      <p:sp>
        <p:nvSpPr>
          <p:cNvPr id="5" name="Marcador de número de diapositiva 4">
            <a:extLst>
              <a:ext uri="{FF2B5EF4-FFF2-40B4-BE49-F238E27FC236}">
                <a16:creationId xmlns:a16="http://schemas.microsoft.com/office/drawing/2014/main" xmlns="" id="{B4A99033-B3E6-4304-ADC8-F8C7FBC8E4AB}"/>
              </a:ext>
            </a:extLst>
          </p:cNvPr>
          <p:cNvSpPr>
            <a:spLocks noGrp="1"/>
          </p:cNvSpPr>
          <p:nvPr>
            <p:ph type="sldNum" sz="quarter" idx="12"/>
          </p:nvPr>
        </p:nvSpPr>
        <p:spPr/>
        <p:txBody>
          <a:bodyPr/>
          <a:lstStyle/>
          <a:p>
            <a:fld id="{BF34FD1D-8EB8-4995-BA7A-33E2832F579F}" type="slidenum">
              <a:rPr lang="es-CL" smtClean="0"/>
              <a:t>‹#›</a:t>
            </a:fld>
            <a:endParaRPr lang="es-CL"/>
          </a:p>
        </p:txBody>
      </p:sp>
    </p:spTree>
    <p:extLst>
      <p:ext uri="{BB962C8B-B14F-4D97-AF65-F5344CB8AC3E}">
        <p14:creationId xmlns:p14="http://schemas.microsoft.com/office/powerpoint/2010/main" val="26377811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xmlns="" id="{C06C671B-7123-40B5-AD60-970E9AC7772B}"/>
              </a:ext>
            </a:extLst>
          </p:cNvPr>
          <p:cNvSpPr>
            <a:spLocks noGrp="1"/>
          </p:cNvSpPr>
          <p:nvPr>
            <p:ph type="dt" sz="half" idx="10"/>
          </p:nvPr>
        </p:nvSpPr>
        <p:spPr/>
        <p:txBody>
          <a:bodyPr/>
          <a:lstStyle/>
          <a:p>
            <a:fld id="{BE30719C-32C9-49F1-A1C9-C62EFDCB25D1}" type="datetimeFigureOut">
              <a:rPr lang="es-CL" smtClean="0"/>
              <a:t>06-12-2019</a:t>
            </a:fld>
            <a:endParaRPr lang="es-CL"/>
          </a:p>
        </p:txBody>
      </p:sp>
      <p:sp>
        <p:nvSpPr>
          <p:cNvPr id="3" name="Marcador de pie de página 2">
            <a:extLst>
              <a:ext uri="{FF2B5EF4-FFF2-40B4-BE49-F238E27FC236}">
                <a16:creationId xmlns:a16="http://schemas.microsoft.com/office/drawing/2014/main" xmlns="" id="{8FCC0807-7BF3-4C5F-8C19-5597F0AB754A}"/>
              </a:ext>
            </a:extLst>
          </p:cNvPr>
          <p:cNvSpPr>
            <a:spLocks noGrp="1"/>
          </p:cNvSpPr>
          <p:nvPr>
            <p:ph type="ftr" sz="quarter" idx="11"/>
          </p:nvPr>
        </p:nvSpPr>
        <p:spPr/>
        <p:txBody>
          <a:bodyPr/>
          <a:lstStyle/>
          <a:p>
            <a:endParaRPr lang="es-CL"/>
          </a:p>
        </p:txBody>
      </p:sp>
      <p:sp>
        <p:nvSpPr>
          <p:cNvPr id="4" name="Marcador de número de diapositiva 3">
            <a:extLst>
              <a:ext uri="{FF2B5EF4-FFF2-40B4-BE49-F238E27FC236}">
                <a16:creationId xmlns:a16="http://schemas.microsoft.com/office/drawing/2014/main" xmlns="" id="{D9A4CB4A-A75D-4DC8-A60D-11EC5BCDF76F}"/>
              </a:ext>
            </a:extLst>
          </p:cNvPr>
          <p:cNvSpPr>
            <a:spLocks noGrp="1"/>
          </p:cNvSpPr>
          <p:nvPr>
            <p:ph type="sldNum" sz="quarter" idx="12"/>
          </p:nvPr>
        </p:nvSpPr>
        <p:spPr/>
        <p:txBody>
          <a:bodyPr/>
          <a:lstStyle/>
          <a:p>
            <a:fld id="{BF34FD1D-8EB8-4995-BA7A-33E2832F579F}" type="slidenum">
              <a:rPr lang="es-CL" smtClean="0"/>
              <a:t>‹#›</a:t>
            </a:fld>
            <a:endParaRPr lang="es-CL"/>
          </a:p>
        </p:txBody>
      </p:sp>
    </p:spTree>
    <p:extLst>
      <p:ext uri="{BB962C8B-B14F-4D97-AF65-F5344CB8AC3E}">
        <p14:creationId xmlns:p14="http://schemas.microsoft.com/office/powerpoint/2010/main" val="27667980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879E4C7B-CB4E-47EC-847F-8BA2F636DA32}"/>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L"/>
          </a:p>
        </p:txBody>
      </p:sp>
      <p:sp>
        <p:nvSpPr>
          <p:cNvPr id="3" name="Marcador de contenido 2">
            <a:extLst>
              <a:ext uri="{FF2B5EF4-FFF2-40B4-BE49-F238E27FC236}">
                <a16:creationId xmlns:a16="http://schemas.microsoft.com/office/drawing/2014/main" xmlns="" id="{B71106DE-F2AE-4759-A75D-47F22394E78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texto 3">
            <a:extLst>
              <a:ext uri="{FF2B5EF4-FFF2-40B4-BE49-F238E27FC236}">
                <a16:creationId xmlns:a16="http://schemas.microsoft.com/office/drawing/2014/main" xmlns="" id="{D63125A2-4FAB-442D-BE3D-49C4AE6733D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xmlns="" id="{6925ECC1-AEB6-4973-B22D-53D92FD758CE}"/>
              </a:ext>
            </a:extLst>
          </p:cNvPr>
          <p:cNvSpPr>
            <a:spLocks noGrp="1"/>
          </p:cNvSpPr>
          <p:nvPr>
            <p:ph type="dt" sz="half" idx="10"/>
          </p:nvPr>
        </p:nvSpPr>
        <p:spPr/>
        <p:txBody>
          <a:bodyPr/>
          <a:lstStyle/>
          <a:p>
            <a:fld id="{BE30719C-32C9-49F1-A1C9-C62EFDCB25D1}" type="datetimeFigureOut">
              <a:rPr lang="es-CL" smtClean="0"/>
              <a:t>06-12-2019</a:t>
            </a:fld>
            <a:endParaRPr lang="es-CL"/>
          </a:p>
        </p:txBody>
      </p:sp>
      <p:sp>
        <p:nvSpPr>
          <p:cNvPr id="6" name="Marcador de pie de página 5">
            <a:extLst>
              <a:ext uri="{FF2B5EF4-FFF2-40B4-BE49-F238E27FC236}">
                <a16:creationId xmlns:a16="http://schemas.microsoft.com/office/drawing/2014/main" xmlns="" id="{01EC7B4C-8461-4670-8B63-94C6BDBD0254}"/>
              </a:ext>
            </a:extLst>
          </p:cNvPr>
          <p:cNvSpPr>
            <a:spLocks noGrp="1"/>
          </p:cNvSpPr>
          <p:nvPr>
            <p:ph type="ftr" sz="quarter" idx="11"/>
          </p:nvPr>
        </p:nvSpPr>
        <p:spPr/>
        <p:txBody>
          <a:bodyPr/>
          <a:lstStyle/>
          <a:p>
            <a:endParaRPr lang="es-CL"/>
          </a:p>
        </p:txBody>
      </p:sp>
      <p:sp>
        <p:nvSpPr>
          <p:cNvPr id="7" name="Marcador de número de diapositiva 6">
            <a:extLst>
              <a:ext uri="{FF2B5EF4-FFF2-40B4-BE49-F238E27FC236}">
                <a16:creationId xmlns:a16="http://schemas.microsoft.com/office/drawing/2014/main" xmlns="" id="{50453001-FCE6-492C-B72C-B09C423CF6EE}"/>
              </a:ext>
            </a:extLst>
          </p:cNvPr>
          <p:cNvSpPr>
            <a:spLocks noGrp="1"/>
          </p:cNvSpPr>
          <p:nvPr>
            <p:ph type="sldNum" sz="quarter" idx="12"/>
          </p:nvPr>
        </p:nvSpPr>
        <p:spPr/>
        <p:txBody>
          <a:bodyPr/>
          <a:lstStyle/>
          <a:p>
            <a:fld id="{BF34FD1D-8EB8-4995-BA7A-33E2832F579F}" type="slidenum">
              <a:rPr lang="es-CL" smtClean="0"/>
              <a:t>‹#›</a:t>
            </a:fld>
            <a:endParaRPr lang="es-CL"/>
          </a:p>
        </p:txBody>
      </p:sp>
    </p:spTree>
    <p:extLst>
      <p:ext uri="{BB962C8B-B14F-4D97-AF65-F5344CB8AC3E}">
        <p14:creationId xmlns:p14="http://schemas.microsoft.com/office/powerpoint/2010/main" val="17464369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856CF493-A65F-4F70-B845-F633BF907F9F}"/>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L"/>
          </a:p>
        </p:txBody>
      </p:sp>
      <p:sp>
        <p:nvSpPr>
          <p:cNvPr id="3" name="Marcador de posición de imagen 2">
            <a:extLst>
              <a:ext uri="{FF2B5EF4-FFF2-40B4-BE49-F238E27FC236}">
                <a16:creationId xmlns:a16="http://schemas.microsoft.com/office/drawing/2014/main" xmlns="" id="{A39FD42B-ED34-4AAA-AB55-91ECAC07D33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CL"/>
          </a:p>
        </p:txBody>
      </p:sp>
      <p:sp>
        <p:nvSpPr>
          <p:cNvPr id="4" name="Marcador de texto 3">
            <a:extLst>
              <a:ext uri="{FF2B5EF4-FFF2-40B4-BE49-F238E27FC236}">
                <a16:creationId xmlns:a16="http://schemas.microsoft.com/office/drawing/2014/main" xmlns="" id="{9D30A0D6-8F23-42E0-B020-15EA317A603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xmlns="" id="{8E363E9B-DD95-45CB-B0F1-29100CBB0A47}"/>
              </a:ext>
            </a:extLst>
          </p:cNvPr>
          <p:cNvSpPr>
            <a:spLocks noGrp="1"/>
          </p:cNvSpPr>
          <p:nvPr>
            <p:ph type="dt" sz="half" idx="10"/>
          </p:nvPr>
        </p:nvSpPr>
        <p:spPr/>
        <p:txBody>
          <a:bodyPr/>
          <a:lstStyle/>
          <a:p>
            <a:fld id="{BE30719C-32C9-49F1-A1C9-C62EFDCB25D1}" type="datetimeFigureOut">
              <a:rPr lang="es-CL" smtClean="0"/>
              <a:t>06-12-2019</a:t>
            </a:fld>
            <a:endParaRPr lang="es-CL"/>
          </a:p>
        </p:txBody>
      </p:sp>
      <p:sp>
        <p:nvSpPr>
          <p:cNvPr id="6" name="Marcador de pie de página 5">
            <a:extLst>
              <a:ext uri="{FF2B5EF4-FFF2-40B4-BE49-F238E27FC236}">
                <a16:creationId xmlns:a16="http://schemas.microsoft.com/office/drawing/2014/main" xmlns="" id="{5688D7C6-8FB8-4F50-822A-EAF8DF27797E}"/>
              </a:ext>
            </a:extLst>
          </p:cNvPr>
          <p:cNvSpPr>
            <a:spLocks noGrp="1"/>
          </p:cNvSpPr>
          <p:nvPr>
            <p:ph type="ftr" sz="quarter" idx="11"/>
          </p:nvPr>
        </p:nvSpPr>
        <p:spPr/>
        <p:txBody>
          <a:bodyPr/>
          <a:lstStyle/>
          <a:p>
            <a:endParaRPr lang="es-CL"/>
          </a:p>
        </p:txBody>
      </p:sp>
      <p:sp>
        <p:nvSpPr>
          <p:cNvPr id="7" name="Marcador de número de diapositiva 6">
            <a:extLst>
              <a:ext uri="{FF2B5EF4-FFF2-40B4-BE49-F238E27FC236}">
                <a16:creationId xmlns:a16="http://schemas.microsoft.com/office/drawing/2014/main" xmlns="" id="{898B3277-FA7D-43E9-B7B8-F265978DD894}"/>
              </a:ext>
            </a:extLst>
          </p:cNvPr>
          <p:cNvSpPr>
            <a:spLocks noGrp="1"/>
          </p:cNvSpPr>
          <p:nvPr>
            <p:ph type="sldNum" sz="quarter" idx="12"/>
          </p:nvPr>
        </p:nvSpPr>
        <p:spPr/>
        <p:txBody>
          <a:bodyPr/>
          <a:lstStyle/>
          <a:p>
            <a:fld id="{BF34FD1D-8EB8-4995-BA7A-33E2832F579F}" type="slidenum">
              <a:rPr lang="es-CL" smtClean="0"/>
              <a:t>‹#›</a:t>
            </a:fld>
            <a:endParaRPr lang="es-CL"/>
          </a:p>
        </p:txBody>
      </p:sp>
    </p:spTree>
    <p:extLst>
      <p:ext uri="{BB962C8B-B14F-4D97-AF65-F5344CB8AC3E}">
        <p14:creationId xmlns:p14="http://schemas.microsoft.com/office/powerpoint/2010/main" val="1439235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xmlns="" id="{536CC995-01F0-4068-965C-EAFE6DFE2D9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CL"/>
          </a:p>
        </p:txBody>
      </p:sp>
      <p:sp>
        <p:nvSpPr>
          <p:cNvPr id="3" name="Marcador de texto 2">
            <a:extLst>
              <a:ext uri="{FF2B5EF4-FFF2-40B4-BE49-F238E27FC236}">
                <a16:creationId xmlns:a16="http://schemas.microsoft.com/office/drawing/2014/main" xmlns="" id="{49C3A15E-780E-4896-A19A-BAC0F9335E2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fecha 3">
            <a:extLst>
              <a:ext uri="{FF2B5EF4-FFF2-40B4-BE49-F238E27FC236}">
                <a16:creationId xmlns:a16="http://schemas.microsoft.com/office/drawing/2014/main" xmlns="" id="{7D80C338-1E96-45BE-BC73-62FCC8E016F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E30719C-32C9-49F1-A1C9-C62EFDCB25D1}" type="datetimeFigureOut">
              <a:rPr lang="es-CL" smtClean="0"/>
              <a:t>06-12-2019</a:t>
            </a:fld>
            <a:endParaRPr lang="es-CL"/>
          </a:p>
        </p:txBody>
      </p:sp>
      <p:sp>
        <p:nvSpPr>
          <p:cNvPr id="5" name="Marcador de pie de página 4">
            <a:extLst>
              <a:ext uri="{FF2B5EF4-FFF2-40B4-BE49-F238E27FC236}">
                <a16:creationId xmlns:a16="http://schemas.microsoft.com/office/drawing/2014/main" xmlns="" id="{2948D504-8163-444C-BE97-E6582CF90A5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CL"/>
          </a:p>
        </p:txBody>
      </p:sp>
      <p:sp>
        <p:nvSpPr>
          <p:cNvPr id="6" name="Marcador de número de diapositiva 5">
            <a:extLst>
              <a:ext uri="{FF2B5EF4-FFF2-40B4-BE49-F238E27FC236}">
                <a16:creationId xmlns:a16="http://schemas.microsoft.com/office/drawing/2014/main" xmlns="" id="{557D27E6-7A37-4AB3-8BA2-1F30A7E5E8F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F34FD1D-8EB8-4995-BA7A-33E2832F579F}" type="slidenum">
              <a:rPr lang="es-CL" smtClean="0"/>
              <a:t>‹#›</a:t>
            </a:fld>
            <a:endParaRPr lang="es-CL"/>
          </a:p>
        </p:txBody>
      </p:sp>
    </p:spTree>
    <p:extLst>
      <p:ext uri="{BB962C8B-B14F-4D97-AF65-F5344CB8AC3E}">
        <p14:creationId xmlns:p14="http://schemas.microsoft.com/office/powerpoint/2010/main" val="154488556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6.xml"/><Relationship Id="rId4" Type="http://schemas.openxmlformats.org/officeDocument/2006/relationships/image" Target="../media/image28.png"/></Relationships>
</file>

<file path=ppt/slides/_rels/slide2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image" Target="../media/image42.png"/><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3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3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emf"/><Relationship Id="rId1" Type="http://schemas.openxmlformats.org/officeDocument/2006/relationships/slideLayout" Target="../slideLayouts/slideLayout2.xml"/><Relationship Id="rId5" Type="http://schemas.openxmlformats.org/officeDocument/2006/relationships/image" Target="../media/image59.png"/><Relationship Id="rId4" Type="http://schemas.openxmlformats.org/officeDocument/2006/relationships/image" Target="../media/image58.png"/></Relationships>
</file>

<file path=ppt/slides/_rels/slide37.xml.rels><?xml version="1.0" encoding="UTF-8" standalone="yes"?>
<Relationships xmlns="http://schemas.openxmlformats.org/package/2006/relationships"><Relationship Id="rId2" Type="http://schemas.openxmlformats.org/officeDocument/2006/relationships/image" Target="../media/image60.emf"/><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61.emf"/><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62.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63.emf"/><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64.emf"/><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65.emf"/><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66.emf"/><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67.emf"/><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68.emf"/><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69.e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2A9C7962-768B-4208-8574-520123646736}"/>
              </a:ext>
            </a:extLst>
          </p:cNvPr>
          <p:cNvSpPr>
            <a:spLocks noGrp="1"/>
          </p:cNvSpPr>
          <p:nvPr>
            <p:ph type="ctrTitle"/>
          </p:nvPr>
        </p:nvSpPr>
        <p:spPr>
          <a:xfrm>
            <a:off x="319314" y="2247940"/>
            <a:ext cx="6725149" cy="3604220"/>
          </a:xfrm>
        </p:spPr>
        <p:txBody>
          <a:bodyPr>
            <a:normAutofit fontScale="90000"/>
          </a:bodyPr>
          <a:lstStyle/>
          <a:p>
            <a:r>
              <a:rPr lang="en-US" sz="3000" b="1" dirty="0"/>
              <a:t>Understanding Chilean Unrest: inequalities, social conflict and political change in contemporary Chile</a:t>
            </a:r>
            <a:br>
              <a:rPr lang="en-US" sz="3000" b="1" dirty="0"/>
            </a:br>
            <a:r>
              <a:rPr lang="en-US" sz="3000" b="1" dirty="0"/>
              <a:t/>
            </a:r>
            <a:br>
              <a:rPr lang="en-US" sz="3000" b="1" dirty="0"/>
            </a:br>
            <a:r>
              <a:rPr lang="en-US" sz="2200" dirty="0"/>
              <a:t/>
            </a:r>
            <a:br>
              <a:rPr lang="en-US" sz="2200" dirty="0"/>
            </a:br>
            <a:r>
              <a:rPr lang="en-US" sz="2200" dirty="0"/>
              <a:t>Thursday 28 November 2019 6:30pm to 8:00pm</a:t>
            </a:r>
            <a:br>
              <a:rPr lang="en-US" sz="2200" dirty="0"/>
            </a:br>
            <a:r>
              <a:rPr lang="en-US" sz="2200" dirty="0"/>
              <a:t/>
            </a:r>
            <a:br>
              <a:rPr lang="en-US" sz="2200" dirty="0"/>
            </a:br>
            <a:r>
              <a:rPr lang="en-US" sz="2200" i="1" dirty="0"/>
              <a:t>Hosted by the International Inequalities Institute and the Centre for Social Conflict and Cohesion Studies (COES)</a:t>
            </a:r>
            <a:r>
              <a:rPr lang="en-US" i="1" dirty="0"/>
              <a:t/>
            </a:r>
            <a:br>
              <a:rPr lang="en-US" i="1" dirty="0"/>
            </a:br>
            <a:endParaRPr lang="es-CL" sz="3800" b="1" dirty="0"/>
          </a:p>
        </p:txBody>
      </p:sp>
      <p:pic>
        <p:nvPicPr>
          <p:cNvPr id="4" name="Imagen 3">
            <a:extLst>
              <a:ext uri="{FF2B5EF4-FFF2-40B4-BE49-F238E27FC236}">
                <a16:creationId xmlns:a16="http://schemas.microsoft.com/office/drawing/2014/main" xmlns="" id="{9CFAA486-D1F5-42CC-9313-9D1EFE1E9476}"/>
              </a:ext>
            </a:extLst>
          </p:cNvPr>
          <p:cNvPicPr>
            <a:picLocks noChangeAspect="1"/>
          </p:cNvPicPr>
          <p:nvPr/>
        </p:nvPicPr>
        <p:blipFill>
          <a:blip r:embed="rId2"/>
          <a:stretch>
            <a:fillRect/>
          </a:stretch>
        </p:blipFill>
        <p:spPr>
          <a:xfrm>
            <a:off x="298315" y="337258"/>
            <a:ext cx="3383573" cy="664522"/>
          </a:xfrm>
          <a:prstGeom prst="rect">
            <a:avLst/>
          </a:prstGeom>
        </p:spPr>
      </p:pic>
      <p:pic>
        <p:nvPicPr>
          <p:cNvPr id="5" name="Imagen 4">
            <a:extLst>
              <a:ext uri="{FF2B5EF4-FFF2-40B4-BE49-F238E27FC236}">
                <a16:creationId xmlns:a16="http://schemas.microsoft.com/office/drawing/2014/main" xmlns="" id="{AD4EE783-B6F3-4D58-B761-2F648B51F316}"/>
              </a:ext>
            </a:extLst>
          </p:cNvPr>
          <p:cNvPicPr>
            <a:picLocks noChangeAspect="1"/>
          </p:cNvPicPr>
          <p:nvPr/>
        </p:nvPicPr>
        <p:blipFill>
          <a:blip r:embed="rId3"/>
          <a:stretch>
            <a:fillRect/>
          </a:stretch>
        </p:blipFill>
        <p:spPr>
          <a:xfrm>
            <a:off x="8743834" y="311950"/>
            <a:ext cx="2933832" cy="649077"/>
          </a:xfrm>
          <a:prstGeom prst="rect">
            <a:avLst/>
          </a:prstGeom>
        </p:spPr>
      </p:pic>
      <p:pic>
        <p:nvPicPr>
          <p:cNvPr id="7" name="Imagen 6">
            <a:extLst>
              <a:ext uri="{FF2B5EF4-FFF2-40B4-BE49-F238E27FC236}">
                <a16:creationId xmlns:a16="http://schemas.microsoft.com/office/drawing/2014/main" xmlns="" id="{65B176C1-40C0-4514-B13D-2FEF40D84982}"/>
              </a:ext>
            </a:extLst>
          </p:cNvPr>
          <p:cNvPicPr>
            <a:picLocks noChangeAspect="1"/>
          </p:cNvPicPr>
          <p:nvPr/>
        </p:nvPicPr>
        <p:blipFill>
          <a:blip r:embed="rId4"/>
          <a:stretch>
            <a:fillRect/>
          </a:stretch>
        </p:blipFill>
        <p:spPr>
          <a:xfrm>
            <a:off x="7084772" y="2247941"/>
            <a:ext cx="5107228" cy="4637314"/>
          </a:xfrm>
          <a:prstGeom prst="rect">
            <a:avLst/>
          </a:prstGeom>
        </p:spPr>
      </p:pic>
      <p:pic>
        <p:nvPicPr>
          <p:cNvPr id="8" name="Imagen 7">
            <a:extLst>
              <a:ext uri="{FF2B5EF4-FFF2-40B4-BE49-F238E27FC236}">
                <a16:creationId xmlns:a16="http://schemas.microsoft.com/office/drawing/2014/main" xmlns="" id="{63F530E6-43F9-4B7E-BF35-340D2DCACB03}"/>
              </a:ext>
            </a:extLst>
          </p:cNvPr>
          <p:cNvPicPr>
            <a:picLocks noChangeAspect="1"/>
          </p:cNvPicPr>
          <p:nvPr/>
        </p:nvPicPr>
        <p:blipFill>
          <a:blip r:embed="rId5"/>
          <a:stretch>
            <a:fillRect/>
          </a:stretch>
        </p:blipFill>
        <p:spPr>
          <a:xfrm rot="976573">
            <a:off x="8352374" y="3022244"/>
            <a:ext cx="1083190" cy="2491807"/>
          </a:xfrm>
          <a:prstGeom prst="rect">
            <a:avLst/>
          </a:prstGeom>
        </p:spPr>
      </p:pic>
      <p:pic>
        <p:nvPicPr>
          <p:cNvPr id="10" name="Imagen 9">
            <a:extLst>
              <a:ext uri="{FF2B5EF4-FFF2-40B4-BE49-F238E27FC236}">
                <a16:creationId xmlns:a16="http://schemas.microsoft.com/office/drawing/2014/main" xmlns="" id="{4D98C14A-212E-4D77-818E-1F6F5A48F5D9}"/>
              </a:ext>
            </a:extLst>
          </p:cNvPr>
          <p:cNvPicPr>
            <a:picLocks noChangeAspect="1"/>
          </p:cNvPicPr>
          <p:nvPr/>
        </p:nvPicPr>
        <p:blipFill>
          <a:blip r:embed="rId6"/>
          <a:stretch>
            <a:fillRect/>
          </a:stretch>
        </p:blipFill>
        <p:spPr>
          <a:xfrm>
            <a:off x="6096000" y="299964"/>
            <a:ext cx="2491395" cy="737743"/>
          </a:xfrm>
          <a:prstGeom prst="rect">
            <a:avLst/>
          </a:prstGeom>
        </p:spPr>
      </p:pic>
    </p:spTree>
    <p:extLst>
      <p:ext uri="{BB962C8B-B14F-4D97-AF65-F5344CB8AC3E}">
        <p14:creationId xmlns:p14="http://schemas.microsoft.com/office/powerpoint/2010/main" val="20824007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823E8BA-7A7B-4DA3-8E8E-8CDBFB12976F}"/>
              </a:ext>
            </a:extLst>
          </p:cNvPr>
          <p:cNvSpPr>
            <a:spLocks noGrp="1"/>
          </p:cNvSpPr>
          <p:nvPr>
            <p:ph type="title"/>
          </p:nvPr>
        </p:nvSpPr>
        <p:spPr/>
        <p:txBody>
          <a:bodyPr>
            <a:normAutofit/>
          </a:bodyPr>
          <a:lstStyle/>
          <a:p>
            <a:r>
              <a:rPr lang="es-CL" sz="2800" dirty="0"/>
              <a:t>Chile: </a:t>
            </a:r>
            <a:r>
              <a:rPr lang="es-CL" sz="2800" dirty="0" err="1"/>
              <a:t>Unemployment</a:t>
            </a:r>
            <a:r>
              <a:rPr lang="es-CL" sz="2800" dirty="0"/>
              <a:t> </a:t>
            </a:r>
            <a:r>
              <a:rPr lang="es-CL" sz="2800" dirty="0" err="1"/>
              <a:t>rate</a:t>
            </a:r>
            <a:r>
              <a:rPr lang="es-CL" sz="2800" dirty="0"/>
              <a:t> 2017, </a:t>
            </a:r>
            <a:r>
              <a:rPr lang="es-CL" sz="2800" dirty="0" err="1"/>
              <a:t>by</a:t>
            </a:r>
            <a:r>
              <a:rPr lang="es-CL" sz="2800" dirty="0"/>
              <a:t> </a:t>
            </a:r>
            <a:r>
              <a:rPr lang="es-CL" sz="2800" dirty="0" err="1"/>
              <a:t>income</a:t>
            </a:r>
            <a:r>
              <a:rPr lang="es-CL" sz="2800" dirty="0"/>
              <a:t> </a:t>
            </a:r>
            <a:r>
              <a:rPr lang="es-CL" sz="2800" dirty="0" err="1"/>
              <a:t>quintile</a:t>
            </a:r>
            <a:r>
              <a:rPr lang="es-CL" sz="2800" dirty="0"/>
              <a:t> and sex</a:t>
            </a:r>
            <a:br>
              <a:rPr lang="es-CL" sz="2800" dirty="0"/>
            </a:br>
            <a:endParaRPr lang="en-US" sz="2800" dirty="0"/>
          </a:p>
        </p:txBody>
      </p:sp>
      <p:sp>
        <p:nvSpPr>
          <p:cNvPr id="5" name="TextBox 4">
            <a:extLst>
              <a:ext uri="{FF2B5EF4-FFF2-40B4-BE49-F238E27FC236}">
                <a16:creationId xmlns:a16="http://schemas.microsoft.com/office/drawing/2014/main" xmlns="" id="{D5F5A0D7-49BA-4633-98E9-67E1D160BA76}"/>
              </a:ext>
            </a:extLst>
          </p:cNvPr>
          <p:cNvSpPr txBox="1"/>
          <p:nvPr/>
        </p:nvSpPr>
        <p:spPr>
          <a:xfrm>
            <a:off x="3897746" y="6353184"/>
            <a:ext cx="6668655" cy="523220"/>
          </a:xfrm>
          <a:prstGeom prst="rect">
            <a:avLst/>
          </a:prstGeom>
          <a:noFill/>
        </p:spPr>
        <p:txBody>
          <a:bodyPr wrap="square" rtlCol="0">
            <a:spAutoFit/>
          </a:bodyPr>
          <a:lstStyle/>
          <a:p>
            <a:pPr algn="r"/>
            <a:r>
              <a:rPr lang="es-CL" sz="1400" i="1" dirty="0">
                <a:solidFill>
                  <a:schemeClr val="bg1"/>
                </a:solidFill>
                <a:latin typeface="+mj-lt"/>
              </a:rPr>
              <a:t>Elaboración propia con datos CASEN 2017. </a:t>
            </a:r>
          </a:p>
          <a:p>
            <a:pPr algn="r"/>
            <a:r>
              <a:rPr lang="es-CL" sz="1400" i="1" dirty="0">
                <a:solidFill>
                  <a:schemeClr val="bg1"/>
                </a:solidFill>
                <a:latin typeface="+mj-lt"/>
              </a:rPr>
              <a:t>Incluye personas entre 25 y 60 años de edad.</a:t>
            </a:r>
            <a:endParaRPr lang="en-US" sz="1400" i="1" dirty="0">
              <a:solidFill>
                <a:schemeClr val="bg1"/>
              </a:solidFill>
              <a:latin typeface="+mj-lt"/>
            </a:endParaRPr>
          </a:p>
        </p:txBody>
      </p:sp>
      <p:pic>
        <p:nvPicPr>
          <p:cNvPr id="3" name="Picture 2">
            <a:extLst>
              <a:ext uri="{FF2B5EF4-FFF2-40B4-BE49-F238E27FC236}">
                <a16:creationId xmlns:a16="http://schemas.microsoft.com/office/drawing/2014/main" xmlns="" id="{864CEC8E-B7FE-45BC-A4ED-1B201A45484C}"/>
              </a:ext>
            </a:extLst>
          </p:cNvPr>
          <p:cNvPicPr>
            <a:picLocks noChangeAspect="1"/>
          </p:cNvPicPr>
          <p:nvPr/>
        </p:nvPicPr>
        <p:blipFill>
          <a:blip r:embed="rId2"/>
          <a:stretch>
            <a:fillRect/>
          </a:stretch>
        </p:blipFill>
        <p:spPr>
          <a:xfrm>
            <a:off x="2657558" y="1958742"/>
            <a:ext cx="6876884" cy="4051143"/>
          </a:xfrm>
          <a:prstGeom prst="rect">
            <a:avLst/>
          </a:prstGeom>
        </p:spPr>
      </p:pic>
      <p:sp>
        <p:nvSpPr>
          <p:cNvPr id="6" name="Rectángulo 1">
            <a:extLst>
              <a:ext uri="{FF2B5EF4-FFF2-40B4-BE49-F238E27FC236}">
                <a16:creationId xmlns:a16="http://schemas.microsoft.com/office/drawing/2014/main" xmlns="" id="{B0E96FF3-BD69-4751-814F-401E4607DE99}"/>
              </a:ext>
            </a:extLst>
          </p:cNvPr>
          <p:cNvSpPr/>
          <p:nvPr/>
        </p:nvSpPr>
        <p:spPr>
          <a:xfrm>
            <a:off x="4488730" y="6078032"/>
            <a:ext cx="4746271" cy="246221"/>
          </a:xfrm>
          <a:prstGeom prst="rect">
            <a:avLst/>
          </a:prstGeom>
        </p:spPr>
        <p:txBody>
          <a:bodyPr wrap="square">
            <a:spAutoFit/>
          </a:bodyPr>
          <a:lstStyle/>
          <a:p>
            <a:pPr algn="r" fontAlgn="b"/>
            <a:r>
              <a:rPr lang="es-ES" sz="1000" dirty="0" err="1">
                <a:solidFill>
                  <a:srgbClr val="000000"/>
                </a:solidFill>
              </a:rPr>
              <a:t>Own</a:t>
            </a:r>
            <a:r>
              <a:rPr lang="es-ES" sz="1000" dirty="0">
                <a:solidFill>
                  <a:srgbClr val="000000"/>
                </a:solidFill>
              </a:rPr>
              <a:t> </a:t>
            </a:r>
            <a:r>
              <a:rPr lang="es-ES" sz="1000" dirty="0" err="1">
                <a:solidFill>
                  <a:srgbClr val="000000"/>
                </a:solidFill>
              </a:rPr>
              <a:t>estimates</a:t>
            </a:r>
            <a:r>
              <a:rPr lang="es-ES" sz="1000" dirty="0">
                <a:solidFill>
                  <a:srgbClr val="000000"/>
                </a:solidFill>
              </a:rPr>
              <a:t> </a:t>
            </a:r>
            <a:r>
              <a:rPr lang="es-ES" sz="1000" dirty="0" err="1">
                <a:solidFill>
                  <a:srgbClr val="000000"/>
                </a:solidFill>
              </a:rPr>
              <a:t>from</a:t>
            </a:r>
            <a:r>
              <a:rPr lang="es-ES" sz="1000" dirty="0">
                <a:solidFill>
                  <a:srgbClr val="000000"/>
                </a:solidFill>
              </a:rPr>
              <a:t> CASEN 2017.</a:t>
            </a:r>
            <a:endParaRPr lang="en-US" sz="1000" dirty="0">
              <a:solidFill>
                <a:srgbClr val="000000"/>
              </a:solidFill>
            </a:endParaRPr>
          </a:p>
        </p:txBody>
      </p:sp>
    </p:spTree>
    <p:extLst>
      <p:ext uri="{BB962C8B-B14F-4D97-AF65-F5344CB8AC3E}">
        <p14:creationId xmlns:p14="http://schemas.microsoft.com/office/powerpoint/2010/main" val="29774146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823E8BA-7A7B-4DA3-8E8E-8CDBFB12976F}"/>
              </a:ext>
            </a:extLst>
          </p:cNvPr>
          <p:cNvSpPr>
            <a:spLocks noGrp="1"/>
          </p:cNvSpPr>
          <p:nvPr>
            <p:ph type="title"/>
          </p:nvPr>
        </p:nvSpPr>
        <p:spPr>
          <a:xfrm>
            <a:off x="2346960" y="1310"/>
            <a:ext cx="7543800" cy="1450757"/>
          </a:xfrm>
        </p:spPr>
        <p:txBody>
          <a:bodyPr>
            <a:normAutofit/>
          </a:bodyPr>
          <a:lstStyle/>
          <a:p>
            <a:r>
              <a:rPr lang="es-CL" sz="3200" dirty="0"/>
              <a:t>Chile: </a:t>
            </a:r>
            <a:r>
              <a:rPr lang="es-CL" sz="3200" dirty="0" err="1"/>
              <a:t>Employment</a:t>
            </a:r>
            <a:r>
              <a:rPr lang="es-CL" sz="3200" dirty="0"/>
              <a:t> </a:t>
            </a:r>
            <a:r>
              <a:rPr lang="es-CL" sz="3200" dirty="0" err="1"/>
              <a:t>quality</a:t>
            </a:r>
            <a:r>
              <a:rPr lang="es-CL" sz="3200" dirty="0"/>
              <a:t> 2017</a:t>
            </a:r>
            <a:endParaRPr lang="en-US" sz="3200" dirty="0"/>
          </a:p>
        </p:txBody>
      </p:sp>
      <p:sp>
        <p:nvSpPr>
          <p:cNvPr id="5" name="TextBox 4">
            <a:extLst>
              <a:ext uri="{FF2B5EF4-FFF2-40B4-BE49-F238E27FC236}">
                <a16:creationId xmlns:a16="http://schemas.microsoft.com/office/drawing/2014/main" xmlns="" id="{D5F5A0D7-49BA-4633-98E9-67E1D160BA76}"/>
              </a:ext>
            </a:extLst>
          </p:cNvPr>
          <p:cNvSpPr txBox="1"/>
          <p:nvPr/>
        </p:nvSpPr>
        <p:spPr>
          <a:xfrm>
            <a:off x="3897746" y="6353184"/>
            <a:ext cx="6668655" cy="523220"/>
          </a:xfrm>
          <a:prstGeom prst="rect">
            <a:avLst/>
          </a:prstGeom>
          <a:noFill/>
        </p:spPr>
        <p:txBody>
          <a:bodyPr wrap="square" rtlCol="0">
            <a:spAutoFit/>
          </a:bodyPr>
          <a:lstStyle/>
          <a:p>
            <a:pPr algn="r"/>
            <a:r>
              <a:rPr lang="es-CL" sz="1400" i="1" dirty="0">
                <a:solidFill>
                  <a:schemeClr val="bg1"/>
                </a:solidFill>
                <a:latin typeface="+mj-lt"/>
              </a:rPr>
              <a:t>Elaboración propia con datos CASEN 2017. </a:t>
            </a:r>
          </a:p>
          <a:p>
            <a:pPr algn="r"/>
            <a:r>
              <a:rPr lang="es-CL" sz="1400" i="1" dirty="0">
                <a:solidFill>
                  <a:schemeClr val="bg1"/>
                </a:solidFill>
                <a:latin typeface="+mj-lt"/>
              </a:rPr>
              <a:t>Incluye personas entre 25 y 60 años de edad.</a:t>
            </a:r>
            <a:endParaRPr lang="en-US" sz="1400" i="1" dirty="0">
              <a:solidFill>
                <a:schemeClr val="bg1"/>
              </a:solidFill>
              <a:latin typeface="+mj-lt"/>
            </a:endParaRPr>
          </a:p>
        </p:txBody>
      </p:sp>
      <p:pic>
        <p:nvPicPr>
          <p:cNvPr id="4" name="Picture 3">
            <a:extLst>
              <a:ext uri="{FF2B5EF4-FFF2-40B4-BE49-F238E27FC236}">
                <a16:creationId xmlns:a16="http://schemas.microsoft.com/office/drawing/2014/main" xmlns="" id="{21269D86-B8CC-49C6-8E4F-6BF4CABB502C}"/>
              </a:ext>
            </a:extLst>
          </p:cNvPr>
          <p:cNvPicPr>
            <a:picLocks noChangeAspect="1"/>
          </p:cNvPicPr>
          <p:nvPr/>
        </p:nvPicPr>
        <p:blipFill>
          <a:blip r:embed="rId2"/>
          <a:stretch>
            <a:fillRect/>
          </a:stretch>
        </p:blipFill>
        <p:spPr>
          <a:xfrm>
            <a:off x="2408010" y="1452067"/>
            <a:ext cx="3759363" cy="2429589"/>
          </a:xfrm>
          <a:prstGeom prst="rect">
            <a:avLst/>
          </a:prstGeom>
        </p:spPr>
      </p:pic>
      <p:pic>
        <p:nvPicPr>
          <p:cNvPr id="6" name="Picture 5">
            <a:extLst>
              <a:ext uri="{FF2B5EF4-FFF2-40B4-BE49-F238E27FC236}">
                <a16:creationId xmlns:a16="http://schemas.microsoft.com/office/drawing/2014/main" xmlns="" id="{95E3950C-640E-4878-8C9F-3DA39235BDAA}"/>
              </a:ext>
            </a:extLst>
          </p:cNvPr>
          <p:cNvPicPr>
            <a:picLocks noChangeAspect="1"/>
          </p:cNvPicPr>
          <p:nvPr/>
        </p:nvPicPr>
        <p:blipFill>
          <a:blip r:embed="rId3"/>
          <a:stretch>
            <a:fillRect/>
          </a:stretch>
        </p:blipFill>
        <p:spPr>
          <a:xfrm>
            <a:off x="2405603" y="3830455"/>
            <a:ext cx="3759363" cy="2429589"/>
          </a:xfrm>
          <a:prstGeom prst="rect">
            <a:avLst/>
          </a:prstGeom>
        </p:spPr>
      </p:pic>
      <p:pic>
        <p:nvPicPr>
          <p:cNvPr id="7" name="Picture 6">
            <a:extLst>
              <a:ext uri="{FF2B5EF4-FFF2-40B4-BE49-F238E27FC236}">
                <a16:creationId xmlns:a16="http://schemas.microsoft.com/office/drawing/2014/main" xmlns="" id="{50D61020-F4F9-4D30-A22B-949E1D966D2E}"/>
              </a:ext>
            </a:extLst>
          </p:cNvPr>
          <p:cNvPicPr>
            <a:picLocks noChangeAspect="1"/>
          </p:cNvPicPr>
          <p:nvPr/>
        </p:nvPicPr>
        <p:blipFill>
          <a:blip r:embed="rId4"/>
          <a:stretch>
            <a:fillRect/>
          </a:stretch>
        </p:blipFill>
        <p:spPr>
          <a:xfrm>
            <a:off x="6164714" y="1452067"/>
            <a:ext cx="3759363" cy="2429589"/>
          </a:xfrm>
          <a:prstGeom prst="rect">
            <a:avLst/>
          </a:prstGeom>
        </p:spPr>
      </p:pic>
      <p:pic>
        <p:nvPicPr>
          <p:cNvPr id="8" name="Picture 7">
            <a:extLst>
              <a:ext uri="{FF2B5EF4-FFF2-40B4-BE49-F238E27FC236}">
                <a16:creationId xmlns:a16="http://schemas.microsoft.com/office/drawing/2014/main" xmlns="" id="{0E5738D9-B055-417B-9481-EA864A31A171}"/>
              </a:ext>
            </a:extLst>
          </p:cNvPr>
          <p:cNvPicPr>
            <a:picLocks noChangeAspect="1"/>
          </p:cNvPicPr>
          <p:nvPr/>
        </p:nvPicPr>
        <p:blipFill>
          <a:blip r:embed="rId5"/>
          <a:stretch>
            <a:fillRect/>
          </a:stretch>
        </p:blipFill>
        <p:spPr>
          <a:xfrm>
            <a:off x="6164713" y="3830856"/>
            <a:ext cx="3759363" cy="2429589"/>
          </a:xfrm>
          <a:prstGeom prst="rect">
            <a:avLst/>
          </a:prstGeom>
        </p:spPr>
      </p:pic>
      <p:sp>
        <p:nvSpPr>
          <p:cNvPr id="3" name="TextBox 2">
            <a:extLst>
              <a:ext uri="{FF2B5EF4-FFF2-40B4-BE49-F238E27FC236}">
                <a16:creationId xmlns:a16="http://schemas.microsoft.com/office/drawing/2014/main" xmlns="" id="{668B050E-91B7-4248-BFBC-DA7B0DE7CA04}"/>
              </a:ext>
            </a:extLst>
          </p:cNvPr>
          <p:cNvSpPr txBox="1"/>
          <p:nvPr/>
        </p:nvSpPr>
        <p:spPr>
          <a:xfrm>
            <a:off x="3582185" y="1498861"/>
            <a:ext cx="1621410" cy="369332"/>
          </a:xfrm>
          <a:prstGeom prst="rect">
            <a:avLst/>
          </a:prstGeom>
          <a:solidFill>
            <a:schemeClr val="bg1"/>
          </a:solidFill>
        </p:spPr>
        <p:txBody>
          <a:bodyPr wrap="square" rtlCol="0">
            <a:spAutoFit/>
          </a:bodyPr>
          <a:lstStyle/>
          <a:p>
            <a:pPr algn="ctr"/>
            <a:r>
              <a:rPr lang="en-US" dirty="0"/>
              <a:t>Self employed</a:t>
            </a:r>
          </a:p>
        </p:txBody>
      </p:sp>
      <p:sp>
        <p:nvSpPr>
          <p:cNvPr id="9" name="TextBox 8">
            <a:extLst>
              <a:ext uri="{FF2B5EF4-FFF2-40B4-BE49-F238E27FC236}">
                <a16:creationId xmlns:a16="http://schemas.microsoft.com/office/drawing/2014/main" xmlns="" id="{B480020B-0C61-4F8E-8ECB-C9C8C52A7A5D}"/>
              </a:ext>
            </a:extLst>
          </p:cNvPr>
          <p:cNvSpPr txBox="1"/>
          <p:nvPr/>
        </p:nvSpPr>
        <p:spPr>
          <a:xfrm>
            <a:off x="7341548" y="1489434"/>
            <a:ext cx="1621410" cy="369332"/>
          </a:xfrm>
          <a:prstGeom prst="rect">
            <a:avLst/>
          </a:prstGeom>
          <a:solidFill>
            <a:schemeClr val="bg1"/>
          </a:solidFill>
        </p:spPr>
        <p:txBody>
          <a:bodyPr wrap="square" rtlCol="0">
            <a:spAutoFit/>
          </a:bodyPr>
          <a:lstStyle/>
          <a:p>
            <a:pPr algn="ctr"/>
            <a:r>
              <a:rPr lang="en-US" dirty="0"/>
              <a:t>Salaried</a:t>
            </a:r>
          </a:p>
        </p:txBody>
      </p:sp>
      <p:sp>
        <p:nvSpPr>
          <p:cNvPr id="10" name="TextBox 9">
            <a:extLst>
              <a:ext uri="{FF2B5EF4-FFF2-40B4-BE49-F238E27FC236}">
                <a16:creationId xmlns:a16="http://schemas.microsoft.com/office/drawing/2014/main" xmlns="" id="{2C29CF4E-0D0E-4A19-86EC-F21BCAFE73ED}"/>
              </a:ext>
            </a:extLst>
          </p:cNvPr>
          <p:cNvSpPr txBox="1"/>
          <p:nvPr/>
        </p:nvSpPr>
        <p:spPr>
          <a:xfrm>
            <a:off x="3468786" y="3866850"/>
            <a:ext cx="1621410" cy="369332"/>
          </a:xfrm>
          <a:prstGeom prst="rect">
            <a:avLst/>
          </a:prstGeom>
          <a:solidFill>
            <a:schemeClr val="bg1"/>
          </a:solidFill>
        </p:spPr>
        <p:txBody>
          <a:bodyPr wrap="square" rtlCol="0">
            <a:spAutoFit/>
          </a:bodyPr>
          <a:lstStyle/>
          <a:p>
            <a:pPr algn="ctr"/>
            <a:r>
              <a:rPr lang="en-US" dirty="0"/>
              <a:t>Has contract</a:t>
            </a:r>
          </a:p>
        </p:txBody>
      </p:sp>
      <p:sp>
        <p:nvSpPr>
          <p:cNvPr id="11" name="TextBox 10">
            <a:extLst>
              <a:ext uri="{FF2B5EF4-FFF2-40B4-BE49-F238E27FC236}">
                <a16:creationId xmlns:a16="http://schemas.microsoft.com/office/drawing/2014/main" xmlns="" id="{30036685-6291-435B-B861-2A63E4DE6CF3}"/>
              </a:ext>
            </a:extLst>
          </p:cNvPr>
          <p:cNvSpPr txBox="1"/>
          <p:nvPr/>
        </p:nvSpPr>
        <p:spPr>
          <a:xfrm>
            <a:off x="6539991" y="3881656"/>
            <a:ext cx="3103629" cy="369332"/>
          </a:xfrm>
          <a:prstGeom prst="rect">
            <a:avLst/>
          </a:prstGeom>
          <a:solidFill>
            <a:schemeClr val="bg1"/>
          </a:solidFill>
        </p:spPr>
        <p:txBody>
          <a:bodyPr wrap="square" rtlCol="0">
            <a:spAutoFit/>
          </a:bodyPr>
          <a:lstStyle/>
          <a:p>
            <a:pPr algn="ctr"/>
            <a:r>
              <a:rPr lang="en-US" dirty="0"/>
              <a:t>Indefinite contract</a:t>
            </a:r>
          </a:p>
        </p:txBody>
      </p:sp>
      <p:sp>
        <p:nvSpPr>
          <p:cNvPr id="12" name="Rectángulo 1">
            <a:extLst>
              <a:ext uri="{FF2B5EF4-FFF2-40B4-BE49-F238E27FC236}">
                <a16:creationId xmlns:a16="http://schemas.microsoft.com/office/drawing/2014/main" xmlns="" id="{67AB9617-2B31-4FA8-9660-3DE925CAD6B1}"/>
              </a:ext>
            </a:extLst>
          </p:cNvPr>
          <p:cNvSpPr/>
          <p:nvPr/>
        </p:nvSpPr>
        <p:spPr>
          <a:xfrm>
            <a:off x="4517011" y="6332556"/>
            <a:ext cx="4746271" cy="246221"/>
          </a:xfrm>
          <a:prstGeom prst="rect">
            <a:avLst/>
          </a:prstGeom>
        </p:spPr>
        <p:txBody>
          <a:bodyPr wrap="square">
            <a:spAutoFit/>
          </a:bodyPr>
          <a:lstStyle/>
          <a:p>
            <a:pPr algn="r" fontAlgn="b"/>
            <a:r>
              <a:rPr lang="es-ES" sz="1000" dirty="0" err="1">
                <a:solidFill>
                  <a:srgbClr val="000000"/>
                </a:solidFill>
              </a:rPr>
              <a:t>Own</a:t>
            </a:r>
            <a:r>
              <a:rPr lang="es-ES" sz="1000" dirty="0">
                <a:solidFill>
                  <a:srgbClr val="000000"/>
                </a:solidFill>
              </a:rPr>
              <a:t> </a:t>
            </a:r>
            <a:r>
              <a:rPr lang="es-ES" sz="1000" dirty="0" err="1">
                <a:solidFill>
                  <a:srgbClr val="000000"/>
                </a:solidFill>
              </a:rPr>
              <a:t>estimates</a:t>
            </a:r>
            <a:r>
              <a:rPr lang="es-ES" sz="1000" dirty="0">
                <a:solidFill>
                  <a:srgbClr val="000000"/>
                </a:solidFill>
              </a:rPr>
              <a:t> </a:t>
            </a:r>
            <a:r>
              <a:rPr lang="es-ES" sz="1000" dirty="0" err="1">
                <a:solidFill>
                  <a:srgbClr val="000000"/>
                </a:solidFill>
              </a:rPr>
              <a:t>from</a:t>
            </a:r>
            <a:r>
              <a:rPr lang="es-ES" sz="1000" dirty="0">
                <a:solidFill>
                  <a:srgbClr val="000000"/>
                </a:solidFill>
              </a:rPr>
              <a:t> CASEN 2017.</a:t>
            </a:r>
            <a:endParaRPr lang="en-US" sz="1000" dirty="0">
              <a:solidFill>
                <a:srgbClr val="000000"/>
              </a:solidFill>
            </a:endParaRPr>
          </a:p>
        </p:txBody>
      </p:sp>
    </p:spTree>
    <p:extLst>
      <p:ext uri="{BB962C8B-B14F-4D97-AF65-F5344CB8AC3E}">
        <p14:creationId xmlns:p14="http://schemas.microsoft.com/office/powerpoint/2010/main" val="755327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CD4074C9-EF85-4DFE-A8E3-95D0B6164963}"/>
              </a:ext>
            </a:extLst>
          </p:cNvPr>
          <p:cNvSpPr>
            <a:spLocks noGrp="1"/>
          </p:cNvSpPr>
          <p:nvPr>
            <p:ph idx="1"/>
          </p:nvPr>
        </p:nvSpPr>
        <p:spPr/>
        <p:txBody>
          <a:bodyPr>
            <a:normAutofit/>
          </a:bodyPr>
          <a:lstStyle/>
          <a:p>
            <a:pPr marL="0" indent="0" algn="ctr">
              <a:buNone/>
            </a:pPr>
            <a:r>
              <a:rPr lang="es-CL" sz="3600" dirty="0" err="1">
                <a:latin typeface="+mj-lt"/>
              </a:rPr>
              <a:t>Health</a:t>
            </a:r>
            <a:endParaRPr lang="en-US" sz="3600" dirty="0">
              <a:latin typeface="+mj-lt"/>
            </a:endParaRPr>
          </a:p>
        </p:txBody>
      </p:sp>
    </p:spTree>
    <p:extLst>
      <p:ext uri="{BB962C8B-B14F-4D97-AF65-F5344CB8AC3E}">
        <p14:creationId xmlns:p14="http://schemas.microsoft.com/office/powerpoint/2010/main" val="11241924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823E8BA-7A7B-4DA3-8E8E-8CDBFB12976F}"/>
              </a:ext>
            </a:extLst>
          </p:cNvPr>
          <p:cNvSpPr>
            <a:spLocks noGrp="1"/>
          </p:cNvSpPr>
          <p:nvPr>
            <p:ph type="title"/>
          </p:nvPr>
        </p:nvSpPr>
        <p:spPr/>
        <p:txBody>
          <a:bodyPr/>
          <a:lstStyle/>
          <a:p>
            <a:r>
              <a:rPr lang="es-ES" sz="3200" dirty="0"/>
              <a:t>Chile: </a:t>
            </a:r>
            <a:r>
              <a:rPr lang="es-ES" sz="3200" dirty="0" err="1"/>
              <a:t>Health</a:t>
            </a:r>
            <a:r>
              <a:rPr lang="es-ES" sz="3200" dirty="0"/>
              <a:t> </a:t>
            </a:r>
            <a:r>
              <a:rPr lang="es-ES" sz="3200" dirty="0" err="1"/>
              <a:t>insurance</a:t>
            </a:r>
            <a:r>
              <a:rPr lang="es-ES" sz="3200" dirty="0"/>
              <a:t> </a:t>
            </a:r>
            <a:r>
              <a:rPr lang="es-ES" sz="3200" dirty="0" err="1"/>
              <a:t>type</a:t>
            </a:r>
            <a:r>
              <a:rPr lang="es-ES" sz="3200" dirty="0"/>
              <a:t> </a:t>
            </a:r>
            <a:endParaRPr lang="en-US" sz="3200" dirty="0"/>
          </a:p>
        </p:txBody>
      </p:sp>
      <p:pic>
        <p:nvPicPr>
          <p:cNvPr id="3" name="Picture 2">
            <a:extLst>
              <a:ext uri="{FF2B5EF4-FFF2-40B4-BE49-F238E27FC236}">
                <a16:creationId xmlns:a16="http://schemas.microsoft.com/office/drawing/2014/main" xmlns="" id="{EC06B8AE-BBD2-4115-A6B7-5CCC5EF506FB}"/>
              </a:ext>
            </a:extLst>
          </p:cNvPr>
          <p:cNvPicPr>
            <a:picLocks noChangeAspect="1"/>
          </p:cNvPicPr>
          <p:nvPr/>
        </p:nvPicPr>
        <p:blipFill>
          <a:blip r:embed="rId2"/>
          <a:stretch>
            <a:fillRect/>
          </a:stretch>
        </p:blipFill>
        <p:spPr>
          <a:xfrm>
            <a:off x="3278885" y="1914209"/>
            <a:ext cx="5898391" cy="4153260"/>
          </a:xfrm>
          <a:prstGeom prst="rect">
            <a:avLst/>
          </a:prstGeom>
        </p:spPr>
      </p:pic>
      <p:sp>
        <p:nvSpPr>
          <p:cNvPr id="4" name="TextBox 3">
            <a:extLst>
              <a:ext uri="{FF2B5EF4-FFF2-40B4-BE49-F238E27FC236}">
                <a16:creationId xmlns:a16="http://schemas.microsoft.com/office/drawing/2014/main" xmlns="" id="{D13416FE-546C-437C-B51B-7C002B3B75C8}"/>
              </a:ext>
            </a:extLst>
          </p:cNvPr>
          <p:cNvSpPr txBox="1"/>
          <p:nvPr/>
        </p:nvSpPr>
        <p:spPr>
          <a:xfrm>
            <a:off x="3897746" y="6353185"/>
            <a:ext cx="6668655" cy="307777"/>
          </a:xfrm>
          <a:prstGeom prst="rect">
            <a:avLst/>
          </a:prstGeom>
          <a:noFill/>
        </p:spPr>
        <p:txBody>
          <a:bodyPr wrap="square" rtlCol="0">
            <a:spAutoFit/>
          </a:bodyPr>
          <a:lstStyle/>
          <a:p>
            <a:pPr algn="r"/>
            <a:r>
              <a:rPr lang="es-CL" sz="1400" i="1" dirty="0">
                <a:solidFill>
                  <a:schemeClr val="bg1"/>
                </a:solidFill>
                <a:latin typeface="+mj-lt"/>
              </a:rPr>
              <a:t>Elaboración propia con datos CASEN 2017. </a:t>
            </a:r>
          </a:p>
        </p:txBody>
      </p:sp>
      <p:sp>
        <p:nvSpPr>
          <p:cNvPr id="5" name="Rectángulo 1">
            <a:extLst>
              <a:ext uri="{FF2B5EF4-FFF2-40B4-BE49-F238E27FC236}">
                <a16:creationId xmlns:a16="http://schemas.microsoft.com/office/drawing/2014/main" xmlns="" id="{F0BF2480-9371-4468-A8FE-83012AE4A900}"/>
              </a:ext>
            </a:extLst>
          </p:cNvPr>
          <p:cNvSpPr/>
          <p:nvPr/>
        </p:nvSpPr>
        <p:spPr>
          <a:xfrm>
            <a:off x="4488730" y="6078032"/>
            <a:ext cx="4746271" cy="246221"/>
          </a:xfrm>
          <a:prstGeom prst="rect">
            <a:avLst/>
          </a:prstGeom>
        </p:spPr>
        <p:txBody>
          <a:bodyPr wrap="square">
            <a:spAutoFit/>
          </a:bodyPr>
          <a:lstStyle/>
          <a:p>
            <a:pPr algn="r" fontAlgn="b"/>
            <a:r>
              <a:rPr lang="es-ES" sz="1000" dirty="0" err="1">
                <a:solidFill>
                  <a:srgbClr val="000000"/>
                </a:solidFill>
              </a:rPr>
              <a:t>Own</a:t>
            </a:r>
            <a:r>
              <a:rPr lang="es-ES" sz="1000" dirty="0">
                <a:solidFill>
                  <a:srgbClr val="000000"/>
                </a:solidFill>
              </a:rPr>
              <a:t> </a:t>
            </a:r>
            <a:r>
              <a:rPr lang="es-ES" sz="1000" dirty="0" err="1">
                <a:solidFill>
                  <a:srgbClr val="000000"/>
                </a:solidFill>
              </a:rPr>
              <a:t>estimates</a:t>
            </a:r>
            <a:r>
              <a:rPr lang="es-ES" sz="1000" dirty="0">
                <a:solidFill>
                  <a:srgbClr val="000000"/>
                </a:solidFill>
              </a:rPr>
              <a:t> </a:t>
            </a:r>
            <a:r>
              <a:rPr lang="es-ES" sz="1000" dirty="0" err="1">
                <a:solidFill>
                  <a:srgbClr val="000000"/>
                </a:solidFill>
              </a:rPr>
              <a:t>from</a:t>
            </a:r>
            <a:r>
              <a:rPr lang="es-ES" sz="1000" dirty="0">
                <a:solidFill>
                  <a:srgbClr val="000000"/>
                </a:solidFill>
              </a:rPr>
              <a:t> CASEN 2017.</a:t>
            </a:r>
            <a:endParaRPr lang="en-US" sz="1000" dirty="0">
              <a:solidFill>
                <a:srgbClr val="000000"/>
              </a:solidFill>
            </a:endParaRPr>
          </a:p>
        </p:txBody>
      </p:sp>
    </p:spTree>
    <p:extLst>
      <p:ext uri="{BB962C8B-B14F-4D97-AF65-F5344CB8AC3E}">
        <p14:creationId xmlns:p14="http://schemas.microsoft.com/office/powerpoint/2010/main" val="16277562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823E8BA-7A7B-4DA3-8E8E-8CDBFB12976F}"/>
              </a:ext>
            </a:extLst>
          </p:cNvPr>
          <p:cNvSpPr>
            <a:spLocks noGrp="1"/>
          </p:cNvSpPr>
          <p:nvPr>
            <p:ph type="title"/>
          </p:nvPr>
        </p:nvSpPr>
        <p:spPr>
          <a:xfrm>
            <a:off x="2106468" y="152690"/>
            <a:ext cx="7886700" cy="1325563"/>
          </a:xfrm>
        </p:spPr>
        <p:txBody>
          <a:bodyPr>
            <a:normAutofit/>
          </a:bodyPr>
          <a:lstStyle/>
          <a:p>
            <a:r>
              <a:rPr lang="es-ES" sz="2600" dirty="0" err="1"/>
              <a:t>Have</a:t>
            </a:r>
            <a:r>
              <a:rPr lang="es-ES" sz="2600" dirty="0"/>
              <a:t> </a:t>
            </a:r>
            <a:r>
              <a:rPr lang="es-ES" sz="2600" dirty="0" err="1"/>
              <a:t>you</a:t>
            </a:r>
            <a:r>
              <a:rPr lang="es-ES" sz="2600" dirty="0"/>
              <a:t> </a:t>
            </a:r>
            <a:r>
              <a:rPr lang="es-ES" sz="2600" dirty="0" err="1"/>
              <a:t>had</a:t>
            </a:r>
            <a:r>
              <a:rPr lang="es-ES" sz="2600" dirty="0"/>
              <a:t> </a:t>
            </a:r>
            <a:r>
              <a:rPr lang="es-ES" sz="2600" dirty="0" err="1"/>
              <a:t>any</a:t>
            </a:r>
            <a:r>
              <a:rPr lang="es-ES" sz="2600" dirty="0"/>
              <a:t> </a:t>
            </a:r>
            <a:r>
              <a:rPr lang="es-ES" sz="2600" dirty="0" err="1"/>
              <a:t>of</a:t>
            </a:r>
            <a:r>
              <a:rPr lang="es-ES" sz="2600" dirty="0"/>
              <a:t> </a:t>
            </a:r>
            <a:r>
              <a:rPr lang="es-ES" sz="2600" dirty="0" err="1"/>
              <a:t>the</a:t>
            </a:r>
            <a:r>
              <a:rPr lang="es-ES" sz="2600" dirty="0"/>
              <a:t> </a:t>
            </a:r>
            <a:r>
              <a:rPr lang="es-ES" sz="2600" dirty="0" err="1"/>
              <a:t>following</a:t>
            </a:r>
            <a:r>
              <a:rPr lang="es-ES" sz="2600" dirty="0"/>
              <a:t> </a:t>
            </a:r>
            <a:r>
              <a:rPr lang="es-ES" sz="2600" dirty="0" err="1"/>
              <a:t>problems</a:t>
            </a:r>
            <a:r>
              <a:rPr lang="es-ES" sz="2600" dirty="0"/>
              <a:t> in </a:t>
            </a:r>
            <a:r>
              <a:rPr lang="es-ES" sz="2600" dirty="0" err="1"/>
              <a:t>health</a:t>
            </a:r>
            <a:r>
              <a:rPr lang="es-ES" sz="2600" dirty="0"/>
              <a:t> </a:t>
            </a:r>
            <a:r>
              <a:rPr lang="es-ES" sz="2600" dirty="0" err="1"/>
              <a:t>care</a:t>
            </a:r>
            <a:r>
              <a:rPr lang="es-ES" sz="2600" dirty="0"/>
              <a:t> </a:t>
            </a:r>
            <a:r>
              <a:rPr lang="es-ES" sz="2600" dirty="0" err="1"/>
              <a:t>services</a:t>
            </a:r>
            <a:r>
              <a:rPr lang="es-ES" sz="2600" dirty="0"/>
              <a:t>?</a:t>
            </a:r>
            <a:endParaRPr lang="en-US" sz="2600" dirty="0"/>
          </a:p>
        </p:txBody>
      </p:sp>
      <p:pic>
        <p:nvPicPr>
          <p:cNvPr id="6" name="Picture 5">
            <a:extLst>
              <a:ext uri="{FF2B5EF4-FFF2-40B4-BE49-F238E27FC236}">
                <a16:creationId xmlns:a16="http://schemas.microsoft.com/office/drawing/2014/main" xmlns="" id="{2F90477C-37FE-4CC9-8FDD-58BC385CBE95}"/>
              </a:ext>
            </a:extLst>
          </p:cNvPr>
          <p:cNvPicPr>
            <a:picLocks noChangeAspect="1"/>
          </p:cNvPicPr>
          <p:nvPr/>
        </p:nvPicPr>
        <p:blipFill>
          <a:blip r:embed="rId2"/>
          <a:stretch>
            <a:fillRect/>
          </a:stretch>
        </p:blipFill>
        <p:spPr>
          <a:xfrm>
            <a:off x="6100877" y="4098887"/>
            <a:ext cx="3662794" cy="2204505"/>
          </a:xfrm>
          <a:prstGeom prst="rect">
            <a:avLst/>
          </a:prstGeom>
        </p:spPr>
      </p:pic>
      <p:pic>
        <p:nvPicPr>
          <p:cNvPr id="8" name="Picture 7">
            <a:extLst>
              <a:ext uri="{FF2B5EF4-FFF2-40B4-BE49-F238E27FC236}">
                <a16:creationId xmlns:a16="http://schemas.microsoft.com/office/drawing/2014/main" xmlns="" id="{9262ECB8-B5C0-4400-BB11-9205DDCDC44C}"/>
              </a:ext>
            </a:extLst>
          </p:cNvPr>
          <p:cNvPicPr>
            <a:picLocks noChangeAspect="1"/>
          </p:cNvPicPr>
          <p:nvPr/>
        </p:nvPicPr>
        <p:blipFill>
          <a:blip r:embed="rId3"/>
          <a:stretch>
            <a:fillRect/>
          </a:stretch>
        </p:blipFill>
        <p:spPr>
          <a:xfrm>
            <a:off x="6096001" y="1803157"/>
            <a:ext cx="3667671" cy="2204505"/>
          </a:xfrm>
          <a:prstGeom prst="rect">
            <a:avLst/>
          </a:prstGeom>
        </p:spPr>
      </p:pic>
      <p:pic>
        <p:nvPicPr>
          <p:cNvPr id="9" name="Picture 8">
            <a:extLst>
              <a:ext uri="{FF2B5EF4-FFF2-40B4-BE49-F238E27FC236}">
                <a16:creationId xmlns:a16="http://schemas.microsoft.com/office/drawing/2014/main" xmlns="" id="{5289FA3E-3D08-48E9-BBE0-C3B10A8ACF03}"/>
              </a:ext>
            </a:extLst>
          </p:cNvPr>
          <p:cNvPicPr>
            <a:picLocks noChangeAspect="1"/>
          </p:cNvPicPr>
          <p:nvPr/>
        </p:nvPicPr>
        <p:blipFill>
          <a:blip r:embed="rId4"/>
          <a:stretch>
            <a:fillRect/>
          </a:stretch>
        </p:blipFill>
        <p:spPr>
          <a:xfrm>
            <a:off x="2021088" y="1803156"/>
            <a:ext cx="3667671" cy="2204505"/>
          </a:xfrm>
          <a:prstGeom prst="rect">
            <a:avLst/>
          </a:prstGeom>
        </p:spPr>
      </p:pic>
      <p:pic>
        <p:nvPicPr>
          <p:cNvPr id="10" name="Picture 9">
            <a:extLst>
              <a:ext uri="{FF2B5EF4-FFF2-40B4-BE49-F238E27FC236}">
                <a16:creationId xmlns:a16="http://schemas.microsoft.com/office/drawing/2014/main" xmlns="" id="{C333787C-6988-4BDE-A5E6-299B0C50F2C0}"/>
              </a:ext>
            </a:extLst>
          </p:cNvPr>
          <p:cNvPicPr>
            <a:picLocks noChangeAspect="1"/>
          </p:cNvPicPr>
          <p:nvPr/>
        </p:nvPicPr>
        <p:blipFill>
          <a:blip r:embed="rId5"/>
          <a:stretch>
            <a:fillRect/>
          </a:stretch>
        </p:blipFill>
        <p:spPr>
          <a:xfrm>
            <a:off x="2021087" y="4098887"/>
            <a:ext cx="3667671" cy="2204505"/>
          </a:xfrm>
          <a:prstGeom prst="rect">
            <a:avLst/>
          </a:prstGeom>
        </p:spPr>
      </p:pic>
      <p:sp>
        <p:nvSpPr>
          <p:cNvPr id="11" name="TextBox 10">
            <a:extLst>
              <a:ext uri="{FF2B5EF4-FFF2-40B4-BE49-F238E27FC236}">
                <a16:creationId xmlns:a16="http://schemas.microsoft.com/office/drawing/2014/main" xmlns="" id="{E20EA458-48BA-416F-96B7-79E30420C8B6}"/>
              </a:ext>
            </a:extLst>
          </p:cNvPr>
          <p:cNvSpPr txBox="1"/>
          <p:nvPr/>
        </p:nvSpPr>
        <p:spPr>
          <a:xfrm>
            <a:off x="3897746" y="6353185"/>
            <a:ext cx="6668655" cy="307777"/>
          </a:xfrm>
          <a:prstGeom prst="rect">
            <a:avLst/>
          </a:prstGeom>
          <a:noFill/>
        </p:spPr>
        <p:txBody>
          <a:bodyPr wrap="square" rtlCol="0">
            <a:spAutoFit/>
          </a:bodyPr>
          <a:lstStyle/>
          <a:p>
            <a:pPr algn="r"/>
            <a:r>
              <a:rPr lang="es-CL" sz="1400" i="1" dirty="0">
                <a:solidFill>
                  <a:schemeClr val="bg1"/>
                </a:solidFill>
                <a:latin typeface="+mj-lt"/>
              </a:rPr>
              <a:t>Elaboración propia con datos CASEN 2017. </a:t>
            </a:r>
          </a:p>
        </p:txBody>
      </p:sp>
      <p:sp>
        <p:nvSpPr>
          <p:cNvPr id="12" name="TextBox 11">
            <a:extLst>
              <a:ext uri="{FF2B5EF4-FFF2-40B4-BE49-F238E27FC236}">
                <a16:creationId xmlns:a16="http://schemas.microsoft.com/office/drawing/2014/main" xmlns="" id="{CBF52D49-9A24-4F0C-BD68-3276912CEC43}"/>
              </a:ext>
            </a:extLst>
          </p:cNvPr>
          <p:cNvSpPr txBox="1"/>
          <p:nvPr/>
        </p:nvSpPr>
        <p:spPr>
          <a:xfrm>
            <a:off x="2865511" y="1894788"/>
            <a:ext cx="2064469" cy="338554"/>
          </a:xfrm>
          <a:prstGeom prst="rect">
            <a:avLst/>
          </a:prstGeom>
          <a:solidFill>
            <a:schemeClr val="bg1"/>
          </a:solidFill>
        </p:spPr>
        <p:txBody>
          <a:bodyPr wrap="square" rtlCol="0">
            <a:spAutoFit/>
          </a:bodyPr>
          <a:lstStyle/>
          <a:p>
            <a:pPr algn="ctr"/>
            <a:r>
              <a:rPr lang="en-US" sz="1600" dirty="0"/>
              <a:t>Pay for services</a:t>
            </a:r>
          </a:p>
        </p:txBody>
      </p:sp>
      <p:sp>
        <p:nvSpPr>
          <p:cNvPr id="13" name="TextBox 12">
            <a:extLst>
              <a:ext uri="{FF2B5EF4-FFF2-40B4-BE49-F238E27FC236}">
                <a16:creationId xmlns:a16="http://schemas.microsoft.com/office/drawing/2014/main" xmlns="" id="{63C05D6E-BFE1-468A-8244-AAD25AC6C294}"/>
              </a:ext>
            </a:extLst>
          </p:cNvPr>
          <p:cNvSpPr txBox="1"/>
          <p:nvPr/>
        </p:nvSpPr>
        <p:spPr>
          <a:xfrm>
            <a:off x="6897601" y="1874987"/>
            <a:ext cx="2064469" cy="338554"/>
          </a:xfrm>
          <a:prstGeom prst="rect">
            <a:avLst/>
          </a:prstGeom>
          <a:solidFill>
            <a:schemeClr val="bg1"/>
          </a:solidFill>
        </p:spPr>
        <p:txBody>
          <a:bodyPr wrap="square" rtlCol="0">
            <a:spAutoFit/>
          </a:bodyPr>
          <a:lstStyle/>
          <a:p>
            <a:pPr algn="ctr"/>
            <a:r>
              <a:rPr lang="en-US" sz="1600" dirty="0"/>
              <a:t>Transportation</a:t>
            </a:r>
          </a:p>
        </p:txBody>
      </p:sp>
      <p:sp>
        <p:nvSpPr>
          <p:cNvPr id="14" name="TextBox 13">
            <a:extLst>
              <a:ext uri="{FF2B5EF4-FFF2-40B4-BE49-F238E27FC236}">
                <a16:creationId xmlns:a16="http://schemas.microsoft.com/office/drawing/2014/main" xmlns="" id="{A189B829-F31B-4A6C-B856-1CB4783D1045}"/>
              </a:ext>
            </a:extLst>
          </p:cNvPr>
          <p:cNvSpPr txBox="1"/>
          <p:nvPr/>
        </p:nvSpPr>
        <p:spPr>
          <a:xfrm>
            <a:off x="2865511" y="4147898"/>
            <a:ext cx="2064469" cy="338554"/>
          </a:xfrm>
          <a:prstGeom prst="rect">
            <a:avLst/>
          </a:prstGeom>
          <a:solidFill>
            <a:schemeClr val="bg1"/>
          </a:solidFill>
        </p:spPr>
        <p:txBody>
          <a:bodyPr wrap="square" rtlCol="0">
            <a:spAutoFit/>
          </a:bodyPr>
          <a:lstStyle/>
          <a:p>
            <a:pPr algn="ctr"/>
            <a:r>
              <a:rPr lang="en-US" sz="1600" dirty="0"/>
              <a:t>Get appointment</a:t>
            </a:r>
          </a:p>
        </p:txBody>
      </p:sp>
      <p:sp>
        <p:nvSpPr>
          <p:cNvPr id="15" name="TextBox 14">
            <a:extLst>
              <a:ext uri="{FF2B5EF4-FFF2-40B4-BE49-F238E27FC236}">
                <a16:creationId xmlns:a16="http://schemas.microsoft.com/office/drawing/2014/main" xmlns="" id="{ADC1A2E9-F75E-4CAF-A029-F09754F08C18}"/>
              </a:ext>
            </a:extLst>
          </p:cNvPr>
          <p:cNvSpPr txBox="1"/>
          <p:nvPr/>
        </p:nvSpPr>
        <p:spPr>
          <a:xfrm>
            <a:off x="6905380" y="4117200"/>
            <a:ext cx="2064469" cy="338554"/>
          </a:xfrm>
          <a:prstGeom prst="rect">
            <a:avLst/>
          </a:prstGeom>
          <a:solidFill>
            <a:schemeClr val="bg1"/>
          </a:solidFill>
        </p:spPr>
        <p:txBody>
          <a:bodyPr wrap="square" rtlCol="0">
            <a:spAutoFit/>
          </a:bodyPr>
          <a:lstStyle/>
          <a:p>
            <a:pPr algn="ctr"/>
            <a:r>
              <a:rPr lang="en-US" sz="1600" dirty="0"/>
              <a:t>Receive services</a:t>
            </a:r>
          </a:p>
        </p:txBody>
      </p:sp>
    </p:spTree>
    <p:extLst>
      <p:ext uri="{BB962C8B-B14F-4D97-AF65-F5344CB8AC3E}">
        <p14:creationId xmlns:p14="http://schemas.microsoft.com/office/powerpoint/2010/main" val="2538569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823E8BA-7A7B-4DA3-8E8E-8CDBFB12976F}"/>
              </a:ext>
            </a:extLst>
          </p:cNvPr>
          <p:cNvSpPr>
            <a:spLocks noGrp="1"/>
          </p:cNvSpPr>
          <p:nvPr>
            <p:ph type="title"/>
          </p:nvPr>
        </p:nvSpPr>
        <p:spPr>
          <a:xfrm>
            <a:off x="2106468" y="152690"/>
            <a:ext cx="7886700" cy="1325563"/>
          </a:xfrm>
        </p:spPr>
        <p:txBody>
          <a:bodyPr>
            <a:normAutofit/>
          </a:bodyPr>
          <a:lstStyle/>
          <a:p>
            <a:r>
              <a:rPr lang="es-ES" sz="2600" dirty="0" err="1"/>
              <a:t>Public</a:t>
            </a:r>
            <a:r>
              <a:rPr lang="es-ES" sz="2600" dirty="0"/>
              <a:t> </a:t>
            </a:r>
            <a:r>
              <a:rPr lang="es-ES" sz="2600" dirty="0" err="1"/>
              <a:t>health</a:t>
            </a:r>
            <a:r>
              <a:rPr lang="es-ES" sz="2600" dirty="0"/>
              <a:t> </a:t>
            </a:r>
            <a:r>
              <a:rPr lang="es-ES" sz="2600" dirty="0" err="1"/>
              <a:t>care</a:t>
            </a:r>
            <a:r>
              <a:rPr lang="es-ES" sz="2600" dirty="0"/>
              <a:t> </a:t>
            </a:r>
            <a:r>
              <a:rPr lang="es-ES" sz="2600" dirty="0" err="1"/>
              <a:t>system</a:t>
            </a:r>
            <a:r>
              <a:rPr lang="es-ES" sz="2600" dirty="0"/>
              <a:t>: </a:t>
            </a:r>
            <a:br>
              <a:rPr lang="es-ES" sz="2600" dirty="0"/>
            </a:br>
            <a:r>
              <a:rPr lang="es-ES" sz="2600" dirty="0" err="1"/>
              <a:t>Waiting</a:t>
            </a:r>
            <a:r>
              <a:rPr lang="es-ES" sz="2600" dirty="0"/>
              <a:t> </a:t>
            </a:r>
            <a:r>
              <a:rPr lang="es-ES" sz="2600" dirty="0" err="1"/>
              <a:t>lists</a:t>
            </a:r>
            <a:r>
              <a:rPr lang="es-ES" sz="2600" dirty="0"/>
              <a:t> in </a:t>
            </a:r>
            <a:r>
              <a:rPr lang="es-ES" sz="2600" dirty="0" err="1"/>
              <a:t>appointments</a:t>
            </a:r>
            <a:r>
              <a:rPr lang="es-ES" sz="2600" dirty="0"/>
              <a:t> </a:t>
            </a:r>
            <a:r>
              <a:rPr lang="es-ES" sz="2600" dirty="0" err="1"/>
              <a:t>with</a:t>
            </a:r>
            <a:r>
              <a:rPr lang="es-ES" sz="2600" dirty="0"/>
              <a:t> medical </a:t>
            </a:r>
            <a:r>
              <a:rPr lang="es-ES" sz="2600" dirty="0" err="1"/>
              <a:t>specialists</a:t>
            </a:r>
            <a:r>
              <a:rPr lang="es-ES" sz="2600" dirty="0"/>
              <a:t/>
            </a:r>
            <a:br>
              <a:rPr lang="es-ES" sz="2600" dirty="0"/>
            </a:br>
            <a:endParaRPr lang="en-US" sz="2600" dirty="0"/>
          </a:p>
        </p:txBody>
      </p:sp>
      <p:sp>
        <p:nvSpPr>
          <p:cNvPr id="11" name="TextBox 10">
            <a:extLst>
              <a:ext uri="{FF2B5EF4-FFF2-40B4-BE49-F238E27FC236}">
                <a16:creationId xmlns:a16="http://schemas.microsoft.com/office/drawing/2014/main" xmlns="" id="{E20EA458-48BA-416F-96B7-79E30420C8B6}"/>
              </a:ext>
            </a:extLst>
          </p:cNvPr>
          <p:cNvSpPr txBox="1"/>
          <p:nvPr/>
        </p:nvSpPr>
        <p:spPr>
          <a:xfrm>
            <a:off x="3897746" y="6353184"/>
            <a:ext cx="6668655" cy="523220"/>
          </a:xfrm>
          <a:prstGeom prst="rect">
            <a:avLst/>
          </a:prstGeom>
          <a:noFill/>
        </p:spPr>
        <p:txBody>
          <a:bodyPr wrap="square" rtlCol="0">
            <a:spAutoFit/>
          </a:bodyPr>
          <a:lstStyle/>
          <a:p>
            <a:pPr algn="r"/>
            <a:r>
              <a:rPr lang="es-CL" sz="1400" i="1" dirty="0">
                <a:solidFill>
                  <a:schemeClr val="bg1"/>
                </a:solidFill>
                <a:latin typeface="+mj-lt"/>
              </a:rPr>
              <a:t>Fuente: Bedregal et al., </a:t>
            </a:r>
            <a:r>
              <a:rPr lang="es-ES" sz="1400" i="1" dirty="0">
                <a:solidFill>
                  <a:schemeClr val="bg1"/>
                </a:solidFill>
                <a:latin typeface="+mj-lt"/>
              </a:rPr>
              <a:t>La espera en el sistema de salud chileno: una</a:t>
            </a:r>
          </a:p>
          <a:p>
            <a:pPr algn="r"/>
            <a:r>
              <a:rPr lang="es-ES" sz="1400" i="1" dirty="0">
                <a:solidFill>
                  <a:schemeClr val="bg1"/>
                </a:solidFill>
                <a:latin typeface="+mj-lt"/>
              </a:rPr>
              <a:t>oportunidad para poner a las personas al centro (2017).</a:t>
            </a:r>
            <a:endParaRPr lang="es-CL" sz="1400" i="1" dirty="0">
              <a:solidFill>
                <a:schemeClr val="bg1"/>
              </a:solidFill>
              <a:latin typeface="+mj-lt"/>
            </a:endParaRPr>
          </a:p>
        </p:txBody>
      </p:sp>
      <p:pic>
        <p:nvPicPr>
          <p:cNvPr id="3" name="Picture 2">
            <a:extLst>
              <a:ext uri="{FF2B5EF4-FFF2-40B4-BE49-F238E27FC236}">
                <a16:creationId xmlns:a16="http://schemas.microsoft.com/office/drawing/2014/main" xmlns="" id="{786DA378-66E1-4D2A-B14E-3DA45DDB310D}"/>
              </a:ext>
            </a:extLst>
          </p:cNvPr>
          <p:cNvPicPr>
            <a:picLocks noChangeAspect="1"/>
          </p:cNvPicPr>
          <p:nvPr/>
        </p:nvPicPr>
        <p:blipFill>
          <a:blip r:embed="rId2"/>
          <a:stretch>
            <a:fillRect/>
          </a:stretch>
        </p:blipFill>
        <p:spPr>
          <a:xfrm>
            <a:off x="3133146" y="1925182"/>
            <a:ext cx="5664321" cy="3916818"/>
          </a:xfrm>
          <a:prstGeom prst="rect">
            <a:avLst/>
          </a:prstGeom>
        </p:spPr>
      </p:pic>
      <p:sp>
        <p:nvSpPr>
          <p:cNvPr id="4" name="TextBox 3">
            <a:extLst>
              <a:ext uri="{FF2B5EF4-FFF2-40B4-BE49-F238E27FC236}">
                <a16:creationId xmlns:a16="http://schemas.microsoft.com/office/drawing/2014/main" xmlns="" id="{87E82408-A8B8-4DED-9810-EF44B4352827}"/>
              </a:ext>
            </a:extLst>
          </p:cNvPr>
          <p:cNvSpPr txBox="1"/>
          <p:nvPr/>
        </p:nvSpPr>
        <p:spPr>
          <a:xfrm>
            <a:off x="4619134" y="2130458"/>
            <a:ext cx="2875175" cy="369332"/>
          </a:xfrm>
          <a:prstGeom prst="rect">
            <a:avLst/>
          </a:prstGeom>
          <a:solidFill>
            <a:schemeClr val="bg1"/>
          </a:solidFill>
        </p:spPr>
        <p:txBody>
          <a:bodyPr wrap="square" rtlCol="0">
            <a:spAutoFit/>
          </a:bodyPr>
          <a:lstStyle/>
          <a:p>
            <a:pPr algn="ctr"/>
            <a:r>
              <a:rPr lang="en-US" dirty="0"/>
              <a:t>Specialist referrals 2016</a:t>
            </a:r>
          </a:p>
        </p:txBody>
      </p:sp>
    </p:spTree>
    <p:extLst>
      <p:ext uri="{BB962C8B-B14F-4D97-AF65-F5344CB8AC3E}">
        <p14:creationId xmlns:p14="http://schemas.microsoft.com/office/powerpoint/2010/main" val="23665429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xmlns="" id="{E20EA458-48BA-416F-96B7-79E30420C8B6}"/>
              </a:ext>
            </a:extLst>
          </p:cNvPr>
          <p:cNvSpPr txBox="1"/>
          <p:nvPr/>
        </p:nvSpPr>
        <p:spPr>
          <a:xfrm>
            <a:off x="3897746" y="6353184"/>
            <a:ext cx="6668655" cy="523220"/>
          </a:xfrm>
          <a:prstGeom prst="rect">
            <a:avLst/>
          </a:prstGeom>
          <a:noFill/>
        </p:spPr>
        <p:txBody>
          <a:bodyPr wrap="square" rtlCol="0">
            <a:spAutoFit/>
          </a:bodyPr>
          <a:lstStyle/>
          <a:p>
            <a:pPr algn="r"/>
            <a:r>
              <a:rPr lang="es-CL" sz="1400" i="1" dirty="0">
                <a:solidFill>
                  <a:schemeClr val="bg1"/>
                </a:solidFill>
                <a:latin typeface="+mj-lt"/>
              </a:rPr>
              <a:t>Fuente: Bedregal et al., </a:t>
            </a:r>
            <a:r>
              <a:rPr lang="es-ES" sz="1400" i="1" dirty="0">
                <a:solidFill>
                  <a:schemeClr val="bg1"/>
                </a:solidFill>
                <a:latin typeface="+mj-lt"/>
              </a:rPr>
              <a:t>La espera en el sistema de salud chileno: una</a:t>
            </a:r>
          </a:p>
          <a:p>
            <a:pPr algn="r"/>
            <a:r>
              <a:rPr lang="es-ES" sz="1400" i="1" dirty="0">
                <a:solidFill>
                  <a:schemeClr val="bg1"/>
                </a:solidFill>
                <a:latin typeface="+mj-lt"/>
              </a:rPr>
              <a:t>oportunidad para poner a las personas al centro (2017).</a:t>
            </a:r>
            <a:endParaRPr lang="es-CL" sz="1400" i="1" dirty="0">
              <a:solidFill>
                <a:schemeClr val="bg1"/>
              </a:solidFill>
              <a:latin typeface="+mj-lt"/>
            </a:endParaRPr>
          </a:p>
        </p:txBody>
      </p:sp>
      <p:pic>
        <p:nvPicPr>
          <p:cNvPr id="5" name="Picture 4">
            <a:extLst>
              <a:ext uri="{FF2B5EF4-FFF2-40B4-BE49-F238E27FC236}">
                <a16:creationId xmlns:a16="http://schemas.microsoft.com/office/drawing/2014/main" xmlns="" id="{4391A382-EFE1-480E-8398-24676BB6011B}"/>
              </a:ext>
            </a:extLst>
          </p:cNvPr>
          <p:cNvPicPr>
            <a:picLocks noChangeAspect="1"/>
          </p:cNvPicPr>
          <p:nvPr/>
        </p:nvPicPr>
        <p:blipFill>
          <a:blip r:embed="rId2"/>
          <a:stretch>
            <a:fillRect/>
          </a:stretch>
        </p:blipFill>
        <p:spPr>
          <a:xfrm>
            <a:off x="3131604" y="1894702"/>
            <a:ext cx="5928793" cy="4099698"/>
          </a:xfrm>
          <a:prstGeom prst="rect">
            <a:avLst/>
          </a:prstGeom>
        </p:spPr>
      </p:pic>
      <p:sp>
        <p:nvSpPr>
          <p:cNvPr id="6" name="Title 1">
            <a:extLst>
              <a:ext uri="{FF2B5EF4-FFF2-40B4-BE49-F238E27FC236}">
                <a16:creationId xmlns:a16="http://schemas.microsoft.com/office/drawing/2014/main" xmlns="" id="{AEDEFC83-FB1C-4614-8B10-48311E35CBFF}"/>
              </a:ext>
            </a:extLst>
          </p:cNvPr>
          <p:cNvSpPr txBox="1">
            <a:spLocks/>
          </p:cNvSpPr>
          <p:nvPr/>
        </p:nvSpPr>
        <p:spPr>
          <a:xfrm>
            <a:off x="2023198" y="389747"/>
            <a:ext cx="7886700" cy="1325563"/>
          </a:xfrm>
          <a:prstGeom prst="rect">
            <a:avLst/>
          </a:prstGeom>
        </p:spPr>
        <p:txBody>
          <a:bodyPr vert="horz" lIns="91440" tIns="45720" rIns="91440" bIns="45720" rtlCol="0" anchor="ctr">
            <a:normAutofit/>
          </a:bodyPr>
          <a:lstStyle>
            <a:lvl1pPr algn="l" defTabSz="914354" rtl="0" eaLnBrk="1" latinLnBrk="0" hangingPunct="1">
              <a:lnSpc>
                <a:spcPct val="90000"/>
              </a:lnSpc>
              <a:spcBef>
                <a:spcPct val="0"/>
              </a:spcBef>
              <a:buNone/>
              <a:defRPr sz="4400" kern="1200">
                <a:solidFill>
                  <a:schemeClr val="tx1"/>
                </a:solidFill>
                <a:latin typeface="+mj-lt"/>
                <a:ea typeface="+mj-ea"/>
                <a:cs typeface="+mj-cs"/>
              </a:defRPr>
            </a:lvl1pPr>
          </a:lstStyle>
          <a:p>
            <a:r>
              <a:rPr lang="es-ES" sz="2600" dirty="0" err="1"/>
              <a:t>Public</a:t>
            </a:r>
            <a:r>
              <a:rPr lang="es-ES" sz="2600" dirty="0"/>
              <a:t> </a:t>
            </a:r>
            <a:r>
              <a:rPr lang="es-ES" sz="2600" dirty="0" err="1"/>
              <a:t>health</a:t>
            </a:r>
            <a:r>
              <a:rPr lang="es-ES" sz="2600" dirty="0"/>
              <a:t> </a:t>
            </a:r>
            <a:r>
              <a:rPr lang="es-ES" sz="2600" dirty="0" err="1"/>
              <a:t>care</a:t>
            </a:r>
            <a:r>
              <a:rPr lang="es-ES" sz="2600" dirty="0"/>
              <a:t> </a:t>
            </a:r>
            <a:r>
              <a:rPr lang="es-ES" sz="2600" dirty="0" err="1"/>
              <a:t>system</a:t>
            </a:r>
            <a:r>
              <a:rPr lang="es-ES" sz="2600" dirty="0"/>
              <a:t>: </a:t>
            </a:r>
            <a:br>
              <a:rPr lang="es-ES" sz="2600" dirty="0"/>
            </a:br>
            <a:r>
              <a:rPr lang="es-ES" sz="2600" dirty="0" err="1"/>
              <a:t>Waiting</a:t>
            </a:r>
            <a:r>
              <a:rPr lang="es-ES" sz="2600" dirty="0"/>
              <a:t> </a:t>
            </a:r>
            <a:r>
              <a:rPr lang="es-ES" sz="2600" dirty="0" err="1"/>
              <a:t>lists</a:t>
            </a:r>
            <a:r>
              <a:rPr lang="es-ES" sz="2600" dirty="0"/>
              <a:t> in </a:t>
            </a:r>
            <a:r>
              <a:rPr lang="es-ES" sz="2600" dirty="0" err="1"/>
              <a:t>appointments</a:t>
            </a:r>
            <a:r>
              <a:rPr lang="es-ES" sz="2600" dirty="0"/>
              <a:t> </a:t>
            </a:r>
            <a:r>
              <a:rPr lang="es-ES" sz="2600" dirty="0" err="1"/>
              <a:t>with</a:t>
            </a:r>
            <a:r>
              <a:rPr lang="es-ES" sz="2600" dirty="0"/>
              <a:t> medical </a:t>
            </a:r>
            <a:r>
              <a:rPr lang="es-ES" sz="2600" dirty="0" err="1"/>
              <a:t>specialists</a:t>
            </a:r>
            <a:endParaRPr lang="en-US" sz="2600" dirty="0"/>
          </a:p>
        </p:txBody>
      </p:sp>
      <p:sp>
        <p:nvSpPr>
          <p:cNvPr id="7" name="TextBox 6">
            <a:extLst>
              <a:ext uri="{FF2B5EF4-FFF2-40B4-BE49-F238E27FC236}">
                <a16:creationId xmlns:a16="http://schemas.microsoft.com/office/drawing/2014/main" xmlns="" id="{12E06D0A-FDBD-46E2-888D-30C6D0CBF18B}"/>
              </a:ext>
            </a:extLst>
          </p:cNvPr>
          <p:cNvSpPr txBox="1"/>
          <p:nvPr/>
        </p:nvSpPr>
        <p:spPr>
          <a:xfrm>
            <a:off x="7232073" y="3073134"/>
            <a:ext cx="1751671" cy="523220"/>
          </a:xfrm>
          <a:prstGeom prst="rect">
            <a:avLst/>
          </a:prstGeom>
          <a:solidFill>
            <a:schemeClr val="bg1"/>
          </a:solidFill>
        </p:spPr>
        <p:txBody>
          <a:bodyPr wrap="square" rtlCol="0">
            <a:spAutoFit/>
          </a:bodyPr>
          <a:lstStyle/>
          <a:p>
            <a:r>
              <a:rPr lang="en-US" sz="1400" dirty="0">
                <a:solidFill>
                  <a:schemeClr val="bg1">
                    <a:lumMod val="50000"/>
                  </a:schemeClr>
                </a:solidFill>
              </a:rPr>
              <a:t>Appointment:</a:t>
            </a:r>
          </a:p>
          <a:p>
            <a:r>
              <a:rPr lang="en-US" sz="1400" dirty="0">
                <a:solidFill>
                  <a:schemeClr val="bg1">
                    <a:lumMod val="50000"/>
                  </a:schemeClr>
                </a:solidFill>
              </a:rPr>
              <a:t>302 days</a:t>
            </a:r>
          </a:p>
        </p:txBody>
      </p:sp>
      <p:sp>
        <p:nvSpPr>
          <p:cNvPr id="9" name="TextBox 8">
            <a:extLst>
              <a:ext uri="{FF2B5EF4-FFF2-40B4-BE49-F238E27FC236}">
                <a16:creationId xmlns:a16="http://schemas.microsoft.com/office/drawing/2014/main" xmlns="" id="{6A7CAA96-60CB-4780-97AE-C2513F61112A}"/>
              </a:ext>
            </a:extLst>
          </p:cNvPr>
          <p:cNvSpPr txBox="1"/>
          <p:nvPr/>
        </p:nvSpPr>
        <p:spPr>
          <a:xfrm>
            <a:off x="7243067" y="3612034"/>
            <a:ext cx="1751671" cy="523220"/>
          </a:xfrm>
          <a:prstGeom prst="rect">
            <a:avLst/>
          </a:prstGeom>
          <a:solidFill>
            <a:schemeClr val="bg1"/>
          </a:solidFill>
        </p:spPr>
        <p:txBody>
          <a:bodyPr wrap="square" rtlCol="0">
            <a:spAutoFit/>
          </a:bodyPr>
          <a:lstStyle/>
          <a:p>
            <a:r>
              <a:rPr lang="en-US" sz="1400" dirty="0">
                <a:solidFill>
                  <a:schemeClr val="bg1">
                    <a:lumMod val="50000"/>
                  </a:schemeClr>
                </a:solidFill>
              </a:rPr>
              <a:t>Procedures:</a:t>
            </a:r>
          </a:p>
          <a:p>
            <a:r>
              <a:rPr lang="en-US" sz="1400" dirty="0">
                <a:solidFill>
                  <a:schemeClr val="bg1">
                    <a:lumMod val="50000"/>
                  </a:schemeClr>
                </a:solidFill>
              </a:rPr>
              <a:t>526 days</a:t>
            </a:r>
          </a:p>
        </p:txBody>
      </p:sp>
      <p:sp>
        <p:nvSpPr>
          <p:cNvPr id="10" name="TextBox 9">
            <a:extLst>
              <a:ext uri="{FF2B5EF4-FFF2-40B4-BE49-F238E27FC236}">
                <a16:creationId xmlns:a16="http://schemas.microsoft.com/office/drawing/2014/main" xmlns="" id="{69CAE8A2-A3C2-48FC-BDE3-B9E944258D7E}"/>
              </a:ext>
            </a:extLst>
          </p:cNvPr>
          <p:cNvSpPr txBox="1"/>
          <p:nvPr/>
        </p:nvSpPr>
        <p:spPr>
          <a:xfrm>
            <a:off x="7216357" y="4160360"/>
            <a:ext cx="1751671" cy="523220"/>
          </a:xfrm>
          <a:prstGeom prst="rect">
            <a:avLst/>
          </a:prstGeom>
          <a:solidFill>
            <a:schemeClr val="bg1"/>
          </a:solidFill>
        </p:spPr>
        <p:txBody>
          <a:bodyPr wrap="square" rtlCol="0">
            <a:spAutoFit/>
          </a:bodyPr>
          <a:lstStyle/>
          <a:p>
            <a:r>
              <a:rPr lang="en-US" sz="1400" dirty="0">
                <a:solidFill>
                  <a:schemeClr val="bg1">
                    <a:lumMod val="50000"/>
                  </a:schemeClr>
                </a:solidFill>
              </a:rPr>
              <a:t>Surgery:</a:t>
            </a:r>
          </a:p>
          <a:p>
            <a:r>
              <a:rPr lang="en-US" sz="1400" dirty="0">
                <a:solidFill>
                  <a:schemeClr val="bg1">
                    <a:lumMod val="50000"/>
                  </a:schemeClr>
                </a:solidFill>
              </a:rPr>
              <a:t>381 days</a:t>
            </a:r>
          </a:p>
        </p:txBody>
      </p:sp>
    </p:spTree>
    <p:extLst>
      <p:ext uri="{BB962C8B-B14F-4D97-AF65-F5344CB8AC3E}">
        <p14:creationId xmlns:p14="http://schemas.microsoft.com/office/powerpoint/2010/main" val="13380527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364B1130-C32D-4C36-9DD5-867173CF2320}"/>
              </a:ext>
            </a:extLst>
          </p:cNvPr>
          <p:cNvPicPr>
            <a:picLocks noChangeAspect="1"/>
          </p:cNvPicPr>
          <p:nvPr/>
        </p:nvPicPr>
        <p:blipFill>
          <a:blip r:embed="rId2"/>
          <a:stretch>
            <a:fillRect/>
          </a:stretch>
        </p:blipFill>
        <p:spPr>
          <a:xfrm>
            <a:off x="2214880" y="771146"/>
            <a:ext cx="7741920" cy="5133251"/>
          </a:xfrm>
          <a:prstGeom prst="rect">
            <a:avLst/>
          </a:prstGeom>
        </p:spPr>
      </p:pic>
      <p:sp>
        <p:nvSpPr>
          <p:cNvPr id="4" name="TextBox 3">
            <a:extLst>
              <a:ext uri="{FF2B5EF4-FFF2-40B4-BE49-F238E27FC236}">
                <a16:creationId xmlns:a16="http://schemas.microsoft.com/office/drawing/2014/main" xmlns="" id="{26433212-6D22-4C4C-B2CE-0C94BDF1DBCA}"/>
              </a:ext>
            </a:extLst>
          </p:cNvPr>
          <p:cNvSpPr txBox="1"/>
          <p:nvPr/>
        </p:nvSpPr>
        <p:spPr>
          <a:xfrm>
            <a:off x="3897746" y="6353185"/>
            <a:ext cx="6668655" cy="307777"/>
          </a:xfrm>
          <a:prstGeom prst="rect">
            <a:avLst/>
          </a:prstGeom>
          <a:noFill/>
        </p:spPr>
        <p:txBody>
          <a:bodyPr wrap="square" rtlCol="0">
            <a:spAutoFit/>
          </a:bodyPr>
          <a:lstStyle/>
          <a:p>
            <a:pPr algn="r"/>
            <a:r>
              <a:rPr lang="es-CL" sz="1400" i="1" dirty="0">
                <a:solidFill>
                  <a:schemeClr val="bg1"/>
                </a:solidFill>
                <a:latin typeface="+mj-lt"/>
              </a:rPr>
              <a:t>Fuente: PNUD, Desiguales, 2017. </a:t>
            </a:r>
          </a:p>
        </p:txBody>
      </p:sp>
      <p:sp>
        <p:nvSpPr>
          <p:cNvPr id="5" name="Title 1">
            <a:extLst>
              <a:ext uri="{FF2B5EF4-FFF2-40B4-BE49-F238E27FC236}">
                <a16:creationId xmlns:a16="http://schemas.microsoft.com/office/drawing/2014/main" xmlns="" id="{AF6FE3AA-64B6-44DE-B535-ABFB552B544C}"/>
              </a:ext>
            </a:extLst>
          </p:cNvPr>
          <p:cNvSpPr txBox="1">
            <a:spLocks/>
          </p:cNvSpPr>
          <p:nvPr/>
        </p:nvSpPr>
        <p:spPr>
          <a:xfrm>
            <a:off x="2026762" y="304906"/>
            <a:ext cx="8738648" cy="1071408"/>
          </a:xfrm>
          <a:prstGeom prst="rect">
            <a:avLst/>
          </a:prstGeom>
          <a:solidFill>
            <a:schemeClr val="bg1"/>
          </a:solidFill>
        </p:spPr>
        <p:txBody>
          <a:bodyPr vert="horz" lIns="91440" tIns="45720" rIns="91440" bIns="45720" rtlCol="0" anchor="ctr">
            <a:normAutofit/>
          </a:bodyPr>
          <a:lstStyle>
            <a:lvl1pPr algn="l" defTabSz="914354" rtl="0" eaLnBrk="1" latinLnBrk="0" hangingPunct="1">
              <a:lnSpc>
                <a:spcPct val="90000"/>
              </a:lnSpc>
              <a:spcBef>
                <a:spcPct val="0"/>
              </a:spcBef>
              <a:buNone/>
              <a:defRPr sz="4400" kern="1200">
                <a:solidFill>
                  <a:schemeClr val="tx1"/>
                </a:solidFill>
                <a:latin typeface="+mj-lt"/>
                <a:ea typeface="+mj-ea"/>
                <a:cs typeface="+mj-cs"/>
              </a:defRPr>
            </a:lvl1pPr>
          </a:lstStyle>
          <a:p>
            <a:r>
              <a:rPr lang="es-ES" sz="2400" dirty="0" err="1"/>
              <a:t>Population</a:t>
            </a:r>
            <a:r>
              <a:rPr lang="es-ES" sz="2400" dirty="0"/>
              <a:t> </a:t>
            </a:r>
            <a:r>
              <a:rPr lang="es-ES" sz="2400" dirty="0" err="1"/>
              <a:t>aged</a:t>
            </a:r>
            <a:r>
              <a:rPr lang="es-ES" sz="2400" dirty="0"/>
              <a:t> 18 </a:t>
            </a:r>
            <a:r>
              <a:rPr lang="es-ES" sz="2400" dirty="0" err="1"/>
              <a:t>or</a:t>
            </a:r>
            <a:r>
              <a:rPr lang="es-ES" sz="2400" dirty="0"/>
              <a:t> </a:t>
            </a:r>
            <a:r>
              <a:rPr lang="es-ES" sz="2400" dirty="0" err="1"/>
              <a:t>older</a:t>
            </a:r>
            <a:r>
              <a:rPr lang="es-ES" sz="2400" dirty="0"/>
              <a:t> </a:t>
            </a:r>
            <a:r>
              <a:rPr lang="es-ES" sz="2400" dirty="0" err="1"/>
              <a:t>that</a:t>
            </a:r>
            <a:r>
              <a:rPr lang="es-ES" sz="2400" dirty="0"/>
              <a:t> </a:t>
            </a:r>
            <a:r>
              <a:rPr lang="es-ES" sz="2400" dirty="0" err="1"/>
              <a:t>believes</a:t>
            </a:r>
            <a:r>
              <a:rPr lang="es-ES" sz="2400" dirty="0"/>
              <a:t> </a:t>
            </a:r>
            <a:r>
              <a:rPr lang="es-ES" sz="2400" dirty="0" err="1"/>
              <a:t>they</a:t>
            </a:r>
            <a:r>
              <a:rPr lang="es-ES" sz="2400" dirty="0"/>
              <a:t> </a:t>
            </a:r>
            <a:r>
              <a:rPr lang="es-ES" sz="2400" dirty="0" err="1"/>
              <a:t>will</a:t>
            </a:r>
            <a:r>
              <a:rPr lang="es-ES" sz="2400" dirty="0"/>
              <a:t> </a:t>
            </a:r>
            <a:r>
              <a:rPr lang="es-ES" sz="2400" dirty="0" err="1"/>
              <a:t>receive</a:t>
            </a:r>
            <a:r>
              <a:rPr lang="es-ES" sz="2400" dirty="0"/>
              <a:t> medical </a:t>
            </a:r>
            <a:r>
              <a:rPr lang="es-ES" sz="2400" dirty="0" err="1"/>
              <a:t>timely</a:t>
            </a:r>
            <a:r>
              <a:rPr lang="es-ES" sz="2400" dirty="0"/>
              <a:t> </a:t>
            </a:r>
            <a:r>
              <a:rPr lang="es-ES" sz="2400" dirty="0" err="1"/>
              <a:t>attention</a:t>
            </a:r>
            <a:r>
              <a:rPr lang="es-ES" sz="2400" dirty="0"/>
              <a:t> in case </a:t>
            </a:r>
            <a:r>
              <a:rPr lang="es-ES" sz="2400" dirty="0" err="1"/>
              <a:t>of</a:t>
            </a:r>
            <a:r>
              <a:rPr lang="es-ES" sz="2400" dirty="0"/>
              <a:t> </a:t>
            </a:r>
            <a:r>
              <a:rPr lang="es-ES" sz="2400" dirty="0" err="1"/>
              <a:t>catastrophic</a:t>
            </a:r>
            <a:r>
              <a:rPr lang="es-ES" sz="2400" dirty="0"/>
              <a:t> </a:t>
            </a:r>
            <a:r>
              <a:rPr lang="es-ES" sz="2400" dirty="0" err="1"/>
              <a:t>or</a:t>
            </a:r>
            <a:r>
              <a:rPr lang="es-ES" sz="2400" dirty="0"/>
              <a:t> </a:t>
            </a:r>
            <a:r>
              <a:rPr lang="es-ES" sz="2400" dirty="0" err="1"/>
              <a:t>chronic</a:t>
            </a:r>
            <a:r>
              <a:rPr lang="es-ES" sz="2400" dirty="0"/>
              <a:t> </a:t>
            </a:r>
            <a:r>
              <a:rPr lang="es-ES" sz="2400" dirty="0" err="1"/>
              <a:t>illness</a:t>
            </a:r>
            <a:r>
              <a:rPr lang="es-ES" sz="2400" dirty="0"/>
              <a:t>, 2016 (%)</a:t>
            </a:r>
          </a:p>
        </p:txBody>
      </p:sp>
      <p:sp>
        <p:nvSpPr>
          <p:cNvPr id="6" name="Title 1">
            <a:extLst>
              <a:ext uri="{FF2B5EF4-FFF2-40B4-BE49-F238E27FC236}">
                <a16:creationId xmlns:a16="http://schemas.microsoft.com/office/drawing/2014/main" xmlns="" id="{FBB00199-ADFD-4EAC-8840-BEB6F2BDDC30}"/>
              </a:ext>
            </a:extLst>
          </p:cNvPr>
          <p:cNvSpPr txBox="1">
            <a:spLocks/>
          </p:cNvSpPr>
          <p:nvPr/>
        </p:nvSpPr>
        <p:spPr>
          <a:xfrm>
            <a:off x="1282044" y="5161282"/>
            <a:ext cx="8738648" cy="1071408"/>
          </a:xfrm>
          <a:prstGeom prst="rect">
            <a:avLst/>
          </a:prstGeom>
          <a:solidFill>
            <a:schemeClr val="bg1"/>
          </a:solidFill>
        </p:spPr>
        <p:txBody>
          <a:bodyPr vert="horz" lIns="91440" tIns="45720" rIns="91440" bIns="45720" rtlCol="0" anchor="ctr">
            <a:normAutofit/>
          </a:bodyPr>
          <a:lstStyle>
            <a:lvl1pPr algn="l" defTabSz="914354"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s-ES" sz="1400" i="1" dirty="0" err="1"/>
              <a:t>Source</a:t>
            </a:r>
            <a:r>
              <a:rPr lang="es-ES" sz="1400" i="1" dirty="0"/>
              <a:t>: “Desiguales: Orígenes, cambios y desafíos de la brecha social en Chile,”</a:t>
            </a:r>
            <a:r>
              <a:rPr lang="es-ES" sz="1200" i="1" dirty="0"/>
              <a:t> UNDP </a:t>
            </a:r>
            <a:r>
              <a:rPr lang="es-ES" sz="1200" i="1" dirty="0" err="1"/>
              <a:t>report</a:t>
            </a:r>
            <a:r>
              <a:rPr lang="es-ES" sz="1200" i="1" dirty="0"/>
              <a:t> 2017.</a:t>
            </a:r>
          </a:p>
        </p:txBody>
      </p:sp>
    </p:spTree>
    <p:extLst>
      <p:ext uri="{BB962C8B-B14F-4D97-AF65-F5344CB8AC3E}">
        <p14:creationId xmlns:p14="http://schemas.microsoft.com/office/powerpoint/2010/main" val="88078333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26433212-6D22-4C4C-B2CE-0C94BDF1DBCA}"/>
              </a:ext>
            </a:extLst>
          </p:cNvPr>
          <p:cNvSpPr txBox="1"/>
          <p:nvPr/>
        </p:nvSpPr>
        <p:spPr>
          <a:xfrm>
            <a:off x="3897746" y="6353185"/>
            <a:ext cx="6668655" cy="307777"/>
          </a:xfrm>
          <a:prstGeom prst="rect">
            <a:avLst/>
          </a:prstGeom>
          <a:noFill/>
        </p:spPr>
        <p:txBody>
          <a:bodyPr wrap="square" rtlCol="0">
            <a:spAutoFit/>
          </a:bodyPr>
          <a:lstStyle/>
          <a:p>
            <a:pPr algn="r"/>
            <a:r>
              <a:rPr lang="es-CL" sz="1400" i="1" dirty="0">
                <a:solidFill>
                  <a:schemeClr val="bg1"/>
                </a:solidFill>
                <a:latin typeface="+mj-lt"/>
              </a:rPr>
              <a:t>Fuente: OECD. </a:t>
            </a:r>
          </a:p>
        </p:txBody>
      </p:sp>
      <p:sp>
        <p:nvSpPr>
          <p:cNvPr id="2" name="Title 1">
            <a:extLst>
              <a:ext uri="{FF2B5EF4-FFF2-40B4-BE49-F238E27FC236}">
                <a16:creationId xmlns:a16="http://schemas.microsoft.com/office/drawing/2014/main" xmlns="" id="{30C7E587-FB1D-4F4B-9263-ED97C6CBA4B3}"/>
              </a:ext>
            </a:extLst>
          </p:cNvPr>
          <p:cNvSpPr>
            <a:spLocks noGrp="1"/>
          </p:cNvSpPr>
          <p:nvPr>
            <p:ph type="title"/>
          </p:nvPr>
        </p:nvSpPr>
        <p:spPr/>
        <p:txBody>
          <a:bodyPr>
            <a:normAutofit/>
          </a:bodyPr>
          <a:lstStyle/>
          <a:p>
            <a:r>
              <a:rPr lang="en-US" sz="4000" dirty="0" err="1"/>
              <a:t>Gasto</a:t>
            </a:r>
            <a:r>
              <a:rPr lang="en-US" sz="4000" dirty="0"/>
              <a:t> </a:t>
            </a:r>
            <a:r>
              <a:rPr lang="en-US" sz="4000" dirty="0" err="1"/>
              <a:t>público</a:t>
            </a:r>
            <a:r>
              <a:rPr lang="en-US" sz="4000" dirty="0"/>
              <a:t> </a:t>
            </a:r>
            <a:r>
              <a:rPr lang="en-US" sz="4000" dirty="0" err="1"/>
              <a:t>en</a:t>
            </a:r>
            <a:r>
              <a:rPr lang="en-US" sz="4000" dirty="0"/>
              <a:t> </a:t>
            </a:r>
            <a:r>
              <a:rPr lang="en-US" sz="4000" dirty="0" err="1"/>
              <a:t>salud</a:t>
            </a:r>
            <a:r>
              <a:rPr lang="en-US" sz="4000" dirty="0"/>
              <a:t/>
            </a:r>
            <a:br>
              <a:rPr lang="en-US" sz="4000" dirty="0"/>
            </a:br>
            <a:r>
              <a:rPr lang="en-US" sz="3200" dirty="0"/>
              <a:t>% del PIB</a:t>
            </a:r>
            <a:endParaRPr lang="en-US" sz="4000" dirty="0"/>
          </a:p>
        </p:txBody>
      </p:sp>
      <p:pic>
        <p:nvPicPr>
          <p:cNvPr id="5" name="Picture 4">
            <a:extLst>
              <a:ext uri="{FF2B5EF4-FFF2-40B4-BE49-F238E27FC236}">
                <a16:creationId xmlns:a16="http://schemas.microsoft.com/office/drawing/2014/main" xmlns="" id="{56B44570-9E0A-4E2C-9418-1106132841EC}"/>
              </a:ext>
            </a:extLst>
          </p:cNvPr>
          <p:cNvPicPr>
            <a:picLocks noChangeAspect="1"/>
          </p:cNvPicPr>
          <p:nvPr/>
        </p:nvPicPr>
        <p:blipFill>
          <a:blip r:embed="rId2"/>
          <a:stretch>
            <a:fillRect/>
          </a:stretch>
        </p:blipFill>
        <p:spPr>
          <a:xfrm>
            <a:off x="1622520" y="2051184"/>
            <a:ext cx="8975298" cy="3577456"/>
          </a:xfrm>
          <a:prstGeom prst="rect">
            <a:avLst/>
          </a:prstGeom>
        </p:spPr>
      </p:pic>
    </p:spTree>
    <p:extLst>
      <p:ext uri="{BB962C8B-B14F-4D97-AF65-F5344CB8AC3E}">
        <p14:creationId xmlns:p14="http://schemas.microsoft.com/office/powerpoint/2010/main" val="136495973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CD4074C9-EF85-4DFE-A8E3-95D0B6164963}"/>
              </a:ext>
            </a:extLst>
          </p:cNvPr>
          <p:cNvSpPr>
            <a:spLocks noGrp="1"/>
          </p:cNvSpPr>
          <p:nvPr>
            <p:ph idx="1"/>
          </p:nvPr>
        </p:nvSpPr>
        <p:spPr/>
        <p:txBody>
          <a:bodyPr>
            <a:normAutofit/>
          </a:bodyPr>
          <a:lstStyle/>
          <a:p>
            <a:pPr marL="0" indent="0" algn="ctr">
              <a:buNone/>
            </a:pPr>
            <a:r>
              <a:rPr lang="es-CL" sz="3600" dirty="0" err="1">
                <a:latin typeface="+mj-lt"/>
              </a:rPr>
              <a:t>Education</a:t>
            </a:r>
            <a:endParaRPr lang="en-US" sz="3600" dirty="0">
              <a:latin typeface="+mj-lt"/>
            </a:endParaRPr>
          </a:p>
        </p:txBody>
      </p:sp>
    </p:spTree>
    <p:extLst>
      <p:ext uri="{BB962C8B-B14F-4D97-AF65-F5344CB8AC3E}">
        <p14:creationId xmlns:p14="http://schemas.microsoft.com/office/powerpoint/2010/main" val="28514200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30" name="Straight Arrow Connector 14">
            <a:extLst>
              <a:ext uri="{FF2B5EF4-FFF2-40B4-BE49-F238E27FC236}">
                <a16:creationId xmlns:a16="http://schemas.microsoft.com/office/drawing/2014/main" xmlns="" id="{E4A809D5-3600-46D4-A466-67F2349A54FB}"/>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655320" y="2316480"/>
            <a:ext cx="45720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3" name="Marcador de contenido 2">
            <a:extLst>
              <a:ext uri="{FF2B5EF4-FFF2-40B4-BE49-F238E27FC236}">
                <a16:creationId xmlns:a16="http://schemas.microsoft.com/office/drawing/2014/main" xmlns="" id="{C5123B67-7197-4754-BDC7-7771D26F16E4}"/>
              </a:ext>
            </a:extLst>
          </p:cNvPr>
          <p:cNvSpPr>
            <a:spLocks noGrp="1"/>
          </p:cNvSpPr>
          <p:nvPr>
            <p:ph idx="1"/>
          </p:nvPr>
        </p:nvSpPr>
        <p:spPr>
          <a:xfrm>
            <a:off x="655321" y="2316481"/>
            <a:ext cx="5440679" cy="4281258"/>
          </a:xfrm>
        </p:spPr>
        <p:txBody>
          <a:bodyPr>
            <a:normAutofit/>
          </a:bodyPr>
          <a:lstStyle/>
          <a:p>
            <a:pPr marL="0" indent="0">
              <a:buNone/>
            </a:pPr>
            <a:endParaRPr lang="es-CL" sz="1800" dirty="0"/>
          </a:p>
          <a:p>
            <a:pPr marL="0" indent="0">
              <a:buNone/>
            </a:pPr>
            <a:r>
              <a:rPr lang="es-CL" sz="2400" dirty="0" err="1"/>
              <a:t>Three</a:t>
            </a:r>
            <a:r>
              <a:rPr lang="es-CL" sz="2400" dirty="0"/>
              <a:t> </a:t>
            </a:r>
            <a:r>
              <a:rPr lang="es-CL" sz="2400" dirty="0" err="1"/>
              <a:t>questions</a:t>
            </a:r>
            <a:r>
              <a:rPr lang="es-CL" sz="2400" dirty="0"/>
              <a:t>:</a:t>
            </a:r>
          </a:p>
          <a:p>
            <a:pPr marL="0" indent="0">
              <a:buNone/>
            </a:pPr>
            <a:endParaRPr lang="es-CL" sz="2400" dirty="0"/>
          </a:p>
          <a:p>
            <a:pPr marL="0" indent="0">
              <a:buNone/>
            </a:pPr>
            <a:r>
              <a:rPr lang="en-US" sz="2400" dirty="0"/>
              <a:t>1) Based on your investigation, how would you interpret the mobilizations and demands in the last month?</a:t>
            </a:r>
          </a:p>
          <a:p>
            <a:pPr marL="0" indent="0">
              <a:buNone/>
            </a:pPr>
            <a:r>
              <a:rPr lang="en-US" sz="2400" dirty="0"/>
              <a:t>2) What are the causes of these mobilizations?</a:t>
            </a:r>
          </a:p>
          <a:p>
            <a:pPr marL="0" indent="0">
              <a:buNone/>
            </a:pPr>
            <a:r>
              <a:rPr lang="en-US" sz="2400" dirty="0"/>
              <a:t>3) What do you think would be the possible exits to the current conflict?</a:t>
            </a:r>
            <a:endParaRPr lang="es-CL" sz="2400" dirty="0"/>
          </a:p>
        </p:txBody>
      </p:sp>
      <p:pic>
        <p:nvPicPr>
          <p:cNvPr id="2" name="Imagen 1">
            <a:extLst>
              <a:ext uri="{FF2B5EF4-FFF2-40B4-BE49-F238E27FC236}">
                <a16:creationId xmlns:a16="http://schemas.microsoft.com/office/drawing/2014/main" xmlns="" id="{7606403F-AECB-4E07-9941-04E1F90DA56E}"/>
              </a:ext>
            </a:extLst>
          </p:cNvPr>
          <p:cNvPicPr>
            <a:picLocks noChangeAspect="1"/>
          </p:cNvPicPr>
          <p:nvPr/>
        </p:nvPicPr>
        <p:blipFill rotWithShape="1">
          <a:blip r:embed="rId2"/>
          <a:srcRect l="11882" r="19768" b="1"/>
          <a:stretch/>
        </p:blipFill>
        <p:spPr>
          <a:xfrm>
            <a:off x="5878849" y="10"/>
            <a:ext cx="6313150" cy="6857987"/>
          </a:xfrm>
          <a:custGeom>
            <a:avLst/>
            <a:gdLst>
              <a:gd name="connsiteX0" fmla="*/ 65565 w 6313150"/>
              <a:gd name="connsiteY0" fmla="*/ 0 h 6857997"/>
              <a:gd name="connsiteX1" fmla="*/ 6313150 w 6313150"/>
              <a:gd name="connsiteY1" fmla="*/ 0 h 6857997"/>
              <a:gd name="connsiteX2" fmla="*/ 6313150 w 6313150"/>
              <a:gd name="connsiteY2" fmla="*/ 6857997 h 6857997"/>
              <a:gd name="connsiteX3" fmla="*/ 3293946 w 6313150"/>
              <a:gd name="connsiteY3" fmla="*/ 6857997 h 6857997"/>
              <a:gd name="connsiteX4" fmla="*/ 3235857 w 6313150"/>
              <a:gd name="connsiteY4" fmla="*/ 6823061 h 6857997"/>
              <a:gd name="connsiteX5" fmla="*/ 0 w 6313150"/>
              <a:gd name="connsiteY5" fmla="*/ 951803 h 6857997"/>
              <a:gd name="connsiteX6" fmla="*/ 31536 w 6313150"/>
              <a:gd name="connsiteY6" fmla="*/ 285771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Tree>
    <p:extLst>
      <p:ext uri="{BB962C8B-B14F-4D97-AF65-F5344CB8AC3E}">
        <p14:creationId xmlns:p14="http://schemas.microsoft.com/office/powerpoint/2010/main" val="3299128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28C0977-582D-4688-921E-3A32735310BB}"/>
              </a:ext>
            </a:extLst>
          </p:cNvPr>
          <p:cNvSpPr>
            <a:spLocks noGrp="1"/>
          </p:cNvSpPr>
          <p:nvPr>
            <p:ph type="title"/>
          </p:nvPr>
        </p:nvSpPr>
        <p:spPr/>
        <p:txBody>
          <a:bodyPr>
            <a:normAutofit/>
          </a:bodyPr>
          <a:lstStyle/>
          <a:p>
            <a:r>
              <a:rPr lang="es-CL" sz="3600" dirty="0" err="1"/>
              <a:t>Acces</a:t>
            </a:r>
            <a:endParaRPr lang="en-US" sz="3600" dirty="0"/>
          </a:p>
        </p:txBody>
      </p:sp>
      <p:sp>
        <p:nvSpPr>
          <p:cNvPr id="5" name="TextBox 4">
            <a:extLst>
              <a:ext uri="{FF2B5EF4-FFF2-40B4-BE49-F238E27FC236}">
                <a16:creationId xmlns:a16="http://schemas.microsoft.com/office/drawing/2014/main" xmlns="" id="{75B623CC-7EF0-4A82-8679-037F892C9D8E}"/>
              </a:ext>
            </a:extLst>
          </p:cNvPr>
          <p:cNvSpPr txBox="1"/>
          <p:nvPr/>
        </p:nvSpPr>
        <p:spPr>
          <a:xfrm>
            <a:off x="3479800" y="6353184"/>
            <a:ext cx="7086601" cy="523220"/>
          </a:xfrm>
          <a:prstGeom prst="rect">
            <a:avLst/>
          </a:prstGeom>
          <a:noFill/>
        </p:spPr>
        <p:txBody>
          <a:bodyPr wrap="square" rtlCol="0">
            <a:spAutoFit/>
          </a:bodyPr>
          <a:lstStyle/>
          <a:p>
            <a:pPr algn="r"/>
            <a:r>
              <a:rPr lang="es-CL" sz="1400" i="1" dirty="0">
                <a:solidFill>
                  <a:schemeClr val="bg1"/>
                </a:solidFill>
                <a:latin typeface="+mj-lt"/>
              </a:rPr>
              <a:t>Elaboración propia con datos CASEN 2017. </a:t>
            </a:r>
          </a:p>
          <a:p>
            <a:pPr algn="r"/>
            <a:r>
              <a:rPr lang="es-CL" sz="1400" i="1" dirty="0">
                <a:solidFill>
                  <a:schemeClr val="bg1"/>
                </a:solidFill>
              </a:rPr>
              <a:t>% de personas en rango de edad que asiste a establecimiento educacional, jardín o sala cuna.</a:t>
            </a:r>
            <a:endParaRPr lang="es-CL" sz="1400" i="1" dirty="0">
              <a:solidFill>
                <a:schemeClr val="bg1"/>
              </a:solidFill>
              <a:latin typeface="+mj-lt"/>
            </a:endParaRPr>
          </a:p>
        </p:txBody>
      </p:sp>
      <p:pic>
        <p:nvPicPr>
          <p:cNvPr id="11" name="Picture 10">
            <a:extLst>
              <a:ext uri="{FF2B5EF4-FFF2-40B4-BE49-F238E27FC236}">
                <a16:creationId xmlns:a16="http://schemas.microsoft.com/office/drawing/2014/main" xmlns="" id="{3288E7DF-7EF3-4981-881C-8D53D85BBB5A}"/>
              </a:ext>
            </a:extLst>
          </p:cNvPr>
          <p:cNvPicPr>
            <a:picLocks noChangeAspect="1"/>
          </p:cNvPicPr>
          <p:nvPr/>
        </p:nvPicPr>
        <p:blipFill>
          <a:blip r:embed="rId2"/>
          <a:stretch>
            <a:fillRect/>
          </a:stretch>
        </p:blipFill>
        <p:spPr>
          <a:xfrm>
            <a:off x="159086" y="1925693"/>
            <a:ext cx="4000586" cy="2698312"/>
          </a:xfrm>
          <a:prstGeom prst="rect">
            <a:avLst/>
          </a:prstGeom>
        </p:spPr>
      </p:pic>
      <p:pic>
        <p:nvPicPr>
          <p:cNvPr id="13" name="Picture 12">
            <a:extLst>
              <a:ext uri="{FF2B5EF4-FFF2-40B4-BE49-F238E27FC236}">
                <a16:creationId xmlns:a16="http://schemas.microsoft.com/office/drawing/2014/main" xmlns="" id="{5B71A19C-DD44-48F8-A289-5B15EB1FD96C}"/>
              </a:ext>
            </a:extLst>
          </p:cNvPr>
          <p:cNvPicPr>
            <a:picLocks noChangeAspect="1"/>
          </p:cNvPicPr>
          <p:nvPr/>
        </p:nvPicPr>
        <p:blipFill>
          <a:blip r:embed="rId3"/>
          <a:stretch>
            <a:fillRect/>
          </a:stretch>
        </p:blipFill>
        <p:spPr>
          <a:xfrm>
            <a:off x="4149190" y="1930249"/>
            <a:ext cx="4000586" cy="2698312"/>
          </a:xfrm>
          <a:prstGeom prst="rect">
            <a:avLst/>
          </a:prstGeom>
        </p:spPr>
      </p:pic>
      <p:pic>
        <p:nvPicPr>
          <p:cNvPr id="8" name="Picture 7">
            <a:extLst>
              <a:ext uri="{FF2B5EF4-FFF2-40B4-BE49-F238E27FC236}">
                <a16:creationId xmlns:a16="http://schemas.microsoft.com/office/drawing/2014/main" xmlns="" id="{0CACDD3C-259B-4BA3-B388-632C40504C26}"/>
              </a:ext>
            </a:extLst>
          </p:cNvPr>
          <p:cNvPicPr>
            <a:picLocks noChangeAspect="1"/>
          </p:cNvPicPr>
          <p:nvPr/>
        </p:nvPicPr>
        <p:blipFill>
          <a:blip r:embed="rId4"/>
          <a:stretch>
            <a:fillRect/>
          </a:stretch>
        </p:blipFill>
        <p:spPr>
          <a:xfrm>
            <a:off x="8032330" y="1925693"/>
            <a:ext cx="4167626" cy="2707899"/>
          </a:xfrm>
          <a:prstGeom prst="rect">
            <a:avLst/>
          </a:prstGeom>
        </p:spPr>
      </p:pic>
      <p:sp>
        <p:nvSpPr>
          <p:cNvPr id="12" name="TextBox 11">
            <a:extLst>
              <a:ext uri="{FF2B5EF4-FFF2-40B4-BE49-F238E27FC236}">
                <a16:creationId xmlns:a16="http://schemas.microsoft.com/office/drawing/2014/main" xmlns="" id="{3B595B59-AA31-4102-A941-EF92C53ABE7C}"/>
              </a:ext>
            </a:extLst>
          </p:cNvPr>
          <p:cNvSpPr txBox="1"/>
          <p:nvPr/>
        </p:nvSpPr>
        <p:spPr>
          <a:xfrm>
            <a:off x="1178111" y="1970204"/>
            <a:ext cx="2064469" cy="338554"/>
          </a:xfrm>
          <a:prstGeom prst="rect">
            <a:avLst/>
          </a:prstGeom>
          <a:solidFill>
            <a:schemeClr val="bg1"/>
          </a:solidFill>
        </p:spPr>
        <p:txBody>
          <a:bodyPr wrap="square" rtlCol="0">
            <a:spAutoFit/>
          </a:bodyPr>
          <a:lstStyle/>
          <a:p>
            <a:pPr algn="ctr"/>
            <a:r>
              <a:rPr lang="en-US" sz="1600" dirty="0"/>
              <a:t>Primary</a:t>
            </a:r>
          </a:p>
        </p:txBody>
      </p:sp>
      <p:sp>
        <p:nvSpPr>
          <p:cNvPr id="14" name="TextBox 13">
            <a:extLst>
              <a:ext uri="{FF2B5EF4-FFF2-40B4-BE49-F238E27FC236}">
                <a16:creationId xmlns:a16="http://schemas.microsoft.com/office/drawing/2014/main" xmlns="" id="{CBE2B97A-3433-411A-8DF1-7879A7994D75}"/>
              </a:ext>
            </a:extLst>
          </p:cNvPr>
          <p:cNvSpPr txBox="1"/>
          <p:nvPr/>
        </p:nvSpPr>
        <p:spPr>
          <a:xfrm>
            <a:off x="5063765" y="1970204"/>
            <a:ext cx="2064469" cy="338554"/>
          </a:xfrm>
          <a:prstGeom prst="rect">
            <a:avLst/>
          </a:prstGeom>
          <a:solidFill>
            <a:schemeClr val="bg1"/>
          </a:solidFill>
        </p:spPr>
        <p:txBody>
          <a:bodyPr wrap="square" rtlCol="0">
            <a:spAutoFit/>
          </a:bodyPr>
          <a:lstStyle/>
          <a:p>
            <a:pPr algn="ctr"/>
            <a:r>
              <a:rPr lang="en-US" sz="1600" dirty="0"/>
              <a:t>Secondary</a:t>
            </a:r>
          </a:p>
        </p:txBody>
      </p:sp>
      <p:sp>
        <p:nvSpPr>
          <p:cNvPr id="15" name="TextBox 14">
            <a:extLst>
              <a:ext uri="{FF2B5EF4-FFF2-40B4-BE49-F238E27FC236}">
                <a16:creationId xmlns:a16="http://schemas.microsoft.com/office/drawing/2014/main" xmlns="" id="{7F3ABF1F-52ED-4A68-8AFA-70153837AAD4}"/>
              </a:ext>
            </a:extLst>
          </p:cNvPr>
          <p:cNvSpPr txBox="1"/>
          <p:nvPr/>
        </p:nvSpPr>
        <p:spPr>
          <a:xfrm>
            <a:off x="8946905" y="1972827"/>
            <a:ext cx="2406895" cy="338554"/>
          </a:xfrm>
          <a:prstGeom prst="rect">
            <a:avLst/>
          </a:prstGeom>
          <a:solidFill>
            <a:schemeClr val="bg1"/>
          </a:solidFill>
        </p:spPr>
        <p:txBody>
          <a:bodyPr wrap="square" rtlCol="0">
            <a:spAutoFit/>
          </a:bodyPr>
          <a:lstStyle/>
          <a:p>
            <a:pPr algn="ctr"/>
            <a:r>
              <a:rPr lang="en-US" sz="1600" dirty="0"/>
              <a:t>Higher</a:t>
            </a:r>
          </a:p>
        </p:txBody>
      </p:sp>
    </p:spTree>
    <p:extLst>
      <p:ext uri="{BB962C8B-B14F-4D97-AF65-F5344CB8AC3E}">
        <p14:creationId xmlns:p14="http://schemas.microsoft.com/office/powerpoint/2010/main" val="204938281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28C0977-582D-4688-921E-3A32735310BB}"/>
              </a:ext>
            </a:extLst>
          </p:cNvPr>
          <p:cNvSpPr>
            <a:spLocks noGrp="1"/>
          </p:cNvSpPr>
          <p:nvPr>
            <p:ph type="title"/>
          </p:nvPr>
        </p:nvSpPr>
        <p:spPr/>
        <p:txBody>
          <a:bodyPr>
            <a:normAutofit fontScale="90000"/>
          </a:bodyPr>
          <a:lstStyle/>
          <a:p>
            <a:r>
              <a:rPr lang="es-CL" sz="3600" dirty="0"/>
              <a:t>Matrícula educación básica según dependencia del establecimiento y quintil (%)</a:t>
            </a:r>
            <a:br>
              <a:rPr lang="es-CL" sz="3600" dirty="0"/>
            </a:br>
            <a:endParaRPr lang="en-US" sz="3600" dirty="0"/>
          </a:p>
        </p:txBody>
      </p:sp>
      <p:sp>
        <p:nvSpPr>
          <p:cNvPr id="5" name="TextBox 4">
            <a:extLst>
              <a:ext uri="{FF2B5EF4-FFF2-40B4-BE49-F238E27FC236}">
                <a16:creationId xmlns:a16="http://schemas.microsoft.com/office/drawing/2014/main" xmlns="" id="{75B623CC-7EF0-4A82-8679-037F892C9D8E}"/>
              </a:ext>
            </a:extLst>
          </p:cNvPr>
          <p:cNvSpPr txBox="1"/>
          <p:nvPr/>
        </p:nvSpPr>
        <p:spPr>
          <a:xfrm>
            <a:off x="3479800" y="6353184"/>
            <a:ext cx="7086601" cy="523220"/>
          </a:xfrm>
          <a:prstGeom prst="rect">
            <a:avLst/>
          </a:prstGeom>
          <a:noFill/>
        </p:spPr>
        <p:txBody>
          <a:bodyPr wrap="square" rtlCol="0">
            <a:spAutoFit/>
          </a:bodyPr>
          <a:lstStyle/>
          <a:p>
            <a:pPr algn="r"/>
            <a:r>
              <a:rPr lang="es-CL" sz="1400" i="1" dirty="0">
                <a:solidFill>
                  <a:schemeClr val="bg1"/>
                </a:solidFill>
                <a:latin typeface="+mj-lt"/>
              </a:rPr>
              <a:t>Elaboración propia con datos CASEN 2017. </a:t>
            </a:r>
          </a:p>
          <a:p>
            <a:pPr algn="r"/>
            <a:r>
              <a:rPr lang="es-CL" sz="1400" i="1" dirty="0">
                <a:solidFill>
                  <a:schemeClr val="bg1"/>
                </a:solidFill>
              </a:rPr>
              <a:t>Composición de la matrícula de asistencia a educación básica, según dependencia.</a:t>
            </a:r>
            <a:endParaRPr lang="es-CL" sz="1400" i="1" dirty="0">
              <a:solidFill>
                <a:schemeClr val="bg1"/>
              </a:solidFill>
              <a:latin typeface="+mj-lt"/>
            </a:endParaRPr>
          </a:p>
        </p:txBody>
      </p:sp>
      <p:pic>
        <p:nvPicPr>
          <p:cNvPr id="3" name="Picture 2">
            <a:extLst>
              <a:ext uri="{FF2B5EF4-FFF2-40B4-BE49-F238E27FC236}">
                <a16:creationId xmlns:a16="http://schemas.microsoft.com/office/drawing/2014/main" xmlns="" id="{C5554B20-A302-4148-80D4-226490F2383B}"/>
              </a:ext>
            </a:extLst>
          </p:cNvPr>
          <p:cNvPicPr>
            <a:picLocks noChangeAspect="1"/>
          </p:cNvPicPr>
          <p:nvPr/>
        </p:nvPicPr>
        <p:blipFill>
          <a:blip r:embed="rId2"/>
          <a:stretch>
            <a:fillRect/>
          </a:stretch>
        </p:blipFill>
        <p:spPr>
          <a:xfrm>
            <a:off x="3168103" y="1987024"/>
            <a:ext cx="5855794" cy="3824496"/>
          </a:xfrm>
          <a:prstGeom prst="rect">
            <a:avLst/>
          </a:prstGeom>
        </p:spPr>
      </p:pic>
    </p:spTree>
    <p:extLst>
      <p:ext uri="{BB962C8B-B14F-4D97-AF65-F5344CB8AC3E}">
        <p14:creationId xmlns:p14="http://schemas.microsoft.com/office/powerpoint/2010/main" val="362103714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28C0977-582D-4688-921E-3A32735310BB}"/>
              </a:ext>
            </a:extLst>
          </p:cNvPr>
          <p:cNvSpPr>
            <a:spLocks noGrp="1"/>
          </p:cNvSpPr>
          <p:nvPr>
            <p:ph type="title"/>
          </p:nvPr>
        </p:nvSpPr>
        <p:spPr/>
        <p:txBody>
          <a:bodyPr>
            <a:normAutofit/>
          </a:bodyPr>
          <a:lstStyle/>
          <a:p>
            <a:r>
              <a:rPr lang="es-CL" sz="3600" dirty="0" err="1"/>
              <a:t>Segregation</a:t>
            </a:r>
            <a:endParaRPr lang="en-US" sz="3600" dirty="0"/>
          </a:p>
        </p:txBody>
      </p:sp>
      <p:sp>
        <p:nvSpPr>
          <p:cNvPr id="5" name="TextBox 4">
            <a:extLst>
              <a:ext uri="{FF2B5EF4-FFF2-40B4-BE49-F238E27FC236}">
                <a16:creationId xmlns:a16="http://schemas.microsoft.com/office/drawing/2014/main" xmlns="" id="{75B623CC-7EF0-4A82-8679-037F892C9D8E}"/>
              </a:ext>
            </a:extLst>
          </p:cNvPr>
          <p:cNvSpPr txBox="1"/>
          <p:nvPr/>
        </p:nvSpPr>
        <p:spPr>
          <a:xfrm>
            <a:off x="3479800" y="6353184"/>
            <a:ext cx="7086601" cy="523220"/>
          </a:xfrm>
          <a:prstGeom prst="rect">
            <a:avLst/>
          </a:prstGeom>
          <a:noFill/>
        </p:spPr>
        <p:txBody>
          <a:bodyPr wrap="square" rtlCol="0">
            <a:spAutoFit/>
          </a:bodyPr>
          <a:lstStyle/>
          <a:p>
            <a:pPr algn="r"/>
            <a:r>
              <a:rPr lang="es-CL" sz="1400" i="1" dirty="0">
                <a:solidFill>
                  <a:schemeClr val="bg1"/>
                </a:solidFill>
                <a:latin typeface="+mj-lt"/>
              </a:rPr>
              <a:t>Elaboración propia con datos CASEN 2017. </a:t>
            </a:r>
          </a:p>
          <a:p>
            <a:pPr algn="r"/>
            <a:r>
              <a:rPr lang="es-CL" sz="1400" i="1" dirty="0">
                <a:solidFill>
                  <a:schemeClr val="bg1"/>
                </a:solidFill>
              </a:rPr>
              <a:t>Composición de la matrícula de asistencia a educación básica, según dependencia.</a:t>
            </a:r>
            <a:endParaRPr lang="es-CL" sz="1400" i="1" dirty="0">
              <a:solidFill>
                <a:schemeClr val="bg1"/>
              </a:solidFill>
              <a:latin typeface="+mj-lt"/>
            </a:endParaRPr>
          </a:p>
        </p:txBody>
      </p:sp>
      <p:pic>
        <p:nvPicPr>
          <p:cNvPr id="4" name="Picture 3">
            <a:extLst>
              <a:ext uri="{FF2B5EF4-FFF2-40B4-BE49-F238E27FC236}">
                <a16:creationId xmlns:a16="http://schemas.microsoft.com/office/drawing/2014/main" xmlns="" id="{186D2B7E-D77D-436A-A367-31788DE2C7FB}"/>
              </a:ext>
            </a:extLst>
          </p:cNvPr>
          <p:cNvPicPr>
            <a:picLocks noChangeAspect="1"/>
          </p:cNvPicPr>
          <p:nvPr/>
        </p:nvPicPr>
        <p:blipFill>
          <a:blip r:embed="rId2"/>
          <a:stretch>
            <a:fillRect/>
          </a:stretch>
        </p:blipFill>
        <p:spPr>
          <a:xfrm>
            <a:off x="3039087" y="1925172"/>
            <a:ext cx="6113827" cy="4120028"/>
          </a:xfrm>
          <a:prstGeom prst="rect">
            <a:avLst/>
          </a:prstGeom>
        </p:spPr>
      </p:pic>
      <p:sp>
        <p:nvSpPr>
          <p:cNvPr id="3" name="TextBox 2">
            <a:extLst>
              <a:ext uri="{FF2B5EF4-FFF2-40B4-BE49-F238E27FC236}">
                <a16:creationId xmlns:a16="http://schemas.microsoft.com/office/drawing/2014/main" xmlns="" id="{505C5679-593A-42D7-875B-41D47A620862}"/>
              </a:ext>
            </a:extLst>
          </p:cNvPr>
          <p:cNvSpPr txBox="1"/>
          <p:nvPr/>
        </p:nvSpPr>
        <p:spPr>
          <a:xfrm>
            <a:off x="3695307" y="5703215"/>
            <a:ext cx="942681" cy="307777"/>
          </a:xfrm>
          <a:prstGeom prst="rect">
            <a:avLst/>
          </a:prstGeom>
          <a:solidFill>
            <a:schemeClr val="bg1"/>
          </a:solidFill>
        </p:spPr>
        <p:txBody>
          <a:bodyPr wrap="square" rtlCol="0">
            <a:spAutoFit/>
          </a:bodyPr>
          <a:lstStyle/>
          <a:p>
            <a:pPr algn="ctr"/>
            <a:r>
              <a:rPr lang="en-US" sz="1400" dirty="0"/>
              <a:t>Public</a:t>
            </a:r>
          </a:p>
        </p:txBody>
      </p:sp>
      <p:sp>
        <p:nvSpPr>
          <p:cNvPr id="6" name="TextBox 5">
            <a:extLst>
              <a:ext uri="{FF2B5EF4-FFF2-40B4-BE49-F238E27FC236}">
                <a16:creationId xmlns:a16="http://schemas.microsoft.com/office/drawing/2014/main" xmlns="" id="{0F9F0CAB-41B2-43BC-8CBC-BB1642D18F1C}"/>
              </a:ext>
            </a:extLst>
          </p:cNvPr>
          <p:cNvSpPr txBox="1"/>
          <p:nvPr/>
        </p:nvSpPr>
        <p:spPr>
          <a:xfrm>
            <a:off x="5294208" y="5717270"/>
            <a:ext cx="1625065" cy="307777"/>
          </a:xfrm>
          <a:prstGeom prst="rect">
            <a:avLst/>
          </a:prstGeom>
          <a:solidFill>
            <a:schemeClr val="bg1"/>
          </a:solidFill>
        </p:spPr>
        <p:txBody>
          <a:bodyPr wrap="square" rtlCol="0">
            <a:spAutoFit/>
          </a:bodyPr>
          <a:lstStyle/>
          <a:p>
            <a:pPr algn="ctr"/>
            <a:r>
              <a:rPr lang="en-US" sz="1400" dirty="0"/>
              <a:t>Voucher</a:t>
            </a:r>
          </a:p>
        </p:txBody>
      </p:sp>
      <p:sp>
        <p:nvSpPr>
          <p:cNvPr id="7" name="TextBox 6">
            <a:extLst>
              <a:ext uri="{FF2B5EF4-FFF2-40B4-BE49-F238E27FC236}">
                <a16:creationId xmlns:a16="http://schemas.microsoft.com/office/drawing/2014/main" xmlns="" id="{DA3E4156-EB47-40D7-9929-3C7E658FC448}"/>
              </a:ext>
            </a:extLst>
          </p:cNvPr>
          <p:cNvSpPr txBox="1"/>
          <p:nvPr/>
        </p:nvSpPr>
        <p:spPr>
          <a:xfrm>
            <a:off x="7223561" y="5703215"/>
            <a:ext cx="1625065" cy="307777"/>
          </a:xfrm>
          <a:prstGeom prst="rect">
            <a:avLst/>
          </a:prstGeom>
          <a:solidFill>
            <a:schemeClr val="bg1"/>
          </a:solidFill>
        </p:spPr>
        <p:txBody>
          <a:bodyPr wrap="square" rtlCol="0">
            <a:spAutoFit/>
          </a:bodyPr>
          <a:lstStyle/>
          <a:p>
            <a:pPr algn="ctr"/>
            <a:r>
              <a:rPr lang="en-US" sz="1400" dirty="0"/>
              <a:t>Private</a:t>
            </a:r>
          </a:p>
        </p:txBody>
      </p:sp>
    </p:spTree>
    <p:extLst>
      <p:ext uri="{BB962C8B-B14F-4D97-AF65-F5344CB8AC3E}">
        <p14:creationId xmlns:p14="http://schemas.microsoft.com/office/powerpoint/2010/main" val="89943408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ángulo 9"/>
          <p:cNvSpPr/>
          <p:nvPr/>
        </p:nvSpPr>
        <p:spPr>
          <a:xfrm>
            <a:off x="1524000" y="6045200"/>
            <a:ext cx="9753600" cy="9347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128C0977-582D-4688-921E-3A32735310BB}"/>
              </a:ext>
            </a:extLst>
          </p:cNvPr>
          <p:cNvSpPr>
            <a:spLocks noGrp="1"/>
          </p:cNvSpPr>
          <p:nvPr>
            <p:ph type="title"/>
          </p:nvPr>
        </p:nvSpPr>
        <p:spPr>
          <a:xfrm>
            <a:off x="838200" y="365129"/>
            <a:ext cx="10515600" cy="737807"/>
          </a:xfrm>
        </p:spPr>
        <p:txBody>
          <a:bodyPr>
            <a:normAutofit/>
          </a:bodyPr>
          <a:lstStyle/>
          <a:p>
            <a:r>
              <a:rPr lang="en-US" sz="2800" dirty="0"/>
              <a:t>Education quality, by income quintile</a:t>
            </a:r>
          </a:p>
        </p:txBody>
      </p:sp>
      <p:sp>
        <p:nvSpPr>
          <p:cNvPr id="5" name="TextBox 4">
            <a:extLst>
              <a:ext uri="{FF2B5EF4-FFF2-40B4-BE49-F238E27FC236}">
                <a16:creationId xmlns:a16="http://schemas.microsoft.com/office/drawing/2014/main" xmlns="" id="{75B623CC-7EF0-4A82-8679-037F892C9D8E}"/>
              </a:ext>
            </a:extLst>
          </p:cNvPr>
          <p:cNvSpPr txBox="1"/>
          <p:nvPr/>
        </p:nvSpPr>
        <p:spPr>
          <a:xfrm>
            <a:off x="3479800" y="6353184"/>
            <a:ext cx="7086601" cy="523220"/>
          </a:xfrm>
          <a:prstGeom prst="rect">
            <a:avLst/>
          </a:prstGeom>
          <a:noFill/>
        </p:spPr>
        <p:txBody>
          <a:bodyPr wrap="square" rtlCol="0">
            <a:spAutoFit/>
          </a:bodyPr>
          <a:lstStyle/>
          <a:p>
            <a:pPr algn="r"/>
            <a:r>
              <a:rPr lang="es-CL" sz="1400" i="1" dirty="0">
                <a:solidFill>
                  <a:schemeClr val="bg1"/>
                </a:solidFill>
                <a:latin typeface="+mj-lt"/>
              </a:rPr>
              <a:t>Elaboración propia con datos CASEN 2017. </a:t>
            </a:r>
          </a:p>
          <a:p>
            <a:pPr algn="r"/>
            <a:r>
              <a:rPr lang="es-CL" sz="1400" i="1" dirty="0">
                <a:solidFill>
                  <a:schemeClr val="bg1"/>
                </a:solidFill>
              </a:rPr>
              <a:t>Composición de la matrícula de asistencia a educación básica, según dependencia.</a:t>
            </a:r>
            <a:endParaRPr lang="es-CL" sz="1400" i="1" dirty="0">
              <a:solidFill>
                <a:schemeClr val="bg1"/>
              </a:solidFill>
              <a:latin typeface="+mj-lt"/>
            </a:endParaRPr>
          </a:p>
        </p:txBody>
      </p:sp>
      <p:pic>
        <p:nvPicPr>
          <p:cNvPr id="9" name="Imagen 8"/>
          <p:cNvPicPr>
            <a:picLocks noChangeAspect="1"/>
          </p:cNvPicPr>
          <p:nvPr/>
        </p:nvPicPr>
        <p:blipFill>
          <a:blip r:embed="rId2"/>
          <a:stretch>
            <a:fillRect/>
          </a:stretch>
        </p:blipFill>
        <p:spPr>
          <a:xfrm>
            <a:off x="3374259" y="1619331"/>
            <a:ext cx="5443481" cy="3619337"/>
          </a:xfrm>
          <a:prstGeom prst="rect">
            <a:avLst/>
          </a:prstGeom>
        </p:spPr>
      </p:pic>
      <p:sp>
        <p:nvSpPr>
          <p:cNvPr id="11" name="TextBox 10">
            <a:extLst>
              <a:ext uri="{FF2B5EF4-FFF2-40B4-BE49-F238E27FC236}">
                <a16:creationId xmlns:a16="http://schemas.microsoft.com/office/drawing/2014/main" xmlns="" id="{17D35FB4-400A-46C2-8B9B-0DBBFB56B75D}"/>
              </a:ext>
            </a:extLst>
          </p:cNvPr>
          <p:cNvSpPr txBox="1"/>
          <p:nvPr/>
        </p:nvSpPr>
        <p:spPr>
          <a:xfrm>
            <a:off x="3677762" y="1720776"/>
            <a:ext cx="4957190" cy="338554"/>
          </a:xfrm>
          <a:prstGeom prst="rect">
            <a:avLst/>
          </a:prstGeom>
          <a:solidFill>
            <a:schemeClr val="bg1"/>
          </a:solidFill>
        </p:spPr>
        <p:txBody>
          <a:bodyPr wrap="square" rtlCol="0">
            <a:spAutoFit/>
          </a:bodyPr>
          <a:lstStyle/>
          <a:p>
            <a:pPr algn="ctr"/>
            <a:r>
              <a:rPr lang="en-US" sz="1600" dirty="0"/>
              <a:t>% students with insufficient levels in:</a:t>
            </a:r>
          </a:p>
        </p:txBody>
      </p:sp>
      <p:sp>
        <p:nvSpPr>
          <p:cNvPr id="12" name="TextBox 11">
            <a:extLst>
              <a:ext uri="{FF2B5EF4-FFF2-40B4-BE49-F238E27FC236}">
                <a16:creationId xmlns:a16="http://schemas.microsoft.com/office/drawing/2014/main" xmlns="" id="{903FFD8B-54B2-4B0B-B885-EBD19948CDAC}"/>
              </a:ext>
            </a:extLst>
          </p:cNvPr>
          <p:cNvSpPr txBox="1"/>
          <p:nvPr/>
        </p:nvSpPr>
        <p:spPr>
          <a:xfrm>
            <a:off x="3883603" y="2107490"/>
            <a:ext cx="1678211" cy="338554"/>
          </a:xfrm>
          <a:prstGeom prst="rect">
            <a:avLst/>
          </a:prstGeom>
          <a:solidFill>
            <a:schemeClr val="bg1"/>
          </a:solidFill>
        </p:spPr>
        <p:txBody>
          <a:bodyPr wrap="square" rtlCol="0">
            <a:spAutoFit/>
          </a:bodyPr>
          <a:lstStyle/>
          <a:p>
            <a:pPr algn="ctr"/>
            <a:r>
              <a:rPr lang="en-US" sz="1600" dirty="0"/>
              <a:t>Language</a:t>
            </a:r>
          </a:p>
        </p:txBody>
      </p:sp>
      <p:sp>
        <p:nvSpPr>
          <p:cNvPr id="13" name="TextBox 12">
            <a:extLst>
              <a:ext uri="{FF2B5EF4-FFF2-40B4-BE49-F238E27FC236}">
                <a16:creationId xmlns:a16="http://schemas.microsoft.com/office/drawing/2014/main" xmlns="" id="{9CDCE505-736B-4EA2-A648-4996DECB8F0A}"/>
              </a:ext>
            </a:extLst>
          </p:cNvPr>
          <p:cNvSpPr txBox="1"/>
          <p:nvPr/>
        </p:nvSpPr>
        <p:spPr>
          <a:xfrm>
            <a:off x="6504255" y="2107490"/>
            <a:ext cx="1678211" cy="338554"/>
          </a:xfrm>
          <a:prstGeom prst="rect">
            <a:avLst/>
          </a:prstGeom>
          <a:solidFill>
            <a:schemeClr val="bg1"/>
          </a:solidFill>
        </p:spPr>
        <p:txBody>
          <a:bodyPr wrap="square" rtlCol="0">
            <a:spAutoFit/>
          </a:bodyPr>
          <a:lstStyle/>
          <a:p>
            <a:pPr algn="ctr"/>
            <a:r>
              <a:rPr lang="en-US" sz="1600" dirty="0"/>
              <a:t>Math</a:t>
            </a:r>
          </a:p>
        </p:txBody>
      </p:sp>
    </p:spTree>
    <p:extLst>
      <p:ext uri="{BB962C8B-B14F-4D97-AF65-F5344CB8AC3E}">
        <p14:creationId xmlns:p14="http://schemas.microsoft.com/office/powerpoint/2010/main" val="3609455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28C0977-582D-4688-921E-3A32735310BB}"/>
              </a:ext>
            </a:extLst>
          </p:cNvPr>
          <p:cNvSpPr>
            <a:spLocks noGrp="1"/>
          </p:cNvSpPr>
          <p:nvPr>
            <p:ph type="title"/>
          </p:nvPr>
        </p:nvSpPr>
        <p:spPr>
          <a:xfrm>
            <a:off x="838200" y="365130"/>
            <a:ext cx="10515600" cy="1075808"/>
          </a:xfrm>
        </p:spPr>
        <p:txBody>
          <a:bodyPr>
            <a:normAutofit/>
          </a:bodyPr>
          <a:lstStyle/>
          <a:p>
            <a:r>
              <a:rPr lang="es-CL" sz="3600" dirty="0" err="1"/>
              <a:t>Funding</a:t>
            </a:r>
            <a:endParaRPr lang="en-US" sz="3600" dirty="0"/>
          </a:p>
        </p:txBody>
      </p:sp>
      <p:sp>
        <p:nvSpPr>
          <p:cNvPr id="5" name="TextBox 4">
            <a:extLst>
              <a:ext uri="{FF2B5EF4-FFF2-40B4-BE49-F238E27FC236}">
                <a16:creationId xmlns:a16="http://schemas.microsoft.com/office/drawing/2014/main" xmlns="" id="{75B623CC-7EF0-4A82-8679-037F892C9D8E}"/>
              </a:ext>
            </a:extLst>
          </p:cNvPr>
          <p:cNvSpPr txBox="1"/>
          <p:nvPr/>
        </p:nvSpPr>
        <p:spPr>
          <a:xfrm>
            <a:off x="3897746" y="6353185"/>
            <a:ext cx="6668655" cy="307777"/>
          </a:xfrm>
          <a:prstGeom prst="rect">
            <a:avLst/>
          </a:prstGeom>
          <a:noFill/>
        </p:spPr>
        <p:txBody>
          <a:bodyPr wrap="square" rtlCol="0">
            <a:spAutoFit/>
          </a:bodyPr>
          <a:lstStyle/>
          <a:p>
            <a:pPr algn="r"/>
            <a:r>
              <a:rPr lang="es-CL" sz="1400" i="1" dirty="0">
                <a:solidFill>
                  <a:schemeClr val="bg1"/>
                </a:solidFill>
                <a:latin typeface="+mj-lt"/>
              </a:rPr>
              <a:t>Elaboración propia con datos CASEN 2017. </a:t>
            </a:r>
          </a:p>
        </p:txBody>
      </p:sp>
      <p:pic>
        <p:nvPicPr>
          <p:cNvPr id="4" name="Picture 3">
            <a:extLst>
              <a:ext uri="{FF2B5EF4-FFF2-40B4-BE49-F238E27FC236}">
                <a16:creationId xmlns:a16="http://schemas.microsoft.com/office/drawing/2014/main" xmlns="" id="{FC00374D-34A2-4BE4-9E14-9A1B421925B3}"/>
              </a:ext>
            </a:extLst>
          </p:cNvPr>
          <p:cNvPicPr>
            <a:picLocks noChangeAspect="1"/>
          </p:cNvPicPr>
          <p:nvPr/>
        </p:nvPicPr>
        <p:blipFill>
          <a:blip r:embed="rId2"/>
          <a:stretch>
            <a:fillRect/>
          </a:stretch>
        </p:blipFill>
        <p:spPr>
          <a:xfrm>
            <a:off x="1751386" y="1841273"/>
            <a:ext cx="4344615" cy="2842488"/>
          </a:xfrm>
          <a:prstGeom prst="rect">
            <a:avLst/>
          </a:prstGeom>
        </p:spPr>
      </p:pic>
      <p:pic>
        <p:nvPicPr>
          <p:cNvPr id="8" name="Picture 7">
            <a:extLst>
              <a:ext uri="{FF2B5EF4-FFF2-40B4-BE49-F238E27FC236}">
                <a16:creationId xmlns:a16="http://schemas.microsoft.com/office/drawing/2014/main" xmlns="" id="{BCD0F928-AA57-43A9-9319-43BD97590E6C}"/>
              </a:ext>
            </a:extLst>
          </p:cNvPr>
          <p:cNvPicPr>
            <a:picLocks noChangeAspect="1"/>
          </p:cNvPicPr>
          <p:nvPr/>
        </p:nvPicPr>
        <p:blipFill>
          <a:blip r:embed="rId3"/>
          <a:stretch>
            <a:fillRect/>
          </a:stretch>
        </p:blipFill>
        <p:spPr>
          <a:xfrm>
            <a:off x="6217407" y="1868289"/>
            <a:ext cx="4223208" cy="2815472"/>
          </a:xfrm>
          <a:prstGeom prst="rect">
            <a:avLst/>
          </a:prstGeom>
        </p:spPr>
      </p:pic>
      <p:sp>
        <p:nvSpPr>
          <p:cNvPr id="6" name="TextBox 5">
            <a:extLst>
              <a:ext uri="{FF2B5EF4-FFF2-40B4-BE49-F238E27FC236}">
                <a16:creationId xmlns:a16="http://schemas.microsoft.com/office/drawing/2014/main" xmlns="" id="{72B6F4C8-24BC-4AF6-A1C0-B2EF426E208D}"/>
              </a:ext>
            </a:extLst>
          </p:cNvPr>
          <p:cNvSpPr txBox="1"/>
          <p:nvPr/>
        </p:nvSpPr>
        <p:spPr>
          <a:xfrm>
            <a:off x="2224726" y="1440937"/>
            <a:ext cx="3280528" cy="338554"/>
          </a:xfrm>
          <a:prstGeom prst="rect">
            <a:avLst/>
          </a:prstGeom>
          <a:solidFill>
            <a:schemeClr val="bg1"/>
          </a:solidFill>
        </p:spPr>
        <p:txBody>
          <a:bodyPr wrap="square" rtlCol="0">
            <a:spAutoFit/>
          </a:bodyPr>
          <a:lstStyle/>
          <a:p>
            <a:pPr algn="ctr"/>
            <a:r>
              <a:rPr lang="en-US" sz="1600" dirty="0"/>
              <a:t>Do you pay for higher education?</a:t>
            </a:r>
          </a:p>
        </p:txBody>
      </p:sp>
      <p:sp>
        <p:nvSpPr>
          <p:cNvPr id="7" name="TextBox 6">
            <a:extLst>
              <a:ext uri="{FF2B5EF4-FFF2-40B4-BE49-F238E27FC236}">
                <a16:creationId xmlns:a16="http://schemas.microsoft.com/office/drawing/2014/main" xmlns="" id="{059768BA-1763-49CD-B5C3-A1DE3ED1166B}"/>
              </a:ext>
            </a:extLst>
          </p:cNvPr>
          <p:cNvSpPr txBox="1"/>
          <p:nvPr/>
        </p:nvSpPr>
        <p:spPr>
          <a:xfrm>
            <a:off x="2377126" y="4308254"/>
            <a:ext cx="3280528" cy="338554"/>
          </a:xfrm>
          <a:prstGeom prst="rect">
            <a:avLst/>
          </a:prstGeom>
          <a:solidFill>
            <a:schemeClr val="bg1"/>
          </a:solidFill>
        </p:spPr>
        <p:txBody>
          <a:bodyPr wrap="square" rtlCol="0">
            <a:spAutoFit/>
          </a:bodyPr>
          <a:lstStyle/>
          <a:p>
            <a:pPr algn="ctr"/>
            <a:r>
              <a:rPr lang="en-US" sz="1600" dirty="0">
                <a:solidFill>
                  <a:schemeClr val="bg1"/>
                </a:solidFill>
              </a:rPr>
              <a:t>Do you pay for higher education?</a:t>
            </a:r>
          </a:p>
        </p:txBody>
      </p:sp>
      <p:sp>
        <p:nvSpPr>
          <p:cNvPr id="9" name="TextBox 8">
            <a:extLst>
              <a:ext uri="{FF2B5EF4-FFF2-40B4-BE49-F238E27FC236}">
                <a16:creationId xmlns:a16="http://schemas.microsoft.com/office/drawing/2014/main" xmlns="" id="{77E796EC-EA64-4C74-8129-35A0314FD6D3}"/>
              </a:ext>
            </a:extLst>
          </p:cNvPr>
          <p:cNvSpPr txBox="1"/>
          <p:nvPr/>
        </p:nvSpPr>
        <p:spPr>
          <a:xfrm>
            <a:off x="6686746" y="1497706"/>
            <a:ext cx="3280528" cy="338554"/>
          </a:xfrm>
          <a:prstGeom prst="rect">
            <a:avLst/>
          </a:prstGeom>
          <a:solidFill>
            <a:schemeClr val="bg1"/>
          </a:solidFill>
        </p:spPr>
        <p:txBody>
          <a:bodyPr wrap="square" rtlCol="0">
            <a:spAutoFit/>
          </a:bodyPr>
          <a:lstStyle/>
          <a:p>
            <a:pPr algn="ctr"/>
            <a:r>
              <a:rPr lang="en-US" sz="1600" dirty="0"/>
              <a:t>Will you have debt?</a:t>
            </a:r>
          </a:p>
        </p:txBody>
      </p:sp>
      <p:sp>
        <p:nvSpPr>
          <p:cNvPr id="10" name="TextBox 9">
            <a:extLst>
              <a:ext uri="{FF2B5EF4-FFF2-40B4-BE49-F238E27FC236}">
                <a16:creationId xmlns:a16="http://schemas.microsoft.com/office/drawing/2014/main" xmlns="" id="{3629C60D-84BA-4158-AF42-7E932D6417AF}"/>
              </a:ext>
            </a:extLst>
          </p:cNvPr>
          <p:cNvSpPr txBox="1"/>
          <p:nvPr/>
        </p:nvSpPr>
        <p:spPr>
          <a:xfrm>
            <a:off x="6856429" y="4308254"/>
            <a:ext cx="3280528" cy="338554"/>
          </a:xfrm>
          <a:prstGeom prst="rect">
            <a:avLst/>
          </a:prstGeom>
          <a:solidFill>
            <a:schemeClr val="bg1"/>
          </a:solidFill>
        </p:spPr>
        <p:txBody>
          <a:bodyPr wrap="square" rtlCol="0">
            <a:spAutoFit/>
          </a:bodyPr>
          <a:lstStyle/>
          <a:p>
            <a:pPr algn="ctr"/>
            <a:r>
              <a:rPr lang="en-US" sz="1600" dirty="0">
                <a:solidFill>
                  <a:schemeClr val="bg1"/>
                </a:solidFill>
              </a:rPr>
              <a:t>Do you pay for higher education?</a:t>
            </a:r>
          </a:p>
        </p:txBody>
      </p:sp>
    </p:spTree>
    <p:extLst>
      <p:ext uri="{BB962C8B-B14F-4D97-AF65-F5344CB8AC3E}">
        <p14:creationId xmlns:p14="http://schemas.microsoft.com/office/powerpoint/2010/main" val="60117022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p:cNvSpPr>
            <a:spLocks noGrp="1"/>
          </p:cNvSpPr>
          <p:nvPr>
            <p:ph type="sldNum" sz="quarter" idx="12"/>
          </p:nvPr>
        </p:nvSpPr>
        <p:spPr/>
        <p:txBody>
          <a:bodyPr/>
          <a:lstStyle/>
          <a:p>
            <a:fld id="{B17C36C9-860B-4F7F-B14B-465C4CDCEEF7}" type="slidenum">
              <a:rPr lang="en-US" smtClean="0"/>
              <a:t>25</a:t>
            </a:fld>
            <a:endParaRPr lang="en-US"/>
          </a:p>
        </p:txBody>
      </p:sp>
      <p:pic>
        <p:nvPicPr>
          <p:cNvPr id="4" name="Imagen 3">
            <a:extLst>
              <a:ext uri="{FF2B5EF4-FFF2-40B4-BE49-F238E27FC236}">
                <a16:creationId xmlns:a16="http://schemas.microsoft.com/office/drawing/2014/main" xmlns="" id="{9847A1DE-FF30-4350-BD93-0A02B7E36FAB}"/>
              </a:ext>
            </a:extLst>
          </p:cNvPr>
          <p:cNvPicPr>
            <a:picLocks noChangeAspect="1"/>
          </p:cNvPicPr>
          <p:nvPr/>
        </p:nvPicPr>
        <p:blipFill>
          <a:blip r:embed="rId2"/>
          <a:stretch>
            <a:fillRect/>
          </a:stretch>
        </p:blipFill>
        <p:spPr>
          <a:xfrm>
            <a:off x="2837405" y="456942"/>
            <a:ext cx="6517189" cy="5944115"/>
          </a:xfrm>
          <a:prstGeom prst="rect">
            <a:avLst/>
          </a:prstGeom>
        </p:spPr>
      </p:pic>
    </p:spTree>
    <p:extLst>
      <p:ext uri="{BB962C8B-B14F-4D97-AF65-F5344CB8AC3E}">
        <p14:creationId xmlns:p14="http://schemas.microsoft.com/office/powerpoint/2010/main" val="218299520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xmlns="" id="{D7EDFE25-0311-49ED-AAAA-320F3441B625}"/>
              </a:ext>
            </a:extLst>
          </p:cNvPr>
          <p:cNvPicPr>
            <a:picLocks noChangeAspect="1"/>
          </p:cNvPicPr>
          <p:nvPr/>
        </p:nvPicPr>
        <p:blipFill>
          <a:blip r:embed="rId2"/>
          <a:stretch>
            <a:fillRect/>
          </a:stretch>
        </p:blipFill>
        <p:spPr>
          <a:xfrm>
            <a:off x="1386348" y="1436914"/>
            <a:ext cx="6695768" cy="5315578"/>
          </a:xfrm>
          <a:prstGeom prst="rect">
            <a:avLst/>
          </a:prstGeom>
        </p:spPr>
      </p:pic>
      <p:sp>
        <p:nvSpPr>
          <p:cNvPr id="7" name="Título 6">
            <a:extLst>
              <a:ext uri="{FF2B5EF4-FFF2-40B4-BE49-F238E27FC236}">
                <a16:creationId xmlns:a16="http://schemas.microsoft.com/office/drawing/2014/main" xmlns="" id="{FDA0833A-69AE-4CD0-9527-22F2BECBD295}"/>
              </a:ext>
            </a:extLst>
          </p:cNvPr>
          <p:cNvSpPr>
            <a:spLocks noGrp="1"/>
          </p:cNvSpPr>
          <p:nvPr>
            <p:ph type="title"/>
          </p:nvPr>
        </p:nvSpPr>
        <p:spPr>
          <a:xfrm>
            <a:off x="8328074" y="1550701"/>
            <a:ext cx="3025725" cy="4626262"/>
          </a:xfrm>
        </p:spPr>
        <p:txBody>
          <a:bodyPr>
            <a:normAutofit/>
          </a:bodyPr>
          <a:lstStyle/>
          <a:p>
            <a:r>
              <a:rPr lang="es-CL" sz="1800" dirty="0"/>
              <a:t>Next </a:t>
            </a:r>
            <a:r>
              <a:rPr lang="es-CL" sz="1800" dirty="0" err="1"/>
              <a:t>graphs</a:t>
            </a:r>
            <a:r>
              <a:rPr lang="es-CL" sz="1800" dirty="0"/>
              <a:t> </a:t>
            </a:r>
            <a:r>
              <a:rPr lang="es-CL" sz="1800" dirty="0" err="1"/>
              <a:t>produced</a:t>
            </a:r>
            <a:r>
              <a:rPr lang="es-CL" sz="1800" dirty="0"/>
              <a:t> </a:t>
            </a:r>
            <a:r>
              <a:rPr lang="es-CL" sz="1800" dirty="0" err="1"/>
              <a:t>by</a:t>
            </a:r>
            <a:r>
              <a:rPr lang="es-CL" sz="1800" dirty="0"/>
              <a:t> </a:t>
            </a:r>
            <a:r>
              <a:rPr lang="es-CL" sz="1800" dirty="0" err="1"/>
              <a:t>authors</a:t>
            </a:r>
            <a:r>
              <a:rPr lang="es-CL" sz="1800" dirty="0"/>
              <a:t> and </a:t>
            </a:r>
            <a:r>
              <a:rPr lang="es-CL" sz="1800" dirty="0" err="1"/>
              <a:t>published</a:t>
            </a:r>
            <a:r>
              <a:rPr lang="es-CL" sz="1800" dirty="0"/>
              <a:t> in:</a:t>
            </a:r>
            <a:br>
              <a:rPr lang="es-CL" sz="1800" dirty="0"/>
            </a:br>
            <a:r>
              <a:rPr lang="es-CL" sz="1800" dirty="0"/>
              <a:t/>
            </a:r>
            <a:br>
              <a:rPr lang="es-CL" sz="1800" dirty="0"/>
            </a:br>
            <a:r>
              <a:rPr lang="en-US" sz="1800" dirty="0"/>
              <a:t>Vicente Espinoza, Emmanuelle Barozet, “Contention and Debates about Social Policies and Inequalities in Contemporary Chile, in The Social Question in the Global World. The Quest for an Effective Paradigm, edited by </a:t>
            </a:r>
            <a:r>
              <a:rPr lang="en-US" sz="1800" dirty="0" err="1"/>
              <a:t>Ewa</a:t>
            </a:r>
            <a:r>
              <a:rPr lang="en-US" sz="1800" dirty="0"/>
              <a:t> </a:t>
            </a:r>
            <a:r>
              <a:rPr lang="en-US" sz="1800" dirty="0" err="1"/>
              <a:t>Bogalska</a:t>
            </a:r>
            <a:r>
              <a:rPr lang="en-US" sz="1800" dirty="0"/>
              <a:t>-Martin and Emmanuel </a:t>
            </a:r>
            <a:r>
              <a:rPr lang="en-US" sz="1800" dirty="0" err="1"/>
              <a:t>Matteudi</a:t>
            </a:r>
            <a:r>
              <a:rPr lang="en-US" sz="1800" dirty="0"/>
              <a:t>, Cambridge University Press, pp.81-108.</a:t>
            </a:r>
            <a:r>
              <a:rPr lang="es-CL" dirty="0"/>
              <a:t/>
            </a:r>
            <a:br>
              <a:rPr lang="es-CL" dirty="0"/>
            </a:br>
            <a:endParaRPr lang="es-CL" sz="1200" dirty="0"/>
          </a:p>
        </p:txBody>
      </p:sp>
      <p:sp>
        <p:nvSpPr>
          <p:cNvPr id="11" name="Marcador de contenido 10">
            <a:extLst>
              <a:ext uri="{FF2B5EF4-FFF2-40B4-BE49-F238E27FC236}">
                <a16:creationId xmlns:a16="http://schemas.microsoft.com/office/drawing/2014/main" xmlns="" id="{9D4FE305-8AE9-49C2-933C-2EEB869E3F5D}"/>
              </a:ext>
            </a:extLst>
          </p:cNvPr>
          <p:cNvSpPr>
            <a:spLocks noGrp="1"/>
          </p:cNvSpPr>
          <p:nvPr>
            <p:ph sz="half" idx="1"/>
          </p:nvPr>
        </p:nvSpPr>
        <p:spPr>
          <a:xfrm>
            <a:off x="555673" y="400499"/>
            <a:ext cx="11190849" cy="968132"/>
          </a:xfrm>
        </p:spPr>
        <p:txBody>
          <a:bodyPr>
            <a:normAutofit/>
          </a:bodyPr>
          <a:lstStyle/>
          <a:p>
            <a:pPr marL="0" indent="0">
              <a:buNone/>
            </a:pPr>
            <a:r>
              <a:rPr lang="en-US" dirty="0"/>
              <a:t>1) What kind of social model? Neoliberalism or </a:t>
            </a:r>
            <a:r>
              <a:rPr lang="en-US" dirty="0" err="1"/>
              <a:t>familiaristic</a:t>
            </a:r>
            <a:r>
              <a:rPr lang="en-US" dirty="0"/>
              <a:t> hierarchical and monopolistic capitalism?</a:t>
            </a:r>
          </a:p>
          <a:p>
            <a:endParaRPr lang="es-CL" dirty="0"/>
          </a:p>
        </p:txBody>
      </p:sp>
      <p:sp>
        <p:nvSpPr>
          <p:cNvPr id="9" name="Título 6">
            <a:extLst>
              <a:ext uri="{FF2B5EF4-FFF2-40B4-BE49-F238E27FC236}">
                <a16:creationId xmlns:a16="http://schemas.microsoft.com/office/drawing/2014/main" xmlns="" id="{2D960D32-7416-4C4F-824B-DB4B34E59156}"/>
              </a:ext>
            </a:extLst>
          </p:cNvPr>
          <p:cNvSpPr txBox="1">
            <a:spLocks/>
          </p:cNvSpPr>
          <p:nvPr/>
        </p:nvSpPr>
        <p:spPr>
          <a:xfrm>
            <a:off x="239151" y="-213995"/>
            <a:ext cx="8299938" cy="204279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CL" dirty="0"/>
              <a:t/>
            </a:r>
            <a:br>
              <a:rPr lang="es-CL" dirty="0"/>
            </a:br>
            <a:endParaRPr lang="es-CL" sz="1200" dirty="0"/>
          </a:p>
        </p:txBody>
      </p:sp>
    </p:spTree>
    <p:extLst>
      <p:ext uri="{BB962C8B-B14F-4D97-AF65-F5344CB8AC3E}">
        <p14:creationId xmlns:p14="http://schemas.microsoft.com/office/powerpoint/2010/main" val="332276609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xmlns="" id="{3C4F224D-04FF-4711-A934-6D7A3CA8BFCD}"/>
              </a:ext>
            </a:extLst>
          </p:cNvPr>
          <p:cNvPicPr>
            <a:picLocks noChangeAspect="1"/>
          </p:cNvPicPr>
          <p:nvPr/>
        </p:nvPicPr>
        <p:blipFill>
          <a:blip r:embed="rId2"/>
          <a:stretch>
            <a:fillRect/>
          </a:stretch>
        </p:blipFill>
        <p:spPr>
          <a:xfrm>
            <a:off x="2560320" y="167371"/>
            <a:ext cx="6843681" cy="6376786"/>
          </a:xfrm>
          <a:prstGeom prst="rect">
            <a:avLst/>
          </a:prstGeom>
        </p:spPr>
      </p:pic>
    </p:spTree>
    <p:extLst>
      <p:ext uri="{BB962C8B-B14F-4D97-AF65-F5344CB8AC3E}">
        <p14:creationId xmlns:p14="http://schemas.microsoft.com/office/powerpoint/2010/main" val="150010259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xmlns="" id="{4A9252A5-421D-4C38-BBD8-2F1DB1A41238}"/>
              </a:ext>
            </a:extLst>
          </p:cNvPr>
          <p:cNvPicPr>
            <a:picLocks noChangeAspect="1"/>
          </p:cNvPicPr>
          <p:nvPr/>
        </p:nvPicPr>
        <p:blipFill>
          <a:blip r:embed="rId2"/>
          <a:stretch>
            <a:fillRect/>
          </a:stretch>
        </p:blipFill>
        <p:spPr>
          <a:xfrm>
            <a:off x="1125415" y="270927"/>
            <a:ext cx="9967811" cy="6333073"/>
          </a:xfrm>
          <a:prstGeom prst="rect">
            <a:avLst/>
          </a:prstGeom>
        </p:spPr>
      </p:pic>
    </p:spTree>
    <p:extLst>
      <p:ext uri="{BB962C8B-B14F-4D97-AF65-F5344CB8AC3E}">
        <p14:creationId xmlns:p14="http://schemas.microsoft.com/office/powerpoint/2010/main" val="19151260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xmlns="" id="{3DD9A7BB-2E19-4193-B4AB-FE31F7C8D525}"/>
              </a:ext>
            </a:extLst>
          </p:cNvPr>
          <p:cNvPicPr>
            <a:picLocks noChangeAspect="1"/>
          </p:cNvPicPr>
          <p:nvPr/>
        </p:nvPicPr>
        <p:blipFill>
          <a:blip r:embed="rId2"/>
          <a:stretch>
            <a:fillRect/>
          </a:stretch>
        </p:blipFill>
        <p:spPr>
          <a:xfrm>
            <a:off x="1026050" y="1690688"/>
            <a:ext cx="10943771" cy="4967154"/>
          </a:xfrm>
          <a:prstGeom prst="rect">
            <a:avLst/>
          </a:prstGeom>
        </p:spPr>
      </p:pic>
      <p:sp>
        <p:nvSpPr>
          <p:cNvPr id="5" name="Título 4">
            <a:extLst>
              <a:ext uri="{FF2B5EF4-FFF2-40B4-BE49-F238E27FC236}">
                <a16:creationId xmlns:a16="http://schemas.microsoft.com/office/drawing/2014/main" xmlns="" id="{7F7EAD13-F5F9-43F5-A706-555BFECD02E6}"/>
              </a:ext>
            </a:extLst>
          </p:cNvPr>
          <p:cNvSpPr>
            <a:spLocks noGrp="1"/>
          </p:cNvSpPr>
          <p:nvPr>
            <p:ph type="title"/>
          </p:nvPr>
        </p:nvSpPr>
        <p:spPr/>
        <p:txBody>
          <a:bodyPr>
            <a:normAutofit/>
          </a:bodyPr>
          <a:lstStyle/>
          <a:p>
            <a:r>
              <a:rPr lang="en-US" sz="4200" dirty="0"/>
              <a:t>From malaise to malaise… to social outburst</a:t>
            </a:r>
            <a:endParaRPr lang="es-CL" sz="4200" dirty="0"/>
          </a:p>
        </p:txBody>
      </p:sp>
    </p:spTree>
    <p:extLst>
      <p:ext uri="{BB962C8B-B14F-4D97-AF65-F5344CB8AC3E}">
        <p14:creationId xmlns:p14="http://schemas.microsoft.com/office/powerpoint/2010/main" val="3519171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Image result for uai logo transparente">
            <a:extLst>
              <a:ext uri="{FF2B5EF4-FFF2-40B4-BE49-F238E27FC236}">
                <a16:creationId xmlns:a16="http://schemas.microsoft.com/office/drawing/2014/main" xmlns="" id="{66454108-9B4E-42B3-8B7B-32B5E348031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60521" y="5923595"/>
            <a:ext cx="1827429" cy="77111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xmlns="" id="{B6329568-3CDB-4B38-9D34-DE3597C1AD39}"/>
              </a:ext>
            </a:extLst>
          </p:cNvPr>
          <p:cNvSpPr>
            <a:spLocks noGrp="1"/>
          </p:cNvSpPr>
          <p:nvPr>
            <p:ph type="ctrTitle"/>
          </p:nvPr>
        </p:nvSpPr>
        <p:spPr>
          <a:xfrm>
            <a:off x="2346960" y="165065"/>
            <a:ext cx="7543800" cy="2474440"/>
          </a:xfrm>
        </p:spPr>
        <p:txBody>
          <a:bodyPr>
            <a:normAutofit/>
          </a:bodyPr>
          <a:lstStyle/>
          <a:p>
            <a:r>
              <a:rPr lang="en-US" sz="4000" dirty="0"/>
              <a:t>Snapshot of the Chilean social gap</a:t>
            </a:r>
          </a:p>
        </p:txBody>
      </p:sp>
      <p:sp>
        <p:nvSpPr>
          <p:cNvPr id="3" name="Subtitle 2">
            <a:extLst>
              <a:ext uri="{FF2B5EF4-FFF2-40B4-BE49-F238E27FC236}">
                <a16:creationId xmlns:a16="http://schemas.microsoft.com/office/drawing/2014/main" xmlns="" id="{D8E68F6A-9D99-4D9E-9AD0-4521B6AD2FAC}"/>
              </a:ext>
            </a:extLst>
          </p:cNvPr>
          <p:cNvSpPr>
            <a:spLocks noGrp="1"/>
          </p:cNvSpPr>
          <p:nvPr>
            <p:ph type="subTitle" idx="1"/>
          </p:nvPr>
        </p:nvSpPr>
        <p:spPr>
          <a:xfrm>
            <a:off x="2433320" y="4024150"/>
            <a:ext cx="6858000" cy="757526"/>
          </a:xfrm>
        </p:spPr>
        <p:txBody>
          <a:bodyPr>
            <a:normAutofit fontScale="92500" lnSpcReduction="20000"/>
          </a:bodyPr>
          <a:lstStyle/>
          <a:p>
            <a:r>
              <a:rPr lang="es-CL" dirty="0">
                <a:latin typeface="+mj-lt"/>
              </a:rPr>
              <a:t>Diana Kruger</a:t>
            </a:r>
          </a:p>
          <a:p>
            <a:r>
              <a:rPr lang="es-CL" dirty="0">
                <a:latin typeface="+mj-lt"/>
              </a:rPr>
              <a:t>28 </a:t>
            </a:r>
            <a:r>
              <a:rPr lang="es-CL" dirty="0" err="1">
                <a:latin typeface="+mj-lt"/>
              </a:rPr>
              <a:t>November</a:t>
            </a:r>
            <a:r>
              <a:rPr lang="es-CL" dirty="0">
                <a:latin typeface="+mj-lt"/>
              </a:rPr>
              <a:t>, 2019</a:t>
            </a:r>
          </a:p>
        </p:txBody>
      </p:sp>
    </p:spTree>
    <p:extLst>
      <p:ext uri="{BB962C8B-B14F-4D97-AF65-F5344CB8AC3E}">
        <p14:creationId xmlns:p14="http://schemas.microsoft.com/office/powerpoint/2010/main" val="200466941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xmlns="" id="{20DE08F5-8F6A-47AD-8408-1EE3D3E8DB62}"/>
              </a:ext>
            </a:extLst>
          </p:cNvPr>
          <p:cNvPicPr>
            <a:picLocks noChangeAspect="1"/>
          </p:cNvPicPr>
          <p:nvPr/>
        </p:nvPicPr>
        <p:blipFill>
          <a:blip r:embed="rId2"/>
          <a:stretch>
            <a:fillRect/>
          </a:stretch>
        </p:blipFill>
        <p:spPr>
          <a:xfrm>
            <a:off x="760014" y="399024"/>
            <a:ext cx="10838428" cy="5842407"/>
          </a:xfrm>
          <a:prstGeom prst="rect">
            <a:avLst/>
          </a:prstGeom>
        </p:spPr>
      </p:pic>
    </p:spTree>
    <p:extLst>
      <p:ext uri="{BB962C8B-B14F-4D97-AF65-F5344CB8AC3E}">
        <p14:creationId xmlns:p14="http://schemas.microsoft.com/office/powerpoint/2010/main" val="160935908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xmlns="" id="{146394E3-1878-4F66-A1D1-527A62A7E815}"/>
              </a:ext>
            </a:extLst>
          </p:cNvPr>
          <p:cNvPicPr>
            <a:picLocks noChangeAspect="1"/>
          </p:cNvPicPr>
          <p:nvPr/>
        </p:nvPicPr>
        <p:blipFill>
          <a:blip r:embed="rId2"/>
          <a:stretch>
            <a:fillRect/>
          </a:stretch>
        </p:blipFill>
        <p:spPr>
          <a:xfrm>
            <a:off x="939857" y="493785"/>
            <a:ext cx="10808616" cy="6067377"/>
          </a:xfrm>
          <a:prstGeom prst="rect">
            <a:avLst/>
          </a:prstGeom>
        </p:spPr>
      </p:pic>
      <p:sp>
        <p:nvSpPr>
          <p:cNvPr id="6" name="Rectángulo 5">
            <a:extLst>
              <a:ext uri="{FF2B5EF4-FFF2-40B4-BE49-F238E27FC236}">
                <a16:creationId xmlns:a16="http://schemas.microsoft.com/office/drawing/2014/main" xmlns="" id="{E33A0917-E925-4611-AB29-3418459D53A5}"/>
              </a:ext>
            </a:extLst>
          </p:cNvPr>
          <p:cNvSpPr/>
          <p:nvPr/>
        </p:nvSpPr>
        <p:spPr>
          <a:xfrm>
            <a:off x="1617785" y="5556738"/>
            <a:ext cx="4079630" cy="6049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Tree>
    <p:extLst>
      <p:ext uri="{BB962C8B-B14F-4D97-AF65-F5344CB8AC3E}">
        <p14:creationId xmlns:p14="http://schemas.microsoft.com/office/powerpoint/2010/main" val="410028260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xmlns="" id="{E923AFB6-7D6F-47F4-87D6-68DA87A0F289}"/>
              </a:ext>
            </a:extLst>
          </p:cNvPr>
          <p:cNvSpPr>
            <a:spLocks noGrp="1"/>
          </p:cNvSpPr>
          <p:nvPr>
            <p:ph idx="1"/>
          </p:nvPr>
        </p:nvSpPr>
        <p:spPr>
          <a:xfrm>
            <a:off x="838200" y="5094514"/>
            <a:ext cx="10515600" cy="1503364"/>
          </a:xfrm>
        </p:spPr>
        <p:txBody>
          <a:bodyPr>
            <a:normAutofit fontScale="77500" lnSpcReduction="20000"/>
          </a:bodyPr>
          <a:lstStyle/>
          <a:p>
            <a:r>
              <a:rPr lang="es-CL" dirty="0" err="1"/>
              <a:t>Monthly</a:t>
            </a:r>
            <a:r>
              <a:rPr lang="es-CL" dirty="0"/>
              <a:t> median </a:t>
            </a:r>
            <a:r>
              <a:rPr lang="es-CL" dirty="0" err="1"/>
              <a:t>income</a:t>
            </a:r>
            <a:r>
              <a:rPr lang="es-CL" dirty="0"/>
              <a:t>:  £ 400 (</a:t>
            </a:r>
            <a:r>
              <a:rPr lang="es-CL" dirty="0" err="1"/>
              <a:t>with</a:t>
            </a:r>
            <a:r>
              <a:rPr lang="es-CL" dirty="0"/>
              <a:t> </a:t>
            </a:r>
            <a:r>
              <a:rPr lang="es-CL" dirty="0" err="1"/>
              <a:t>many</a:t>
            </a:r>
            <a:r>
              <a:rPr lang="es-CL" dirty="0"/>
              <a:t> </a:t>
            </a:r>
            <a:r>
              <a:rPr lang="es-CL" dirty="0" err="1"/>
              <a:t>households</a:t>
            </a:r>
            <a:r>
              <a:rPr lang="es-CL" dirty="0"/>
              <a:t> </a:t>
            </a:r>
            <a:r>
              <a:rPr lang="es-CL" dirty="0" err="1"/>
              <a:t>with</a:t>
            </a:r>
            <a:r>
              <a:rPr lang="es-CL" dirty="0"/>
              <a:t> </a:t>
            </a:r>
            <a:r>
              <a:rPr lang="es-CL" dirty="0" err="1"/>
              <a:t>one</a:t>
            </a:r>
            <a:r>
              <a:rPr lang="es-CL" dirty="0"/>
              <a:t> </a:t>
            </a:r>
            <a:r>
              <a:rPr lang="es-CL" dirty="0" err="1"/>
              <a:t>income</a:t>
            </a:r>
            <a:r>
              <a:rPr lang="es-CL" dirty="0"/>
              <a:t>)</a:t>
            </a:r>
          </a:p>
          <a:p>
            <a:r>
              <a:rPr lang="es-CL" dirty="0" err="1"/>
              <a:t>Poverty</a:t>
            </a:r>
            <a:r>
              <a:rPr lang="es-CL" dirty="0"/>
              <a:t> line (per </a:t>
            </a:r>
            <a:r>
              <a:rPr lang="es-CL" dirty="0" err="1"/>
              <a:t>capita</a:t>
            </a:r>
            <a:r>
              <a:rPr lang="es-CL" dirty="0"/>
              <a:t>) : £ 160</a:t>
            </a:r>
          </a:p>
          <a:p>
            <a:r>
              <a:rPr lang="es-CL" dirty="0" err="1"/>
              <a:t>Minimum</a:t>
            </a:r>
            <a:r>
              <a:rPr lang="es-CL" dirty="0"/>
              <a:t> pensión: £ 110</a:t>
            </a:r>
          </a:p>
          <a:p>
            <a:r>
              <a:rPr lang="es-CL" dirty="0"/>
              <a:t>Median pensión: £  150 (</a:t>
            </a:r>
            <a:r>
              <a:rPr lang="es-CL" dirty="0" err="1"/>
              <a:t>under</a:t>
            </a:r>
            <a:r>
              <a:rPr lang="es-CL" dirty="0"/>
              <a:t> </a:t>
            </a:r>
            <a:r>
              <a:rPr lang="es-CL" dirty="0" err="1"/>
              <a:t>the</a:t>
            </a:r>
            <a:r>
              <a:rPr lang="es-CL" dirty="0"/>
              <a:t> </a:t>
            </a:r>
            <a:r>
              <a:rPr lang="es-CL" dirty="0" err="1"/>
              <a:t>poverty</a:t>
            </a:r>
            <a:r>
              <a:rPr lang="es-CL" dirty="0"/>
              <a:t> line)</a:t>
            </a:r>
          </a:p>
        </p:txBody>
      </p:sp>
      <p:pic>
        <p:nvPicPr>
          <p:cNvPr id="4" name="Imagen 3">
            <a:extLst>
              <a:ext uri="{FF2B5EF4-FFF2-40B4-BE49-F238E27FC236}">
                <a16:creationId xmlns:a16="http://schemas.microsoft.com/office/drawing/2014/main" xmlns="" id="{4E5759A3-4136-4BB7-A621-923D9B6DE36B}"/>
              </a:ext>
            </a:extLst>
          </p:cNvPr>
          <p:cNvPicPr>
            <a:picLocks noChangeAspect="1"/>
          </p:cNvPicPr>
          <p:nvPr/>
        </p:nvPicPr>
        <p:blipFill>
          <a:blip r:embed="rId2"/>
          <a:stretch>
            <a:fillRect/>
          </a:stretch>
        </p:blipFill>
        <p:spPr>
          <a:xfrm>
            <a:off x="1924205" y="481263"/>
            <a:ext cx="7698766" cy="4357974"/>
          </a:xfrm>
          <a:prstGeom prst="rect">
            <a:avLst/>
          </a:prstGeom>
        </p:spPr>
      </p:pic>
    </p:spTree>
    <p:extLst>
      <p:ext uri="{BB962C8B-B14F-4D97-AF65-F5344CB8AC3E}">
        <p14:creationId xmlns:p14="http://schemas.microsoft.com/office/powerpoint/2010/main" val="14156689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xmlns="" id="{7757DEE2-E6CE-40DA-A572-CC752D3BA856}"/>
              </a:ext>
            </a:extLst>
          </p:cNvPr>
          <p:cNvPicPr>
            <a:picLocks noChangeAspect="1"/>
          </p:cNvPicPr>
          <p:nvPr/>
        </p:nvPicPr>
        <p:blipFill>
          <a:blip r:embed="rId2"/>
          <a:stretch>
            <a:fillRect/>
          </a:stretch>
        </p:blipFill>
        <p:spPr>
          <a:xfrm>
            <a:off x="192257" y="852175"/>
            <a:ext cx="7834143" cy="5526557"/>
          </a:xfrm>
          <a:prstGeom prst="rect">
            <a:avLst/>
          </a:prstGeom>
        </p:spPr>
      </p:pic>
      <p:pic>
        <p:nvPicPr>
          <p:cNvPr id="2" name="Imagen 1">
            <a:extLst>
              <a:ext uri="{FF2B5EF4-FFF2-40B4-BE49-F238E27FC236}">
                <a16:creationId xmlns:a16="http://schemas.microsoft.com/office/drawing/2014/main" xmlns="" id="{B56EFDBA-A2F6-4BA2-81C4-57F5BC54C168}"/>
              </a:ext>
            </a:extLst>
          </p:cNvPr>
          <p:cNvPicPr>
            <a:picLocks noChangeAspect="1"/>
          </p:cNvPicPr>
          <p:nvPr/>
        </p:nvPicPr>
        <p:blipFill>
          <a:blip r:embed="rId3"/>
          <a:stretch>
            <a:fillRect/>
          </a:stretch>
        </p:blipFill>
        <p:spPr>
          <a:xfrm>
            <a:off x="7596554" y="1"/>
            <a:ext cx="4595446" cy="3173174"/>
          </a:xfrm>
          <a:prstGeom prst="rect">
            <a:avLst/>
          </a:prstGeom>
        </p:spPr>
      </p:pic>
      <p:pic>
        <p:nvPicPr>
          <p:cNvPr id="3" name="Imagen 2">
            <a:extLst>
              <a:ext uri="{FF2B5EF4-FFF2-40B4-BE49-F238E27FC236}">
                <a16:creationId xmlns:a16="http://schemas.microsoft.com/office/drawing/2014/main" xmlns="" id="{3333BBBC-D5B4-4774-A0C8-00CE90D85006}"/>
              </a:ext>
            </a:extLst>
          </p:cNvPr>
          <p:cNvPicPr>
            <a:picLocks noChangeAspect="1"/>
          </p:cNvPicPr>
          <p:nvPr/>
        </p:nvPicPr>
        <p:blipFill>
          <a:blip r:embed="rId4"/>
          <a:stretch>
            <a:fillRect/>
          </a:stretch>
        </p:blipFill>
        <p:spPr>
          <a:xfrm>
            <a:off x="6344528" y="2423679"/>
            <a:ext cx="3629879" cy="2010642"/>
          </a:xfrm>
          <a:prstGeom prst="rect">
            <a:avLst/>
          </a:prstGeom>
        </p:spPr>
      </p:pic>
      <p:pic>
        <p:nvPicPr>
          <p:cNvPr id="5" name="Imagen 4">
            <a:extLst>
              <a:ext uri="{FF2B5EF4-FFF2-40B4-BE49-F238E27FC236}">
                <a16:creationId xmlns:a16="http://schemas.microsoft.com/office/drawing/2014/main" xmlns="" id="{61824C5C-6AAD-4FBE-B4BF-ED4B0BAFDAF8}"/>
              </a:ext>
            </a:extLst>
          </p:cNvPr>
          <p:cNvPicPr>
            <a:picLocks noChangeAspect="1"/>
          </p:cNvPicPr>
          <p:nvPr/>
        </p:nvPicPr>
        <p:blipFill>
          <a:blip r:embed="rId5"/>
          <a:stretch>
            <a:fillRect/>
          </a:stretch>
        </p:blipFill>
        <p:spPr>
          <a:xfrm>
            <a:off x="8613715" y="4029596"/>
            <a:ext cx="3578285" cy="2010431"/>
          </a:xfrm>
          <a:prstGeom prst="rect">
            <a:avLst/>
          </a:prstGeom>
        </p:spPr>
      </p:pic>
      <p:pic>
        <p:nvPicPr>
          <p:cNvPr id="6" name="Imagen 5">
            <a:extLst>
              <a:ext uri="{FF2B5EF4-FFF2-40B4-BE49-F238E27FC236}">
                <a16:creationId xmlns:a16="http://schemas.microsoft.com/office/drawing/2014/main" xmlns="" id="{892A6090-87B5-42BC-8D16-94B3B4E8397C}"/>
              </a:ext>
            </a:extLst>
          </p:cNvPr>
          <p:cNvPicPr>
            <a:picLocks noChangeAspect="1"/>
          </p:cNvPicPr>
          <p:nvPr/>
        </p:nvPicPr>
        <p:blipFill>
          <a:blip r:embed="rId6"/>
          <a:stretch>
            <a:fillRect/>
          </a:stretch>
        </p:blipFill>
        <p:spPr>
          <a:xfrm>
            <a:off x="6455544" y="5376086"/>
            <a:ext cx="2885404" cy="1573116"/>
          </a:xfrm>
          <a:prstGeom prst="rect">
            <a:avLst/>
          </a:prstGeom>
        </p:spPr>
      </p:pic>
      <p:pic>
        <p:nvPicPr>
          <p:cNvPr id="7" name="Imagen 6">
            <a:extLst>
              <a:ext uri="{FF2B5EF4-FFF2-40B4-BE49-F238E27FC236}">
                <a16:creationId xmlns:a16="http://schemas.microsoft.com/office/drawing/2014/main" xmlns="" id="{33391A66-8A0F-4F2F-83DF-A5EF5BCE94FE}"/>
              </a:ext>
            </a:extLst>
          </p:cNvPr>
          <p:cNvPicPr>
            <a:picLocks noChangeAspect="1"/>
          </p:cNvPicPr>
          <p:nvPr/>
        </p:nvPicPr>
        <p:blipFill>
          <a:blip r:embed="rId7"/>
          <a:stretch>
            <a:fillRect/>
          </a:stretch>
        </p:blipFill>
        <p:spPr>
          <a:xfrm>
            <a:off x="4883683" y="35961"/>
            <a:ext cx="2469788" cy="1647696"/>
          </a:xfrm>
          <a:prstGeom prst="rect">
            <a:avLst/>
          </a:prstGeom>
        </p:spPr>
      </p:pic>
      <p:pic>
        <p:nvPicPr>
          <p:cNvPr id="8" name="Imagen 7">
            <a:extLst>
              <a:ext uri="{FF2B5EF4-FFF2-40B4-BE49-F238E27FC236}">
                <a16:creationId xmlns:a16="http://schemas.microsoft.com/office/drawing/2014/main" xmlns="" id="{5B701924-1F26-443B-880C-01E1AF69DFB8}"/>
              </a:ext>
            </a:extLst>
          </p:cNvPr>
          <p:cNvPicPr>
            <a:picLocks noChangeAspect="1"/>
          </p:cNvPicPr>
          <p:nvPr/>
        </p:nvPicPr>
        <p:blipFill>
          <a:blip r:embed="rId8"/>
          <a:stretch>
            <a:fillRect/>
          </a:stretch>
        </p:blipFill>
        <p:spPr>
          <a:xfrm>
            <a:off x="4405865" y="3831371"/>
            <a:ext cx="2263429" cy="1575155"/>
          </a:xfrm>
          <a:prstGeom prst="rect">
            <a:avLst/>
          </a:prstGeom>
        </p:spPr>
      </p:pic>
    </p:spTree>
    <p:extLst>
      <p:ext uri="{BB962C8B-B14F-4D97-AF65-F5344CB8AC3E}">
        <p14:creationId xmlns:p14="http://schemas.microsoft.com/office/powerpoint/2010/main" val="272580622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xmlns="" id="{85ECE6EC-1448-4400-87A7-28A9398342B5}"/>
              </a:ext>
            </a:extLst>
          </p:cNvPr>
          <p:cNvPicPr>
            <a:picLocks noChangeAspect="1"/>
          </p:cNvPicPr>
          <p:nvPr/>
        </p:nvPicPr>
        <p:blipFill rotWithShape="1">
          <a:blip r:embed="rId2">
            <a:alphaModFix/>
          </a:blip>
          <a:srcRect t="20364" r="-1" b="-1"/>
          <a:stretch/>
        </p:blipFill>
        <p:spPr>
          <a:xfrm>
            <a:off x="5797543" y="10"/>
            <a:ext cx="6394152" cy="6857990"/>
          </a:xfrm>
          <a:prstGeom prst="rect">
            <a:avLst/>
          </a:prstGeom>
        </p:spPr>
      </p:pic>
      <p:pic>
        <p:nvPicPr>
          <p:cNvPr id="9" name="Picture 8">
            <a:extLst>
              <a:ext uri="{FF2B5EF4-FFF2-40B4-BE49-F238E27FC236}">
                <a16:creationId xmlns:a16="http://schemas.microsoft.com/office/drawing/2014/main" xmlns="" id="{54DDEBDD-D8BD-41A6-8A0D-B00E3768B0F9}"/>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a:blip r:embed="rId3">
            <a:extLst>
              <a:ext uri="{28A0092B-C50C-407E-A947-70E740481C1C}">
                <a14:useLocalDpi xmlns:a14="http://schemas.microsoft.com/office/drawing/2010/main" val="0"/>
              </a:ext>
            </a:extLst>
          </a:blip>
          <a:stretch>
            <a:fillRect/>
          </a:stretch>
        </p:blipFill>
        <p:spPr>
          <a:xfrm flipH="1" flipV="1">
            <a:off x="0" y="0"/>
            <a:ext cx="12192000" cy="6858000"/>
          </a:xfrm>
          <a:prstGeom prst="rect">
            <a:avLst/>
          </a:prstGeom>
        </p:spPr>
      </p:pic>
      <p:sp>
        <p:nvSpPr>
          <p:cNvPr id="2" name="Título 1">
            <a:extLst>
              <a:ext uri="{FF2B5EF4-FFF2-40B4-BE49-F238E27FC236}">
                <a16:creationId xmlns:a16="http://schemas.microsoft.com/office/drawing/2014/main" xmlns="" id="{DC6CAFE9-DB9C-4E2B-84AD-ED2B86F3F552}"/>
              </a:ext>
            </a:extLst>
          </p:cNvPr>
          <p:cNvSpPr>
            <a:spLocks noGrp="1"/>
          </p:cNvSpPr>
          <p:nvPr>
            <p:ph type="title"/>
          </p:nvPr>
        </p:nvSpPr>
        <p:spPr>
          <a:xfrm>
            <a:off x="371861" y="480240"/>
            <a:ext cx="4803636" cy="1311664"/>
          </a:xfrm>
        </p:spPr>
        <p:txBody>
          <a:bodyPr>
            <a:normAutofit/>
          </a:bodyPr>
          <a:lstStyle/>
          <a:p>
            <a:r>
              <a:rPr lang="es-CL" dirty="0" err="1">
                <a:solidFill>
                  <a:srgbClr val="000000"/>
                </a:solidFill>
              </a:rPr>
              <a:t>The</a:t>
            </a:r>
            <a:r>
              <a:rPr lang="es-CL" dirty="0">
                <a:solidFill>
                  <a:srgbClr val="000000"/>
                </a:solidFill>
              </a:rPr>
              <a:t> </a:t>
            </a:r>
            <a:r>
              <a:rPr lang="es-CL" dirty="0" err="1">
                <a:solidFill>
                  <a:srgbClr val="000000"/>
                </a:solidFill>
              </a:rPr>
              <a:t>reasons</a:t>
            </a:r>
            <a:r>
              <a:rPr lang="es-CL" dirty="0">
                <a:solidFill>
                  <a:srgbClr val="000000"/>
                </a:solidFill>
              </a:rPr>
              <a:t> </a:t>
            </a:r>
            <a:r>
              <a:rPr lang="es-CL" dirty="0" err="1">
                <a:solidFill>
                  <a:srgbClr val="000000"/>
                </a:solidFill>
              </a:rPr>
              <a:t>of</a:t>
            </a:r>
            <a:r>
              <a:rPr lang="es-CL" dirty="0">
                <a:solidFill>
                  <a:srgbClr val="000000"/>
                </a:solidFill>
              </a:rPr>
              <a:t> </a:t>
            </a:r>
            <a:r>
              <a:rPr lang="es-CL" dirty="0" err="1">
                <a:solidFill>
                  <a:srgbClr val="000000"/>
                </a:solidFill>
              </a:rPr>
              <a:t>the</a:t>
            </a:r>
            <a:r>
              <a:rPr lang="es-CL" dirty="0">
                <a:solidFill>
                  <a:srgbClr val="000000"/>
                </a:solidFill>
              </a:rPr>
              <a:t> </a:t>
            </a:r>
            <a:r>
              <a:rPr lang="es-CL" dirty="0" err="1">
                <a:solidFill>
                  <a:srgbClr val="000000"/>
                </a:solidFill>
              </a:rPr>
              <a:t>outburst</a:t>
            </a:r>
            <a:endParaRPr lang="es-CL" dirty="0">
              <a:solidFill>
                <a:srgbClr val="000000"/>
              </a:solidFill>
            </a:endParaRPr>
          </a:p>
        </p:txBody>
      </p:sp>
      <p:sp>
        <p:nvSpPr>
          <p:cNvPr id="3" name="Marcador de contenido 2">
            <a:extLst>
              <a:ext uri="{FF2B5EF4-FFF2-40B4-BE49-F238E27FC236}">
                <a16:creationId xmlns:a16="http://schemas.microsoft.com/office/drawing/2014/main" xmlns="" id="{80649F54-C4FE-49CC-B5FD-98BD37B293A5}"/>
              </a:ext>
            </a:extLst>
          </p:cNvPr>
          <p:cNvSpPr>
            <a:spLocks noGrp="1"/>
          </p:cNvSpPr>
          <p:nvPr>
            <p:ph idx="1"/>
          </p:nvPr>
        </p:nvSpPr>
        <p:spPr>
          <a:xfrm>
            <a:off x="371861" y="1791904"/>
            <a:ext cx="5139939" cy="5066096"/>
          </a:xfrm>
        </p:spPr>
        <p:txBody>
          <a:bodyPr anchor="ctr">
            <a:normAutofit/>
          </a:bodyPr>
          <a:lstStyle/>
          <a:p>
            <a:r>
              <a:rPr lang="en-US" sz="2200" dirty="0">
                <a:solidFill>
                  <a:srgbClr val="000000"/>
                </a:solidFill>
              </a:rPr>
              <a:t>Price increase (worldwide, particularly fuel and transportation): Ecuador, Lebanon, France</a:t>
            </a:r>
            <a:endParaRPr lang="es-CL" sz="2200" dirty="0">
              <a:solidFill>
                <a:srgbClr val="000000"/>
              </a:solidFill>
            </a:endParaRPr>
          </a:p>
          <a:p>
            <a:r>
              <a:rPr lang="en-US" sz="2200" dirty="0">
                <a:solidFill>
                  <a:srgbClr val="000000"/>
                </a:solidFill>
              </a:rPr>
              <a:t>Irritation (Araujo), abuse, which came from before, but had more expressions with Bachelet II and </a:t>
            </a:r>
            <a:r>
              <a:rPr lang="en-US" sz="2200" dirty="0" err="1">
                <a:solidFill>
                  <a:srgbClr val="000000"/>
                </a:solidFill>
              </a:rPr>
              <a:t>Piñera</a:t>
            </a:r>
            <a:r>
              <a:rPr lang="en-US" sz="2200" dirty="0">
                <a:solidFill>
                  <a:srgbClr val="000000"/>
                </a:solidFill>
              </a:rPr>
              <a:t> II, plus the "little phrases" of the ministers that marked the distance between elite and the rest: political class disconnected at best and arrogant in the worst case.</a:t>
            </a:r>
            <a:endParaRPr lang="es-CL" sz="2200" dirty="0">
              <a:solidFill>
                <a:srgbClr val="000000"/>
              </a:solidFill>
            </a:endParaRPr>
          </a:p>
          <a:p>
            <a:r>
              <a:rPr lang="en-US" sz="2200" dirty="0">
                <a:solidFill>
                  <a:srgbClr val="000000"/>
                </a:solidFill>
              </a:rPr>
              <a:t>Various abuses: the unbearable distance between a monopolistic economic elite and a workforce that feels disappointed and economically drowned</a:t>
            </a:r>
            <a:endParaRPr lang="es-CL" sz="2200" dirty="0">
              <a:solidFill>
                <a:srgbClr val="000000"/>
              </a:solidFill>
            </a:endParaRPr>
          </a:p>
          <a:p>
            <a:endParaRPr lang="es-CL" sz="1900" dirty="0">
              <a:solidFill>
                <a:srgbClr val="000000"/>
              </a:solidFill>
            </a:endParaRPr>
          </a:p>
        </p:txBody>
      </p:sp>
    </p:spTree>
    <p:extLst>
      <p:ext uri="{BB962C8B-B14F-4D97-AF65-F5344CB8AC3E}">
        <p14:creationId xmlns:p14="http://schemas.microsoft.com/office/powerpoint/2010/main" val="370818702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xmlns="" id="{6753252F-4873-4F63-801D-CC719279A7D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xmlns="" id="{047C8CCB-F95D-4249-92DD-651249D3535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2013557" cy="6858000"/>
          </a:xfrm>
          <a:prstGeom prst="rect">
            <a:avLst/>
          </a:prstGeom>
          <a:solidFill>
            <a:srgbClr val="4653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xmlns="" id="{4475E6DD-B2E7-49BF-8841-773FBD72CEB2}"/>
              </a:ext>
            </a:extLst>
          </p:cNvPr>
          <p:cNvSpPr>
            <a:spLocks noGrp="1"/>
          </p:cNvSpPr>
          <p:nvPr>
            <p:ph type="title"/>
          </p:nvPr>
        </p:nvSpPr>
        <p:spPr>
          <a:xfrm>
            <a:off x="86673" y="152415"/>
            <a:ext cx="1968845" cy="2029311"/>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r>
              <a:rPr lang="en-US" sz="2600" kern="1200" dirty="0">
                <a:solidFill>
                  <a:srgbClr val="FFFFFF"/>
                </a:solidFill>
                <a:latin typeface="+mj-lt"/>
                <a:ea typeface="+mj-ea"/>
                <a:cs typeface="+mj-cs"/>
              </a:rPr>
              <a:t>Since 18/O</a:t>
            </a:r>
          </a:p>
        </p:txBody>
      </p:sp>
      <p:pic>
        <p:nvPicPr>
          <p:cNvPr id="4" name="Marcador de contenido 3">
            <a:extLst>
              <a:ext uri="{FF2B5EF4-FFF2-40B4-BE49-F238E27FC236}">
                <a16:creationId xmlns:a16="http://schemas.microsoft.com/office/drawing/2014/main" xmlns="" id="{25975283-BC52-4573-9FDD-07977B7694F1}"/>
              </a:ext>
            </a:extLst>
          </p:cNvPr>
          <p:cNvPicPr>
            <a:picLocks noGrp="1" noChangeAspect="1"/>
          </p:cNvPicPr>
          <p:nvPr>
            <p:ph idx="1"/>
          </p:nvPr>
        </p:nvPicPr>
        <p:blipFill rotWithShape="1">
          <a:blip r:embed="rId2"/>
          <a:srcRect b="2174"/>
          <a:stretch/>
        </p:blipFill>
        <p:spPr>
          <a:xfrm>
            <a:off x="5003801" y="0"/>
            <a:ext cx="7188199" cy="4043358"/>
          </a:xfrm>
          <a:prstGeom prst="rect">
            <a:avLst/>
          </a:prstGeom>
        </p:spPr>
      </p:pic>
      <p:pic>
        <p:nvPicPr>
          <p:cNvPr id="5" name="Imagen 4">
            <a:extLst>
              <a:ext uri="{FF2B5EF4-FFF2-40B4-BE49-F238E27FC236}">
                <a16:creationId xmlns:a16="http://schemas.microsoft.com/office/drawing/2014/main" xmlns="" id="{510063F3-A1AE-482C-B115-D72DE07E9128}"/>
              </a:ext>
            </a:extLst>
          </p:cNvPr>
          <p:cNvPicPr>
            <a:picLocks noChangeAspect="1"/>
          </p:cNvPicPr>
          <p:nvPr/>
        </p:nvPicPr>
        <p:blipFill>
          <a:blip r:embed="rId3"/>
          <a:stretch>
            <a:fillRect/>
          </a:stretch>
        </p:blipFill>
        <p:spPr>
          <a:xfrm>
            <a:off x="8325451" y="4408475"/>
            <a:ext cx="3866549" cy="2174934"/>
          </a:xfrm>
          <a:prstGeom prst="rect">
            <a:avLst/>
          </a:prstGeom>
        </p:spPr>
      </p:pic>
      <p:pic>
        <p:nvPicPr>
          <p:cNvPr id="6" name="Imagen 5">
            <a:extLst>
              <a:ext uri="{FF2B5EF4-FFF2-40B4-BE49-F238E27FC236}">
                <a16:creationId xmlns:a16="http://schemas.microsoft.com/office/drawing/2014/main" xmlns="" id="{DF53AA85-D45A-44B1-80AC-7C31092CD27D}"/>
              </a:ext>
            </a:extLst>
          </p:cNvPr>
          <p:cNvPicPr>
            <a:picLocks noChangeAspect="1"/>
          </p:cNvPicPr>
          <p:nvPr/>
        </p:nvPicPr>
        <p:blipFill>
          <a:blip r:embed="rId4"/>
          <a:stretch>
            <a:fillRect/>
          </a:stretch>
        </p:blipFill>
        <p:spPr>
          <a:xfrm>
            <a:off x="1" y="4054851"/>
            <a:ext cx="4484914" cy="2796841"/>
          </a:xfrm>
          <a:prstGeom prst="rect">
            <a:avLst/>
          </a:prstGeom>
        </p:spPr>
      </p:pic>
      <p:pic>
        <p:nvPicPr>
          <p:cNvPr id="9" name="Imagen 8">
            <a:extLst>
              <a:ext uri="{FF2B5EF4-FFF2-40B4-BE49-F238E27FC236}">
                <a16:creationId xmlns:a16="http://schemas.microsoft.com/office/drawing/2014/main" xmlns="" id="{CFC3F3A9-2B43-4D9B-B535-68A3B308114A}"/>
              </a:ext>
            </a:extLst>
          </p:cNvPr>
          <p:cNvPicPr>
            <a:picLocks noChangeAspect="1"/>
          </p:cNvPicPr>
          <p:nvPr/>
        </p:nvPicPr>
        <p:blipFill>
          <a:blip r:embed="rId5"/>
          <a:stretch>
            <a:fillRect/>
          </a:stretch>
        </p:blipFill>
        <p:spPr>
          <a:xfrm>
            <a:off x="3840536" y="3429000"/>
            <a:ext cx="3866551" cy="2174935"/>
          </a:xfrm>
          <a:prstGeom prst="rect">
            <a:avLst/>
          </a:prstGeom>
        </p:spPr>
      </p:pic>
      <p:pic>
        <p:nvPicPr>
          <p:cNvPr id="12" name="Imagen 11">
            <a:extLst>
              <a:ext uri="{FF2B5EF4-FFF2-40B4-BE49-F238E27FC236}">
                <a16:creationId xmlns:a16="http://schemas.microsoft.com/office/drawing/2014/main" xmlns="" id="{EA886C71-872D-4B1B-BACB-38B583382C10}"/>
              </a:ext>
            </a:extLst>
          </p:cNvPr>
          <p:cNvPicPr>
            <a:picLocks noChangeAspect="1"/>
          </p:cNvPicPr>
          <p:nvPr/>
        </p:nvPicPr>
        <p:blipFill>
          <a:blip r:embed="rId6"/>
          <a:stretch>
            <a:fillRect/>
          </a:stretch>
        </p:blipFill>
        <p:spPr>
          <a:xfrm>
            <a:off x="2013557" y="6308"/>
            <a:ext cx="2948283" cy="1796154"/>
          </a:xfrm>
          <a:prstGeom prst="rect">
            <a:avLst/>
          </a:prstGeom>
        </p:spPr>
      </p:pic>
    </p:spTree>
    <p:extLst>
      <p:ext uri="{BB962C8B-B14F-4D97-AF65-F5344CB8AC3E}">
        <p14:creationId xmlns:p14="http://schemas.microsoft.com/office/powerpoint/2010/main" val="55252682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xmlns="" id="{044F137D-F403-463D-95AB-815EDB4026CA}"/>
              </a:ext>
            </a:extLst>
          </p:cNvPr>
          <p:cNvPicPr>
            <a:picLocks noChangeAspect="1"/>
          </p:cNvPicPr>
          <p:nvPr/>
        </p:nvPicPr>
        <p:blipFill>
          <a:blip r:embed="rId2"/>
          <a:stretch>
            <a:fillRect/>
          </a:stretch>
        </p:blipFill>
        <p:spPr>
          <a:xfrm>
            <a:off x="1054389" y="854663"/>
            <a:ext cx="7458570" cy="5148674"/>
          </a:xfrm>
          <a:prstGeom prst="rect">
            <a:avLst/>
          </a:prstGeom>
        </p:spPr>
      </p:pic>
      <p:pic>
        <p:nvPicPr>
          <p:cNvPr id="3" name="Imagen 2">
            <a:extLst>
              <a:ext uri="{FF2B5EF4-FFF2-40B4-BE49-F238E27FC236}">
                <a16:creationId xmlns:a16="http://schemas.microsoft.com/office/drawing/2014/main" xmlns="" id="{DF34E31F-6712-4286-8E4D-5187D6A84EA0}"/>
              </a:ext>
            </a:extLst>
          </p:cNvPr>
          <p:cNvPicPr>
            <a:picLocks noChangeAspect="1"/>
          </p:cNvPicPr>
          <p:nvPr/>
        </p:nvPicPr>
        <p:blipFill>
          <a:blip r:embed="rId3"/>
          <a:stretch>
            <a:fillRect/>
          </a:stretch>
        </p:blipFill>
        <p:spPr>
          <a:xfrm>
            <a:off x="9798235" y="1393037"/>
            <a:ext cx="1536325" cy="999831"/>
          </a:xfrm>
          <a:prstGeom prst="rect">
            <a:avLst/>
          </a:prstGeom>
        </p:spPr>
      </p:pic>
      <p:pic>
        <p:nvPicPr>
          <p:cNvPr id="4" name="Imagen 3">
            <a:extLst>
              <a:ext uri="{FF2B5EF4-FFF2-40B4-BE49-F238E27FC236}">
                <a16:creationId xmlns:a16="http://schemas.microsoft.com/office/drawing/2014/main" xmlns="" id="{3086DDA2-9E73-4609-9ED2-252A3FFD41D4}"/>
              </a:ext>
            </a:extLst>
          </p:cNvPr>
          <p:cNvPicPr>
            <a:picLocks noChangeAspect="1"/>
          </p:cNvPicPr>
          <p:nvPr/>
        </p:nvPicPr>
        <p:blipFill>
          <a:blip r:embed="rId4"/>
          <a:stretch>
            <a:fillRect/>
          </a:stretch>
        </p:blipFill>
        <p:spPr>
          <a:xfrm>
            <a:off x="9877502" y="3263080"/>
            <a:ext cx="1673980" cy="771891"/>
          </a:xfrm>
          <a:prstGeom prst="rect">
            <a:avLst/>
          </a:prstGeom>
        </p:spPr>
      </p:pic>
      <p:pic>
        <p:nvPicPr>
          <p:cNvPr id="5" name="Imagen 4">
            <a:extLst>
              <a:ext uri="{FF2B5EF4-FFF2-40B4-BE49-F238E27FC236}">
                <a16:creationId xmlns:a16="http://schemas.microsoft.com/office/drawing/2014/main" xmlns="" id="{731A3D02-80BE-40EA-A9F1-2A512C21EDE0}"/>
              </a:ext>
            </a:extLst>
          </p:cNvPr>
          <p:cNvPicPr>
            <a:picLocks noChangeAspect="1"/>
          </p:cNvPicPr>
          <p:nvPr/>
        </p:nvPicPr>
        <p:blipFill>
          <a:blip r:embed="rId5"/>
          <a:stretch>
            <a:fillRect/>
          </a:stretch>
        </p:blipFill>
        <p:spPr>
          <a:xfrm>
            <a:off x="9877502" y="5377028"/>
            <a:ext cx="1457058" cy="879118"/>
          </a:xfrm>
          <a:prstGeom prst="rect">
            <a:avLst/>
          </a:prstGeom>
        </p:spPr>
      </p:pic>
      <p:sp>
        <p:nvSpPr>
          <p:cNvPr id="8" name="Rectángulo 7">
            <a:extLst>
              <a:ext uri="{FF2B5EF4-FFF2-40B4-BE49-F238E27FC236}">
                <a16:creationId xmlns:a16="http://schemas.microsoft.com/office/drawing/2014/main" xmlns="" id="{1353731C-09AF-462E-8735-5168527323DE}"/>
              </a:ext>
            </a:extLst>
          </p:cNvPr>
          <p:cNvSpPr/>
          <p:nvPr/>
        </p:nvSpPr>
        <p:spPr>
          <a:xfrm>
            <a:off x="9877502" y="4797363"/>
            <a:ext cx="2230482" cy="369332"/>
          </a:xfrm>
          <a:prstGeom prst="rect">
            <a:avLst/>
          </a:prstGeom>
        </p:spPr>
        <p:txBody>
          <a:bodyPr wrap="none">
            <a:spAutoFit/>
          </a:bodyPr>
          <a:lstStyle/>
          <a:p>
            <a:pPr marR="1118235" algn="r">
              <a:spcBef>
                <a:spcPts val="920"/>
              </a:spcBef>
              <a:spcAft>
                <a:spcPts val="30"/>
              </a:spcAft>
            </a:pPr>
            <a:r>
              <a:rPr lang="es-ES" b="1" dirty="0">
                <a:latin typeface="Calibri" panose="020F0502020204030204" pitchFamily="34" charset="0"/>
                <a:ea typeface="Arial Narrow" panose="020B0606020202030204" pitchFamily="34" charset="0"/>
                <a:cs typeface="Arial Narrow" panose="020B0606020202030204" pitchFamily="34" charset="0"/>
              </a:rPr>
              <a:t>Colabora:</a:t>
            </a:r>
            <a:endParaRPr lang="es-CL" b="1" dirty="0">
              <a:latin typeface="Arial Narrow" panose="020B0606020202030204" pitchFamily="34" charset="0"/>
              <a:ea typeface="Arial Narrow" panose="020B0606020202030204" pitchFamily="34" charset="0"/>
              <a:cs typeface="Arial Narrow" panose="020B0606020202030204" pitchFamily="34" charset="0"/>
            </a:endParaRPr>
          </a:p>
        </p:txBody>
      </p:sp>
    </p:spTree>
    <p:extLst>
      <p:ext uri="{BB962C8B-B14F-4D97-AF65-F5344CB8AC3E}">
        <p14:creationId xmlns:p14="http://schemas.microsoft.com/office/powerpoint/2010/main" val="114415698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Imagen 20">
            <a:extLst>
              <a:ext uri="{FF2B5EF4-FFF2-40B4-BE49-F238E27FC236}">
                <a16:creationId xmlns:a16="http://schemas.microsoft.com/office/drawing/2014/main" xmlns="" id="{85FC68F4-46AD-40BD-9BAD-7A9ACCC158DC}"/>
              </a:ext>
            </a:extLst>
          </p:cNvPr>
          <p:cNvPicPr>
            <a:picLocks noChangeAspect="1"/>
          </p:cNvPicPr>
          <p:nvPr/>
        </p:nvPicPr>
        <p:blipFill>
          <a:blip r:embed="rId2"/>
          <a:stretch>
            <a:fillRect/>
          </a:stretch>
        </p:blipFill>
        <p:spPr>
          <a:xfrm>
            <a:off x="242888" y="1042988"/>
            <a:ext cx="11573579" cy="4646835"/>
          </a:xfrm>
          <a:prstGeom prst="rect">
            <a:avLst/>
          </a:prstGeom>
        </p:spPr>
      </p:pic>
    </p:spTree>
    <p:extLst>
      <p:ext uri="{BB962C8B-B14F-4D97-AF65-F5344CB8AC3E}">
        <p14:creationId xmlns:p14="http://schemas.microsoft.com/office/powerpoint/2010/main" val="117790598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xmlns="" id="{3F9F655E-C583-4A86-A9EF-EC32965DAACA}"/>
              </a:ext>
            </a:extLst>
          </p:cNvPr>
          <p:cNvPicPr>
            <a:picLocks noChangeAspect="1"/>
          </p:cNvPicPr>
          <p:nvPr/>
        </p:nvPicPr>
        <p:blipFill>
          <a:blip r:embed="rId2"/>
          <a:stretch>
            <a:fillRect/>
          </a:stretch>
        </p:blipFill>
        <p:spPr>
          <a:xfrm>
            <a:off x="518742" y="1228725"/>
            <a:ext cx="11237829" cy="4686299"/>
          </a:xfrm>
          <a:prstGeom prst="rect">
            <a:avLst/>
          </a:prstGeom>
        </p:spPr>
      </p:pic>
    </p:spTree>
    <p:extLst>
      <p:ext uri="{BB962C8B-B14F-4D97-AF65-F5344CB8AC3E}">
        <p14:creationId xmlns:p14="http://schemas.microsoft.com/office/powerpoint/2010/main" val="110233793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xmlns="" id="{D0B56643-AAD9-4EAB-96D7-DCD1FACDE79C}"/>
              </a:ext>
            </a:extLst>
          </p:cNvPr>
          <p:cNvPicPr>
            <a:picLocks noChangeAspect="1"/>
          </p:cNvPicPr>
          <p:nvPr/>
        </p:nvPicPr>
        <p:blipFill>
          <a:blip r:embed="rId2"/>
          <a:stretch>
            <a:fillRect/>
          </a:stretch>
        </p:blipFill>
        <p:spPr>
          <a:xfrm>
            <a:off x="585788" y="842963"/>
            <a:ext cx="10872787" cy="5472112"/>
          </a:xfrm>
          <a:prstGeom prst="rect">
            <a:avLst/>
          </a:prstGeom>
        </p:spPr>
      </p:pic>
    </p:spTree>
    <p:extLst>
      <p:ext uri="{BB962C8B-B14F-4D97-AF65-F5344CB8AC3E}">
        <p14:creationId xmlns:p14="http://schemas.microsoft.com/office/powerpoint/2010/main" val="21119150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E32A007-788A-4592-BED5-10CF9F22B58F}"/>
              </a:ext>
            </a:extLst>
          </p:cNvPr>
          <p:cNvSpPr>
            <a:spLocks noGrp="1"/>
          </p:cNvSpPr>
          <p:nvPr>
            <p:ph type="title"/>
          </p:nvPr>
        </p:nvSpPr>
        <p:spPr/>
        <p:txBody>
          <a:bodyPr>
            <a:normAutofit/>
          </a:bodyPr>
          <a:lstStyle/>
          <a:p>
            <a:r>
              <a:rPr lang="es-CL" sz="3600" dirty="0"/>
              <a:t>Human </a:t>
            </a:r>
            <a:r>
              <a:rPr lang="es-CL" sz="3600" dirty="0" err="1"/>
              <a:t>development</a:t>
            </a:r>
            <a:r>
              <a:rPr lang="es-CL" sz="3600" dirty="0"/>
              <a:t> </a:t>
            </a:r>
            <a:r>
              <a:rPr lang="es-CL" sz="3600" dirty="0" err="1"/>
              <a:t>paradigm</a:t>
            </a:r>
            <a:endParaRPr lang="en-US" sz="3600" dirty="0"/>
          </a:p>
        </p:txBody>
      </p:sp>
      <p:sp>
        <p:nvSpPr>
          <p:cNvPr id="3" name="Content Placeholder 2">
            <a:extLst>
              <a:ext uri="{FF2B5EF4-FFF2-40B4-BE49-F238E27FC236}">
                <a16:creationId xmlns:a16="http://schemas.microsoft.com/office/drawing/2014/main" xmlns="" id="{80BB440B-E4FB-41A7-909D-BB17C9919B15}"/>
              </a:ext>
            </a:extLst>
          </p:cNvPr>
          <p:cNvSpPr>
            <a:spLocks noGrp="1"/>
          </p:cNvSpPr>
          <p:nvPr>
            <p:ph idx="1"/>
          </p:nvPr>
        </p:nvSpPr>
        <p:spPr>
          <a:xfrm>
            <a:off x="2152650" y="1825625"/>
            <a:ext cx="7886700" cy="4732193"/>
          </a:xfrm>
        </p:spPr>
        <p:txBody>
          <a:bodyPr>
            <a:normAutofit/>
          </a:bodyPr>
          <a:lstStyle/>
          <a:p>
            <a:r>
              <a:rPr lang="es-ES" sz="2400" dirty="0" err="1">
                <a:latin typeface="+mj-lt"/>
              </a:rPr>
              <a:t>Develompent</a:t>
            </a:r>
            <a:r>
              <a:rPr lang="es-ES" sz="2400" dirty="0">
                <a:latin typeface="+mj-lt"/>
              </a:rPr>
              <a:t> </a:t>
            </a:r>
            <a:r>
              <a:rPr lang="es-ES" sz="2400" dirty="0" err="1">
                <a:latin typeface="+mj-lt"/>
              </a:rPr>
              <a:t>encompasses</a:t>
            </a:r>
            <a:r>
              <a:rPr lang="es-ES" sz="2400" dirty="0">
                <a:latin typeface="+mj-lt"/>
              </a:rPr>
              <a:t> </a:t>
            </a:r>
            <a:r>
              <a:rPr lang="es-ES" sz="2400" dirty="0" err="1">
                <a:latin typeface="+mj-lt"/>
              </a:rPr>
              <a:t>opportunity</a:t>
            </a:r>
            <a:r>
              <a:rPr lang="es-ES" sz="2400" dirty="0">
                <a:latin typeface="+mj-lt"/>
              </a:rPr>
              <a:t> </a:t>
            </a:r>
            <a:r>
              <a:rPr lang="es-ES" sz="2400" dirty="0" err="1">
                <a:latin typeface="+mj-lt"/>
              </a:rPr>
              <a:t>to</a:t>
            </a:r>
            <a:r>
              <a:rPr lang="es-ES" sz="2400" dirty="0">
                <a:latin typeface="+mj-lt"/>
              </a:rPr>
              <a:t> </a:t>
            </a:r>
            <a:r>
              <a:rPr lang="es-ES" sz="2400" dirty="0" err="1">
                <a:latin typeface="+mj-lt"/>
              </a:rPr>
              <a:t>develop</a:t>
            </a:r>
            <a:r>
              <a:rPr lang="es-ES" sz="2400" dirty="0">
                <a:latin typeface="+mj-lt"/>
              </a:rPr>
              <a:t> </a:t>
            </a:r>
            <a:r>
              <a:rPr lang="es-ES" sz="2400" dirty="0" err="1">
                <a:latin typeface="+mj-lt"/>
              </a:rPr>
              <a:t>our</a:t>
            </a:r>
            <a:r>
              <a:rPr lang="es-ES" sz="2400" dirty="0">
                <a:latin typeface="+mj-lt"/>
              </a:rPr>
              <a:t> human </a:t>
            </a:r>
            <a:r>
              <a:rPr lang="es-ES" sz="2400" dirty="0" err="1">
                <a:latin typeface="+mj-lt"/>
              </a:rPr>
              <a:t>capacities</a:t>
            </a:r>
            <a:endParaRPr lang="es-ES" sz="2400" dirty="0">
              <a:latin typeface="+mj-lt"/>
            </a:endParaRPr>
          </a:p>
          <a:p>
            <a:endParaRPr lang="es-ES" sz="2400" dirty="0">
              <a:latin typeface="+mj-lt"/>
            </a:endParaRPr>
          </a:p>
          <a:p>
            <a:pPr lvl="1"/>
            <a:r>
              <a:rPr lang="es-ES" sz="2000" dirty="0" err="1">
                <a:latin typeface="+mj-lt"/>
              </a:rPr>
              <a:t>Financial</a:t>
            </a:r>
            <a:r>
              <a:rPr lang="es-ES" sz="2000" dirty="0">
                <a:latin typeface="+mj-lt"/>
              </a:rPr>
              <a:t> </a:t>
            </a:r>
            <a:r>
              <a:rPr lang="es-ES" sz="2000" dirty="0" err="1">
                <a:latin typeface="+mj-lt"/>
              </a:rPr>
              <a:t>resources</a:t>
            </a:r>
            <a:endParaRPr lang="es-ES" sz="2000" dirty="0">
              <a:latin typeface="+mj-lt"/>
            </a:endParaRPr>
          </a:p>
          <a:p>
            <a:pPr lvl="1"/>
            <a:r>
              <a:rPr lang="es-ES" sz="2000" dirty="0" err="1">
                <a:latin typeface="+mj-lt"/>
              </a:rPr>
              <a:t>Health</a:t>
            </a:r>
            <a:endParaRPr lang="es-ES" sz="2000" b="1" dirty="0">
              <a:solidFill>
                <a:srgbClr val="C00000"/>
              </a:solidFill>
              <a:effectLst>
                <a:outerShdw blurRad="38100" dist="38100" dir="2700000" algn="tl">
                  <a:srgbClr val="000000">
                    <a:alpha val="43137"/>
                  </a:srgbClr>
                </a:outerShdw>
              </a:effectLst>
              <a:latin typeface="+mj-lt"/>
            </a:endParaRPr>
          </a:p>
          <a:p>
            <a:pPr lvl="1"/>
            <a:r>
              <a:rPr lang="es-ES" sz="2000" dirty="0" err="1">
                <a:latin typeface="+mj-lt"/>
              </a:rPr>
              <a:t>Education</a:t>
            </a:r>
            <a:endParaRPr lang="es-ES" sz="2000" dirty="0">
              <a:latin typeface="+mj-lt"/>
            </a:endParaRPr>
          </a:p>
          <a:p>
            <a:pPr lvl="1"/>
            <a:endParaRPr lang="es-CL" sz="2000" dirty="0">
              <a:latin typeface="+mj-lt"/>
            </a:endParaRPr>
          </a:p>
          <a:p>
            <a:pPr marL="0" indent="0">
              <a:buNone/>
            </a:pPr>
            <a:endParaRPr lang="es-CL" sz="2000" dirty="0">
              <a:latin typeface="+mj-lt"/>
            </a:endParaRPr>
          </a:p>
          <a:p>
            <a:pPr marL="0" indent="0" algn="r">
              <a:buNone/>
            </a:pPr>
            <a:endParaRPr lang="es-CL" sz="2000" i="1" dirty="0">
              <a:latin typeface="+mj-lt"/>
            </a:endParaRPr>
          </a:p>
          <a:p>
            <a:pPr marL="0" indent="0" algn="ctr">
              <a:buNone/>
            </a:pPr>
            <a:r>
              <a:rPr lang="es-CL" sz="2000" i="1" dirty="0">
                <a:latin typeface="+mj-lt"/>
              </a:rPr>
              <a:t>– </a:t>
            </a:r>
            <a:r>
              <a:rPr lang="es-CL" sz="1800" i="1" dirty="0">
                <a:latin typeface="+mj-lt"/>
              </a:rPr>
              <a:t>UNDP</a:t>
            </a:r>
            <a:endParaRPr lang="es-CL" sz="2000" i="1" dirty="0">
              <a:latin typeface="+mj-lt"/>
            </a:endParaRPr>
          </a:p>
        </p:txBody>
      </p:sp>
    </p:spTree>
    <p:extLst>
      <p:ext uri="{BB962C8B-B14F-4D97-AF65-F5344CB8AC3E}">
        <p14:creationId xmlns:p14="http://schemas.microsoft.com/office/powerpoint/2010/main" val="229733905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xmlns="" id="{103895DD-B829-4CB0-96BC-A6E9F049E393}"/>
              </a:ext>
            </a:extLst>
          </p:cNvPr>
          <p:cNvPicPr>
            <a:picLocks noChangeAspect="1"/>
          </p:cNvPicPr>
          <p:nvPr/>
        </p:nvPicPr>
        <p:blipFill>
          <a:blip r:embed="rId2"/>
          <a:stretch>
            <a:fillRect/>
          </a:stretch>
        </p:blipFill>
        <p:spPr>
          <a:xfrm>
            <a:off x="759172" y="926871"/>
            <a:ext cx="10673655" cy="5004258"/>
          </a:xfrm>
          <a:prstGeom prst="rect">
            <a:avLst/>
          </a:prstGeom>
        </p:spPr>
      </p:pic>
    </p:spTree>
    <p:extLst>
      <p:ext uri="{BB962C8B-B14F-4D97-AF65-F5344CB8AC3E}">
        <p14:creationId xmlns:p14="http://schemas.microsoft.com/office/powerpoint/2010/main" val="191122436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xmlns="" id="{D4C9313F-7B23-4652-AB65-1D203DD4D3A6}"/>
              </a:ext>
            </a:extLst>
          </p:cNvPr>
          <p:cNvPicPr>
            <a:picLocks noChangeAspect="1"/>
          </p:cNvPicPr>
          <p:nvPr/>
        </p:nvPicPr>
        <p:blipFill>
          <a:blip r:embed="rId2"/>
          <a:stretch>
            <a:fillRect/>
          </a:stretch>
        </p:blipFill>
        <p:spPr>
          <a:xfrm>
            <a:off x="1357314" y="142875"/>
            <a:ext cx="8901112" cy="6673937"/>
          </a:xfrm>
          <a:prstGeom prst="rect">
            <a:avLst/>
          </a:prstGeom>
        </p:spPr>
      </p:pic>
    </p:spTree>
    <p:extLst>
      <p:ext uri="{BB962C8B-B14F-4D97-AF65-F5344CB8AC3E}">
        <p14:creationId xmlns:p14="http://schemas.microsoft.com/office/powerpoint/2010/main" val="268460765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xmlns="" id="{96A23B04-427A-4E92-AD0C-C27A69710A3A}"/>
              </a:ext>
            </a:extLst>
          </p:cNvPr>
          <p:cNvPicPr>
            <a:picLocks noChangeAspect="1"/>
          </p:cNvPicPr>
          <p:nvPr/>
        </p:nvPicPr>
        <p:blipFill>
          <a:blip r:embed="rId2"/>
          <a:stretch>
            <a:fillRect/>
          </a:stretch>
        </p:blipFill>
        <p:spPr>
          <a:xfrm>
            <a:off x="1408031" y="314620"/>
            <a:ext cx="8807532" cy="6228759"/>
          </a:xfrm>
          <a:prstGeom prst="rect">
            <a:avLst/>
          </a:prstGeom>
        </p:spPr>
      </p:pic>
    </p:spTree>
    <p:extLst>
      <p:ext uri="{BB962C8B-B14F-4D97-AF65-F5344CB8AC3E}">
        <p14:creationId xmlns:p14="http://schemas.microsoft.com/office/powerpoint/2010/main" val="35515238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xmlns="" id="{DA22C47E-BCA4-4625-997E-D355E7664E4B}"/>
              </a:ext>
            </a:extLst>
          </p:cNvPr>
          <p:cNvPicPr>
            <a:picLocks noChangeAspect="1"/>
          </p:cNvPicPr>
          <p:nvPr/>
        </p:nvPicPr>
        <p:blipFill>
          <a:blip r:embed="rId2"/>
          <a:stretch>
            <a:fillRect/>
          </a:stretch>
        </p:blipFill>
        <p:spPr>
          <a:xfrm>
            <a:off x="178648" y="728663"/>
            <a:ext cx="11751415" cy="5414962"/>
          </a:xfrm>
          <a:prstGeom prst="rect">
            <a:avLst/>
          </a:prstGeom>
        </p:spPr>
      </p:pic>
    </p:spTree>
    <p:extLst>
      <p:ext uri="{BB962C8B-B14F-4D97-AF65-F5344CB8AC3E}">
        <p14:creationId xmlns:p14="http://schemas.microsoft.com/office/powerpoint/2010/main" val="142379874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xmlns="" id="{B332B590-F56E-43A0-BE09-B054530E95F9}"/>
              </a:ext>
            </a:extLst>
          </p:cNvPr>
          <p:cNvPicPr>
            <a:picLocks noChangeAspect="1"/>
          </p:cNvPicPr>
          <p:nvPr/>
        </p:nvPicPr>
        <p:blipFill>
          <a:blip r:embed="rId2"/>
          <a:stretch>
            <a:fillRect/>
          </a:stretch>
        </p:blipFill>
        <p:spPr>
          <a:xfrm>
            <a:off x="528638" y="1300162"/>
            <a:ext cx="11444287" cy="4257675"/>
          </a:xfrm>
          <a:prstGeom prst="rect">
            <a:avLst/>
          </a:prstGeom>
        </p:spPr>
      </p:pic>
    </p:spTree>
    <p:extLst>
      <p:ext uri="{BB962C8B-B14F-4D97-AF65-F5344CB8AC3E}">
        <p14:creationId xmlns:p14="http://schemas.microsoft.com/office/powerpoint/2010/main" val="119215945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xmlns="" id="{98BBA6C6-69E4-4825-B04E-E53DDE10E4D1}"/>
              </a:ext>
            </a:extLst>
          </p:cNvPr>
          <p:cNvPicPr>
            <a:picLocks noChangeAspect="1"/>
          </p:cNvPicPr>
          <p:nvPr/>
        </p:nvPicPr>
        <p:blipFill>
          <a:blip r:embed="rId2"/>
          <a:stretch>
            <a:fillRect/>
          </a:stretch>
        </p:blipFill>
        <p:spPr>
          <a:xfrm>
            <a:off x="545548" y="1117600"/>
            <a:ext cx="11100904" cy="5075493"/>
          </a:xfrm>
          <a:prstGeom prst="rect">
            <a:avLst/>
          </a:prstGeom>
        </p:spPr>
      </p:pic>
    </p:spTree>
    <p:extLst>
      <p:ext uri="{BB962C8B-B14F-4D97-AF65-F5344CB8AC3E}">
        <p14:creationId xmlns:p14="http://schemas.microsoft.com/office/powerpoint/2010/main" val="198169808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xmlns="" id="{F3373929-A7EB-4F36-AC95-10C33F3B15EB}"/>
              </a:ext>
            </a:extLst>
          </p:cNvPr>
          <p:cNvPicPr>
            <a:picLocks noChangeAspect="1"/>
          </p:cNvPicPr>
          <p:nvPr/>
        </p:nvPicPr>
        <p:blipFill>
          <a:blip r:embed="rId2"/>
          <a:stretch>
            <a:fillRect/>
          </a:stretch>
        </p:blipFill>
        <p:spPr>
          <a:xfrm>
            <a:off x="1915885" y="224050"/>
            <a:ext cx="9013371" cy="6409899"/>
          </a:xfrm>
          <a:prstGeom prst="rect">
            <a:avLst/>
          </a:prstGeom>
        </p:spPr>
      </p:pic>
    </p:spTree>
    <p:extLst>
      <p:ext uri="{BB962C8B-B14F-4D97-AF65-F5344CB8AC3E}">
        <p14:creationId xmlns:p14="http://schemas.microsoft.com/office/powerpoint/2010/main" val="12414905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CD4074C9-EF85-4DFE-A8E3-95D0B6164963}"/>
              </a:ext>
            </a:extLst>
          </p:cNvPr>
          <p:cNvSpPr>
            <a:spLocks noGrp="1"/>
          </p:cNvSpPr>
          <p:nvPr>
            <p:ph idx="1"/>
          </p:nvPr>
        </p:nvSpPr>
        <p:spPr/>
        <p:txBody>
          <a:bodyPr>
            <a:normAutofit/>
          </a:bodyPr>
          <a:lstStyle/>
          <a:p>
            <a:pPr marL="0" indent="0" algn="ctr">
              <a:buNone/>
            </a:pPr>
            <a:r>
              <a:rPr lang="es-CL" sz="3600" dirty="0" err="1">
                <a:latin typeface="+mj-lt"/>
              </a:rPr>
              <a:t>Employment</a:t>
            </a:r>
            <a:r>
              <a:rPr lang="es-CL" sz="3600" dirty="0">
                <a:latin typeface="+mj-lt"/>
              </a:rPr>
              <a:t>/</a:t>
            </a:r>
            <a:r>
              <a:rPr lang="es-CL" sz="3600" dirty="0" err="1">
                <a:latin typeface="+mj-lt"/>
              </a:rPr>
              <a:t>Income</a:t>
            </a:r>
            <a:endParaRPr lang="en-US" sz="3600" dirty="0">
              <a:latin typeface="+mj-lt"/>
            </a:endParaRPr>
          </a:p>
        </p:txBody>
      </p:sp>
    </p:spTree>
    <p:extLst>
      <p:ext uri="{BB962C8B-B14F-4D97-AF65-F5344CB8AC3E}">
        <p14:creationId xmlns:p14="http://schemas.microsoft.com/office/powerpoint/2010/main" val="20430749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xmlns="" id="{77B184BC-CA00-4B47-93F4-BCD684E22DFC}"/>
              </a:ext>
            </a:extLst>
          </p:cNvPr>
          <p:cNvGrpSpPr>
            <a:grpSpLocks noChangeAspect="1"/>
          </p:cNvGrpSpPr>
          <p:nvPr/>
        </p:nvGrpSpPr>
        <p:grpSpPr>
          <a:xfrm>
            <a:off x="2578833" y="1302868"/>
            <a:ext cx="6646406" cy="4970861"/>
            <a:chOff x="822036" y="362626"/>
            <a:chExt cx="7740040" cy="5788792"/>
          </a:xfrm>
        </p:grpSpPr>
        <p:pic>
          <p:nvPicPr>
            <p:cNvPr id="2" name="Picture 1">
              <a:extLst>
                <a:ext uri="{FF2B5EF4-FFF2-40B4-BE49-F238E27FC236}">
                  <a16:creationId xmlns:a16="http://schemas.microsoft.com/office/drawing/2014/main" xmlns="" id="{723E67B1-7C70-4D4B-ABEC-C4729A94EAAD}"/>
                </a:ext>
              </a:extLst>
            </p:cNvPr>
            <p:cNvPicPr>
              <a:picLocks noChangeAspect="1"/>
            </p:cNvPicPr>
            <p:nvPr/>
          </p:nvPicPr>
          <p:blipFill>
            <a:blip r:embed="rId2"/>
            <a:stretch>
              <a:fillRect/>
            </a:stretch>
          </p:blipFill>
          <p:spPr>
            <a:xfrm>
              <a:off x="886706" y="362626"/>
              <a:ext cx="7675370" cy="5624642"/>
            </a:xfrm>
            <a:prstGeom prst="rect">
              <a:avLst/>
            </a:prstGeom>
          </p:spPr>
        </p:pic>
        <p:sp>
          <p:nvSpPr>
            <p:cNvPr id="3" name="Rectangle 2">
              <a:extLst>
                <a:ext uri="{FF2B5EF4-FFF2-40B4-BE49-F238E27FC236}">
                  <a16:creationId xmlns:a16="http://schemas.microsoft.com/office/drawing/2014/main" xmlns="" id="{F049D69B-D508-4665-830D-144A3B249114}"/>
                </a:ext>
              </a:extLst>
            </p:cNvPr>
            <p:cNvSpPr/>
            <p:nvPr/>
          </p:nvSpPr>
          <p:spPr>
            <a:xfrm>
              <a:off x="822036" y="5532587"/>
              <a:ext cx="7740040" cy="61883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5" name="Straight Connector 4">
            <a:extLst>
              <a:ext uri="{FF2B5EF4-FFF2-40B4-BE49-F238E27FC236}">
                <a16:creationId xmlns:a16="http://schemas.microsoft.com/office/drawing/2014/main" xmlns="" id="{4BE1293D-BF35-4481-A764-FE7C969041C2}"/>
              </a:ext>
            </a:extLst>
          </p:cNvPr>
          <p:cNvCxnSpPr>
            <a:cxnSpLocks/>
          </p:cNvCxnSpPr>
          <p:nvPr/>
        </p:nvCxnSpPr>
        <p:spPr>
          <a:xfrm flipH="1">
            <a:off x="3137616" y="4908659"/>
            <a:ext cx="2792186"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xmlns="" id="{FB630C8A-ABE1-483C-860F-1E13116E330E}"/>
              </a:ext>
            </a:extLst>
          </p:cNvPr>
          <p:cNvSpPr txBox="1"/>
          <p:nvPr/>
        </p:nvSpPr>
        <p:spPr>
          <a:xfrm>
            <a:off x="2020050" y="4723993"/>
            <a:ext cx="1117567" cy="369332"/>
          </a:xfrm>
          <a:prstGeom prst="rect">
            <a:avLst/>
          </a:prstGeom>
          <a:solidFill>
            <a:schemeClr val="bg1"/>
          </a:solidFill>
        </p:spPr>
        <p:txBody>
          <a:bodyPr wrap="square" rtlCol="0">
            <a:spAutoFit/>
          </a:bodyPr>
          <a:lstStyle/>
          <a:p>
            <a:r>
              <a:rPr lang="es-CL" b="1" dirty="0">
                <a:solidFill>
                  <a:srgbClr val="C00000"/>
                </a:solidFill>
                <a:latin typeface="+mj-lt"/>
              </a:rPr>
              <a:t>£400</a:t>
            </a:r>
            <a:endParaRPr lang="en-US" b="1" dirty="0">
              <a:solidFill>
                <a:srgbClr val="C00000"/>
              </a:solidFill>
              <a:latin typeface="+mj-lt"/>
            </a:endParaRPr>
          </a:p>
        </p:txBody>
      </p:sp>
      <p:sp>
        <p:nvSpPr>
          <p:cNvPr id="10" name="TextBox 9">
            <a:extLst>
              <a:ext uri="{FF2B5EF4-FFF2-40B4-BE49-F238E27FC236}">
                <a16:creationId xmlns:a16="http://schemas.microsoft.com/office/drawing/2014/main" xmlns="" id="{535F6670-30BB-490B-8278-A469497C823F}"/>
              </a:ext>
            </a:extLst>
          </p:cNvPr>
          <p:cNvSpPr txBox="1"/>
          <p:nvPr/>
        </p:nvSpPr>
        <p:spPr>
          <a:xfrm>
            <a:off x="6289964" y="6338985"/>
            <a:ext cx="4378036" cy="523220"/>
          </a:xfrm>
          <a:prstGeom prst="rect">
            <a:avLst/>
          </a:prstGeom>
          <a:noFill/>
        </p:spPr>
        <p:txBody>
          <a:bodyPr wrap="square" rtlCol="0">
            <a:spAutoFit/>
          </a:bodyPr>
          <a:lstStyle/>
          <a:p>
            <a:pPr algn="r"/>
            <a:r>
              <a:rPr lang="es-CL" sz="1400" i="1" dirty="0">
                <a:solidFill>
                  <a:schemeClr val="bg1"/>
                </a:solidFill>
                <a:latin typeface="+mj-lt"/>
              </a:rPr>
              <a:t>Elaboración propia con datos CASEN 2017.</a:t>
            </a:r>
          </a:p>
          <a:p>
            <a:pPr algn="r"/>
            <a:r>
              <a:rPr lang="es-CL" sz="1400" i="1" dirty="0">
                <a:solidFill>
                  <a:schemeClr val="bg1"/>
                </a:solidFill>
                <a:latin typeface="+mj-lt"/>
              </a:rPr>
              <a:t>Incluye personas que reportaron ingresos.</a:t>
            </a:r>
            <a:endParaRPr lang="en-US" sz="1400" i="1" dirty="0">
              <a:solidFill>
                <a:schemeClr val="bg1"/>
              </a:solidFill>
              <a:latin typeface="+mj-lt"/>
            </a:endParaRPr>
          </a:p>
        </p:txBody>
      </p:sp>
      <p:sp>
        <p:nvSpPr>
          <p:cNvPr id="11" name="Title 1">
            <a:extLst>
              <a:ext uri="{FF2B5EF4-FFF2-40B4-BE49-F238E27FC236}">
                <a16:creationId xmlns:a16="http://schemas.microsoft.com/office/drawing/2014/main" xmlns="" id="{42CC2919-633E-4116-AF22-D4C7A94EF6CA}"/>
              </a:ext>
            </a:extLst>
          </p:cNvPr>
          <p:cNvSpPr txBox="1">
            <a:spLocks/>
          </p:cNvSpPr>
          <p:nvPr/>
        </p:nvSpPr>
        <p:spPr>
          <a:xfrm>
            <a:off x="2175453" y="372076"/>
            <a:ext cx="8229023" cy="724765"/>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CL" sz="3200" dirty="0"/>
              <a:t>Chile: </a:t>
            </a:r>
            <a:r>
              <a:rPr lang="es-CL" sz="3200" dirty="0" err="1"/>
              <a:t>Income</a:t>
            </a:r>
            <a:r>
              <a:rPr lang="es-CL" sz="3200" dirty="0"/>
              <a:t> </a:t>
            </a:r>
            <a:r>
              <a:rPr lang="es-CL" sz="3200" dirty="0" err="1"/>
              <a:t>distribution</a:t>
            </a:r>
            <a:r>
              <a:rPr lang="es-CL" sz="3200" dirty="0"/>
              <a:t>, 2017 (CLP/</a:t>
            </a:r>
            <a:r>
              <a:rPr lang="es-CL" sz="3200" dirty="0" err="1"/>
              <a:t>month</a:t>
            </a:r>
            <a:r>
              <a:rPr lang="es-CL" sz="3200" dirty="0"/>
              <a:t>)</a:t>
            </a:r>
          </a:p>
        </p:txBody>
      </p:sp>
      <p:sp>
        <p:nvSpPr>
          <p:cNvPr id="9" name="Rectángulo 1">
            <a:extLst>
              <a:ext uri="{FF2B5EF4-FFF2-40B4-BE49-F238E27FC236}">
                <a16:creationId xmlns:a16="http://schemas.microsoft.com/office/drawing/2014/main" xmlns="" id="{F06C6A99-645C-448C-8AD0-85ABCBD308EC}"/>
              </a:ext>
            </a:extLst>
          </p:cNvPr>
          <p:cNvSpPr/>
          <p:nvPr/>
        </p:nvSpPr>
        <p:spPr>
          <a:xfrm>
            <a:off x="4488730" y="6078032"/>
            <a:ext cx="4746271" cy="246221"/>
          </a:xfrm>
          <a:prstGeom prst="rect">
            <a:avLst/>
          </a:prstGeom>
        </p:spPr>
        <p:txBody>
          <a:bodyPr wrap="square">
            <a:spAutoFit/>
          </a:bodyPr>
          <a:lstStyle/>
          <a:p>
            <a:pPr algn="r" fontAlgn="b"/>
            <a:r>
              <a:rPr lang="es-ES" sz="1000" dirty="0" err="1">
                <a:solidFill>
                  <a:srgbClr val="000000"/>
                </a:solidFill>
              </a:rPr>
              <a:t>Own</a:t>
            </a:r>
            <a:r>
              <a:rPr lang="es-ES" sz="1000" dirty="0">
                <a:solidFill>
                  <a:srgbClr val="000000"/>
                </a:solidFill>
              </a:rPr>
              <a:t> </a:t>
            </a:r>
            <a:r>
              <a:rPr lang="es-ES" sz="1000" dirty="0" err="1">
                <a:solidFill>
                  <a:srgbClr val="000000"/>
                </a:solidFill>
              </a:rPr>
              <a:t>estimates</a:t>
            </a:r>
            <a:r>
              <a:rPr lang="es-ES" sz="1000" dirty="0">
                <a:solidFill>
                  <a:srgbClr val="000000"/>
                </a:solidFill>
              </a:rPr>
              <a:t> </a:t>
            </a:r>
            <a:r>
              <a:rPr lang="es-ES" sz="1000" dirty="0" err="1">
                <a:solidFill>
                  <a:srgbClr val="000000"/>
                </a:solidFill>
              </a:rPr>
              <a:t>from</a:t>
            </a:r>
            <a:r>
              <a:rPr lang="es-ES" sz="1000" dirty="0">
                <a:solidFill>
                  <a:srgbClr val="000000"/>
                </a:solidFill>
              </a:rPr>
              <a:t> CASEN 2017.</a:t>
            </a:r>
            <a:endParaRPr lang="en-US" sz="1000" dirty="0">
              <a:solidFill>
                <a:srgbClr val="000000"/>
              </a:solidFill>
            </a:endParaRPr>
          </a:p>
        </p:txBody>
      </p:sp>
    </p:spTree>
    <p:extLst>
      <p:ext uri="{BB962C8B-B14F-4D97-AF65-F5344CB8AC3E}">
        <p14:creationId xmlns:p14="http://schemas.microsoft.com/office/powerpoint/2010/main" val="2476972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CE2C0E5F-6BAC-4182-8C96-4704DDABFBA1}"/>
              </a:ext>
            </a:extLst>
          </p:cNvPr>
          <p:cNvSpPr txBox="1"/>
          <p:nvPr/>
        </p:nvSpPr>
        <p:spPr>
          <a:xfrm>
            <a:off x="6289964" y="6349145"/>
            <a:ext cx="4378036" cy="523220"/>
          </a:xfrm>
          <a:prstGeom prst="rect">
            <a:avLst/>
          </a:prstGeom>
          <a:noFill/>
        </p:spPr>
        <p:txBody>
          <a:bodyPr wrap="square" rtlCol="0">
            <a:spAutoFit/>
          </a:bodyPr>
          <a:lstStyle/>
          <a:p>
            <a:pPr algn="r"/>
            <a:r>
              <a:rPr lang="es-CL" sz="1400" i="1" dirty="0">
                <a:solidFill>
                  <a:schemeClr val="bg1"/>
                </a:solidFill>
                <a:latin typeface="+mj-lt"/>
              </a:rPr>
              <a:t>Elaboración propia con datos CASEN 2017.</a:t>
            </a:r>
          </a:p>
          <a:p>
            <a:pPr algn="r"/>
            <a:r>
              <a:rPr lang="es-CL" sz="1400" i="1" dirty="0">
                <a:solidFill>
                  <a:schemeClr val="bg1"/>
                </a:solidFill>
                <a:latin typeface="+mj-lt"/>
              </a:rPr>
              <a:t>Incluye personas que reportaron ingresos.</a:t>
            </a:r>
            <a:endParaRPr lang="en-US" sz="1400" i="1" dirty="0">
              <a:solidFill>
                <a:schemeClr val="bg1"/>
              </a:solidFill>
              <a:latin typeface="+mj-lt"/>
            </a:endParaRPr>
          </a:p>
        </p:txBody>
      </p:sp>
      <p:sp>
        <p:nvSpPr>
          <p:cNvPr id="5" name="Title 1">
            <a:extLst>
              <a:ext uri="{FF2B5EF4-FFF2-40B4-BE49-F238E27FC236}">
                <a16:creationId xmlns:a16="http://schemas.microsoft.com/office/drawing/2014/main" xmlns="" id="{E23E7ABA-1047-4ACF-B7CF-B7366B23DB0C}"/>
              </a:ext>
            </a:extLst>
          </p:cNvPr>
          <p:cNvSpPr txBox="1">
            <a:spLocks/>
          </p:cNvSpPr>
          <p:nvPr/>
        </p:nvSpPr>
        <p:spPr>
          <a:xfrm>
            <a:off x="2152650" y="365127"/>
            <a:ext cx="7886700" cy="13255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CL" sz="3200" dirty="0"/>
              <a:t>Ingreso total en el hogar ($/mes)</a:t>
            </a:r>
          </a:p>
          <a:p>
            <a:r>
              <a:rPr lang="es-CL" sz="3200" dirty="0"/>
              <a:t>Según quintil de ingreso</a:t>
            </a:r>
            <a:endParaRPr lang="en-US" sz="3200" dirty="0"/>
          </a:p>
        </p:txBody>
      </p:sp>
      <p:pic>
        <p:nvPicPr>
          <p:cNvPr id="6" name="Picture 5">
            <a:extLst>
              <a:ext uri="{FF2B5EF4-FFF2-40B4-BE49-F238E27FC236}">
                <a16:creationId xmlns:a16="http://schemas.microsoft.com/office/drawing/2014/main" xmlns="" id="{801AEAAB-2ECB-45BD-BEC4-7D6D71C17121}"/>
              </a:ext>
            </a:extLst>
          </p:cNvPr>
          <p:cNvPicPr>
            <a:picLocks noChangeAspect="1"/>
          </p:cNvPicPr>
          <p:nvPr/>
        </p:nvPicPr>
        <p:blipFill>
          <a:blip r:embed="rId2"/>
          <a:stretch>
            <a:fillRect/>
          </a:stretch>
        </p:blipFill>
        <p:spPr>
          <a:xfrm>
            <a:off x="3348904" y="1690689"/>
            <a:ext cx="5494192" cy="3672548"/>
          </a:xfrm>
          <a:prstGeom prst="rect">
            <a:avLst/>
          </a:prstGeom>
        </p:spPr>
      </p:pic>
    </p:spTree>
    <p:extLst>
      <p:ext uri="{BB962C8B-B14F-4D97-AF65-F5344CB8AC3E}">
        <p14:creationId xmlns:p14="http://schemas.microsoft.com/office/powerpoint/2010/main" val="97088004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CE2C0E5F-6BAC-4182-8C96-4704DDABFBA1}"/>
              </a:ext>
            </a:extLst>
          </p:cNvPr>
          <p:cNvSpPr txBox="1"/>
          <p:nvPr/>
        </p:nvSpPr>
        <p:spPr>
          <a:xfrm>
            <a:off x="6289964" y="6349145"/>
            <a:ext cx="4378036" cy="523220"/>
          </a:xfrm>
          <a:prstGeom prst="rect">
            <a:avLst/>
          </a:prstGeom>
          <a:noFill/>
        </p:spPr>
        <p:txBody>
          <a:bodyPr wrap="square" rtlCol="0">
            <a:spAutoFit/>
          </a:bodyPr>
          <a:lstStyle/>
          <a:p>
            <a:pPr algn="r"/>
            <a:r>
              <a:rPr lang="es-CL" sz="1400" i="1" dirty="0">
                <a:solidFill>
                  <a:schemeClr val="bg1"/>
                </a:solidFill>
                <a:latin typeface="+mj-lt"/>
              </a:rPr>
              <a:t>Elaboración propia con datos CASEN 2017.</a:t>
            </a:r>
          </a:p>
          <a:p>
            <a:pPr algn="r"/>
            <a:r>
              <a:rPr lang="es-CL" sz="1400" i="1" dirty="0">
                <a:solidFill>
                  <a:schemeClr val="bg1"/>
                </a:solidFill>
                <a:latin typeface="+mj-lt"/>
              </a:rPr>
              <a:t>Incluye personas que reportaron ingresos.</a:t>
            </a:r>
            <a:endParaRPr lang="en-US" sz="1400" i="1" dirty="0">
              <a:solidFill>
                <a:schemeClr val="bg1"/>
              </a:solidFill>
              <a:latin typeface="+mj-lt"/>
            </a:endParaRPr>
          </a:p>
        </p:txBody>
      </p:sp>
      <p:sp>
        <p:nvSpPr>
          <p:cNvPr id="5" name="Title 1">
            <a:extLst>
              <a:ext uri="{FF2B5EF4-FFF2-40B4-BE49-F238E27FC236}">
                <a16:creationId xmlns:a16="http://schemas.microsoft.com/office/drawing/2014/main" xmlns="" id="{E23E7ABA-1047-4ACF-B7CF-B7366B23DB0C}"/>
              </a:ext>
            </a:extLst>
          </p:cNvPr>
          <p:cNvSpPr txBox="1">
            <a:spLocks/>
          </p:cNvSpPr>
          <p:nvPr/>
        </p:nvSpPr>
        <p:spPr>
          <a:xfrm>
            <a:off x="2152650" y="365127"/>
            <a:ext cx="7886700" cy="13255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CL" sz="3200" dirty="0"/>
              <a:t>Ingreso total en el hogar ($/mes)</a:t>
            </a:r>
          </a:p>
          <a:p>
            <a:r>
              <a:rPr lang="es-CL" sz="3200" dirty="0"/>
              <a:t>Según decil de ingreso</a:t>
            </a:r>
            <a:endParaRPr lang="en-US" sz="3200" dirty="0"/>
          </a:p>
        </p:txBody>
      </p:sp>
      <p:pic>
        <p:nvPicPr>
          <p:cNvPr id="2" name="Picture 1">
            <a:extLst>
              <a:ext uri="{FF2B5EF4-FFF2-40B4-BE49-F238E27FC236}">
                <a16:creationId xmlns:a16="http://schemas.microsoft.com/office/drawing/2014/main" xmlns="" id="{FE4DAEEC-E3DA-4FEC-8C61-1CE10A048C47}"/>
              </a:ext>
            </a:extLst>
          </p:cNvPr>
          <p:cNvPicPr>
            <a:picLocks noChangeAspect="1"/>
          </p:cNvPicPr>
          <p:nvPr/>
        </p:nvPicPr>
        <p:blipFill>
          <a:blip r:embed="rId2"/>
          <a:stretch>
            <a:fillRect/>
          </a:stretch>
        </p:blipFill>
        <p:spPr>
          <a:xfrm>
            <a:off x="2657558" y="1690689"/>
            <a:ext cx="6876884" cy="4581542"/>
          </a:xfrm>
          <a:prstGeom prst="rect">
            <a:avLst/>
          </a:prstGeom>
        </p:spPr>
      </p:pic>
    </p:spTree>
    <p:extLst>
      <p:ext uri="{BB962C8B-B14F-4D97-AF65-F5344CB8AC3E}">
        <p14:creationId xmlns:p14="http://schemas.microsoft.com/office/powerpoint/2010/main" val="283149184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823E8BA-7A7B-4DA3-8E8E-8CDBFB12976F}"/>
              </a:ext>
            </a:extLst>
          </p:cNvPr>
          <p:cNvSpPr>
            <a:spLocks noGrp="1"/>
          </p:cNvSpPr>
          <p:nvPr>
            <p:ph type="title"/>
          </p:nvPr>
        </p:nvSpPr>
        <p:spPr/>
        <p:txBody>
          <a:bodyPr>
            <a:normAutofit/>
          </a:bodyPr>
          <a:lstStyle/>
          <a:p>
            <a:r>
              <a:rPr lang="es-CL" sz="3200" dirty="0"/>
              <a:t>Tasa de participación en el mercado laboral por sexo y quintil de ingreso</a:t>
            </a:r>
            <a:endParaRPr lang="en-US" sz="3200" dirty="0"/>
          </a:p>
        </p:txBody>
      </p:sp>
      <p:sp>
        <p:nvSpPr>
          <p:cNvPr id="5" name="TextBox 4">
            <a:extLst>
              <a:ext uri="{FF2B5EF4-FFF2-40B4-BE49-F238E27FC236}">
                <a16:creationId xmlns:a16="http://schemas.microsoft.com/office/drawing/2014/main" xmlns="" id="{D5F5A0D7-49BA-4633-98E9-67E1D160BA76}"/>
              </a:ext>
            </a:extLst>
          </p:cNvPr>
          <p:cNvSpPr txBox="1"/>
          <p:nvPr/>
        </p:nvSpPr>
        <p:spPr>
          <a:xfrm>
            <a:off x="3897746" y="6353184"/>
            <a:ext cx="6668655" cy="523220"/>
          </a:xfrm>
          <a:prstGeom prst="rect">
            <a:avLst/>
          </a:prstGeom>
          <a:noFill/>
        </p:spPr>
        <p:txBody>
          <a:bodyPr wrap="square" rtlCol="0">
            <a:spAutoFit/>
          </a:bodyPr>
          <a:lstStyle/>
          <a:p>
            <a:pPr algn="r"/>
            <a:r>
              <a:rPr lang="es-CL" sz="1400" i="1" dirty="0">
                <a:solidFill>
                  <a:schemeClr val="bg1"/>
                </a:solidFill>
                <a:latin typeface="+mj-lt"/>
              </a:rPr>
              <a:t>Elaboración propia con datos CASEN 2017. </a:t>
            </a:r>
          </a:p>
          <a:p>
            <a:pPr algn="r"/>
            <a:r>
              <a:rPr lang="es-CL" sz="1400" i="1" dirty="0">
                <a:solidFill>
                  <a:schemeClr val="bg1"/>
                </a:solidFill>
                <a:latin typeface="+mj-lt"/>
              </a:rPr>
              <a:t>Incluye personas entre 25 y 60 años de edad.</a:t>
            </a:r>
            <a:endParaRPr lang="en-US" sz="1400" i="1" dirty="0">
              <a:solidFill>
                <a:schemeClr val="bg1"/>
              </a:solidFill>
              <a:latin typeface="+mj-lt"/>
            </a:endParaRPr>
          </a:p>
        </p:txBody>
      </p:sp>
      <p:pic>
        <p:nvPicPr>
          <p:cNvPr id="6" name="Picture 5">
            <a:extLst>
              <a:ext uri="{FF2B5EF4-FFF2-40B4-BE49-F238E27FC236}">
                <a16:creationId xmlns:a16="http://schemas.microsoft.com/office/drawing/2014/main" xmlns="" id="{063FC1CF-43A1-4DEC-B125-4FBA9613515D}"/>
              </a:ext>
            </a:extLst>
          </p:cNvPr>
          <p:cNvPicPr>
            <a:picLocks noChangeAspect="1"/>
          </p:cNvPicPr>
          <p:nvPr/>
        </p:nvPicPr>
        <p:blipFill>
          <a:blip r:embed="rId2"/>
          <a:stretch>
            <a:fillRect/>
          </a:stretch>
        </p:blipFill>
        <p:spPr>
          <a:xfrm>
            <a:off x="2657558" y="1917590"/>
            <a:ext cx="6876884" cy="4133447"/>
          </a:xfrm>
          <a:prstGeom prst="rect">
            <a:avLst/>
          </a:prstGeom>
        </p:spPr>
      </p:pic>
    </p:spTree>
    <p:extLst>
      <p:ext uri="{BB962C8B-B14F-4D97-AF65-F5344CB8AC3E}">
        <p14:creationId xmlns:p14="http://schemas.microsoft.com/office/powerpoint/2010/main" val="7920499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126</TotalTime>
  <Words>781</Words>
  <Application>Microsoft Office PowerPoint</Application>
  <PresentationFormat>Widescreen</PresentationFormat>
  <Paragraphs>120</Paragraphs>
  <Slides>46</Slides>
  <Notes>0</Notes>
  <HiddenSlides>5</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46</vt:i4>
      </vt:variant>
    </vt:vector>
  </HeadingPairs>
  <TitlesOfParts>
    <vt:vector size="51" baseType="lpstr">
      <vt:lpstr>Arial</vt:lpstr>
      <vt:lpstr>Arial Narrow</vt:lpstr>
      <vt:lpstr>Calibri</vt:lpstr>
      <vt:lpstr>Calibri Light</vt:lpstr>
      <vt:lpstr>Tema de Office</vt:lpstr>
      <vt:lpstr>Understanding Chilean Unrest: inequalities, social conflict and political change in contemporary Chile   Thursday 28 November 2019 6:30pm to 8:00pm  Hosted by the International Inequalities Institute and the Centre for Social Conflict and Cohesion Studies (COES) </vt:lpstr>
      <vt:lpstr>PowerPoint Presentation</vt:lpstr>
      <vt:lpstr>Snapshot of the Chilean social gap</vt:lpstr>
      <vt:lpstr>Human development paradigm</vt:lpstr>
      <vt:lpstr>PowerPoint Presentation</vt:lpstr>
      <vt:lpstr>PowerPoint Presentation</vt:lpstr>
      <vt:lpstr>PowerPoint Presentation</vt:lpstr>
      <vt:lpstr>PowerPoint Presentation</vt:lpstr>
      <vt:lpstr>Tasa de participación en el mercado laboral por sexo y quintil de ingreso</vt:lpstr>
      <vt:lpstr>Chile: Unemployment rate 2017, by income quintile and sex </vt:lpstr>
      <vt:lpstr>Chile: Employment quality 2017</vt:lpstr>
      <vt:lpstr>PowerPoint Presentation</vt:lpstr>
      <vt:lpstr>Chile: Health insurance type </vt:lpstr>
      <vt:lpstr>Have you had any of the following problems in health care services?</vt:lpstr>
      <vt:lpstr>Public health care system:  Waiting lists in appointments with medical specialists </vt:lpstr>
      <vt:lpstr>PowerPoint Presentation</vt:lpstr>
      <vt:lpstr>PowerPoint Presentation</vt:lpstr>
      <vt:lpstr>Gasto público en salud % del PIB</vt:lpstr>
      <vt:lpstr>PowerPoint Presentation</vt:lpstr>
      <vt:lpstr>Acces</vt:lpstr>
      <vt:lpstr>Matrícula educación básica según dependencia del establecimiento y quintil (%) </vt:lpstr>
      <vt:lpstr>Segregation</vt:lpstr>
      <vt:lpstr>Education quality, by income quintile</vt:lpstr>
      <vt:lpstr>Funding</vt:lpstr>
      <vt:lpstr>PowerPoint Presentation</vt:lpstr>
      <vt:lpstr>Next graphs produced by authors and published in:  Vicente Espinoza, Emmanuelle Barozet, “Contention and Debates about Social Policies and Inequalities in Contemporary Chile, in The Social Question in the Global World. The Quest for an Effective Paradigm, edited by Ewa Bogalska-Martin and Emmanuel Matteudi, Cambridge University Press, pp.81-108. </vt:lpstr>
      <vt:lpstr>PowerPoint Presentation</vt:lpstr>
      <vt:lpstr>PowerPoint Presentation</vt:lpstr>
      <vt:lpstr>From malaise to malaise… to social outburst</vt:lpstr>
      <vt:lpstr>PowerPoint Presentation</vt:lpstr>
      <vt:lpstr>PowerPoint Presentation</vt:lpstr>
      <vt:lpstr>PowerPoint Presentation</vt:lpstr>
      <vt:lpstr>PowerPoint Presentation</vt:lpstr>
      <vt:lpstr>The reasons of the outburst</vt:lpstr>
      <vt:lpstr>Since 18/O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Emmanuelle Barozet</dc:creator>
  <cp:lastModifiedBy>Erlam,NV</cp:lastModifiedBy>
  <cp:revision>12</cp:revision>
  <dcterms:created xsi:type="dcterms:W3CDTF">2019-11-27T07:55:44Z</dcterms:created>
  <dcterms:modified xsi:type="dcterms:W3CDTF">2019-12-06T12:15:25Z</dcterms:modified>
</cp:coreProperties>
</file>