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63" r:id="rId3"/>
    <p:sldId id="346" r:id="rId4"/>
    <p:sldId id="347" r:id="rId5"/>
    <p:sldId id="334" r:id="rId6"/>
    <p:sldId id="265" r:id="rId7"/>
    <p:sldId id="262" r:id="rId8"/>
    <p:sldId id="342" r:id="rId9"/>
    <p:sldId id="338" r:id="rId10"/>
    <p:sldId id="348" r:id="rId11"/>
    <p:sldId id="268" r:id="rId12"/>
    <p:sldId id="269" r:id="rId13"/>
    <p:sldId id="339" r:id="rId14"/>
    <p:sldId id="349" r:id="rId15"/>
    <p:sldId id="270" r:id="rId16"/>
    <p:sldId id="341" r:id="rId17"/>
    <p:sldId id="337" r:id="rId18"/>
    <p:sldId id="343" r:id="rId19"/>
    <p:sldId id="271" r:id="rId20"/>
    <p:sldId id="335" r:id="rId21"/>
    <p:sldId id="344" r:id="rId22"/>
    <p:sldId id="273" r:id="rId23"/>
    <p:sldId id="345" r:id="rId24"/>
    <p:sldId id="274" r:id="rId25"/>
    <p:sldId id="283" r:id="rId26"/>
    <p:sldId id="281" r:id="rId27"/>
    <p:sldId id="284" r:id="rId28"/>
    <p:sldId id="276" r:id="rId29"/>
    <p:sldId id="272" r:id="rId30"/>
    <p:sldId id="275" r:id="rId31"/>
    <p:sldId id="277" r:id="rId32"/>
    <p:sldId id="332" r:id="rId33"/>
    <p:sldId id="278" r:id="rId34"/>
    <p:sldId id="34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27"/>
    <p:restoredTop sz="91450"/>
  </p:normalViewPr>
  <p:slideViewPr>
    <p:cSldViewPr snapToGrid="0" snapToObjects="1">
      <p:cViewPr varScale="1">
        <p:scale>
          <a:sx n="66" d="100"/>
          <a:sy n="66" d="100"/>
        </p:scale>
        <p:origin x="8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81C9E-BB05-DC42-9A84-01913101B46D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5ACA8-DA2D-974F-AAEB-AF0FD6C2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5ACA8-DA2D-974F-AAEB-AF0FD6C2BC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62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5ACA8-DA2D-974F-AAEB-AF0FD6C2BC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9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5ACA8-DA2D-974F-AAEB-AF0FD6C2BC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21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5ACA8-DA2D-974F-AAEB-AF0FD6C2BC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27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5ACA8-DA2D-974F-AAEB-AF0FD6C2BC8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80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5ACA8-DA2D-974F-AAEB-AF0FD6C2BC8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14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5ACA8-DA2D-974F-AAEB-AF0FD6C2BC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5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5ACA8-DA2D-974F-AAEB-AF0FD6C2BC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41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5ACA8-DA2D-974F-AAEB-AF0FD6C2BC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79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5ACA8-DA2D-974F-AAEB-AF0FD6C2BC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9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/>
              <a:t>Compare with </a:t>
            </a:r>
            <a:r>
              <a:rPr lang="en-US" dirty="0" err="1"/>
              <a:t>nongeographrical</a:t>
            </a:r>
            <a:r>
              <a:rPr lang="en-US" dirty="0"/>
              <a:t> results using CBO ‘comprehensive income’ data </a:t>
            </a:r>
            <a:r>
              <a:rPr lang="en-US" dirty="0" err="1"/>
              <a:t>ie</a:t>
            </a:r>
            <a:r>
              <a:rPr lang="en-US" dirty="0"/>
              <a:t> top 5% and especially top 1%, income share rising 228% from 7.9 to 17% by 2007; compared with 15% increase in the remaining top 4%. See </a:t>
            </a:r>
            <a:r>
              <a:rPr lang="en-US" dirty="0" err="1"/>
              <a:t>DeNavas</a:t>
            </a:r>
            <a:r>
              <a:rPr lang="en-US" dirty="0"/>
              <a:t>-Walt et al 2010 and also 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Great Recession and the Distribution of Household Income,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edited by Stephen P. Jenkins, Andrea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Brandolini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John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Micklewright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Brian Nolan, p.216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5ACA8-DA2D-974F-AAEB-AF0FD6C2BC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60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5ACA8-DA2D-974F-AAEB-AF0FD6C2BC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60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Consistent post-1980 with Wang (2016) and Baum-Snow and Pavan (2012)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5ACA8-DA2D-974F-AAEB-AF0FD6C2BC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4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5ACA8-DA2D-974F-AAEB-AF0FD6C2BC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93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5ACA8-DA2D-974F-AAEB-AF0FD6C2BC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F5E0-F28C-214D-8FA0-E3DCFD82D2D6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D568-2405-2F44-821F-4993A283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5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F5E0-F28C-214D-8FA0-E3DCFD82D2D6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D568-2405-2F44-821F-4993A283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9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F5E0-F28C-214D-8FA0-E3DCFD82D2D6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D568-2405-2F44-821F-4993A283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F5E0-F28C-214D-8FA0-E3DCFD82D2D6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D568-2405-2F44-821F-4993A283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2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F5E0-F28C-214D-8FA0-E3DCFD82D2D6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D568-2405-2F44-821F-4993A283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6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F5E0-F28C-214D-8FA0-E3DCFD82D2D6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D568-2405-2F44-821F-4993A283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4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F5E0-F28C-214D-8FA0-E3DCFD82D2D6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D568-2405-2F44-821F-4993A283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7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F5E0-F28C-214D-8FA0-E3DCFD82D2D6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D568-2405-2F44-821F-4993A283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F5E0-F28C-214D-8FA0-E3DCFD82D2D6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D568-2405-2F44-821F-4993A283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3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F5E0-F28C-214D-8FA0-E3DCFD82D2D6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D568-2405-2F44-821F-4993A283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4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F5E0-F28C-214D-8FA0-E3DCFD82D2D6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D568-2405-2F44-821F-4993A283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Regular" charset="0"/>
              </a:defRPr>
            </a:lvl1pPr>
          </a:lstStyle>
          <a:p>
            <a:fld id="{0634F5E0-F28C-214D-8FA0-E3DCFD82D2D6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Regular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Regular" charset="0"/>
              </a:defRPr>
            </a:lvl1pPr>
          </a:lstStyle>
          <a:p>
            <a:fld id="{3D01D568-2405-2F44-821F-4993A283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3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Light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tkemeny@qmul.ac.uk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2055" y="1122363"/>
            <a:ext cx="10523081" cy="2387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Superstar Cities </a:t>
            </a:r>
            <a:br>
              <a:rPr lang="en-US" dirty="0"/>
            </a:br>
            <a:r>
              <a:rPr lang="en-US" dirty="0"/>
              <a:t>and Left-Behind Places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2055" y="3602040"/>
            <a:ext cx="10523081" cy="45041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A long-run perspective on US interregional inequality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2056" y="4764548"/>
            <a:ext cx="10037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Light" charset="0"/>
                <a:ea typeface="Helvetica Neue Light" charset="0"/>
                <a:cs typeface="Helvetica Neue Light" charset="0"/>
              </a:rPr>
              <a:t>Tom </a:t>
            </a:r>
            <a:r>
              <a:rPr lang="en-US" sz="2800" dirty="0" err="1">
                <a:latin typeface="Helvetica Neue Light" charset="0"/>
                <a:ea typeface="Helvetica Neue Light" charset="0"/>
                <a:cs typeface="Helvetica Neue Light" charset="0"/>
              </a:rPr>
              <a:t>Kemeny</a:t>
            </a:r>
            <a:r>
              <a:rPr lang="en-US" sz="2800" dirty="0">
                <a:latin typeface="Helvetica Neue Light" charset="0"/>
                <a:ea typeface="Helvetica Neue Light" charset="0"/>
                <a:cs typeface="Helvetica Neue Light" charset="0"/>
              </a:rPr>
              <a:t>, Queen Mary, University of London</a:t>
            </a:r>
          </a:p>
          <a:p>
            <a:r>
              <a:rPr lang="en-US" sz="2800" dirty="0">
                <a:latin typeface="Helvetica Neue Light" charset="0"/>
                <a:ea typeface="Helvetica Neue Light" charset="0"/>
                <a:cs typeface="Helvetica Neue Light" charset="0"/>
              </a:rPr>
              <a:t>Michael </a:t>
            </a:r>
            <a:r>
              <a:rPr lang="en-US" sz="2800" dirty="0" err="1">
                <a:latin typeface="Helvetica Neue Light" charset="0"/>
                <a:ea typeface="Helvetica Neue Light" charset="0"/>
                <a:cs typeface="Helvetica Neue Light" charset="0"/>
              </a:rPr>
              <a:t>Storper</a:t>
            </a:r>
            <a:r>
              <a:rPr lang="en-US" sz="2800" dirty="0">
                <a:latin typeface="Helvetica Neue Light" charset="0"/>
                <a:ea typeface="Helvetica Neue Light" charset="0"/>
                <a:cs typeface="Helvetica Neue Light" charset="0"/>
              </a:rPr>
              <a:t>, UCLA &amp; London School of Economics </a:t>
            </a:r>
          </a:p>
        </p:txBody>
      </p:sp>
    </p:spTree>
    <p:extLst>
      <p:ext uri="{BB962C8B-B14F-4D97-AF65-F5344CB8AC3E}">
        <p14:creationId xmlns:p14="http://schemas.microsoft.com/office/powerpoint/2010/main" val="1065601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81E060C-0ED9-D347-A2F4-12BE5ECFF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6073" y="1395651"/>
            <a:ext cx="7860500" cy="524275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A186B-9A71-FF47-87DC-A6F3B7F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47" y="365127"/>
            <a:ext cx="1141586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Graduates flock to initially-skilled cities &gt;1980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6BF8349-9885-D548-AA11-72584E098C40}"/>
              </a:ext>
            </a:extLst>
          </p:cNvPr>
          <p:cNvSpPr txBox="1"/>
          <p:nvPr/>
        </p:nvSpPr>
        <p:spPr>
          <a:xfrm>
            <a:off x="2671825" y="6499910"/>
            <a:ext cx="7274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Note: Authors’ estimates, using 1940, 1980 and 2017 Decennial and ACS data for 722 Commuting Zones</a:t>
            </a:r>
          </a:p>
        </p:txBody>
      </p:sp>
    </p:spTree>
    <p:extLst>
      <p:ext uri="{BB962C8B-B14F-4D97-AF65-F5344CB8AC3E}">
        <p14:creationId xmlns:p14="http://schemas.microsoft.com/office/powerpoint/2010/main" val="1128745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1571AE39-6A22-414B-ABDA-5E9EEB8EC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4000" y="1629398"/>
            <a:ext cx="7021200" cy="4680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A186B-9A71-FF47-87DC-A6F3B7F8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Location shapes graduate returns, post-1980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481796-B3BC-2344-8018-CE0026CC6EB6}"/>
              </a:ext>
            </a:extLst>
          </p:cNvPr>
          <p:cNvSpPr txBox="1"/>
          <p:nvPr/>
        </p:nvSpPr>
        <p:spPr>
          <a:xfrm>
            <a:off x="2707200" y="6310198"/>
            <a:ext cx="804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Note: Authors’ estimates, using 1940, 1950, 1960, 1970, 1980, 1990, 2000, 2009-11, and 2017 Decennial and ACS data for 722 Commuting Zones; Workers weighted by labor supply. Gini coefficients are weighted by population.</a:t>
            </a:r>
          </a:p>
        </p:txBody>
      </p:sp>
    </p:spTree>
    <p:extLst>
      <p:ext uri="{BB962C8B-B14F-4D97-AF65-F5344CB8AC3E}">
        <p14:creationId xmlns:p14="http://schemas.microsoft.com/office/powerpoint/2010/main" val="1957940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913EBF-E21F-664E-9517-25D3E7D59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076" y="1557941"/>
            <a:ext cx="7117847" cy="47474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68E7F4-20E7-264C-9E79-FB0F3B37D3A2}"/>
              </a:ext>
            </a:extLst>
          </p:cNvPr>
          <p:cNvSpPr txBox="1"/>
          <p:nvPr/>
        </p:nvSpPr>
        <p:spPr>
          <a:xfrm>
            <a:off x="2183100" y="6305367"/>
            <a:ext cx="750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Note: Authors’ estimates, using 1940, 1960, 1970, 1980, 1990, 2000, 2009-11, and 2017 Decennial and ACS data for 722 Commuting Zones.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773C1083-9148-AE4D-9FB1-00FCC7FA8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Rising housing costs, above all in superstars</a:t>
            </a:r>
          </a:p>
        </p:txBody>
      </p:sp>
    </p:spTree>
    <p:extLst>
      <p:ext uri="{BB962C8B-B14F-4D97-AF65-F5344CB8AC3E}">
        <p14:creationId xmlns:p14="http://schemas.microsoft.com/office/powerpoint/2010/main" val="1765591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A186B-9A71-FF47-87DC-A6F3B7F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91" y="393107"/>
            <a:ext cx="3137936" cy="3772682"/>
          </a:xfrm>
        </p:spPr>
        <p:txBody>
          <a:bodyPr>
            <a:normAutofit/>
          </a:bodyPr>
          <a:lstStyle/>
          <a:p>
            <a:r>
              <a:rPr lang="en-US" sz="4000" dirty="0"/>
              <a:t>Median </a:t>
            </a:r>
            <a:r>
              <a:rPr lang="en-US" sz="4000" u="sng" dirty="0"/>
              <a:t>real</a:t>
            </a:r>
            <a:r>
              <a:rPr lang="en-US" sz="4000" dirty="0"/>
              <a:t> incomes in larger cities improved while smaller have fallen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97418C8-79B2-E74C-AA17-8DC28E5DC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528" y="782425"/>
            <a:ext cx="7737150" cy="5158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881B07-A494-974B-829A-5BDEF6DCC266}"/>
              </a:ext>
            </a:extLst>
          </p:cNvPr>
          <p:cNvSpPr txBox="1"/>
          <p:nvPr/>
        </p:nvSpPr>
        <p:spPr>
          <a:xfrm>
            <a:off x="4315177" y="6026360"/>
            <a:ext cx="7176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Note: Authors’ estimates, using 1980 and 2017 Decennial and ACS data for 722 Commuting Zones. Red line indicates equality (45 degrees)</a:t>
            </a:r>
          </a:p>
        </p:txBody>
      </p:sp>
    </p:spTree>
    <p:extLst>
      <p:ext uri="{BB962C8B-B14F-4D97-AF65-F5344CB8AC3E}">
        <p14:creationId xmlns:p14="http://schemas.microsoft.com/office/powerpoint/2010/main" val="4119216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A186B-9A71-FF47-87DC-A6F3B7F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91" y="393107"/>
            <a:ext cx="3137936" cy="3772682"/>
          </a:xfrm>
        </p:spPr>
        <p:txBody>
          <a:bodyPr>
            <a:normAutofit/>
          </a:bodyPr>
          <a:lstStyle/>
          <a:p>
            <a:r>
              <a:rPr lang="en-US" sz="4000" dirty="0"/>
              <a:t>Median </a:t>
            </a:r>
            <a:r>
              <a:rPr lang="en-US" sz="4000" u="sng" dirty="0"/>
              <a:t>real</a:t>
            </a:r>
            <a:r>
              <a:rPr lang="en-US" sz="4000" dirty="0"/>
              <a:t> incomes in larger cities improved while smaller have fallen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97418C8-79B2-E74C-AA17-8DC28E5DC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528" y="782425"/>
            <a:ext cx="7737150" cy="5158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881B07-A494-974B-829A-5BDEF6DCC266}"/>
              </a:ext>
            </a:extLst>
          </p:cNvPr>
          <p:cNvSpPr txBox="1"/>
          <p:nvPr/>
        </p:nvSpPr>
        <p:spPr>
          <a:xfrm>
            <a:off x="4315177" y="6026360"/>
            <a:ext cx="7176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Note: Authors’ estimates, using 1980 and 2017 Decennial and ACS data for 722 Commuting Zones. Red line indicates equality (45 degrees)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AC324818-8786-6B46-B79F-D5A040DFC2DF}"/>
              </a:ext>
            </a:extLst>
          </p:cNvPr>
          <p:cNvCxnSpPr>
            <a:cxnSpLocks/>
          </p:cNvCxnSpPr>
          <p:nvPr/>
        </p:nvCxnSpPr>
        <p:spPr>
          <a:xfrm flipH="1">
            <a:off x="8616270" y="636461"/>
            <a:ext cx="1293850" cy="10823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CA106C-FF26-A645-BB6E-2AB8AA7AFDA0}"/>
              </a:ext>
            </a:extLst>
          </p:cNvPr>
          <p:cNvSpPr txBox="1"/>
          <p:nvPr/>
        </p:nvSpPr>
        <p:spPr>
          <a:xfrm>
            <a:off x="9865723" y="413523"/>
            <a:ext cx="693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Boston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166D3DDA-7B0A-7045-B6F4-FF4E534770E5}"/>
              </a:ext>
            </a:extLst>
          </p:cNvPr>
          <p:cNvCxnSpPr>
            <a:cxnSpLocks/>
          </p:cNvCxnSpPr>
          <p:nvPr/>
        </p:nvCxnSpPr>
        <p:spPr>
          <a:xfrm>
            <a:off x="6248165" y="1929680"/>
            <a:ext cx="1680992" cy="747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84E72E-F102-124D-BEFD-2EF70EDD0C6C}"/>
              </a:ext>
            </a:extLst>
          </p:cNvPr>
          <p:cNvSpPr txBox="1"/>
          <p:nvPr/>
        </p:nvSpPr>
        <p:spPr>
          <a:xfrm>
            <a:off x="5321694" y="1686026"/>
            <a:ext cx="1039195" cy="338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Los Angeles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09C6846D-14C9-744A-A869-D6F57462E839}"/>
              </a:ext>
            </a:extLst>
          </p:cNvPr>
          <p:cNvCxnSpPr/>
          <p:nvPr/>
        </p:nvCxnSpPr>
        <p:spPr>
          <a:xfrm flipH="1">
            <a:off x="9397838" y="1060675"/>
            <a:ext cx="1285103" cy="1124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8FE3110-753E-1B4A-9A10-147954A6D0F4}"/>
              </a:ext>
            </a:extLst>
          </p:cNvPr>
          <p:cNvSpPr txBox="1"/>
          <p:nvPr/>
        </p:nvSpPr>
        <p:spPr>
          <a:xfrm>
            <a:off x="10539779" y="796224"/>
            <a:ext cx="802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Houston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8569307C-B7F8-A84D-8CCB-22D6A8D643A6}"/>
              </a:ext>
            </a:extLst>
          </p:cNvPr>
          <p:cNvCxnSpPr>
            <a:cxnSpLocks/>
          </p:cNvCxnSpPr>
          <p:nvPr/>
        </p:nvCxnSpPr>
        <p:spPr>
          <a:xfrm>
            <a:off x="7675055" y="1436132"/>
            <a:ext cx="1252520" cy="9908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2A2F04E-AD38-EE44-8D0D-7D7155E150D0}"/>
              </a:ext>
            </a:extLst>
          </p:cNvPr>
          <p:cNvSpPr txBox="1"/>
          <p:nvPr/>
        </p:nvSpPr>
        <p:spPr>
          <a:xfrm>
            <a:off x="7023341" y="1145550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San Jose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6E5594ED-CD5A-AF41-A946-3D2F9B3BA92A}"/>
              </a:ext>
            </a:extLst>
          </p:cNvPr>
          <p:cNvCxnSpPr>
            <a:cxnSpLocks/>
          </p:cNvCxnSpPr>
          <p:nvPr/>
        </p:nvCxnSpPr>
        <p:spPr>
          <a:xfrm flipH="1" flipV="1">
            <a:off x="10085987" y="3863914"/>
            <a:ext cx="802240" cy="893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E6A369E-DA0F-E24E-95ED-30B4D1FE4338}"/>
              </a:ext>
            </a:extLst>
          </p:cNvPr>
          <p:cNvSpPr txBox="1"/>
          <p:nvPr/>
        </p:nvSpPr>
        <p:spPr>
          <a:xfrm>
            <a:off x="10827272" y="4689476"/>
            <a:ext cx="755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Chicago</a:t>
            </a:r>
          </a:p>
        </p:txBody>
      </p:sp>
    </p:spTree>
    <p:extLst>
      <p:ext uri="{BB962C8B-B14F-4D97-AF65-F5344CB8AC3E}">
        <p14:creationId xmlns:p14="http://schemas.microsoft.com/office/powerpoint/2010/main" val="2089944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A186B-9A71-FF47-87DC-A6F3B7F8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squeeze is unevenly distributed: Households w/ 4+ years of college vs rest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07CD2428-ECAD-8F49-8877-1F03260C6C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6691" y="2052968"/>
            <a:ext cx="5500351" cy="3642753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C390EA4A-EF20-FF4D-A2F1-BF89F66388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288690"/>
            <a:ext cx="5181600" cy="342520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03B43A-5CC4-D748-A8EE-235C4C627B40}"/>
              </a:ext>
            </a:extLst>
          </p:cNvPr>
          <p:cNvSpPr txBox="1"/>
          <p:nvPr/>
        </p:nvSpPr>
        <p:spPr>
          <a:xfrm>
            <a:off x="3182518" y="6376086"/>
            <a:ext cx="8456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Note: Authors’ estimates, using 1940, 1980 and 2017 Decennial and ACS data for 722 Commuting Zones. </a:t>
            </a:r>
          </a:p>
        </p:txBody>
      </p:sp>
      <p:pic>
        <p:nvPicPr>
          <p:cNvPr id="13" name="Content Placeholder 11">
            <a:extLst>
              <a:ext uri="{FF2B5EF4-FFF2-40B4-BE49-F238E27FC236}">
                <a16:creationId xmlns:a16="http://schemas.microsoft.com/office/drawing/2014/main" xmlns="" id="{AD93E0A6-8700-6A4E-80D6-4C1B4C3C1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097" y="1964831"/>
            <a:ext cx="5800747" cy="383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3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07B68E-39F1-C045-857F-5929855EE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19" y="1809713"/>
            <a:ext cx="323941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Local interpersonal inequality *now* rises with income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F32F19C-4E51-E64E-94ED-DB3345D64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4032" y="739219"/>
            <a:ext cx="8325555" cy="555037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F02A7C-C392-FF49-94B6-FAEBC8CAC26E}"/>
              </a:ext>
            </a:extLst>
          </p:cNvPr>
          <p:cNvSpPr txBox="1"/>
          <p:nvPr/>
        </p:nvSpPr>
        <p:spPr>
          <a:xfrm>
            <a:off x="4003588" y="6289589"/>
            <a:ext cx="7921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Note: Authors’ estimates, using 1980 Decennial and 2017 ACS data for 722 Commuting Zones. </a:t>
            </a:r>
          </a:p>
        </p:txBody>
      </p:sp>
    </p:spTree>
    <p:extLst>
      <p:ext uri="{BB962C8B-B14F-4D97-AF65-F5344CB8AC3E}">
        <p14:creationId xmlns:p14="http://schemas.microsoft.com/office/powerpoint/2010/main" val="2716576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652FBD-AEE0-1240-ADDF-6D92EC89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Recapping the empirical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5F1F3B-65B9-4746-95E9-5C23D4778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Convergence ends in 1980, big jump in divergence 1980-1990</a:t>
            </a:r>
          </a:p>
          <a:p>
            <a:r>
              <a:rPr lang="en-US" dirty="0"/>
              <a:t>Not </a:t>
            </a:r>
            <a:r>
              <a:rPr lang="en-US" i="1" dirty="0"/>
              <a:t>f</a:t>
            </a:r>
            <a:r>
              <a:rPr lang="en-US" dirty="0"/>
              <a:t>(Bezos-Koch)</a:t>
            </a:r>
          </a:p>
          <a:p>
            <a:r>
              <a:rPr lang="en-US" dirty="0"/>
              <a:t>Graduates concentrating and reaping wage premia</a:t>
            </a:r>
          </a:p>
          <a:p>
            <a:r>
              <a:rPr lang="en-US" dirty="0"/>
              <a:t>Housing costs rising, but post-1980 especially in superstars</a:t>
            </a:r>
          </a:p>
          <a:p>
            <a:r>
              <a:rPr lang="en-US" dirty="0"/>
              <a:t>Median household in many superstars still well off in real terms</a:t>
            </a:r>
          </a:p>
          <a:p>
            <a:r>
              <a:rPr lang="en-US" dirty="0"/>
              <a:t>Local inequality highest in superstars, formerly not so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975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1E4F559-EF8A-3C41-9E47-C26E05F9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Prominent explanations</a:t>
            </a:r>
          </a:p>
        </p:txBody>
      </p:sp>
    </p:spTree>
    <p:extLst>
      <p:ext uri="{BB962C8B-B14F-4D97-AF65-F5344CB8AC3E}">
        <p14:creationId xmlns:p14="http://schemas.microsoft.com/office/powerpoint/2010/main" val="231225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9392B7-A7D6-E94F-ACC2-DADD38FB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Prominent explanations: Labor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325698-F2F0-1D44-80E7-1F8D804E4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Proximate cause: selective migration of graduates</a:t>
            </a:r>
          </a:p>
          <a:p>
            <a:pPr lvl="1"/>
            <a:r>
              <a:rPr lang="en-US" dirty="0"/>
              <a:t>Preferences</a:t>
            </a:r>
          </a:p>
          <a:p>
            <a:pPr lvl="2"/>
            <a:r>
              <a:rPr lang="en-US" dirty="0"/>
              <a:t>Interaction/spillovers (</a:t>
            </a:r>
            <a:r>
              <a:rPr lang="en-US" dirty="0" err="1"/>
              <a:t>Glaeser</a:t>
            </a:r>
            <a:r>
              <a:rPr lang="en-US" dirty="0"/>
              <a:t> et al, 2006; Moretti, 2004) </a:t>
            </a:r>
          </a:p>
          <a:p>
            <a:pPr lvl="2"/>
            <a:r>
              <a:rPr lang="en-US" dirty="0"/>
              <a:t>Urban amenities  (</a:t>
            </a:r>
            <a:r>
              <a:rPr lang="en-US" dirty="0" err="1"/>
              <a:t>Glaeser</a:t>
            </a:r>
            <a:r>
              <a:rPr lang="en-US" dirty="0"/>
              <a:t>, 2001; Florida, 2002, Lee, 2010)</a:t>
            </a:r>
          </a:p>
          <a:p>
            <a:pPr lvl="1"/>
            <a:r>
              <a:rPr lang="en-US" dirty="0"/>
              <a:t>Barriers to mobility</a:t>
            </a:r>
          </a:p>
          <a:p>
            <a:pPr lvl="2"/>
            <a:r>
              <a:rPr lang="en-US" dirty="0"/>
              <a:t>Housing supply: overregulation limits less-educated (</a:t>
            </a:r>
            <a:r>
              <a:rPr lang="en-US" dirty="0" err="1"/>
              <a:t>Ganong</a:t>
            </a:r>
            <a:r>
              <a:rPr lang="en-US" dirty="0"/>
              <a:t> &amp; </a:t>
            </a:r>
            <a:r>
              <a:rPr lang="en-US" dirty="0" err="1"/>
              <a:t>Shoag</a:t>
            </a:r>
            <a:r>
              <a:rPr lang="en-US" dirty="0"/>
              <a:t>, 2017)</a:t>
            </a:r>
          </a:p>
          <a:p>
            <a:pPr lvl="2"/>
            <a:r>
              <a:rPr lang="en-US" dirty="0"/>
              <a:t>Preferences for staying put (</a:t>
            </a:r>
            <a:r>
              <a:rPr lang="en-US" dirty="0" err="1"/>
              <a:t>Kosar</a:t>
            </a:r>
            <a:r>
              <a:rPr lang="en-US" dirty="0"/>
              <a:t> et al, 2019)</a:t>
            </a:r>
          </a:p>
          <a:p>
            <a:r>
              <a:rPr lang="en-US" dirty="0"/>
              <a:t>These might all be true, but</a:t>
            </a:r>
          </a:p>
          <a:p>
            <a:pPr lvl="1"/>
            <a:r>
              <a:rPr lang="en-US" dirty="0"/>
              <a:t>How do we know these are not intermediate outcomes?</a:t>
            </a:r>
          </a:p>
          <a:p>
            <a:pPr lvl="1"/>
            <a:r>
              <a:rPr lang="en-US" dirty="0"/>
              <a:t>Why do these switch suddenly in 1980?</a:t>
            </a:r>
          </a:p>
          <a:p>
            <a:pPr marL="457189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5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A186B-9A71-FF47-87DC-A6F3B7F8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 convergence ends around 1980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5CA7C5EE-D7B1-E449-B14C-63242D75DB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282211"/>
            <a:ext cx="5181600" cy="3438166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F1322B-4326-5243-8617-3C6EAA6E4813}"/>
              </a:ext>
            </a:extLst>
          </p:cNvPr>
          <p:cNvSpPr txBox="1"/>
          <p:nvPr/>
        </p:nvSpPr>
        <p:spPr>
          <a:xfrm>
            <a:off x="1196622" y="6310198"/>
            <a:ext cx="1002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Note: Authors’ estimates, using 1940, 1950, 1960, 1970, 1980, 1990, 2000, 2009-11, and 2017 Decennial and ACS data for 722 Commuting Zones; Worker contributions weighted by effective labor supply x person weights x locational weights. Gini coefficients are weighted by population.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xmlns="" id="{B1EE0F05-D2AE-1046-968C-7FD803C88B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1388123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9392B7-A7D6-E94F-ACC2-DADD38FB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Rising skill-biased labor demand in (selected) cities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1CF3146-3D04-B34E-878C-F7E619564B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72676"/>
            <a:ext cx="4788234" cy="2892599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C2F3ED02-5F76-DD4D-9056-761BFE52B8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65860"/>
            <a:ext cx="5696112" cy="3517103"/>
          </a:xfrm>
        </p:spPr>
      </p:pic>
    </p:spTree>
    <p:extLst>
      <p:ext uri="{BB962C8B-B14F-4D97-AF65-F5344CB8AC3E}">
        <p14:creationId xmlns:p14="http://schemas.microsoft.com/office/powerpoint/2010/main" val="747058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1E4F559-EF8A-3C41-9E47-C26E05F9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a sufficient theory do?</a:t>
            </a:r>
          </a:p>
        </p:txBody>
      </p:sp>
    </p:spTree>
    <p:extLst>
      <p:ext uri="{BB962C8B-B14F-4D97-AF65-F5344CB8AC3E}">
        <p14:creationId xmlns:p14="http://schemas.microsoft.com/office/powerpoint/2010/main" val="3326927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B30BD6-6D82-1B45-B286-CBBED3F0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a theory to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3F5998-AB5D-EE4F-9E92-2E41C250B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Empirically</a:t>
            </a:r>
          </a:p>
          <a:p>
            <a:pPr lvl="1"/>
            <a:r>
              <a:rPr lang="en-US" dirty="0"/>
              <a:t>Why people and incomes spread out between 1940 and 1980?</a:t>
            </a:r>
          </a:p>
          <a:p>
            <a:pPr lvl="1"/>
            <a:r>
              <a:rPr lang="en-US" dirty="0"/>
              <a:t>Why graduates started concentrating after 1980?</a:t>
            </a:r>
          </a:p>
          <a:p>
            <a:pPr lvl="1"/>
            <a:r>
              <a:rPr lang="en-US" dirty="0"/>
              <a:t>Why are returns to education converging between 1940 and 1980?</a:t>
            </a:r>
          </a:p>
          <a:p>
            <a:pPr lvl="1"/>
            <a:r>
              <a:rPr lang="en-US" dirty="0"/>
              <a:t>Why divergent returns to graduates (only) after 1980?</a:t>
            </a:r>
          </a:p>
          <a:p>
            <a:pPr lvl="1"/>
            <a:r>
              <a:rPr lang="en-US" dirty="0"/>
              <a:t>Changes in dispersion of costs, amenities and interpersonal inequality</a:t>
            </a:r>
          </a:p>
          <a:p>
            <a:r>
              <a:rPr lang="en-US" dirty="0"/>
              <a:t>Going deeper with mechanics</a:t>
            </a:r>
          </a:p>
          <a:p>
            <a:pPr lvl="1"/>
            <a:r>
              <a:rPr lang="en-US" dirty="0"/>
              <a:t>Two regimes and an alternation</a:t>
            </a:r>
          </a:p>
          <a:p>
            <a:pPr lvl="1"/>
            <a:r>
              <a:rPr lang="en-US" dirty="0"/>
              <a:t>Consider common ‘structural’ features that shape these patterns?</a:t>
            </a:r>
          </a:p>
          <a:p>
            <a:pPr marL="457189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44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1E4F559-EF8A-3C41-9E47-C26E05F9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proposal</a:t>
            </a:r>
          </a:p>
        </p:txBody>
      </p:sp>
    </p:spTree>
    <p:extLst>
      <p:ext uri="{BB962C8B-B14F-4D97-AF65-F5344CB8AC3E}">
        <p14:creationId xmlns:p14="http://schemas.microsoft.com/office/powerpoint/2010/main" val="2484894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7A86A0-1165-7E46-89E6-3243DDD5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theory premised on labor demand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62C543E-8784-CF4A-B1EA-652B6F2F2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Demand (proximate cause), technology (deep cause)</a:t>
            </a:r>
          </a:p>
          <a:p>
            <a:r>
              <a:rPr lang="en-US" dirty="0"/>
              <a:t>Economic historians: growth &amp; demand regulated by technology</a:t>
            </a:r>
          </a:p>
          <a:p>
            <a:pPr lvl="1"/>
            <a:r>
              <a:rPr lang="en-US" dirty="0"/>
              <a:t>Episodic disruption: new, general purpose technologies (GPTs) </a:t>
            </a:r>
          </a:p>
          <a:p>
            <a:pPr lvl="2"/>
            <a:r>
              <a:rPr lang="en-US" dirty="0"/>
              <a:t>The motor of growth (Mokyr, David, Rosenberg, Moser, Jovanovic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Wave-like tendencies over time</a:t>
            </a:r>
          </a:p>
          <a:p>
            <a:pPr lvl="2"/>
            <a:r>
              <a:rPr lang="en-US" dirty="0"/>
              <a:t>Initial rush of development and innovation </a:t>
            </a:r>
            <a:r>
              <a:rPr lang="en-US" dirty="0">
                <a:sym typeface="Wingdings" pitchFamily="2" charset="2"/>
              </a:rPr>
              <a:t> eventual slowdown</a:t>
            </a:r>
          </a:p>
          <a:p>
            <a:pPr lvl="2"/>
            <a:r>
              <a:rPr lang="en-US" dirty="0">
                <a:sym typeface="Wingdings" pitchFamily="2" charset="2"/>
              </a:rPr>
              <a:t>Tendency to move from </a:t>
            </a:r>
            <a:r>
              <a:rPr lang="en-US" dirty="0" err="1">
                <a:sym typeface="Wingdings" pitchFamily="2" charset="2"/>
              </a:rPr>
              <a:t>tacitness</a:t>
            </a:r>
            <a:r>
              <a:rPr lang="en-US" dirty="0">
                <a:sym typeface="Wingdings" pitchFamily="2" charset="2"/>
              </a:rPr>
              <a:t>  eventual codification</a:t>
            </a:r>
            <a:endParaRPr lang="en-US" dirty="0"/>
          </a:p>
          <a:p>
            <a:r>
              <a:rPr lang="en-US" dirty="0"/>
              <a:t>Crudely applied to spatial structure ~ </a:t>
            </a:r>
            <a:r>
              <a:rPr lang="en-US" dirty="0" err="1"/>
              <a:t>tacitness</a:t>
            </a:r>
            <a:r>
              <a:rPr lang="en-US" dirty="0"/>
              <a:t> and space</a:t>
            </a:r>
          </a:p>
          <a:p>
            <a:pPr lvl="1"/>
            <a:r>
              <a:rPr lang="en-US" dirty="0"/>
              <a:t>Near in time: centripetal forces concentrating demand and returns</a:t>
            </a:r>
          </a:p>
          <a:p>
            <a:pPr lvl="1"/>
            <a:r>
              <a:rPr lang="en-US" dirty="0"/>
              <a:t>Eventually: diffusion leads to </a:t>
            </a:r>
            <a:r>
              <a:rPr lang="en-US" dirty="0" err="1"/>
              <a:t>deconcentration</a:t>
            </a:r>
            <a:r>
              <a:rPr lang="en-US" dirty="0"/>
              <a:t> of demand and returns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63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E75580-BD74-2243-A625-53C8384D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FE1E20-8EF2-A74C-A67B-895490377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Locations: initially-identical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A and B</a:t>
            </a:r>
          </a:p>
          <a:p>
            <a:r>
              <a:rPr lang="en-US" dirty="0"/>
              <a:t>Products: 2 inputs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technology and labor</a:t>
            </a:r>
          </a:p>
          <a:p>
            <a:r>
              <a:rPr lang="en-US" dirty="0"/>
              <a:t>General purpose technologies (GPTs): 2 types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‘new’ or ‘old’, </a:t>
            </a:r>
          </a:p>
          <a:p>
            <a:pPr lvl="1"/>
            <a:r>
              <a:rPr lang="en-US" dirty="0"/>
              <a:t>Age signifies progressive tendency from </a:t>
            </a:r>
            <a:r>
              <a:rPr lang="en-US" dirty="0" err="1"/>
              <a:t>tacitness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codification</a:t>
            </a:r>
          </a:p>
          <a:p>
            <a:pPr lvl="1"/>
            <a:r>
              <a:rPr lang="en-US" dirty="0"/>
              <a:t>Mobility rising with codification</a:t>
            </a:r>
          </a:p>
          <a:p>
            <a:r>
              <a:rPr lang="en-US" dirty="0"/>
              <a:t>Firms &amp; workers: 2 types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new GPT-complementary, or ‘traditional’</a:t>
            </a:r>
          </a:p>
          <a:p>
            <a:pPr lvl="1"/>
            <a:r>
              <a:rPr lang="en-US" dirty="0"/>
              <a:t>Mobile</a:t>
            </a:r>
          </a:p>
          <a:p>
            <a:pPr lvl="1"/>
            <a:r>
              <a:rPr lang="en-US" dirty="0"/>
              <a:t>GPT-complementary enjoy scale-based spillovers when GPT is new</a:t>
            </a:r>
          </a:p>
          <a:p>
            <a:r>
              <a:rPr lang="en-US" dirty="0"/>
              <a:t>Housing markets: less than perfectly income-elastic</a:t>
            </a:r>
          </a:p>
          <a:p>
            <a:r>
              <a:rPr lang="en-US" dirty="0"/>
              <a:t>Amenities: positively income-elastic</a:t>
            </a:r>
          </a:p>
        </p:txBody>
      </p:sp>
    </p:spTree>
    <p:extLst>
      <p:ext uri="{BB962C8B-B14F-4D97-AF65-F5344CB8AC3E}">
        <p14:creationId xmlns:p14="http://schemas.microsoft.com/office/powerpoint/2010/main" val="2463821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150571" y="1951310"/>
            <a:ext cx="1680358" cy="16803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New GPT emerges in Location A</a:t>
            </a:r>
          </a:p>
        </p:txBody>
      </p:sp>
      <p:cxnSp>
        <p:nvCxnSpPr>
          <p:cNvPr id="21" name="Straight Arrow Connector 20"/>
          <p:cNvCxnSpPr>
            <a:cxnSpLocks/>
            <a:stCxn id="19" idx="6"/>
          </p:cNvCxnSpPr>
          <p:nvPr/>
        </p:nvCxnSpPr>
        <p:spPr>
          <a:xfrm flipV="1">
            <a:off x="1830929" y="2264758"/>
            <a:ext cx="1657896" cy="526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419269" y="1332256"/>
            <a:ext cx="1675139" cy="13736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GPT- complementary firms</a:t>
            </a:r>
          </a:p>
        </p:txBody>
      </p:sp>
      <p:sp>
        <p:nvSpPr>
          <p:cNvPr id="28" name="Oval 27"/>
          <p:cNvSpPr/>
          <p:nvPr/>
        </p:nvSpPr>
        <p:spPr>
          <a:xfrm>
            <a:off x="3219465" y="3415394"/>
            <a:ext cx="1670204" cy="14406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GPT- complementary workers</a:t>
            </a: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4684916" y="4576715"/>
            <a:ext cx="927455" cy="635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525922" y="4856068"/>
            <a:ext cx="1389611" cy="13896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Traditional firms &amp; workers</a:t>
            </a:r>
          </a:p>
        </p:txBody>
      </p:sp>
      <p:sp>
        <p:nvSpPr>
          <p:cNvPr id="32" name="TextBox 31"/>
          <p:cNvSpPr txBox="1"/>
          <p:nvPr/>
        </p:nvSpPr>
        <p:spPr>
          <a:xfrm rot="2065378">
            <a:off x="4806103" y="4701794"/>
            <a:ext cx="739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multipliers</a:t>
            </a:r>
          </a:p>
        </p:txBody>
      </p:sp>
      <p:sp>
        <p:nvSpPr>
          <p:cNvPr id="35" name="Oval 34"/>
          <p:cNvSpPr/>
          <p:nvPr/>
        </p:nvSpPr>
        <p:spPr>
          <a:xfrm>
            <a:off x="6575369" y="1791229"/>
            <a:ext cx="2030977" cy="20090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New superstar:</a:t>
            </a:r>
          </a:p>
          <a:p>
            <a:pPr algn="ctr"/>
            <a:r>
              <a:rPr lang="en-US" sz="1400" dirty="0"/>
              <a:t>GPT-complementary firms &amp; workers agglomerate in A</a:t>
            </a:r>
          </a:p>
        </p:txBody>
      </p:sp>
      <p:cxnSp>
        <p:nvCxnSpPr>
          <p:cNvPr id="36" name="Straight Arrow Connector 35"/>
          <p:cNvCxnSpPr>
            <a:cxnSpLocks/>
            <a:stCxn id="27" idx="6"/>
          </p:cNvCxnSpPr>
          <p:nvPr/>
        </p:nvCxnSpPr>
        <p:spPr>
          <a:xfrm>
            <a:off x="5094408" y="2019071"/>
            <a:ext cx="1474913" cy="563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/>
          </p:cNvCxnSpPr>
          <p:nvPr/>
        </p:nvCxnSpPr>
        <p:spPr>
          <a:xfrm flipV="1">
            <a:off x="4869976" y="3253983"/>
            <a:ext cx="1809300" cy="700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</p:cNvCxnSpPr>
          <p:nvPr/>
        </p:nvCxnSpPr>
        <p:spPr>
          <a:xfrm flipV="1">
            <a:off x="6538179" y="3751273"/>
            <a:ext cx="717652" cy="1191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369915" y="319714"/>
            <a:ext cx="6309361" cy="1012542"/>
          </a:xfrm>
        </p:spPr>
        <p:txBody>
          <a:bodyPr/>
          <a:lstStyle/>
          <a:p>
            <a:r>
              <a:rPr lang="en-US" dirty="0"/>
              <a:t>Phase 1: Divergence</a:t>
            </a:r>
          </a:p>
        </p:txBody>
      </p:sp>
      <p:sp>
        <p:nvSpPr>
          <p:cNvPr id="37" name="TextBox 36"/>
          <p:cNvSpPr txBox="1"/>
          <p:nvPr/>
        </p:nvSpPr>
        <p:spPr>
          <a:xfrm rot="1257595">
            <a:off x="5275604" y="2113705"/>
            <a:ext cx="1101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Relocation &amp; </a:t>
            </a:r>
          </a:p>
          <a:p>
            <a:r>
              <a:rPr lang="en-US" sz="1000" dirty="0"/>
              <a:t>entrepreneurship</a:t>
            </a:r>
          </a:p>
        </p:txBody>
      </p:sp>
      <p:sp>
        <p:nvSpPr>
          <p:cNvPr id="38" name="TextBox 37"/>
          <p:cNvSpPr txBox="1"/>
          <p:nvPr/>
        </p:nvSpPr>
        <p:spPr>
          <a:xfrm rot="20280799">
            <a:off x="5049918" y="3460637"/>
            <a:ext cx="1192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Internal migration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8E85462-6527-8E44-A1A4-B1FB0AD99C3A}"/>
              </a:ext>
            </a:extLst>
          </p:cNvPr>
          <p:cNvSpPr txBox="1"/>
          <p:nvPr/>
        </p:nvSpPr>
        <p:spPr>
          <a:xfrm rot="20569336">
            <a:off x="1847194" y="2305385"/>
            <a:ext cx="1727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Tacitness</a:t>
            </a:r>
            <a:r>
              <a:rPr lang="en-US" sz="1000" dirty="0"/>
              <a:t> unleashes centripetal force in A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58A8CA57-0113-404D-84A9-1C1D12F6DD84}"/>
              </a:ext>
            </a:extLst>
          </p:cNvPr>
          <p:cNvCxnSpPr>
            <a:cxnSpLocks/>
          </p:cNvCxnSpPr>
          <p:nvPr/>
        </p:nvCxnSpPr>
        <p:spPr>
          <a:xfrm rot="2850390" flipV="1">
            <a:off x="1630399" y="3427653"/>
            <a:ext cx="1657896" cy="526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79D6D00-F87F-1840-A6E7-49D5FF77FFF6}"/>
              </a:ext>
            </a:extLst>
          </p:cNvPr>
          <p:cNvSpPr txBox="1"/>
          <p:nvPr/>
        </p:nvSpPr>
        <p:spPr>
          <a:xfrm rot="1819726">
            <a:off x="1646664" y="3494784"/>
            <a:ext cx="1727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Tacitness</a:t>
            </a:r>
            <a:r>
              <a:rPr lang="en-US" sz="1000" dirty="0"/>
              <a:t> unleashes centripetal force in 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3F01FAB-357E-AE4F-B39D-5978C28D0666}"/>
              </a:ext>
            </a:extLst>
          </p:cNvPr>
          <p:cNvSpPr txBox="1"/>
          <p:nvPr/>
        </p:nvSpPr>
        <p:spPr>
          <a:xfrm rot="17985298">
            <a:off x="6209447" y="4229499"/>
            <a:ext cx="1192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Internal migration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9E46C13F-2EC5-E243-860C-F743BADA8C8D}"/>
              </a:ext>
            </a:extLst>
          </p:cNvPr>
          <p:cNvSpPr/>
          <p:nvPr/>
        </p:nvSpPr>
        <p:spPr>
          <a:xfrm>
            <a:off x="10081259" y="135990"/>
            <a:ext cx="1498369" cy="14983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Income divergence</a:t>
            </a:r>
          </a:p>
          <a:p>
            <a:pPr algn="ctr"/>
            <a:r>
              <a:rPr lang="en-US" sz="1200" dirty="0"/>
              <a:t>A&gt;B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95C686D3-813C-F54B-B693-21698999EF6C}"/>
              </a:ext>
            </a:extLst>
          </p:cNvPr>
          <p:cNvSpPr/>
          <p:nvPr/>
        </p:nvSpPr>
        <p:spPr>
          <a:xfrm>
            <a:off x="10081259" y="1802134"/>
            <a:ext cx="1498369" cy="14983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Housing price divergence</a:t>
            </a:r>
          </a:p>
          <a:p>
            <a:pPr algn="ctr"/>
            <a:r>
              <a:rPr lang="en-US" sz="1200" dirty="0"/>
              <a:t>A&gt;B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0A47AD76-69CA-DE48-9E3D-8B4B04C43312}"/>
              </a:ext>
            </a:extLst>
          </p:cNvPr>
          <p:cNvSpPr/>
          <p:nvPr/>
        </p:nvSpPr>
        <p:spPr>
          <a:xfrm>
            <a:off x="10081259" y="3481639"/>
            <a:ext cx="1498369" cy="14983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  <a:r>
              <a:rPr lang="en-US" sz="1200" baseline="30000" dirty="0"/>
              <a:t>nd</a:t>
            </a:r>
            <a:r>
              <a:rPr lang="en-US" sz="1200" dirty="0"/>
              <a:t> nature amenities divergence</a:t>
            </a:r>
          </a:p>
          <a:p>
            <a:pPr algn="ctr"/>
            <a:r>
              <a:rPr lang="en-US" sz="1200" dirty="0"/>
              <a:t>A&gt;B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C7A9CBAC-19CF-D348-99F2-AFE54F752B95}"/>
              </a:ext>
            </a:extLst>
          </p:cNvPr>
          <p:cNvCxnSpPr>
            <a:cxnSpLocks/>
          </p:cNvCxnSpPr>
          <p:nvPr/>
        </p:nvCxnSpPr>
        <p:spPr>
          <a:xfrm flipV="1">
            <a:off x="8606346" y="2786562"/>
            <a:ext cx="1474913" cy="9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4C535BE8-B037-6347-9EA2-00BAE3523C49}"/>
              </a:ext>
            </a:extLst>
          </p:cNvPr>
          <p:cNvCxnSpPr>
            <a:cxnSpLocks/>
          </p:cNvCxnSpPr>
          <p:nvPr/>
        </p:nvCxnSpPr>
        <p:spPr>
          <a:xfrm>
            <a:off x="8501414" y="3229521"/>
            <a:ext cx="1595630" cy="940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2722F70A-C44C-5441-AD69-470C5C737389}"/>
              </a:ext>
            </a:extLst>
          </p:cNvPr>
          <p:cNvCxnSpPr>
            <a:cxnSpLocks/>
            <a:endCxn id="61" idx="3"/>
          </p:cNvCxnSpPr>
          <p:nvPr/>
        </p:nvCxnSpPr>
        <p:spPr>
          <a:xfrm flipV="1">
            <a:off x="8395252" y="1414928"/>
            <a:ext cx="1905438" cy="784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57089763-CF0C-9446-8BB9-FC9697ECDCEB}"/>
              </a:ext>
            </a:extLst>
          </p:cNvPr>
          <p:cNvSpPr txBox="1"/>
          <p:nvPr/>
        </p:nvSpPr>
        <p:spPr>
          <a:xfrm>
            <a:off x="9036165" y="260290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produces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F82C7F7-AB54-3044-948C-0071AC819026}"/>
              </a:ext>
            </a:extLst>
          </p:cNvPr>
          <p:cNvSpPr txBox="1"/>
          <p:nvPr/>
        </p:nvSpPr>
        <p:spPr>
          <a:xfrm rot="1946241">
            <a:off x="9018110" y="3490951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produces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D7CCF90E-FB6E-6349-B2D2-B13BCE82F6B4}"/>
              </a:ext>
            </a:extLst>
          </p:cNvPr>
          <p:cNvSpPr txBox="1"/>
          <p:nvPr/>
        </p:nvSpPr>
        <p:spPr>
          <a:xfrm rot="20262632">
            <a:off x="8845379" y="168238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produces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07D573F-C58A-1E47-A3E0-172544DC910F}"/>
              </a:ext>
            </a:extLst>
          </p:cNvPr>
          <p:cNvSpPr/>
          <p:nvPr/>
        </p:nvSpPr>
        <p:spPr>
          <a:xfrm>
            <a:off x="10081259" y="5214404"/>
            <a:ext cx="1498369" cy="14983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interpersonal income inequality</a:t>
            </a:r>
          </a:p>
          <a:p>
            <a:pPr algn="ctr"/>
            <a:r>
              <a:rPr lang="en-US" sz="1200" dirty="0"/>
              <a:t>divergence</a:t>
            </a:r>
          </a:p>
          <a:p>
            <a:pPr algn="ctr"/>
            <a:r>
              <a:rPr lang="en-US" sz="1200" dirty="0"/>
              <a:t>A&gt;B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E53594C5-FA86-9F4C-97D1-44F3FA1355FA}"/>
              </a:ext>
            </a:extLst>
          </p:cNvPr>
          <p:cNvCxnSpPr>
            <a:cxnSpLocks/>
          </p:cNvCxnSpPr>
          <p:nvPr/>
        </p:nvCxnSpPr>
        <p:spPr>
          <a:xfrm>
            <a:off x="8218630" y="3583747"/>
            <a:ext cx="1970387" cy="1967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3CECA0B-F721-C24F-A347-7D5F77303632}"/>
              </a:ext>
            </a:extLst>
          </p:cNvPr>
          <p:cNvSpPr txBox="1"/>
          <p:nvPr/>
        </p:nvSpPr>
        <p:spPr>
          <a:xfrm rot="2804947">
            <a:off x="9163618" y="4628487"/>
            <a:ext cx="667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produces</a:t>
            </a:r>
          </a:p>
        </p:txBody>
      </p:sp>
    </p:spTree>
    <p:extLst>
      <p:ext uri="{BB962C8B-B14F-4D97-AF65-F5344CB8AC3E}">
        <p14:creationId xmlns:p14="http://schemas.microsoft.com/office/powerpoint/2010/main" val="3610131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150571" y="1951310"/>
            <a:ext cx="1680358" cy="16803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‘New’ GPT becomes ‘old’</a:t>
            </a:r>
          </a:p>
        </p:txBody>
      </p:sp>
      <p:cxnSp>
        <p:nvCxnSpPr>
          <p:cNvPr id="21" name="Straight Arrow Connector 20"/>
          <p:cNvCxnSpPr>
            <a:cxnSpLocks/>
            <a:stCxn id="19" idx="6"/>
          </p:cNvCxnSpPr>
          <p:nvPr/>
        </p:nvCxnSpPr>
        <p:spPr>
          <a:xfrm flipV="1">
            <a:off x="1830929" y="2264758"/>
            <a:ext cx="1657896" cy="526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419269" y="1332256"/>
            <a:ext cx="1675139" cy="13736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GPT- complementary firms</a:t>
            </a:r>
          </a:p>
        </p:txBody>
      </p:sp>
      <p:sp>
        <p:nvSpPr>
          <p:cNvPr id="28" name="Oval 27"/>
          <p:cNvSpPr/>
          <p:nvPr/>
        </p:nvSpPr>
        <p:spPr>
          <a:xfrm>
            <a:off x="3219465" y="3415394"/>
            <a:ext cx="1670204" cy="14406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GPT- complementary workers</a:t>
            </a:r>
          </a:p>
        </p:txBody>
      </p:sp>
      <p:sp>
        <p:nvSpPr>
          <p:cNvPr id="30" name="Oval 29"/>
          <p:cNvSpPr/>
          <p:nvPr/>
        </p:nvSpPr>
        <p:spPr>
          <a:xfrm>
            <a:off x="5525922" y="4856068"/>
            <a:ext cx="1389611" cy="13896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Traditional firms &amp; workers</a:t>
            </a:r>
          </a:p>
        </p:txBody>
      </p:sp>
      <p:sp>
        <p:nvSpPr>
          <p:cNvPr id="35" name="Oval 34"/>
          <p:cNvSpPr/>
          <p:nvPr/>
        </p:nvSpPr>
        <p:spPr>
          <a:xfrm>
            <a:off x="6575369" y="1791229"/>
            <a:ext cx="2030977" cy="20090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Cost-saving induced  deagglomeration from A to B</a:t>
            </a:r>
          </a:p>
        </p:txBody>
      </p:sp>
      <p:cxnSp>
        <p:nvCxnSpPr>
          <p:cNvPr id="36" name="Straight Arrow Connector 35"/>
          <p:cNvCxnSpPr>
            <a:cxnSpLocks/>
            <a:stCxn id="27" idx="6"/>
          </p:cNvCxnSpPr>
          <p:nvPr/>
        </p:nvCxnSpPr>
        <p:spPr>
          <a:xfrm>
            <a:off x="5094408" y="2019071"/>
            <a:ext cx="1474913" cy="563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/>
          </p:cNvCxnSpPr>
          <p:nvPr/>
        </p:nvCxnSpPr>
        <p:spPr>
          <a:xfrm flipV="1">
            <a:off x="4869976" y="3253983"/>
            <a:ext cx="1809300" cy="700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</p:cNvCxnSpPr>
          <p:nvPr/>
        </p:nvCxnSpPr>
        <p:spPr>
          <a:xfrm flipV="1">
            <a:off x="6538179" y="3751273"/>
            <a:ext cx="717652" cy="1191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10081259" y="135990"/>
            <a:ext cx="1498369" cy="14983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Income convergence</a:t>
            </a:r>
          </a:p>
          <a:p>
            <a:pPr algn="ctr"/>
            <a:r>
              <a:rPr lang="en-US" sz="1200" dirty="0"/>
              <a:t>A</a:t>
            </a:r>
            <a:r>
              <a:rPr lang="en-US" sz="1200" dirty="0">
                <a:sym typeface="Wingdings" pitchFamily="2" charset="2"/>
              </a:rPr>
              <a:t></a:t>
            </a:r>
            <a:r>
              <a:rPr lang="en-US" sz="1200" dirty="0"/>
              <a:t>B</a:t>
            </a:r>
          </a:p>
        </p:txBody>
      </p:sp>
      <p:sp>
        <p:nvSpPr>
          <p:cNvPr id="54" name="Oval 53"/>
          <p:cNvSpPr/>
          <p:nvPr/>
        </p:nvSpPr>
        <p:spPr>
          <a:xfrm>
            <a:off x="10081259" y="1802134"/>
            <a:ext cx="1498369" cy="14983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Housing price convergence</a:t>
            </a:r>
          </a:p>
          <a:p>
            <a:pPr algn="ctr"/>
            <a:r>
              <a:rPr lang="en-US" sz="1200" dirty="0"/>
              <a:t>A</a:t>
            </a:r>
            <a:r>
              <a:rPr lang="en-US" sz="1200" dirty="0">
                <a:sym typeface="Wingdings" pitchFamily="2" charset="2"/>
              </a:rPr>
              <a:t></a:t>
            </a:r>
            <a:r>
              <a:rPr lang="en-US" sz="1200" dirty="0"/>
              <a:t>B</a:t>
            </a:r>
          </a:p>
        </p:txBody>
      </p:sp>
      <p:cxnSp>
        <p:nvCxnSpPr>
          <p:cNvPr id="60" name="Straight Arrow Connector 59"/>
          <p:cNvCxnSpPr>
            <a:cxnSpLocks/>
            <a:stCxn id="35" idx="6"/>
          </p:cNvCxnSpPr>
          <p:nvPr/>
        </p:nvCxnSpPr>
        <p:spPr>
          <a:xfrm flipV="1">
            <a:off x="8606346" y="2786562"/>
            <a:ext cx="1474913" cy="9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  <a:endCxn id="50" idx="3"/>
          </p:cNvCxnSpPr>
          <p:nvPr/>
        </p:nvCxnSpPr>
        <p:spPr>
          <a:xfrm flipV="1">
            <a:off x="8395252" y="1414928"/>
            <a:ext cx="1905438" cy="784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369915" y="319714"/>
            <a:ext cx="6309361" cy="1012542"/>
          </a:xfrm>
        </p:spPr>
        <p:txBody>
          <a:bodyPr/>
          <a:lstStyle/>
          <a:p>
            <a:r>
              <a:rPr lang="en-US" dirty="0"/>
              <a:t>Phase 2: Convergence</a:t>
            </a:r>
          </a:p>
        </p:txBody>
      </p:sp>
      <p:sp>
        <p:nvSpPr>
          <p:cNvPr id="37" name="TextBox 36"/>
          <p:cNvSpPr txBox="1"/>
          <p:nvPr/>
        </p:nvSpPr>
        <p:spPr>
          <a:xfrm rot="1257595">
            <a:off x="5275604" y="2113705"/>
            <a:ext cx="1101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Relocation &amp; </a:t>
            </a:r>
          </a:p>
          <a:p>
            <a:r>
              <a:rPr lang="en-US" sz="1000" dirty="0"/>
              <a:t>entrepreneurship</a:t>
            </a:r>
          </a:p>
        </p:txBody>
      </p:sp>
      <p:sp>
        <p:nvSpPr>
          <p:cNvPr id="38" name="TextBox 37"/>
          <p:cNvSpPr txBox="1"/>
          <p:nvPr/>
        </p:nvSpPr>
        <p:spPr>
          <a:xfrm rot="20280799">
            <a:off x="5049918" y="3460637"/>
            <a:ext cx="1192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Internal migration</a:t>
            </a:r>
          </a:p>
        </p:txBody>
      </p:sp>
      <p:sp>
        <p:nvSpPr>
          <p:cNvPr id="43" name="TextBox 42"/>
          <p:cNvSpPr txBox="1"/>
          <p:nvPr/>
        </p:nvSpPr>
        <p:spPr>
          <a:xfrm rot="20262632">
            <a:off x="8845379" y="168238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produces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8E85462-6527-8E44-A1A4-B1FB0AD99C3A}"/>
              </a:ext>
            </a:extLst>
          </p:cNvPr>
          <p:cNvSpPr txBox="1"/>
          <p:nvPr/>
        </p:nvSpPr>
        <p:spPr>
          <a:xfrm rot="20569336">
            <a:off x="1847194" y="2305385"/>
            <a:ext cx="1727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Codification weakens  centripetal force in A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58A8CA57-0113-404D-84A9-1C1D12F6DD84}"/>
              </a:ext>
            </a:extLst>
          </p:cNvPr>
          <p:cNvCxnSpPr>
            <a:cxnSpLocks/>
          </p:cNvCxnSpPr>
          <p:nvPr/>
        </p:nvCxnSpPr>
        <p:spPr>
          <a:xfrm rot="2850390" flipV="1">
            <a:off x="1630399" y="3427653"/>
            <a:ext cx="1657896" cy="526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79D6D00-F87F-1840-A6E7-49D5FF77FFF6}"/>
              </a:ext>
            </a:extLst>
          </p:cNvPr>
          <p:cNvSpPr txBox="1"/>
          <p:nvPr/>
        </p:nvSpPr>
        <p:spPr>
          <a:xfrm rot="1819726">
            <a:off x="1646664" y="3494784"/>
            <a:ext cx="1727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Codification weakens  centripetal force in 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3F01FAB-357E-AE4F-B39D-5978C28D0666}"/>
              </a:ext>
            </a:extLst>
          </p:cNvPr>
          <p:cNvSpPr txBox="1"/>
          <p:nvPr/>
        </p:nvSpPr>
        <p:spPr>
          <a:xfrm rot="17985298">
            <a:off x="6209447" y="4229499"/>
            <a:ext cx="1192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Internal migration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E0DD903F-029D-7C42-8786-3B8DC77008E9}"/>
              </a:ext>
            </a:extLst>
          </p:cNvPr>
          <p:cNvCxnSpPr>
            <a:cxnSpLocks/>
          </p:cNvCxnSpPr>
          <p:nvPr/>
        </p:nvCxnSpPr>
        <p:spPr>
          <a:xfrm>
            <a:off x="4684916" y="4576715"/>
            <a:ext cx="927455" cy="635178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92C3EA-A96D-D64D-9A45-E441645BAD96}"/>
              </a:ext>
            </a:extLst>
          </p:cNvPr>
          <p:cNvSpPr txBox="1"/>
          <p:nvPr/>
        </p:nvSpPr>
        <p:spPr>
          <a:xfrm rot="2065378">
            <a:off x="4806103" y="4701794"/>
            <a:ext cx="739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multipliers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619DE1E-F68F-5D41-9288-842A01BDFBDB}"/>
              </a:ext>
            </a:extLst>
          </p:cNvPr>
          <p:cNvSpPr txBox="1"/>
          <p:nvPr/>
        </p:nvSpPr>
        <p:spPr>
          <a:xfrm>
            <a:off x="9036165" y="260290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produces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21B9F13C-6691-DC4C-92AF-02537D6D874C}"/>
              </a:ext>
            </a:extLst>
          </p:cNvPr>
          <p:cNvSpPr/>
          <p:nvPr/>
        </p:nvSpPr>
        <p:spPr>
          <a:xfrm>
            <a:off x="10081259" y="3481639"/>
            <a:ext cx="1498369" cy="14983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  <a:r>
              <a:rPr lang="en-US" sz="1200" baseline="30000" dirty="0"/>
              <a:t>nd</a:t>
            </a:r>
            <a:r>
              <a:rPr lang="en-US" sz="1200" dirty="0"/>
              <a:t> nature amenities convergence</a:t>
            </a:r>
          </a:p>
          <a:p>
            <a:pPr algn="ctr"/>
            <a:r>
              <a:rPr lang="en-US" sz="1200" dirty="0"/>
              <a:t>A</a:t>
            </a:r>
            <a:r>
              <a:rPr lang="en-US" sz="1200" dirty="0">
                <a:sym typeface="Wingdings" pitchFamily="2" charset="2"/>
              </a:rPr>
              <a:t></a:t>
            </a:r>
            <a:r>
              <a:rPr lang="en-US" sz="1200" dirty="0"/>
              <a:t>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ED302BD9-8DC9-6A48-AE39-B7BE0629CBC1}"/>
              </a:ext>
            </a:extLst>
          </p:cNvPr>
          <p:cNvCxnSpPr>
            <a:cxnSpLocks/>
          </p:cNvCxnSpPr>
          <p:nvPr/>
        </p:nvCxnSpPr>
        <p:spPr>
          <a:xfrm>
            <a:off x="8501414" y="3229521"/>
            <a:ext cx="1595630" cy="940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4F6E027-4997-A447-8E7F-795453365DBA}"/>
              </a:ext>
            </a:extLst>
          </p:cNvPr>
          <p:cNvSpPr txBox="1"/>
          <p:nvPr/>
        </p:nvSpPr>
        <p:spPr>
          <a:xfrm rot="1946241">
            <a:off x="9018110" y="3490951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produces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26504B39-E39A-424D-9C10-DBBEFF92A8C3}"/>
              </a:ext>
            </a:extLst>
          </p:cNvPr>
          <p:cNvSpPr/>
          <p:nvPr/>
        </p:nvSpPr>
        <p:spPr>
          <a:xfrm>
            <a:off x="10081259" y="5214404"/>
            <a:ext cx="1498369" cy="14983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Interpersonal income inequality</a:t>
            </a:r>
          </a:p>
          <a:p>
            <a:pPr algn="ctr"/>
            <a:r>
              <a:rPr lang="en-US" sz="1200" dirty="0"/>
              <a:t>convergence</a:t>
            </a:r>
          </a:p>
          <a:p>
            <a:pPr algn="ctr"/>
            <a:r>
              <a:rPr lang="en-US" sz="1200" dirty="0"/>
              <a:t>A</a:t>
            </a:r>
            <a:r>
              <a:rPr lang="en-US" sz="1200" dirty="0">
                <a:sym typeface="Wingdings" pitchFamily="2" charset="2"/>
              </a:rPr>
              <a:t></a:t>
            </a:r>
            <a:r>
              <a:rPr lang="en-US" sz="1200" dirty="0"/>
              <a:t>B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009BFA78-FCA3-B94F-A50D-BA85F8C38C1D}"/>
              </a:ext>
            </a:extLst>
          </p:cNvPr>
          <p:cNvCxnSpPr>
            <a:cxnSpLocks/>
          </p:cNvCxnSpPr>
          <p:nvPr/>
        </p:nvCxnSpPr>
        <p:spPr>
          <a:xfrm>
            <a:off x="8218630" y="3583747"/>
            <a:ext cx="1970387" cy="1967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88C1034-AAE9-0645-B56E-BE66D206C74D}"/>
              </a:ext>
            </a:extLst>
          </p:cNvPr>
          <p:cNvSpPr txBox="1"/>
          <p:nvPr/>
        </p:nvSpPr>
        <p:spPr>
          <a:xfrm rot="2804947">
            <a:off x="9163618" y="4628487"/>
            <a:ext cx="667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produces</a:t>
            </a:r>
          </a:p>
        </p:txBody>
      </p:sp>
    </p:spTree>
    <p:extLst>
      <p:ext uri="{BB962C8B-B14F-4D97-AF65-F5344CB8AC3E}">
        <p14:creationId xmlns:p14="http://schemas.microsoft.com/office/powerpoint/2010/main" val="3370967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038007E-0069-4745-AABB-3D51BAC98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46" y="312865"/>
            <a:ext cx="11890461" cy="668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79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C55C2-6D76-9D48-8981-E37A5B479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83" y="888763"/>
            <a:ext cx="2742590" cy="1972701"/>
          </a:xfrm>
        </p:spPr>
        <p:txBody>
          <a:bodyPr>
            <a:normAutofit/>
          </a:bodyPr>
          <a:lstStyle/>
          <a:p>
            <a:r>
              <a:rPr lang="en-US" dirty="0"/>
              <a:t>Hints from the very long run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0FA3103B-E67F-1842-A049-0CACD0BF0C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81586" y="656648"/>
            <a:ext cx="8154755" cy="54365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2079ED-0536-414F-8FEE-E0A1FBE99610}"/>
              </a:ext>
            </a:extLst>
          </p:cNvPr>
          <p:cNvSpPr txBox="1"/>
          <p:nvPr/>
        </p:nvSpPr>
        <p:spPr>
          <a:xfrm>
            <a:off x="4204530" y="6204246"/>
            <a:ext cx="7231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Note: Authors’ estimates, using ICPSR 2896  (counties) + Decennial and ACS data  (Commuting Zones). Between 1860 and 1945, national manufacturing-to-farm wage ratio ranges between 1.6 and 3.6</a:t>
            </a:r>
          </a:p>
        </p:txBody>
      </p:sp>
    </p:spTree>
    <p:extLst>
      <p:ext uri="{BB962C8B-B14F-4D97-AF65-F5344CB8AC3E}">
        <p14:creationId xmlns:p14="http://schemas.microsoft.com/office/powerpoint/2010/main" val="421460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BC0D2AA0-2B18-EB48-AC4C-3D147D0FC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92" y="182175"/>
            <a:ext cx="9437370" cy="610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9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38498D-F752-2545-9BFE-D22B26D3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B0D712-682D-9645-9523-A57475188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Rising place-based inequality is a feature of many countries</a:t>
            </a:r>
          </a:p>
          <a:p>
            <a:pPr lvl="1"/>
            <a:r>
              <a:rPr lang="en-US" dirty="0"/>
              <a:t>Economics: unequal intra- and inter-generational opportunity</a:t>
            </a:r>
          </a:p>
          <a:p>
            <a:pPr lvl="1"/>
            <a:r>
              <a:rPr lang="en-US" dirty="0"/>
              <a:t>Politics: populism, disruption and upheaval</a:t>
            </a:r>
          </a:p>
          <a:p>
            <a:r>
              <a:rPr lang="en-US" dirty="0"/>
              <a:t>A new framework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labor demand and disruptive innovation</a:t>
            </a:r>
          </a:p>
          <a:p>
            <a:pPr lvl="1"/>
            <a:r>
              <a:rPr lang="en-US" dirty="0"/>
              <a:t>Common building blocks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divergence, convergence &amp; transition</a:t>
            </a:r>
          </a:p>
          <a:p>
            <a:pPr lvl="1"/>
            <a:r>
              <a:rPr lang="en-US" dirty="0"/>
              <a:t>Better able to explain 80 years of US interregional inequality</a:t>
            </a:r>
          </a:p>
          <a:p>
            <a:pPr lvl="1"/>
            <a:r>
              <a:rPr lang="en-US" u="sng" dirty="0"/>
              <a:t>Not</a:t>
            </a:r>
            <a:r>
              <a:rPr lang="en-US" dirty="0"/>
              <a:t> predicting the future: relationships but not deterministic </a:t>
            </a:r>
          </a:p>
          <a:p>
            <a:pPr lvl="1"/>
            <a:r>
              <a:rPr lang="en-US" dirty="0"/>
              <a:t>If no crystal ball, then what?</a:t>
            </a:r>
          </a:p>
        </p:txBody>
      </p:sp>
    </p:spTree>
    <p:extLst>
      <p:ext uri="{BB962C8B-B14F-4D97-AF65-F5344CB8AC3E}">
        <p14:creationId xmlns:p14="http://schemas.microsoft.com/office/powerpoint/2010/main" val="2607563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7FD319-78C7-9B43-B125-4A05FD44B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4962873"/>
          </a:xfrm>
        </p:spPr>
        <p:txBody>
          <a:bodyPr/>
          <a:lstStyle/>
          <a:p>
            <a:r>
              <a:rPr lang="en-US" dirty="0"/>
              <a:t>Thank you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>
                <a:hlinkClick r:id="rId2"/>
              </a:rPr>
              <a:t>tkemeny@qmul.ac.uk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>
                <a:solidFill>
                  <a:schemeClr val="accent1"/>
                </a:solidFill>
              </a:rPr>
              <a:t>tkemeny.github.io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62017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395856" cy="1325563"/>
          </a:xfrm>
        </p:spPr>
        <p:txBody>
          <a:bodyPr/>
          <a:lstStyle/>
          <a:p>
            <a:r>
              <a:rPr lang="en-US" dirty="0"/>
              <a:t>Labor market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825624"/>
            <a:ext cx="10395857" cy="48037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Public-use Decennial + ACS extracts</a:t>
            </a:r>
          </a:p>
          <a:p>
            <a:pPr lvl="1"/>
            <a:r>
              <a:rPr lang="en-US" dirty="0"/>
              <a:t>1940, 50, 60, 70, 80, 90, 2000, 2009-11, 2017)</a:t>
            </a:r>
          </a:p>
          <a:p>
            <a:pPr lvl="1"/>
            <a:r>
              <a:rPr lang="en-US" dirty="0"/>
              <a:t>Smallest identifiable geography in raw data</a:t>
            </a:r>
          </a:p>
          <a:p>
            <a:pPr lvl="2"/>
            <a:r>
              <a:rPr lang="en-US" dirty="0"/>
              <a:t>SEA (1940, 1950)</a:t>
            </a:r>
          </a:p>
          <a:p>
            <a:pPr lvl="2"/>
            <a:r>
              <a:rPr lang="en-US" dirty="0"/>
              <a:t>County groups (1970, 1980)</a:t>
            </a:r>
          </a:p>
          <a:p>
            <a:pPr lvl="2"/>
            <a:r>
              <a:rPr lang="en-US" dirty="0"/>
              <a:t>PUMAs (1960; 1990-2017)</a:t>
            </a:r>
          </a:p>
          <a:p>
            <a:r>
              <a:rPr lang="en-US" dirty="0"/>
              <a:t>Probabilistically match workers to 1990-vintage Commuting Zones</a:t>
            </a:r>
          </a:p>
          <a:p>
            <a:pPr lvl="1"/>
            <a:r>
              <a:rPr lang="en-US" dirty="0"/>
              <a:t>722 CZs, excludes Alaska and Hawaii</a:t>
            </a:r>
          </a:p>
          <a:p>
            <a:r>
              <a:rPr lang="en-US" dirty="0"/>
              <a:t>Worker contributions weighted by</a:t>
            </a:r>
          </a:p>
          <a:p>
            <a:pPr lvl="1"/>
            <a:r>
              <a:rPr lang="en-US" dirty="0"/>
              <a:t>Census person weights * labor supply weights * CZ probability weight</a:t>
            </a:r>
          </a:p>
          <a:p>
            <a:pPr lvl="1"/>
            <a:r>
              <a:rPr lang="en-US" dirty="0"/>
              <a:t>Mimics Autor &amp; Dorn (AER</a:t>
            </a:r>
            <a:r>
              <a:rPr lang="en-US" i="1" dirty="0"/>
              <a:t> </a:t>
            </a:r>
            <a:r>
              <a:rPr lang="en-US" dirty="0"/>
              <a:t>2013, 103(5))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6" y="1616670"/>
            <a:ext cx="3265712" cy="21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60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8386D87-203F-054A-BE8B-BF4C253A0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757" y="258418"/>
            <a:ext cx="11233173" cy="6261652"/>
          </a:xfrm>
        </p:spPr>
      </p:pic>
    </p:spTree>
    <p:extLst>
      <p:ext uri="{BB962C8B-B14F-4D97-AF65-F5344CB8AC3E}">
        <p14:creationId xmlns:p14="http://schemas.microsoft.com/office/powerpoint/2010/main" val="3584439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2707CF-F36C-924B-B6FB-EBC474CB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states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04D0510-407E-DE43-8DB9-7119120EF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2657" y="1231954"/>
            <a:ext cx="7511143" cy="500742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1F90AF-81A0-1440-9F02-6C890042C9B2}"/>
              </a:ext>
            </a:extLst>
          </p:cNvPr>
          <p:cNvSpPr txBox="1"/>
          <p:nvPr/>
        </p:nvSpPr>
        <p:spPr>
          <a:xfrm>
            <a:off x="838200" y="2099151"/>
            <a:ext cx="25068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" pitchFamily="2" charset="0"/>
              </a:rPr>
              <a:t>ME, VT, NH, MA, RI, CT, NY, PA, NJ, DE, OH, IN, MI, IL, WI, MN, CA	</a:t>
            </a:r>
          </a:p>
        </p:txBody>
      </p:sp>
    </p:spTree>
    <p:extLst>
      <p:ext uri="{BB962C8B-B14F-4D97-AF65-F5344CB8AC3E}">
        <p14:creationId xmlns:p14="http://schemas.microsoft.com/office/powerpoint/2010/main" val="45916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A186B-9A71-FF47-87DC-A6F3B7F8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 convergence ends around 1980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5CA7C5EE-D7B1-E449-B14C-63242D75DB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82211"/>
            <a:ext cx="5181600" cy="3438166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F1322B-4326-5243-8617-3C6EAA6E4813}"/>
              </a:ext>
            </a:extLst>
          </p:cNvPr>
          <p:cNvSpPr txBox="1"/>
          <p:nvPr/>
        </p:nvSpPr>
        <p:spPr>
          <a:xfrm>
            <a:off x="1196622" y="6310198"/>
            <a:ext cx="1002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Note: Authors’ estimates, using 1940, 1950, 1960, 1970, 1980, 1990, 2000, 2009-11, and 2017 Decennial and ACS data for 722 Commuting Zones; Worker contributions weighted by effective labor supply x person weights x locational weights. Gini coefficients are weighted by population.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xmlns="" id="{B1EE0F05-D2AE-1046-968C-7FD803C88B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321670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11E191-D897-7442-8409-C8D4FF603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Rising post-1980 dispersion in the EU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311D14DA-14AB-9145-BA7B-8F5DA815E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93787"/>
            <a:ext cx="4966058" cy="3078956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xmlns="" id="{EEBE50A7-1934-F543-98DF-8EAB4B2F9DA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028267" y="2019135"/>
            <a:ext cx="4937276" cy="3043290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1401879-030E-514A-8E2A-ADA4DC391880}"/>
              </a:ext>
            </a:extLst>
          </p:cNvPr>
          <p:cNvSpPr txBox="1"/>
          <p:nvPr/>
        </p:nvSpPr>
        <p:spPr>
          <a:xfrm>
            <a:off x="838199" y="5375840"/>
            <a:ext cx="10127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Note: figures from Roses, J. and Wolf, N. (2018). Regional economic development in Europe, 1900-2010: A description of the patterns. CEPR Discussion Paper No. DP12749. 16 countries, 173 regions.</a:t>
            </a:r>
            <a:endParaRPr lang="en-GB" sz="1200" dirty="0">
              <a:latin typeface="Helvetica" pitchFamily="2" charset="0"/>
            </a:endParaRPr>
          </a:p>
          <a:p>
            <a:r>
              <a:rPr lang="en-US" sz="1600" dirty="0">
                <a:latin typeface="Helvetica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1574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6">
            <a:extLst>
              <a:ext uri="{FF2B5EF4-FFF2-40B4-BE49-F238E27FC236}">
                <a16:creationId xmlns:a16="http://schemas.microsoft.com/office/drawing/2014/main" xmlns="" id="{157153EB-7D14-6740-8B31-B24681735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1161"/>
            <a:ext cx="12192000" cy="82004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602097" y="6410805"/>
            <a:ext cx="1346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Helvetica" charset="0"/>
                <a:ea typeface="Helvetica" charset="0"/>
                <a:cs typeface="Helvetica" charset="0"/>
              </a:rPr>
              <a:t>Photo credit:  </a:t>
            </a:r>
          </a:p>
          <a:p>
            <a:pPr algn="r"/>
            <a:r>
              <a:rPr lang="en-US" sz="800" dirty="0">
                <a:latin typeface="Helvetica" charset="0"/>
                <a:ea typeface="Helvetica" charset="0"/>
                <a:cs typeface="Helvetica" charset="0"/>
              </a:rPr>
              <a:t>JD Pooley/Getty Images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DE76E87-2114-CC4F-A1F3-78FFDFEF41DA}"/>
              </a:ext>
            </a:extLst>
          </p:cNvPr>
          <p:cNvSpPr txBox="1"/>
          <p:nvPr/>
        </p:nvSpPr>
        <p:spPr>
          <a:xfrm>
            <a:off x="1434018" y="1255496"/>
            <a:ext cx="10178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Helvetica" pitchFamily="2" charset="0"/>
              </a:rPr>
              <a:t>“…</a:t>
            </a:r>
            <a:r>
              <a:rPr lang="en-GB" sz="2800" dirty="0">
                <a:latin typeface="Helvetica" pitchFamily="2" charset="0"/>
              </a:rPr>
              <a:t>Orthodox economics has few answers to the problem of regional inequality...</a:t>
            </a:r>
            <a:r>
              <a:rPr lang="en-US" sz="2800" dirty="0">
                <a:latin typeface="Helvetica" pitchFamily="2" charset="0"/>
              </a:rPr>
              <a:t>If we cannot understand and respond to the causes, ‘populist insurgents will’ (Economist, 2016)</a:t>
            </a:r>
          </a:p>
          <a:p>
            <a:endParaRPr lang="en-US" sz="2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2AD62-D472-8846-AF01-228D4D271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5249F7-909E-9D47-BD01-78DD6DD1A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Interregional inequality: Empirical patterns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state of existing theory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Necessary ingredients for a sufficient theory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proposal: labor demand and behind it, disruptive innovation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320330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A5B5209-FEC0-9449-98FE-941A288E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Patterns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8569120-91F3-4D46-845D-B1BD847A6A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Incomes, migration, costs and local interpersonal inequality</a:t>
            </a:r>
          </a:p>
        </p:txBody>
      </p:sp>
    </p:spTree>
    <p:extLst>
      <p:ext uri="{BB962C8B-B14F-4D97-AF65-F5344CB8AC3E}">
        <p14:creationId xmlns:p14="http://schemas.microsoft.com/office/powerpoint/2010/main" val="3784635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89C4C9-358A-8B43-B78A-2CEF2DB2A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Bezos, Buffett and the </a:t>
            </a:r>
            <a:r>
              <a:rPr lang="en-US" dirty="0" err="1"/>
              <a:t>Kochs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8BDACC-487D-8F4F-8E56-73A826B75E07}"/>
              </a:ext>
            </a:extLst>
          </p:cNvPr>
          <p:cNvSpPr txBox="1"/>
          <p:nvPr/>
        </p:nvSpPr>
        <p:spPr>
          <a:xfrm>
            <a:off x="1196622" y="6310198"/>
            <a:ext cx="1002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Note: Authors’ estimates, using 1940, 1950, 1960, 1970, 1980, 1990, 2000, 2009-11, and 2017 Decennial and ACS data for 722 Commuting Zones; Workers weighted by labor supply. Gini coefficients are weighted by population.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9E13C50F-842B-FA47-813E-1CC4667CA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47073" y="1500454"/>
            <a:ext cx="7214616" cy="4809744"/>
          </a:xfrm>
        </p:spPr>
      </p:pic>
    </p:spTree>
    <p:extLst>
      <p:ext uri="{BB962C8B-B14F-4D97-AF65-F5344CB8AC3E}">
        <p14:creationId xmlns:p14="http://schemas.microsoft.com/office/powerpoint/2010/main" val="357923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14781</TotalTime>
  <Words>1509</Words>
  <Application>Microsoft Office PowerPoint</Application>
  <PresentationFormat>Widescreen</PresentationFormat>
  <Paragraphs>193</Paragraphs>
  <Slides>34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Helvetica</vt:lpstr>
      <vt:lpstr>Helvetica Light</vt:lpstr>
      <vt:lpstr>Helvetica Neue Light</vt:lpstr>
      <vt:lpstr>Helvetica Regular</vt:lpstr>
      <vt:lpstr>Wingdings</vt:lpstr>
      <vt:lpstr>Office Theme</vt:lpstr>
      <vt:lpstr>Superstar Cities  and Left-Behind Places</vt:lpstr>
      <vt:lpstr>US convergence ends around 1980</vt:lpstr>
      <vt:lpstr>PowerPoint Presentation</vt:lpstr>
      <vt:lpstr>US convergence ends around 1980</vt:lpstr>
      <vt:lpstr>Rising post-1980 dispersion in the EU</vt:lpstr>
      <vt:lpstr>PowerPoint Presentation</vt:lpstr>
      <vt:lpstr>Roadmap</vt:lpstr>
      <vt:lpstr>Empirical Patterns</vt:lpstr>
      <vt:lpstr>Not Bezos, Buffett and the Kochs</vt:lpstr>
      <vt:lpstr>Graduates flock to initially-skilled cities &gt;1980</vt:lpstr>
      <vt:lpstr>Location shapes graduate returns, post-1980</vt:lpstr>
      <vt:lpstr>Rising housing costs, above all in superstars</vt:lpstr>
      <vt:lpstr>Median real incomes in larger cities improved while smaller have fallen</vt:lpstr>
      <vt:lpstr>Median real incomes in larger cities improved while smaller have fallen</vt:lpstr>
      <vt:lpstr>The squeeze is unevenly distributed: Households w/ 4+ years of college vs rest</vt:lpstr>
      <vt:lpstr>Local interpersonal inequality *now* rises with income </vt:lpstr>
      <vt:lpstr>Recapping the empirical story</vt:lpstr>
      <vt:lpstr>Prominent explanations</vt:lpstr>
      <vt:lpstr>Prominent explanations: Labor Supply</vt:lpstr>
      <vt:lpstr>Rising skill-biased labor demand in (selected) cities</vt:lpstr>
      <vt:lpstr>What should a sufficient theory do?</vt:lpstr>
      <vt:lpstr>Questions for a theory to answer</vt:lpstr>
      <vt:lpstr>A proposal</vt:lpstr>
      <vt:lpstr>A theory premised on labor demand</vt:lpstr>
      <vt:lpstr>Framework</vt:lpstr>
      <vt:lpstr>Phase 1: Divergence</vt:lpstr>
      <vt:lpstr>Phase 2: Convergence</vt:lpstr>
      <vt:lpstr>PowerPoint Presentation</vt:lpstr>
      <vt:lpstr>Hints from the very long run</vt:lpstr>
      <vt:lpstr>In closing</vt:lpstr>
      <vt:lpstr>Thank you   tkemeny@qmul.ac.uk tkemeny.github.io </vt:lpstr>
      <vt:lpstr>Labor market data</vt:lpstr>
      <vt:lpstr>PowerPoint Presentation</vt:lpstr>
      <vt:lpstr>Limited states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Inequality and Development</dc:title>
  <dc:creator>Tom K</dc:creator>
  <cp:lastModifiedBy>Erlam,NV</cp:lastModifiedBy>
  <cp:revision>1830</cp:revision>
  <dcterms:created xsi:type="dcterms:W3CDTF">2018-02-22T10:53:43Z</dcterms:created>
  <dcterms:modified xsi:type="dcterms:W3CDTF">2019-11-25T12:56:47Z</dcterms:modified>
</cp:coreProperties>
</file>