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75" r:id="rId2"/>
    <p:sldId id="397" r:id="rId3"/>
    <p:sldId id="398" r:id="rId4"/>
    <p:sldId id="399" r:id="rId5"/>
    <p:sldId id="400" r:id="rId6"/>
    <p:sldId id="401" r:id="rId7"/>
    <p:sldId id="396" r:id="rId8"/>
    <p:sldId id="388" r:id="rId9"/>
    <p:sldId id="377" r:id="rId10"/>
    <p:sldId id="389" r:id="rId11"/>
    <p:sldId id="402" r:id="rId12"/>
    <p:sldId id="378" r:id="rId13"/>
    <p:sldId id="380" r:id="rId14"/>
    <p:sldId id="381" r:id="rId15"/>
    <p:sldId id="403" r:id="rId16"/>
    <p:sldId id="383" r:id="rId17"/>
    <p:sldId id="385" r:id="rId18"/>
    <p:sldId id="386" r:id="rId19"/>
    <p:sldId id="387" r:id="rId20"/>
    <p:sldId id="384" r:id="rId21"/>
    <p:sldId id="392" r:id="rId22"/>
    <p:sldId id="404" r:id="rId23"/>
    <p:sldId id="357" r:id="rId24"/>
    <p:sldId id="350" r:id="rId25"/>
    <p:sldId id="353" r:id="rId26"/>
    <p:sldId id="351" r:id="rId27"/>
    <p:sldId id="393" r:id="rId28"/>
    <p:sldId id="406" r:id="rId29"/>
    <p:sldId id="360" r:id="rId30"/>
    <p:sldId id="362" r:id="rId31"/>
    <p:sldId id="356" r:id="rId32"/>
    <p:sldId id="408" r:id="rId33"/>
    <p:sldId id="405" r:id="rId34"/>
    <p:sldId id="395" r:id="rId35"/>
    <p:sldId id="354" r:id="rId36"/>
    <p:sldId id="355" r:id="rId37"/>
    <p:sldId id="347" r:id="rId38"/>
    <p:sldId id="349" r:id="rId39"/>
    <p:sldId id="407" r:id="rId40"/>
    <p:sldId id="3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9" d="100"/>
          <a:sy n="79" d="100"/>
        </p:scale>
        <p:origin x="22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echtk\Dropbox\Mike%20elite%20metrics\Inequality%20metr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400" b="0" i="0" u="none" strike="noStrike">
                <a:solidFill>
                  <a:srgbClr val="595959"/>
                </a:solidFill>
                <a:latin typeface="Calibri"/>
              </a:defRPr>
            </a:pPr>
            <a:r>
              <a:rPr lang="en-GB" sz="1400" b="0" i="0" u="none" strike="noStrike">
                <a:solidFill>
                  <a:srgbClr val="595959"/>
                </a:solidFill>
                <a:latin typeface="Calibri"/>
              </a:rPr>
              <a:t>Incomes of white male immigrants in US, compared to third generation whites </a:t>
            </a:r>
          </a:p>
        </c:rich>
      </c:tx>
      <c:layout>
        <c:manualLayout>
          <c:xMode val="edge"/>
          <c:yMode val="edge"/>
          <c:x val="0"/>
          <c:y val="0"/>
          <c:w val="1"/>
          <c:h val="0.17816699999999999"/>
        </c:manualLayout>
      </c:layout>
      <c:overlay val="1"/>
      <c:spPr>
        <a:noFill/>
        <a:effectLst/>
      </c:spPr>
    </c:title>
    <c:autoTitleDeleted val="0"/>
    <c:plotArea>
      <c:layout>
        <c:manualLayout>
          <c:layoutTarget val="inner"/>
          <c:xMode val="edge"/>
          <c:yMode val="edge"/>
          <c:x val="9.1914399999999993E-2"/>
          <c:y val="0.17816699999999999"/>
          <c:w val="0.90308600000000006"/>
          <c:h val="0.66679900000000003"/>
        </c:manualLayout>
      </c:layout>
      <c:barChart>
        <c:barDir val="col"/>
        <c:grouping val="clustered"/>
        <c:varyColors val="0"/>
        <c:ser>
          <c:idx val="0"/>
          <c:order val="0"/>
          <c:tx>
            <c:strRef>
              <c:f>Sheet1!$B$1</c:f>
              <c:strCache>
                <c:ptCount val="1"/>
                <c:pt idx="0">
                  <c:v>First generation</c:v>
                </c:pt>
              </c:strCache>
            </c:strRef>
          </c:tx>
          <c:spPr>
            <a:solidFill>
              <a:schemeClr val="accent1"/>
            </a:solidFill>
            <a:ln w="12700" cap="flat">
              <a:noFill/>
              <a:miter lim="400000"/>
            </a:ln>
            <a:effectLst/>
          </c:spPr>
          <c:invertIfNegative val="0"/>
          <c:cat>
            <c:strRef>
              <c:f>Sheet1!$A$2:$A$8</c:f>
              <c:strCache>
                <c:ptCount val="7"/>
                <c:pt idx="0">
                  <c:v>Western europe</c:v>
                </c:pt>
                <c:pt idx="1">
                  <c:v>UK</c:v>
                </c:pt>
                <c:pt idx="2">
                  <c:v>South Europe</c:v>
                </c:pt>
                <c:pt idx="3">
                  <c:v>Eastern europe</c:v>
                </c:pt>
                <c:pt idx="4">
                  <c:v>Poland</c:v>
                </c:pt>
                <c:pt idx="5">
                  <c:v>USSR</c:v>
                </c:pt>
              </c:strCache>
            </c:strRef>
          </c:cat>
          <c:val>
            <c:numRef>
              <c:f>Sheet1!$B$2:$B$8</c:f>
              <c:numCache>
                <c:formatCode>General</c:formatCode>
                <c:ptCount val="6"/>
                <c:pt idx="0">
                  <c:v>8723</c:v>
                </c:pt>
                <c:pt idx="1">
                  <c:v>9271</c:v>
                </c:pt>
                <c:pt idx="2">
                  <c:v>-5341</c:v>
                </c:pt>
                <c:pt idx="3">
                  <c:v>-2334</c:v>
                </c:pt>
                <c:pt idx="4">
                  <c:v>-19956</c:v>
                </c:pt>
                <c:pt idx="5">
                  <c:v>-10463</c:v>
                </c:pt>
              </c:numCache>
            </c:numRef>
          </c:val>
          <c:extLst xmlns:c16r2="http://schemas.microsoft.com/office/drawing/2015/06/chart">
            <c:ext xmlns:c16="http://schemas.microsoft.com/office/drawing/2014/chart" uri="{C3380CC4-5D6E-409C-BE32-E72D297353CC}">
              <c16:uniqueId val="{00000000-1CCB-4819-BD20-336D3F8CA8D9}"/>
            </c:ext>
          </c:extLst>
        </c:ser>
        <c:ser>
          <c:idx val="1"/>
          <c:order val="1"/>
          <c:tx>
            <c:strRef>
              <c:f>Sheet1!$C$1</c:f>
              <c:strCache>
                <c:ptCount val="1"/>
                <c:pt idx="0">
                  <c:v>Second generation</c:v>
                </c:pt>
              </c:strCache>
            </c:strRef>
          </c:tx>
          <c:spPr>
            <a:solidFill>
              <a:schemeClr val="accent2"/>
            </a:solidFill>
            <a:ln w="12700" cap="flat">
              <a:noFill/>
              <a:miter lim="400000"/>
            </a:ln>
            <a:effectLst/>
          </c:spPr>
          <c:invertIfNegative val="0"/>
          <c:cat>
            <c:strRef>
              <c:f>Sheet1!$A$2:$A$8</c:f>
              <c:strCache>
                <c:ptCount val="7"/>
                <c:pt idx="0">
                  <c:v>Western europe</c:v>
                </c:pt>
                <c:pt idx="1">
                  <c:v>UK</c:v>
                </c:pt>
                <c:pt idx="2">
                  <c:v>South Europe</c:v>
                </c:pt>
                <c:pt idx="3">
                  <c:v>Eastern europe</c:v>
                </c:pt>
                <c:pt idx="4">
                  <c:v>Poland</c:v>
                </c:pt>
                <c:pt idx="5">
                  <c:v>USSR</c:v>
                </c:pt>
              </c:strCache>
            </c:strRef>
          </c:cat>
          <c:val>
            <c:numRef>
              <c:f>Sheet1!$C$2:$C$8</c:f>
              <c:numCache>
                <c:formatCode>General</c:formatCode>
                <c:ptCount val="6"/>
                <c:pt idx="0">
                  <c:v>10392</c:v>
                </c:pt>
                <c:pt idx="1">
                  <c:v>6076</c:v>
                </c:pt>
                <c:pt idx="2">
                  <c:v>2165</c:v>
                </c:pt>
                <c:pt idx="3">
                  <c:v>-6164</c:v>
                </c:pt>
                <c:pt idx="4">
                  <c:v>4457</c:v>
                </c:pt>
                <c:pt idx="5">
                  <c:v>-8</c:v>
                </c:pt>
              </c:numCache>
            </c:numRef>
          </c:val>
          <c:extLst xmlns:c16r2="http://schemas.microsoft.com/office/drawing/2015/06/chart">
            <c:ext xmlns:c16="http://schemas.microsoft.com/office/drawing/2014/chart" uri="{C3380CC4-5D6E-409C-BE32-E72D297353CC}">
              <c16:uniqueId val="{00000001-1CCB-4819-BD20-336D3F8CA8D9}"/>
            </c:ext>
          </c:extLst>
        </c:ser>
        <c:dLbls>
          <c:showLegendKey val="0"/>
          <c:showVal val="0"/>
          <c:showCatName val="0"/>
          <c:showSerName val="0"/>
          <c:showPercent val="0"/>
          <c:showBubbleSize val="0"/>
        </c:dLbls>
        <c:gapWidth val="219"/>
        <c:overlap val="-27"/>
        <c:axId val="356549816"/>
        <c:axId val="346707808"/>
      </c:barChart>
      <c:catAx>
        <c:axId val="356549816"/>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900" b="0" i="0" u="none" strike="noStrike">
                <a:solidFill>
                  <a:srgbClr val="595959"/>
                </a:solidFill>
                <a:latin typeface="Calibri"/>
              </a:defRPr>
            </a:pPr>
            <a:endParaRPr lang="en-US"/>
          </a:p>
        </c:txPr>
        <c:crossAx val="346707808"/>
        <c:crosses val="autoZero"/>
        <c:auto val="1"/>
        <c:lblAlgn val="ctr"/>
        <c:lblOffset val="100"/>
        <c:noMultiLvlLbl val="1"/>
      </c:catAx>
      <c:valAx>
        <c:axId val="346707808"/>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900" b="0" i="0" u="none" strike="noStrike">
                <a:solidFill>
                  <a:srgbClr val="595959"/>
                </a:solidFill>
                <a:latin typeface="Calibri"/>
              </a:defRPr>
            </a:pPr>
            <a:endParaRPr lang="en-US"/>
          </a:p>
        </c:txPr>
        <c:crossAx val="356549816"/>
        <c:crosses val="autoZero"/>
        <c:crossBetween val="between"/>
        <c:majorUnit val="8750"/>
        <c:minorUnit val="4375"/>
      </c:valAx>
      <c:spPr>
        <a:noFill/>
        <a:ln w="12700" cap="flat">
          <a:noFill/>
          <a:miter lim="400000"/>
        </a:ln>
        <a:effectLst/>
      </c:spPr>
    </c:plotArea>
    <c:legend>
      <c:legendPos val="b"/>
      <c:layout>
        <c:manualLayout>
          <c:xMode val="edge"/>
          <c:yMode val="edge"/>
          <c:x val="0.28299200000000002"/>
          <c:y val="0.945079"/>
          <c:w val="0.45528999999999997"/>
          <c:h val="5.4920799999999999E-2"/>
        </c:manualLayout>
      </c:layout>
      <c:overlay val="1"/>
      <c:spPr>
        <a:noFill/>
        <a:ln w="12700" cap="flat">
          <a:noFill/>
          <a:miter lim="400000"/>
        </a:ln>
        <a:effectLst/>
      </c:spPr>
      <c:txPr>
        <a:bodyPr rot="0"/>
        <a:lstStyle/>
        <a:p>
          <a:pPr>
            <a:defRPr sz="900" b="0" i="0" u="none" strike="noStrike">
              <a:solidFill>
                <a:srgbClr val="595959"/>
              </a:solidFill>
              <a:latin typeface="Calibri"/>
            </a:defRPr>
          </a:pPr>
          <a:endParaRPr lang="en-US"/>
        </a:p>
      </c:txPr>
    </c:legend>
    <c:plotVisOnly val="1"/>
    <c:dispBlanksAs val="gap"/>
    <c:showDLblsOverMax val="1"/>
  </c:chart>
  <c:spPr>
    <a:solidFill>
      <a:srgbClr val="FFFFFF"/>
    </a:solidFill>
    <a:ln w="12700" cap="flat">
      <a:solidFill>
        <a:srgbClr val="D9D9D9"/>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'Fig. 3, 4'!$D$1</c:f>
              <c:strCache>
                <c:ptCount val="1"/>
                <c:pt idx="0">
                  <c:v>Top 10% </c:v>
                </c:pt>
              </c:strCache>
            </c:strRef>
          </c:tx>
          <c:spPr>
            <a:solidFill>
              <a:schemeClr val="accent5">
                <a:tint val="65000"/>
              </a:schemeClr>
            </a:solidFill>
            <a:ln>
              <a:noFill/>
            </a:ln>
            <a:effectLst/>
          </c:spPr>
          <c:invertIfNegative val="0"/>
          <c:cat>
            <c:strRef>
              <c:f>'Fig. 3, 4'!$B$2:$B$9</c:f>
              <c:strCache>
                <c:ptCount val="8"/>
                <c:pt idx="0">
                  <c:v>Norway</c:v>
                </c:pt>
                <c:pt idx="1">
                  <c:v>Australia</c:v>
                </c:pt>
                <c:pt idx="2">
                  <c:v>UK</c:v>
                </c:pt>
                <c:pt idx="3">
                  <c:v>Italy</c:v>
                </c:pt>
                <c:pt idx="4">
                  <c:v>New Zealand</c:v>
                </c:pt>
                <c:pt idx="5">
                  <c:v>Canada</c:v>
                </c:pt>
                <c:pt idx="6">
                  <c:v>Denmark</c:v>
                </c:pt>
                <c:pt idx="7">
                  <c:v>Spain</c:v>
                </c:pt>
              </c:strCache>
            </c:strRef>
          </c:cat>
          <c:val>
            <c:numRef>
              <c:f>'Fig. 3, 4'!$D$2:$D$9</c:f>
              <c:numCache>
                <c:formatCode>General</c:formatCode>
                <c:ptCount val="8"/>
                <c:pt idx="0">
                  <c:v>21.5</c:v>
                </c:pt>
                <c:pt idx="1">
                  <c:v>25.4</c:v>
                </c:pt>
                <c:pt idx="2">
                  <c:v>28.2</c:v>
                </c:pt>
                <c:pt idx="3">
                  <c:v>28.5</c:v>
                </c:pt>
                <c:pt idx="4">
                  <c:v>29.2</c:v>
                </c:pt>
                <c:pt idx="5">
                  <c:v>29.8</c:v>
                </c:pt>
                <c:pt idx="6">
                  <c:v>30.9</c:v>
                </c:pt>
                <c:pt idx="7">
                  <c:v>32.6</c:v>
                </c:pt>
              </c:numCache>
            </c:numRef>
          </c:val>
          <c:extLst xmlns:c16r2="http://schemas.microsoft.com/office/drawing/2015/06/chart">
            <c:ext xmlns:c16="http://schemas.microsoft.com/office/drawing/2014/chart" uri="{C3380CC4-5D6E-409C-BE32-E72D297353CC}">
              <c16:uniqueId val="{00000000-2B73-40B0-A70B-E2A574555A4A}"/>
            </c:ext>
          </c:extLst>
        </c:ser>
        <c:ser>
          <c:idx val="1"/>
          <c:order val="1"/>
          <c:tx>
            <c:strRef>
              <c:f>'Fig. 3, 4'!$F$1</c:f>
              <c:strCache>
                <c:ptCount val="1"/>
                <c:pt idx="0">
                  <c:v>Top 1%</c:v>
                </c:pt>
              </c:strCache>
            </c:strRef>
          </c:tx>
          <c:spPr>
            <a:solidFill>
              <a:schemeClr val="accent5"/>
            </a:solidFill>
            <a:ln>
              <a:noFill/>
            </a:ln>
            <a:effectLst/>
          </c:spPr>
          <c:invertIfNegative val="0"/>
          <c:cat>
            <c:strRef>
              <c:f>'Fig. 3, 4'!$B$2:$B$9</c:f>
              <c:strCache>
                <c:ptCount val="8"/>
                <c:pt idx="0">
                  <c:v>Norway</c:v>
                </c:pt>
                <c:pt idx="1">
                  <c:v>Australia</c:v>
                </c:pt>
                <c:pt idx="2">
                  <c:v>UK</c:v>
                </c:pt>
                <c:pt idx="3">
                  <c:v>Italy</c:v>
                </c:pt>
                <c:pt idx="4">
                  <c:v>New Zealand</c:v>
                </c:pt>
                <c:pt idx="5">
                  <c:v>Canada</c:v>
                </c:pt>
                <c:pt idx="6">
                  <c:v>Denmark</c:v>
                </c:pt>
                <c:pt idx="7">
                  <c:v>Spain</c:v>
                </c:pt>
              </c:strCache>
            </c:strRef>
          </c:cat>
          <c:val>
            <c:numRef>
              <c:f>'Fig. 3, 4'!$F$2:$F$9</c:f>
              <c:numCache>
                <c:formatCode>General</c:formatCode>
                <c:ptCount val="8"/>
                <c:pt idx="0">
                  <c:v>13.7</c:v>
                </c:pt>
                <c:pt idx="1">
                  <c:v>21.5</c:v>
                </c:pt>
                <c:pt idx="2">
                  <c:v>17.8</c:v>
                </c:pt>
                <c:pt idx="3">
                  <c:v>19.100000000000001</c:v>
                </c:pt>
                <c:pt idx="4">
                  <c:v>18.600000000000001</c:v>
                </c:pt>
                <c:pt idx="5">
                  <c:v>21.9</c:v>
                </c:pt>
                <c:pt idx="6">
                  <c:v>16.2</c:v>
                </c:pt>
                <c:pt idx="7">
                  <c:v>22</c:v>
                </c:pt>
              </c:numCache>
            </c:numRef>
          </c:val>
          <c:extLst xmlns:c16r2="http://schemas.microsoft.com/office/drawing/2015/06/chart">
            <c:ext xmlns:c16="http://schemas.microsoft.com/office/drawing/2014/chart" uri="{C3380CC4-5D6E-409C-BE32-E72D297353CC}">
              <c16:uniqueId val="{00000001-2B73-40B0-A70B-E2A574555A4A}"/>
            </c:ext>
          </c:extLst>
        </c:ser>
        <c:ser>
          <c:idx val="2"/>
          <c:order val="2"/>
          <c:tx>
            <c:strRef>
              <c:f>'Fig. 3, 4'!$H$1</c:f>
              <c:strCache>
                <c:ptCount val="1"/>
                <c:pt idx="0">
                  <c:v> Top 0.1%</c:v>
                </c:pt>
              </c:strCache>
            </c:strRef>
          </c:tx>
          <c:spPr>
            <a:solidFill>
              <a:srgbClr val="002060"/>
            </a:solidFill>
            <a:ln>
              <a:noFill/>
            </a:ln>
            <a:effectLst/>
          </c:spPr>
          <c:invertIfNegative val="0"/>
          <c:cat>
            <c:strRef>
              <c:f>'Fig. 3, 4'!$B$2:$B$9</c:f>
              <c:strCache>
                <c:ptCount val="8"/>
                <c:pt idx="0">
                  <c:v>Norway</c:v>
                </c:pt>
                <c:pt idx="1">
                  <c:v>Australia</c:v>
                </c:pt>
                <c:pt idx="2">
                  <c:v>UK</c:v>
                </c:pt>
                <c:pt idx="3">
                  <c:v>Italy</c:v>
                </c:pt>
                <c:pt idx="4">
                  <c:v>New Zealand</c:v>
                </c:pt>
                <c:pt idx="5">
                  <c:v>Canada</c:v>
                </c:pt>
                <c:pt idx="6">
                  <c:v>Denmark</c:v>
                </c:pt>
                <c:pt idx="7">
                  <c:v>Spain</c:v>
                </c:pt>
              </c:strCache>
            </c:strRef>
          </c:cat>
          <c:val>
            <c:numRef>
              <c:f>'Fig. 3, 4'!$H$2:$H$9</c:f>
              <c:numCache>
                <c:formatCode>General</c:formatCode>
                <c:ptCount val="8"/>
                <c:pt idx="0">
                  <c:v>13.6</c:v>
                </c:pt>
                <c:pt idx="2">
                  <c:v>9.1999999999999993</c:v>
                </c:pt>
                <c:pt idx="3">
                  <c:v>12.3</c:v>
                </c:pt>
                <c:pt idx="5">
                  <c:v>15.8</c:v>
                </c:pt>
                <c:pt idx="6">
                  <c:v>10.8</c:v>
                </c:pt>
                <c:pt idx="7">
                  <c:v>16.600000000000001</c:v>
                </c:pt>
              </c:numCache>
            </c:numRef>
          </c:val>
          <c:extLst xmlns:c16r2="http://schemas.microsoft.com/office/drawing/2015/06/chart">
            <c:ext xmlns:c16="http://schemas.microsoft.com/office/drawing/2014/chart" uri="{C3380CC4-5D6E-409C-BE32-E72D297353CC}">
              <c16:uniqueId val="{00000002-2B73-40B0-A70B-E2A574555A4A}"/>
            </c:ext>
          </c:extLst>
        </c:ser>
        <c:dLbls>
          <c:showLegendKey val="0"/>
          <c:showVal val="0"/>
          <c:showCatName val="0"/>
          <c:showSerName val="0"/>
          <c:showPercent val="0"/>
          <c:showBubbleSize val="0"/>
        </c:dLbls>
        <c:gapWidth val="182"/>
        <c:axId val="358913304"/>
        <c:axId val="358910168"/>
      </c:barChart>
      <c:catAx>
        <c:axId val="358913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8910168"/>
        <c:crosses val="autoZero"/>
        <c:auto val="1"/>
        <c:lblAlgn val="ctr"/>
        <c:lblOffset val="100"/>
        <c:noMultiLvlLbl val="0"/>
      </c:catAx>
      <c:valAx>
        <c:axId val="358910168"/>
        <c:scaling>
          <c:orientation val="minMax"/>
          <c:max val="100"/>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8913304"/>
        <c:crosses val="autoZero"/>
        <c:crossBetween val="between"/>
        <c:majorUnit val="10"/>
      </c:valAx>
      <c:spPr>
        <a:noFill/>
        <a:ln>
          <a:noFill/>
        </a:ln>
        <a:effectLst/>
      </c:spPr>
    </c:plotArea>
    <c:legend>
      <c:legendPos val="b"/>
      <c:layout>
        <c:manualLayout>
          <c:xMode val="edge"/>
          <c:yMode val="edge"/>
          <c:x val="0.31649629860976292"/>
          <c:y val="0.9094500335613146"/>
          <c:w val="0.50299401968851032"/>
          <c:h val="6.910257314064152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0.57908</cdr:x>
      <cdr:y>0.02707</cdr:y>
    </cdr:from>
    <cdr:to>
      <cdr:x>0.58181</cdr:x>
      <cdr:y>0.79704</cdr:y>
    </cdr:to>
    <cdr:cxnSp macro="">
      <cdr:nvCxnSpPr>
        <cdr:cNvPr id="3" name="Straight Connector 2"/>
        <cdr:cNvCxnSpPr/>
      </cdr:nvCxnSpPr>
      <cdr:spPr>
        <a:xfrm xmlns:a="http://schemas.openxmlformats.org/drawingml/2006/main" flipH="1" flipV="1">
          <a:off x="2531711" y="77373"/>
          <a:ext cx="11936" cy="2201167"/>
        </a:xfrm>
        <a:prstGeom xmlns:a="http://schemas.openxmlformats.org/drawingml/2006/main" prst="line">
          <a:avLst/>
        </a:prstGeom>
        <a:ln xmlns:a="http://schemas.openxmlformats.org/drawingml/2006/main">
          <a:solidFill>
            <a:schemeClr val="bg2">
              <a:lumMod val="9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BE96-C12D-474E-9CAB-54B91C7F3C91}" type="datetimeFigureOut">
              <a:rPr lang="en-GB" smtClean="0"/>
              <a:t>04/11/2019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B2FD2-7E65-439A-A3C7-546DEB3FD2B7}" type="slidenum">
              <a:rPr lang="en-GB" smtClean="0"/>
              <a:t>‹#›</a:t>
            </a:fld>
            <a:endParaRPr lang="en-GB"/>
          </a:p>
        </p:txBody>
      </p:sp>
    </p:spTree>
    <p:extLst>
      <p:ext uri="{BB962C8B-B14F-4D97-AF65-F5344CB8AC3E}">
        <p14:creationId xmlns:p14="http://schemas.microsoft.com/office/powerpoint/2010/main" val="119536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5B2FD2-7E65-439A-A3C7-546DEB3FD2B7}" type="slidenum">
              <a:rPr lang="en-GB" smtClean="0"/>
              <a:t>1</a:t>
            </a:fld>
            <a:endParaRPr lang="en-GB"/>
          </a:p>
        </p:txBody>
      </p:sp>
    </p:spTree>
    <p:extLst>
      <p:ext uri="{BB962C8B-B14F-4D97-AF65-F5344CB8AC3E}">
        <p14:creationId xmlns:p14="http://schemas.microsoft.com/office/powerpoint/2010/main" val="160687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9CE514-711A-43D7-8428-026D80A504F5}"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136024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9CE514-711A-43D7-8428-026D80A504F5}"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159288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9CE514-711A-43D7-8428-026D80A504F5}"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271252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9CE514-711A-43D7-8428-026D80A504F5}"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4786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CE514-711A-43D7-8428-026D80A504F5}"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41502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9CE514-711A-43D7-8428-026D80A504F5}"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41042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9CE514-711A-43D7-8428-026D80A504F5}" type="datetimeFigureOut">
              <a:rPr lang="en-GB" smtClean="0"/>
              <a:t>04/11/2019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133083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9CE514-711A-43D7-8428-026D80A504F5}" type="datetimeFigureOut">
              <a:rPr lang="en-GB" smtClean="0"/>
              <a:t>04/11/2019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322359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CE514-711A-43D7-8428-026D80A504F5}" type="datetimeFigureOut">
              <a:rPr lang="en-GB" smtClean="0"/>
              <a:t>04/11/2019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371553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CE514-711A-43D7-8428-026D80A504F5}"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97924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CE514-711A-43D7-8428-026D80A504F5}"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111ACF-5856-4B18-86A9-E117BD90F5D5}" type="slidenum">
              <a:rPr lang="en-GB" smtClean="0"/>
              <a:t>‹#›</a:t>
            </a:fld>
            <a:endParaRPr lang="en-GB"/>
          </a:p>
        </p:txBody>
      </p:sp>
    </p:spTree>
    <p:extLst>
      <p:ext uri="{BB962C8B-B14F-4D97-AF65-F5344CB8AC3E}">
        <p14:creationId xmlns:p14="http://schemas.microsoft.com/office/powerpoint/2010/main" val="416279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CE514-711A-43D7-8428-026D80A504F5}" type="datetimeFigureOut">
              <a:rPr lang="en-GB" smtClean="0"/>
              <a:t>04/11/2019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1ACF-5856-4B18-86A9-E117BD90F5D5}" type="slidenum">
              <a:rPr lang="en-GB" smtClean="0"/>
              <a:t>‹#›</a:t>
            </a:fld>
            <a:endParaRPr lang="en-GB"/>
          </a:p>
        </p:txBody>
      </p:sp>
    </p:spTree>
    <p:extLst>
      <p:ext uri="{BB962C8B-B14F-4D97-AF65-F5344CB8AC3E}">
        <p14:creationId xmlns:p14="http://schemas.microsoft.com/office/powerpoint/2010/main" val="1261313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667000"/>
            <a:ext cx="8610600" cy="933450"/>
          </a:xfrm>
        </p:spPr>
        <p:txBody>
          <a:bodyPr>
            <a:normAutofit fontScale="90000"/>
          </a:bodyPr>
          <a:lstStyle/>
          <a:p>
            <a:r>
              <a:rPr lang="en-GB" b="1" dirty="0" smtClean="0">
                <a:solidFill>
                  <a:srgbClr val="FF0000"/>
                </a:solidFill>
              </a:rPr>
              <a:t>The life and times of categorical inequality: class, gender and race in historical perspective   </a:t>
            </a:r>
            <a:r>
              <a:rPr lang="en-GB" dirty="0">
                <a:solidFill>
                  <a:srgbClr val="FF0000"/>
                </a:solidFill>
              </a:rPr>
              <a:t/>
            </a:r>
            <a:br>
              <a:rPr lang="en-GB" dirty="0">
                <a:solidFill>
                  <a:srgbClr val="FF0000"/>
                </a:solidFill>
              </a:rPr>
            </a:br>
            <a:endParaRPr lang="en-GB" dirty="0">
              <a:solidFill>
                <a:srgbClr val="FF0000"/>
              </a:solidFill>
            </a:endParaRPr>
          </a:p>
        </p:txBody>
      </p:sp>
      <p:sp>
        <p:nvSpPr>
          <p:cNvPr id="6" name="Subtitle 5"/>
          <p:cNvSpPr>
            <a:spLocks noGrp="1"/>
          </p:cNvSpPr>
          <p:nvPr>
            <p:ph type="subTitle" idx="1"/>
          </p:nvPr>
        </p:nvSpPr>
        <p:spPr/>
        <p:txBody>
          <a:bodyPr>
            <a:normAutofit/>
          </a:bodyPr>
          <a:lstStyle/>
          <a:p>
            <a:r>
              <a:rPr lang="en-GB" dirty="0" smtClean="0"/>
              <a:t>Mike Savage </a:t>
            </a:r>
          </a:p>
          <a:p>
            <a:r>
              <a:rPr lang="en-GB" sz="2000" dirty="0" smtClean="0"/>
              <a:t> </a:t>
            </a:r>
            <a:endParaRPr lang="en-GB" sz="2000" dirty="0"/>
          </a:p>
          <a:p>
            <a:endParaRPr lang="en-GB" sz="2400" dirty="0" smtClean="0"/>
          </a:p>
          <a:p>
            <a:endParaRPr lang="en-GB" sz="2800" dirty="0"/>
          </a:p>
        </p:txBody>
      </p:sp>
      <p:sp>
        <p:nvSpPr>
          <p:cNvPr id="7" name="AutoShape 4" descr="Image result for III 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7137057" y="31610"/>
            <a:ext cx="1781175" cy="1790700"/>
          </a:xfrm>
          <a:prstGeom prst="rect">
            <a:avLst/>
          </a:prstGeom>
        </p:spPr>
      </p:pic>
      <p:sp>
        <p:nvSpPr>
          <p:cNvPr id="9" name="AutoShape 6" descr="Image result for lse international inequalities institu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a:off x="990600" y="457200"/>
            <a:ext cx="4038600" cy="844487"/>
          </a:xfrm>
          <a:prstGeom prst="rect">
            <a:avLst/>
          </a:prstGeom>
        </p:spPr>
      </p:pic>
    </p:spTree>
    <p:extLst>
      <p:ext uri="{BB962C8B-B14F-4D97-AF65-F5344CB8AC3E}">
        <p14:creationId xmlns:p14="http://schemas.microsoft.com/office/powerpoint/2010/main" val="880062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p:cNvPicPr/>
          <p:nvPr/>
        </p:nvPicPr>
        <p:blipFill rotWithShape="1">
          <a:blip r:embed="rId2"/>
          <a:srcRect l="8759" t="11829" r="9634" b="4789"/>
          <a:stretch/>
        </p:blipFill>
        <p:spPr bwMode="auto">
          <a:xfrm>
            <a:off x="395536" y="764704"/>
            <a:ext cx="8496944" cy="5400600"/>
          </a:xfrm>
          <a:prstGeom prst="rect">
            <a:avLst/>
          </a:prstGeom>
          <a:ln>
            <a:noFill/>
          </a:ln>
          <a:effectLst/>
          <a:extLst>
            <a:ext uri="{53640926-AAD7-44D8-BBD7-CCE9431645EC}">
              <a14:shadowObscured xmlns:a14="http://schemas.microsoft.com/office/drawing/2010/main"/>
            </a:ext>
          </a:extLst>
        </p:spPr>
      </p:pic>
      <p:sp>
        <p:nvSpPr>
          <p:cNvPr id="3" name="TextBox 2"/>
          <p:cNvSpPr txBox="1"/>
          <p:nvPr/>
        </p:nvSpPr>
        <p:spPr>
          <a:xfrm>
            <a:off x="0" y="0"/>
            <a:ext cx="9144000" cy="523220"/>
          </a:xfrm>
          <a:prstGeom prst="rect">
            <a:avLst/>
          </a:prstGeom>
          <a:noFill/>
        </p:spPr>
        <p:txBody>
          <a:bodyPr wrap="square" rtlCol="0">
            <a:spAutoFit/>
          </a:bodyPr>
          <a:lstStyle/>
          <a:p>
            <a:r>
              <a:rPr lang="en-GB" sz="2800" dirty="0" smtClean="0">
                <a:solidFill>
                  <a:srgbClr val="00B0F0"/>
                </a:solidFill>
              </a:rPr>
              <a:t>Contrast visual of racial/ethnic categories from the US Census</a:t>
            </a:r>
            <a:endParaRPr lang="en-GB" sz="2800" dirty="0">
              <a:solidFill>
                <a:srgbClr val="00B0F0"/>
              </a:solidFill>
            </a:endParaRPr>
          </a:p>
        </p:txBody>
      </p:sp>
    </p:spTree>
    <p:extLst>
      <p:ext uri="{BB962C8B-B14F-4D97-AF65-F5344CB8AC3E}">
        <p14:creationId xmlns:p14="http://schemas.microsoft.com/office/powerpoint/2010/main" val="165272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2: Modernity and the genesis of classic categories</a:t>
            </a:r>
            <a:endParaRPr lang="en-GB" dirty="0">
              <a:solidFill>
                <a:srgbClr val="FF0000"/>
              </a:solidFill>
            </a:endParaRP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1848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smtClean="0">
                <a:solidFill>
                  <a:srgbClr val="00B0F0"/>
                </a:solidFill>
              </a:rPr>
              <a:t>Disputing the ‘</a:t>
            </a:r>
            <a:r>
              <a:rPr lang="en-GB" dirty="0" err="1" smtClean="0">
                <a:solidFill>
                  <a:srgbClr val="00B0F0"/>
                </a:solidFill>
              </a:rPr>
              <a:t>whig</a:t>
            </a:r>
            <a:r>
              <a:rPr lang="en-GB" dirty="0" smtClean="0">
                <a:solidFill>
                  <a:srgbClr val="00B0F0"/>
                </a:solidFill>
              </a:rPr>
              <a:t>’ individualist history of modernity</a:t>
            </a:r>
            <a:endParaRPr lang="en-GB" dirty="0">
              <a:solidFill>
                <a:srgbClr val="00B0F0"/>
              </a:solidFill>
            </a:endParaRPr>
          </a:p>
        </p:txBody>
      </p:sp>
      <p:sp>
        <p:nvSpPr>
          <p:cNvPr id="3" name="Content Placeholder 2"/>
          <p:cNvSpPr>
            <a:spLocks noGrp="1"/>
          </p:cNvSpPr>
          <p:nvPr>
            <p:ph idx="1"/>
          </p:nvPr>
        </p:nvSpPr>
        <p:spPr>
          <a:xfrm>
            <a:off x="179512" y="1484784"/>
            <a:ext cx="8784976" cy="5256584"/>
          </a:xfrm>
        </p:spPr>
        <p:txBody>
          <a:bodyPr>
            <a:normAutofit fontScale="85000" lnSpcReduction="20000"/>
          </a:bodyPr>
          <a:lstStyle/>
          <a:p>
            <a:r>
              <a:rPr lang="en-GB" dirty="0" smtClean="0"/>
              <a:t>Modernity is often understood as the rise of emergence of individualised identities </a:t>
            </a:r>
          </a:p>
          <a:p>
            <a:pPr lvl="1"/>
            <a:r>
              <a:rPr lang="en-GB" dirty="0" smtClean="0"/>
              <a:t>Liberal/ utilitarian perspectives </a:t>
            </a:r>
          </a:p>
          <a:p>
            <a:pPr lvl="1"/>
            <a:r>
              <a:rPr lang="en-GB" dirty="0" smtClean="0"/>
              <a:t>Classic sociological theory (Weber, Durkheim…)</a:t>
            </a:r>
          </a:p>
          <a:p>
            <a:pPr lvl="1"/>
            <a:r>
              <a:rPr lang="en-GB" dirty="0"/>
              <a:t>Theories of nationalism and citizenship</a:t>
            </a:r>
          </a:p>
          <a:p>
            <a:pPr lvl="1"/>
            <a:r>
              <a:rPr lang="en-GB" dirty="0" smtClean="0"/>
              <a:t>Foucault’s theories of governmentality</a:t>
            </a:r>
          </a:p>
          <a:p>
            <a:pPr lvl="1"/>
            <a:endParaRPr lang="en-GB" dirty="0"/>
          </a:p>
          <a:p>
            <a:r>
              <a:rPr lang="en-GB" dirty="0" smtClean="0"/>
              <a:t>However, 19</a:t>
            </a:r>
            <a:r>
              <a:rPr lang="en-GB" baseline="30000" dirty="0" smtClean="0"/>
              <a:t>th</a:t>
            </a:r>
            <a:r>
              <a:rPr lang="en-GB" dirty="0" smtClean="0"/>
              <a:t> century modernity is better understood as </a:t>
            </a:r>
            <a:r>
              <a:rPr lang="en-GB" u="sng" dirty="0" smtClean="0"/>
              <a:t>proliferating categorical divides</a:t>
            </a:r>
          </a:p>
          <a:p>
            <a:pPr lvl="1"/>
            <a:r>
              <a:rPr lang="en-GB" dirty="0" smtClean="0"/>
              <a:t>‘Respectability’ and ‘Cultivation’ </a:t>
            </a:r>
          </a:p>
          <a:p>
            <a:pPr lvl="1"/>
            <a:r>
              <a:rPr lang="en-GB" dirty="0" smtClean="0"/>
              <a:t>Feminist </a:t>
            </a:r>
            <a:r>
              <a:rPr lang="en-GB" dirty="0"/>
              <a:t>perspectives (</a:t>
            </a:r>
            <a:r>
              <a:rPr lang="en-GB" dirty="0" err="1"/>
              <a:t>Frederici</a:t>
            </a:r>
            <a:r>
              <a:rPr lang="en-GB" dirty="0"/>
              <a:t>, </a:t>
            </a:r>
            <a:r>
              <a:rPr lang="en-GB" dirty="0" err="1"/>
              <a:t>Mies</a:t>
            </a:r>
            <a:r>
              <a:rPr lang="en-GB" dirty="0"/>
              <a:t>) </a:t>
            </a:r>
            <a:endParaRPr lang="en-GB" dirty="0" smtClean="0"/>
          </a:p>
          <a:p>
            <a:pPr lvl="1"/>
            <a:r>
              <a:rPr lang="en-GB" dirty="0" smtClean="0"/>
              <a:t>Theories of racial capitalism/ empire and racism (Rodney, </a:t>
            </a:r>
            <a:endParaRPr lang="en-GB" dirty="0"/>
          </a:p>
          <a:p>
            <a:pPr lvl="1"/>
            <a:r>
              <a:rPr lang="en-GB" dirty="0" smtClean="0"/>
              <a:t>Historical anthropology of classification (e.g. Dirks, Mitchell)</a:t>
            </a:r>
          </a:p>
          <a:p>
            <a:pPr lvl="1"/>
            <a:r>
              <a:rPr lang="en-GB" dirty="0" smtClean="0"/>
              <a:t>Class </a:t>
            </a:r>
            <a:r>
              <a:rPr lang="en-GB" dirty="0"/>
              <a:t>formation perspectives (Mann)</a:t>
            </a:r>
          </a:p>
          <a:p>
            <a:pPr lvl="1"/>
            <a:endParaRPr lang="en-GB" dirty="0" smtClean="0"/>
          </a:p>
          <a:p>
            <a:pPr marL="457200" lvl="1" indent="0">
              <a:buNone/>
            </a:pPr>
            <a:endParaRPr lang="en-GB" dirty="0"/>
          </a:p>
        </p:txBody>
      </p:sp>
    </p:spTree>
    <p:extLst>
      <p:ext uri="{BB962C8B-B14F-4D97-AF65-F5344CB8AC3E}">
        <p14:creationId xmlns:p14="http://schemas.microsoft.com/office/powerpoint/2010/main" val="79431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786210"/>
          </a:xfrm>
        </p:spPr>
        <p:txBody>
          <a:bodyPr>
            <a:normAutofit fontScale="90000"/>
          </a:bodyPr>
          <a:lstStyle/>
          <a:p>
            <a:pPr lvl="1" algn="ctr" rtl="0">
              <a:spcBef>
                <a:spcPct val="0"/>
              </a:spcBef>
            </a:pPr>
            <a:r>
              <a:rPr lang="en-GB" sz="3200" dirty="0" err="1" smtClean="0">
                <a:solidFill>
                  <a:srgbClr val="00B0F0"/>
                </a:solidFill>
              </a:rPr>
              <a:t>Osterhammel</a:t>
            </a:r>
            <a:r>
              <a:rPr lang="en-GB" sz="3200" dirty="0" smtClean="0">
                <a:solidFill>
                  <a:srgbClr val="00B0F0"/>
                </a:solidFill>
              </a:rPr>
              <a:t>: ‘The nineteenth century was an age of empires, and it culminated in a world war in which empires fought each other’</a:t>
            </a:r>
            <a:r>
              <a:rPr lang="en-GB" dirty="0" smtClean="0"/>
              <a:t/>
            </a:r>
            <a:br>
              <a:rPr lang="en-GB" dirty="0" smtClean="0"/>
            </a:br>
            <a:endParaRPr lang="en-GB" dirty="0">
              <a:solidFill>
                <a:srgbClr val="00B0F0"/>
              </a:solidFill>
            </a:endParaRPr>
          </a:p>
        </p:txBody>
      </p:sp>
      <p:pic>
        <p:nvPicPr>
          <p:cNvPr id="5" name="Content Placeholder 4"/>
          <p:cNvPicPr>
            <a:picLocks noGrp="1" noChangeAspect="1"/>
          </p:cNvPicPr>
          <p:nvPr>
            <p:ph idx="1"/>
          </p:nvPr>
        </p:nvPicPr>
        <p:blipFill>
          <a:blip r:embed="rId2"/>
          <a:stretch>
            <a:fillRect/>
          </a:stretch>
        </p:blipFill>
        <p:spPr>
          <a:xfrm>
            <a:off x="1043608" y="2276872"/>
            <a:ext cx="7407167" cy="4239792"/>
          </a:xfrm>
          <a:prstGeom prst="rect">
            <a:avLst/>
          </a:prstGeom>
        </p:spPr>
      </p:pic>
    </p:spTree>
    <p:extLst>
      <p:ext uri="{BB962C8B-B14F-4D97-AF65-F5344CB8AC3E}">
        <p14:creationId xmlns:p14="http://schemas.microsoft.com/office/powerpoint/2010/main" val="316598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Category formation driven by insider-outsider imperial tensions  </a:t>
            </a:r>
            <a:endParaRPr lang="en-GB" dirty="0">
              <a:solidFill>
                <a:srgbClr val="00B0F0"/>
              </a:solidFill>
            </a:endParaRPr>
          </a:p>
        </p:txBody>
      </p:sp>
      <p:sp>
        <p:nvSpPr>
          <p:cNvPr id="3" name="Content Placeholder 2"/>
          <p:cNvSpPr>
            <a:spLocks noGrp="1"/>
          </p:cNvSpPr>
          <p:nvPr>
            <p:ph idx="1"/>
          </p:nvPr>
        </p:nvSpPr>
        <p:spPr>
          <a:xfrm>
            <a:off x="457200" y="1772816"/>
            <a:ext cx="8579296" cy="5085184"/>
          </a:xfrm>
        </p:spPr>
        <p:txBody>
          <a:bodyPr>
            <a:normAutofit/>
          </a:bodyPr>
          <a:lstStyle/>
          <a:p>
            <a:r>
              <a:rPr lang="en-GB" b="1" dirty="0" smtClean="0"/>
              <a:t>Race</a:t>
            </a:r>
            <a:r>
              <a:rPr lang="en-GB" dirty="0" smtClean="0"/>
              <a:t> is the fundamental classic category, ‘grounded’ in eugenics, but its modalities vary  according to local context of indigenous populations, slavery, immigration.</a:t>
            </a:r>
          </a:p>
          <a:p>
            <a:r>
              <a:rPr lang="en-GB" b="1" dirty="0" smtClean="0"/>
              <a:t>Gender</a:t>
            </a:r>
            <a:r>
              <a:rPr lang="en-GB" dirty="0" smtClean="0"/>
              <a:t> as </a:t>
            </a:r>
            <a:r>
              <a:rPr lang="en-GB" dirty="0" err="1" smtClean="0"/>
              <a:t>janus</a:t>
            </a:r>
            <a:r>
              <a:rPr lang="en-GB" dirty="0" smtClean="0"/>
              <a:t> faced insider-outsider category (women as ‘private’ bearers of the civilising mission)</a:t>
            </a:r>
          </a:p>
          <a:p>
            <a:r>
              <a:rPr lang="en-GB" b="1" dirty="0" smtClean="0"/>
              <a:t>Class</a:t>
            </a:r>
            <a:r>
              <a:rPr lang="en-GB" dirty="0" smtClean="0"/>
              <a:t> operates more hesitantly in the context of nationalising and defensive forces </a:t>
            </a:r>
            <a:endParaRPr lang="en-GB" dirty="0"/>
          </a:p>
        </p:txBody>
      </p:sp>
    </p:spTree>
    <p:extLst>
      <p:ext uri="{BB962C8B-B14F-4D97-AF65-F5344CB8AC3E}">
        <p14:creationId xmlns:p14="http://schemas.microsoft.com/office/powerpoint/2010/main" val="73798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3: the 20</a:t>
            </a:r>
            <a:r>
              <a:rPr lang="en-GB" baseline="30000" dirty="0" smtClean="0">
                <a:solidFill>
                  <a:srgbClr val="FF0000"/>
                </a:solidFill>
              </a:rPr>
              <a:t>th</a:t>
            </a:r>
            <a:r>
              <a:rPr lang="en-GB" dirty="0" smtClean="0">
                <a:solidFill>
                  <a:srgbClr val="FF0000"/>
                </a:solidFill>
              </a:rPr>
              <a:t> c formation of relative social categories</a:t>
            </a:r>
            <a:endParaRPr lang="en-GB" dirty="0">
              <a:solidFill>
                <a:srgbClr val="FF0000"/>
              </a:solidFill>
            </a:endParaRP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81653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246"/>
            <a:ext cx="8507288" cy="1517030"/>
          </a:xfrm>
        </p:spPr>
        <p:txBody>
          <a:bodyPr>
            <a:normAutofit fontScale="90000"/>
          </a:bodyPr>
          <a:lstStyle/>
          <a:p>
            <a:r>
              <a:rPr lang="en-GB" u="sng" dirty="0" smtClean="0">
                <a:solidFill>
                  <a:srgbClr val="00B0F0"/>
                </a:solidFill>
              </a:rPr>
              <a:t>The social scientific rendering of categories as relational and probabilistic </a:t>
            </a:r>
            <a:endParaRPr lang="en-GB" u="sng"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179512" y="2204864"/>
            <a:ext cx="1809750" cy="2771775"/>
          </a:xfrm>
          <a:prstGeom prst="rect">
            <a:avLst/>
          </a:prstGeom>
        </p:spPr>
      </p:pic>
      <p:sp>
        <p:nvSpPr>
          <p:cNvPr id="5" name="TextBox 4"/>
          <p:cNvSpPr txBox="1"/>
          <p:nvPr/>
        </p:nvSpPr>
        <p:spPr>
          <a:xfrm>
            <a:off x="1989262" y="1268760"/>
            <a:ext cx="7154738" cy="5109091"/>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The rise of the national sample survey, 1930+</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The qualitative or ‘in-depth’ interview, 1940s+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The emergence of comparative anthropology  (Margaret Mead, Manchester school, </a:t>
            </a:r>
            <a:r>
              <a:rPr lang="en-GB" sz="2800" dirty="0" err="1" smtClean="0"/>
              <a:t>etc</a:t>
            </a:r>
            <a:r>
              <a:rPr lang="en-GB" sz="2800" dirty="0" smtClean="0"/>
              <a: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New repertoires of social science, 1950s&gt;</a:t>
            </a:r>
          </a:p>
          <a:p>
            <a:pPr marL="742950" lvl="1" indent="-285750">
              <a:buFont typeface="Arial" panose="020B0604020202020204" pitchFamily="34" charset="0"/>
              <a:buChar char="•"/>
            </a:pPr>
            <a:r>
              <a:rPr lang="en-GB" sz="2800" dirty="0" smtClean="0"/>
              <a:t>Redefining poverty as a relative state</a:t>
            </a:r>
          </a:p>
          <a:p>
            <a:pPr marL="742950" lvl="1" indent="-285750">
              <a:buFont typeface="Arial" panose="020B0604020202020204" pitchFamily="34" charset="0"/>
              <a:buChar char="•"/>
            </a:pPr>
            <a:r>
              <a:rPr lang="en-GB" sz="2800" dirty="0" smtClean="0"/>
              <a:t>Social mobility studies</a:t>
            </a:r>
          </a:p>
          <a:p>
            <a:pPr marL="742950" lvl="1" indent="-285750">
              <a:buFont typeface="Arial" panose="020B0604020202020204" pitchFamily="34" charset="0"/>
              <a:buChar char="•"/>
            </a:pPr>
            <a:r>
              <a:rPr lang="en-GB" sz="2800" dirty="0" smtClean="0"/>
              <a:t>Health and educational attainment</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161967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later 20</a:t>
            </a:r>
            <a:r>
              <a:rPr lang="en-GB" baseline="30000" dirty="0" smtClean="0">
                <a:solidFill>
                  <a:srgbClr val="00B0F0"/>
                </a:solidFill>
              </a:rPr>
              <a:t>th</a:t>
            </a:r>
            <a:r>
              <a:rPr lang="en-GB" dirty="0" smtClean="0">
                <a:solidFill>
                  <a:srgbClr val="00B0F0"/>
                </a:solidFill>
              </a:rPr>
              <a:t> C reframing of ‘classic’ to ‘relative social’ categories</a:t>
            </a:r>
            <a:endParaRPr lang="en-GB" dirty="0">
              <a:solidFill>
                <a:srgbClr val="00B0F0"/>
              </a:solidFill>
            </a:endParaRPr>
          </a:p>
        </p:txBody>
      </p:sp>
      <p:sp>
        <p:nvSpPr>
          <p:cNvPr id="3" name="Content Placeholder 2"/>
          <p:cNvSpPr>
            <a:spLocks noGrp="1"/>
          </p:cNvSpPr>
          <p:nvPr>
            <p:ph idx="1"/>
          </p:nvPr>
        </p:nvSpPr>
        <p:spPr/>
        <p:txBody>
          <a:bodyPr/>
          <a:lstStyle/>
          <a:p>
            <a:r>
              <a:rPr lang="en-GB" dirty="0" smtClean="0"/>
              <a:t>From class exploitation to class schemas</a:t>
            </a:r>
          </a:p>
          <a:p>
            <a:endParaRPr lang="en-GB" dirty="0"/>
          </a:p>
          <a:p>
            <a:r>
              <a:rPr lang="en-GB" dirty="0" smtClean="0"/>
              <a:t>From sex to gender</a:t>
            </a:r>
          </a:p>
          <a:p>
            <a:endParaRPr lang="en-GB" dirty="0"/>
          </a:p>
          <a:p>
            <a:r>
              <a:rPr lang="en-GB" dirty="0" smtClean="0"/>
              <a:t>From race to ethnicity </a:t>
            </a:r>
          </a:p>
          <a:p>
            <a:pPr marL="457200" lvl="1" indent="0">
              <a:buNone/>
            </a:pPr>
            <a:endParaRPr lang="en-GB" dirty="0"/>
          </a:p>
          <a:p>
            <a:endParaRPr lang="en-GB" dirty="0"/>
          </a:p>
        </p:txBody>
      </p:sp>
    </p:spTree>
    <p:extLst>
      <p:ext uri="{BB962C8B-B14F-4D97-AF65-F5344CB8AC3E}">
        <p14:creationId xmlns:p14="http://schemas.microsoft.com/office/powerpoint/2010/main" val="314517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 y="76200"/>
            <a:ext cx="9042400" cy="6781800"/>
          </a:xfrm>
        </p:spPr>
      </p:pic>
    </p:spTree>
    <p:extLst>
      <p:ext uri="{BB962C8B-B14F-4D97-AF65-F5344CB8AC3E}">
        <p14:creationId xmlns:p14="http://schemas.microsoft.com/office/powerpoint/2010/main" val="296318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8795320" cy="763348"/>
          </a:xfrm>
        </p:spPr>
        <p:txBody>
          <a:bodyPr>
            <a:normAutofit fontScale="90000"/>
          </a:bodyPr>
          <a:lstStyle/>
          <a:p>
            <a:r>
              <a:rPr lang="en-GB" dirty="0" err="1" smtClean="0">
                <a:solidFill>
                  <a:srgbClr val="00B0F0"/>
                </a:solidFill>
              </a:rPr>
              <a:t>Goldthorpe’s</a:t>
            </a:r>
            <a:r>
              <a:rPr lang="en-GB" dirty="0" smtClean="0">
                <a:solidFill>
                  <a:srgbClr val="00B0F0"/>
                </a:solidFill>
              </a:rPr>
              <a:t> sociological model (1980&gt;)</a:t>
            </a:r>
            <a:endParaRPr lang="en-GB" dirty="0">
              <a:solidFill>
                <a:srgbClr val="00B0F0"/>
              </a:solidFill>
            </a:endParaRPr>
          </a:p>
        </p:txBody>
      </p:sp>
      <p:pic>
        <p:nvPicPr>
          <p:cNvPr id="2050" name="Picture 2" descr="Image result for NS S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1" y="1037986"/>
            <a:ext cx="8428619" cy="55152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68643" y="3352800"/>
            <a:ext cx="822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181981" y="5181600"/>
            <a:ext cx="8428619"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2337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My plan</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GB" dirty="0" smtClean="0"/>
              <a:t>The challenges to inequality research</a:t>
            </a:r>
          </a:p>
          <a:p>
            <a:pPr marL="514350" indent="-514350">
              <a:buFont typeface="+mj-lt"/>
              <a:buAutoNum type="arabicPeriod"/>
            </a:pPr>
            <a:endParaRPr lang="en-GB" dirty="0"/>
          </a:p>
          <a:p>
            <a:pPr marL="514350" lvl="0" indent="-514350">
              <a:buFont typeface="+mj-lt"/>
              <a:buAutoNum type="arabicPeriod"/>
            </a:pPr>
            <a:r>
              <a:rPr lang="en-GB" dirty="0" smtClean="0">
                <a:solidFill>
                  <a:prstClr val="black"/>
                </a:solidFill>
              </a:rPr>
              <a:t>Modernity </a:t>
            </a:r>
            <a:r>
              <a:rPr lang="en-GB" dirty="0">
                <a:solidFill>
                  <a:prstClr val="black"/>
                </a:solidFill>
              </a:rPr>
              <a:t>and </a:t>
            </a:r>
            <a:r>
              <a:rPr lang="en-GB" dirty="0" smtClean="0">
                <a:solidFill>
                  <a:prstClr val="black"/>
                </a:solidFill>
              </a:rPr>
              <a:t>genesis of ‘classic’ </a:t>
            </a:r>
            <a:r>
              <a:rPr lang="en-GB" dirty="0">
                <a:solidFill>
                  <a:prstClr val="black"/>
                </a:solidFill>
              </a:rPr>
              <a:t>categories </a:t>
            </a:r>
          </a:p>
          <a:p>
            <a:pPr marL="514350" lvl="0" indent="-514350">
              <a:buFont typeface="+mj-lt"/>
              <a:buAutoNum type="arabicPeriod"/>
            </a:pPr>
            <a:endParaRPr lang="en-GB" dirty="0">
              <a:solidFill>
                <a:prstClr val="black"/>
              </a:solidFill>
            </a:endParaRPr>
          </a:p>
          <a:p>
            <a:pPr marL="514350" lvl="0" indent="-514350">
              <a:buFont typeface="+mj-lt"/>
              <a:buAutoNum type="arabicPeriod"/>
            </a:pPr>
            <a:r>
              <a:rPr lang="en-GB" dirty="0">
                <a:solidFill>
                  <a:prstClr val="black"/>
                </a:solidFill>
              </a:rPr>
              <a:t>The </a:t>
            </a:r>
            <a:r>
              <a:rPr lang="en-GB" dirty="0" smtClean="0">
                <a:solidFill>
                  <a:prstClr val="black"/>
                </a:solidFill>
              </a:rPr>
              <a:t>20</a:t>
            </a:r>
            <a:r>
              <a:rPr lang="en-GB" baseline="30000" dirty="0" smtClean="0">
                <a:solidFill>
                  <a:prstClr val="black"/>
                </a:solidFill>
              </a:rPr>
              <a:t>th</a:t>
            </a:r>
            <a:r>
              <a:rPr lang="en-GB" dirty="0" smtClean="0">
                <a:solidFill>
                  <a:prstClr val="black"/>
                </a:solidFill>
              </a:rPr>
              <a:t> C rise of relative social categories </a:t>
            </a:r>
            <a:endParaRPr lang="en-GB" dirty="0">
              <a:solidFill>
                <a:prstClr val="black"/>
              </a:solidFill>
            </a:endParaRPr>
          </a:p>
          <a:p>
            <a:pPr marL="514350" lvl="0" indent="-514350">
              <a:buFont typeface="+mj-lt"/>
              <a:buAutoNum type="arabicPeriod"/>
            </a:pPr>
            <a:endParaRPr lang="en-GB" dirty="0">
              <a:solidFill>
                <a:prstClr val="black"/>
              </a:solidFill>
            </a:endParaRPr>
          </a:p>
          <a:p>
            <a:pPr marL="514350" lvl="0" indent="-514350">
              <a:buFont typeface="+mj-lt"/>
              <a:buAutoNum type="arabicPeriod"/>
            </a:pPr>
            <a:r>
              <a:rPr lang="en-GB" dirty="0">
                <a:solidFill>
                  <a:prstClr val="black"/>
                </a:solidFill>
              </a:rPr>
              <a:t>The </a:t>
            </a:r>
            <a:r>
              <a:rPr lang="en-GB" dirty="0" smtClean="0">
                <a:solidFill>
                  <a:prstClr val="black"/>
                </a:solidFill>
              </a:rPr>
              <a:t>fragmentation of </a:t>
            </a:r>
            <a:r>
              <a:rPr lang="en-GB" dirty="0">
                <a:solidFill>
                  <a:prstClr val="black"/>
                </a:solidFill>
              </a:rPr>
              <a:t>categories </a:t>
            </a:r>
            <a:endParaRPr lang="en-GB" dirty="0" smtClean="0">
              <a:solidFill>
                <a:prstClr val="black"/>
              </a:solidFill>
            </a:endParaRPr>
          </a:p>
          <a:p>
            <a:pPr marL="914400" lvl="1" indent="-514350">
              <a:buFont typeface="+mj-lt"/>
              <a:buAutoNum type="arabicPeriod"/>
            </a:pPr>
            <a:r>
              <a:rPr lang="en-GB" dirty="0" smtClean="0">
                <a:solidFill>
                  <a:prstClr val="black"/>
                </a:solidFill>
              </a:rPr>
              <a:t>Gender relativities </a:t>
            </a:r>
            <a:endParaRPr lang="en-GB" dirty="0">
              <a:solidFill>
                <a:prstClr val="black"/>
              </a:solidFill>
            </a:endParaRPr>
          </a:p>
          <a:p>
            <a:pPr marL="914400" lvl="1" indent="-514350">
              <a:buFont typeface="+mj-lt"/>
              <a:buAutoNum type="arabicPeriod"/>
            </a:pPr>
            <a:r>
              <a:rPr lang="en-GB" dirty="0">
                <a:solidFill>
                  <a:prstClr val="black"/>
                </a:solidFill>
              </a:rPr>
              <a:t>The dynamics of race and </a:t>
            </a:r>
            <a:r>
              <a:rPr lang="en-GB" dirty="0" smtClean="0">
                <a:solidFill>
                  <a:prstClr val="black"/>
                </a:solidFill>
              </a:rPr>
              <a:t>intersectionality</a:t>
            </a:r>
          </a:p>
          <a:p>
            <a:pPr marL="914400" lvl="1" indent="-514350">
              <a:buFont typeface="+mj-lt"/>
              <a:buAutoNum type="arabicPeriod"/>
            </a:pPr>
            <a:endParaRPr lang="en-GB" dirty="0">
              <a:solidFill>
                <a:prstClr val="black"/>
              </a:solidFill>
            </a:endParaRPr>
          </a:p>
          <a:p>
            <a:pPr marL="514350" indent="-514350">
              <a:buFont typeface="+mj-lt"/>
              <a:buAutoNum type="arabicPeriod"/>
            </a:pPr>
            <a:r>
              <a:rPr lang="en-GB" dirty="0" smtClean="0">
                <a:solidFill>
                  <a:prstClr val="black"/>
                </a:solidFill>
              </a:rPr>
              <a:t>Putting together the distributional and categorical histories</a:t>
            </a:r>
            <a:endParaRPr lang="en-GB" dirty="0">
              <a:solidFill>
                <a:prstClr val="black"/>
              </a:solidFill>
            </a:endParaRPr>
          </a:p>
          <a:p>
            <a:pPr marL="514350" indent="-514350">
              <a:buFont typeface="+mj-lt"/>
              <a:buAutoNum type="arabicPeriod"/>
            </a:pPr>
            <a:endParaRPr lang="en-GB" dirty="0" smtClean="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13443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achievements of the socialising  categorical turn </a:t>
            </a:r>
            <a:endParaRPr lang="en-GB"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GB" dirty="0" smtClean="0"/>
              <a:t>Allows the ‘de-moralisation’ of categorical analysis</a:t>
            </a:r>
          </a:p>
          <a:p>
            <a:r>
              <a:rPr lang="en-GB" dirty="0" smtClean="0"/>
              <a:t>Cross-fertilised with radical social movements (feminism, socialism, anti-racism)</a:t>
            </a:r>
          </a:p>
          <a:p>
            <a:r>
              <a:rPr lang="en-GB" dirty="0" smtClean="0"/>
              <a:t>Complicit with a technology facilitating  emerging national state infrastructure </a:t>
            </a:r>
          </a:p>
          <a:p>
            <a:r>
              <a:rPr lang="en-GB" dirty="0" smtClean="0"/>
              <a:t>Provides </a:t>
            </a:r>
            <a:r>
              <a:rPr lang="en-GB" dirty="0"/>
              <a:t>a hook for emerging social science to demonstrate its practical utility </a:t>
            </a:r>
          </a:p>
          <a:p>
            <a:r>
              <a:rPr lang="en-GB" i="1" dirty="0" smtClean="0"/>
              <a:t>Shores </a:t>
            </a:r>
            <a:r>
              <a:rPr lang="en-GB" i="1" dirty="0"/>
              <a:t>up categorical analysis </a:t>
            </a:r>
            <a:r>
              <a:rPr lang="en-GB" i="1" u="sng" dirty="0"/>
              <a:t>at the very same time</a:t>
            </a:r>
            <a:r>
              <a:rPr lang="en-GB" i="1" dirty="0"/>
              <a:t> that their ontological bases are undergoing major critique</a:t>
            </a:r>
          </a:p>
          <a:p>
            <a:endParaRPr lang="en-GB" dirty="0"/>
          </a:p>
        </p:txBody>
      </p:sp>
    </p:spTree>
    <p:extLst>
      <p:ext uri="{BB962C8B-B14F-4D97-AF65-F5344CB8AC3E}">
        <p14:creationId xmlns:p14="http://schemas.microsoft.com/office/powerpoint/2010/main" val="281961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p:cNvPicPr/>
          <p:nvPr/>
        </p:nvPicPr>
        <p:blipFill rotWithShape="1">
          <a:blip r:embed="rId2"/>
          <a:srcRect l="8759" t="11829" r="9634" b="4789"/>
          <a:stretch/>
        </p:blipFill>
        <p:spPr bwMode="auto">
          <a:xfrm>
            <a:off x="395536" y="764704"/>
            <a:ext cx="8496944" cy="5400600"/>
          </a:xfrm>
          <a:prstGeom prst="rect">
            <a:avLst/>
          </a:prstGeom>
          <a:ln>
            <a:noFill/>
          </a:ln>
          <a:effectLst/>
          <a:extLst>
            <a:ext uri="{53640926-AAD7-44D8-BBD7-CCE9431645EC}">
              <a14:shadowObscured xmlns:a14="http://schemas.microsoft.com/office/drawing/2010/main"/>
            </a:ext>
          </a:extLst>
        </p:spPr>
      </p:pic>
      <p:sp>
        <p:nvSpPr>
          <p:cNvPr id="3" name="TextBox 2"/>
          <p:cNvSpPr txBox="1"/>
          <p:nvPr/>
        </p:nvSpPr>
        <p:spPr>
          <a:xfrm>
            <a:off x="827584" y="502960"/>
            <a:ext cx="2088233" cy="369332"/>
          </a:xfrm>
          <a:prstGeom prst="rect">
            <a:avLst/>
          </a:prstGeom>
          <a:noFill/>
        </p:spPr>
        <p:txBody>
          <a:bodyPr wrap="square" rtlCol="0">
            <a:spAutoFit/>
          </a:bodyPr>
          <a:lstStyle/>
          <a:p>
            <a:r>
              <a:rPr lang="en-GB" b="1" dirty="0" smtClean="0">
                <a:solidFill>
                  <a:srgbClr val="FF0000"/>
                </a:solidFill>
              </a:rPr>
              <a:t>Classic categories</a:t>
            </a:r>
            <a:endParaRPr lang="en-GB" b="1" dirty="0">
              <a:solidFill>
                <a:srgbClr val="FF0000"/>
              </a:solidFill>
            </a:endParaRPr>
          </a:p>
        </p:txBody>
      </p:sp>
      <p:sp>
        <p:nvSpPr>
          <p:cNvPr id="4" name="TextBox 3"/>
          <p:cNvSpPr txBox="1"/>
          <p:nvPr/>
        </p:nvSpPr>
        <p:spPr>
          <a:xfrm>
            <a:off x="3563888" y="260648"/>
            <a:ext cx="2160240" cy="646331"/>
          </a:xfrm>
          <a:prstGeom prst="rect">
            <a:avLst/>
          </a:prstGeom>
          <a:noFill/>
        </p:spPr>
        <p:txBody>
          <a:bodyPr wrap="square" rtlCol="0">
            <a:spAutoFit/>
          </a:bodyPr>
          <a:lstStyle/>
          <a:p>
            <a:r>
              <a:rPr lang="en-GB" b="1" dirty="0" smtClean="0">
                <a:solidFill>
                  <a:srgbClr val="FF0000"/>
                </a:solidFill>
              </a:rPr>
              <a:t>The </a:t>
            </a:r>
            <a:r>
              <a:rPr lang="en-GB" b="1" dirty="0" err="1" smtClean="0">
                <a:solidFill>
                  <a:srgbClr val="FF0000"/>
                </a:solidFill>
              </a:rPr>
              <a:t>relativisation</a:t>
            </a:r>
            <a:r>
              <a:rPr lang="en-GB" b="1" dirty="0" smtClean="0">
                <a:solidFill>
                  <a:srgbClr val="FF0000"/>
                </a:solidFill>
              </a:rPr>
              <a:t> of categories</a:t>
            </a:r>
            <a:endParaRPr lang="en-GB" b="1" dirty="0">
              <a:solidFill>
                <a:srgbClr val="FF0000"/>
              </a:solidFill>
            </a:endParaRPr>
          </a:p>
        </p:txBody>
      </p:sp>
      <p:sp>
        <p:nvSpPr>
          <p:cNvPr id="5" name="TextBox 4"/>
          <p:cNvSpPr txBox="1"/>
          <p:nvPr/>
        </p:nvSpPr>
        <p:spPr>
          <a:xfrm>
            <a:off x="6372199" y="332657"/>
            <a:ext cx="2186529" cy="646331"/>
          </a:xfrm>
          <a:prstGeom prst="rect">
            <a:avLst/>
          </a:prstGeom>
          <a:noFill/>
        </p:spPr>
        <p:txBody>
          <a:bodyPr wrap="square" rtlCol="0">
            <a:spAutoFit/>
          </a:bodyPr>
          <a:lstStyle/>
          <a:p>
            <a:r>
              <a:rPr lang="en-GB" b="1" dirty="0" smtClean="0">
                <a:solidFill>
                  <a:srgbClr val="FF0000"/>
                </a:solidFill>
              </a:rPr>
              <a:t>The breakdown of categories</a:t>
            </a:r>
            <a:endParaRPr lang="en-GB" b="1" dirty="0">
              <a:solidFill>
                <a:srgbClr val="FF0000"/>
              </a:solidFill>
            </a:endParaRPr>
          </a:p>
        </p:txBody>
      </p:sp>
    </p:spTree>
    <p:extLst>
      <p:ext uri="{BB962C8B-B14F-4D97-AF65-F5344CB8AC3E}">
        <p14:creationId xmlns:p14="http://schemas.microsoft.com/office/powerpoint/2010/main" val="162899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4: the fragmentation of categories</a:t>
            </a:r>
            <a:endParaRPr lang="en-GB" dirty="0">
              <a:solidFill>
                <a:srgbClr val="FF0000"/>
              </a:solidFill>
            </a:endParaRP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7441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rPr>
              <a:t>Aspects of categorical breakdown</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Proliferation of categorical inequalities </a:t>
            </a:r>
          </a:p>
          <a:p>
            <a:r>
              <a:rPr lang="en-GB" dirty="0" smtClean="0"/>
              <a:t>Intersectionality</a:t>
            </a:r>
          </a:p>
          <a:p>
            <a:r>
              <a:rPr lang="en-GB" dirty="0" smtClean="0"/>
              <a:t>Fluidity of categorical membership</a:t>
            </a:r>
          </a:p>
          <a:p>
            <a:r>
              <a:rPr lang="en-GB" dirty="0" smtClean="0"/>
              <a:t>Boundaries as disputatious and performative (e.g. around sexuality)</a:t>
            </a:r>
          </a:p>
          <a:p>
            <a:r>
              <a:rPr lang="en-GB" dirty="0" smtClean="0"/>
              <a:t>Decline significance of ‘relative social’ categories </a:t>
            </a:r>
            <a:endParaRPr lang="en-GB" dirty="0"/>
          </a:p>
        </p:txBody>
      </p:sp>
    </p:spTree>
    <p:extLst>
      <p:ext uri="{BB962C8B-B14F-4D97-AF65-F5344CB8AC3E}">
        <p14:creationId xmlns:p14="http://schemas.microsoft.com/office/powerpoint/2010/main" val="122923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solidFill>
                  <a:srgbClr val="00B0F0"/>
                </a:solidFill>
              </a:rPr>
              <a:t>3a: Changing gender relativities </a:t>
            </a:r>
            <a:endParaRPr lang="en-GB" dirty="0">
              <a:solidFill>
                <a:srgbClr val="00B0F0"/>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68556"/>
            <a:ext cx="7874332" cy="5456373"/>
          </a:xfrm>
        </p:spPr>
      </p:pic>
    </p:spTree>
    <p:extLst>
      <p:ext uri="{BB962C8B-B14F-4D97-AF65-F5344CB8AC3E}">
        <p14:creationId xmlns:p14="http://schemas.microsoft.com/office/powerpoint/2010/main" val="498235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Changing factors of gender pay inequality</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1909019" y="1600200"/>
            <a:ext cx="5325962" cy="4525963"/>
          </a:xfrm>
          <a:prstGeom prst="rect">
            <a:avLst/>
          </a:prstGeom>
        </p:spPr>
      </p:pic>
    </p:spTree>
    <p:extLst>
      <p:ext uri="{BB962C8B-B14F-4D97-AF65-F5344CB8AC3E}">
        <p14:creationId xmlns:p14="http://schemas.microsoft.com/office/powerpoint/2010/main" val="86675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778098"/>
          </a:xfrm>
        </p:spPr>
        <p:txBody>
          <a:bodyPr>
            <a:normAutofit fontScale="90000"/>
          </a:bodyPr>
          <a:lstStyle/>
          <a:p>
            <a:r>
              <a:rPr lang="en-GB" dirty="0" smtClean="0">
                <a:solidFill>
                  <a:srgbClr val="00B0F0"/>
                </a:solidFill>
              </a:rPr>
              <a:t>Male/ female pay gap and child-bearing</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179512" y="1484784"/>
            <a:ext cx="9048404" cy="4622226"/>
          </a:xfrm>
          <a:prstGeom prst="rect">
            <a:avLst/>
          </a:prstGeom>
        </p:spPr>
      </p:pic>
    </p:spTree>
    <p:extLst>
      <p:ext uri="{BB962C8B-B14F-4D97-AF65-F5344CB8AC3E}">
        <p14:creationId xmlns:p14="http://schemas.microsoft.com/office/powerpoint/2010/main" val="356524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49564" y="366596"/>
            <a:ext cx="8237236" cy="5759568"/>
          </a:xfrm>
          <a:prstGeom prst="rect">
            <a:avLst/>
          </a:prstGeom>
        </p:spPr>
      </p:pic>
    </p:spTree>
    <p:extLst>
      <p:ext uri="{BB962C8B-B14F-4D97-AF65-F5344CB8AC3E}">
        <p14:creationId xmlns:p14="http://schemas.microsoft.com/office/powerpoint/2010/main" val="391403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race pay gap is increasing, though is also fragmenting…</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1403826" y="1600200"/>
            <a:ext cx="6336348" cy="4525963"/>
          </a:xfrm>
          <a:prstGeom prst="rect">
            <a:avLst/>
          </a:prstGeom>
        </p:spPr>
      </p:pic>
    </p:spTree>
    <p:extLst>
      <p:ext uri="{BB962C8B-B14F-4D97-AF65-F5344CB8AC3E}">
        <p14:creationId xmlns:p14="http://schemas.microsoft.com/office/powerpoint/2010/main" val="95647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intersectionality of immigration and pay in the US</a:t>
            </a:r>
            <a:endParaRPr lang="en-GB" dirty="0">
              <a:solidFill>
                <a:srgbClr val="00B0F0"/>
              </a:solidFill>
            </a:endParaRPr>
          </a:p>
        </p:txBody>
      </p:sp>
      <p:sp>
        <p:nvSpPr>
          <p:cNvPr id="3" name="Content Placeholder 2"/>
          <p:cNvSpPr>
            <a:spLocks noGrp="1"/>
          </p:cNvSpPr>
          <p:nvPr>
            <p:ph idx="1"/>
          </p:nvPr>
        </p:nvSpPr>
        <p:spPr/>
        <p:txBody>
          <a:bodyPr/>
          <a:lstStyle/>
          <a:p>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fficeArt object"/>
          <p:cNvGraphicFramePr/>
          <p:nvPr>
            <p:extLst>
              <p:ext uri="{D42A27DB-BD31-4B8C-83A1-F6EECF244321}">
                <p14:modId xmlns:p14="http://schemas.microsoft.com/office/powerpoint/2010/main" val="580308248"/>
              </p:ext>
            </p:extLst>
          </p:nvPr>
        </p:nvGraphicFramePr>
        <p:xfrm>
          <a:off x="827584" y="1417638"/>
          <a:ext cx="7859216" cy="510770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0" y="346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p:nvPr/>
        </p:nvSpPr>
        <p:spPr>
          <a:xfrm>
            <a:off x="2843808" y="6555820"/>
            <a:ext cx="3472227" cy="369332"/>
          </a:xfrm>
          <a:prstGeom prst="rect">
            <a:avLst/>
          </a:prstGeom>
        </p:spPr>
        <p:txBody>
          <a:bodyPr wrap="square">
            <a:spAutoFit/>
          </a:bodyPr>
          <a:lstStyle/>
          <a:p>
            <a:r>
              <a:rPr lang="en-GB" dirty="0" err="1"/>
              <a:t>Maskileyson</a:t>
            </a:r>
            <a:r>
              <a:rPr lang="en-GB" dirty="0"/>
              <a:t> and Semyonov (2017) </a:t>
            </a:r>
          </a:p>
        </p:txBody>
      </p:sp>
    </p:spTree>
    <p:extLst>
      <p:ext uri="{BB962C8B-B14F-4D97-AF65-F5344CB8AC3E}">
        <p14:creationId xmlns:p14="http://schemas.microsoft.com/office/powerpoint/2010/main" val="34857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1: the challenges to  inequality research</a:t>
            </a:r>
            <a:endParaRPr lang="en-GB" dirty="0">
              <a:solidFill>
                <a:srgbClr val="FF0000"/>
              </a:solidFill>
            </a:endParaRP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882263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intersectionality of immigration and pay in the US</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457201" y="1539474"/>
            <a:ext cx="8318890" cy="4697838"/>
          </a:xfrm>
          <a:prstGeom prst="rect">
            <a:avLst/>
          </a:prstGeom>
        </p:spPr>
      </p:pic>
    </p:spTree>
    <p:extLst>
      <p:ext uri="{BB962C8B-B14F-4D97-AF65-F5344CB8AC3E}">
        <p14:creationId xmlns:p14="http://schemas.microsoft.com/office/powerpoint/2010/main" val="58000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Race, gender and intersectionality in the US</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827584" y="1382826"/>
            <a:ext cx="7272808" cy="5112568"/>
          </a:xfrm>
          <a:prstGeom prst="rect">
            <a:avLst/>
          </a:prstGeom>
        </p:spPr>
      </p:pic>
    </p:spTree>
    <p:extLst>
      <p:ext uri="{BB962C8B-B14F-4D97-AF65-F5344CB8AC3E}">
        <p14:creationId xmlns:p14="http://schemas.microsoft.com/office/powerpoint/2010/main" val="3930058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The reframing of ‘classic’ to ‘relative social’ to </a:t>
            </a:r>
            <a:r>
              <a:rPr lang="en-GB" u="sng" dirty="0" smtClean="0">
                <a:solidFill>
                  <a:srgbClr val="00B0F0"/>
                </a:solidFill>
              </a:rPr>
              <a:t>fragmented</a:t>
            </a:r>
            <a:r>
              <a:rPr lang="en-GB" dirty="0" smtClean="0">
                <a:solidFill>
                  <a:srgbClr val="00B0F0"/>
                </a:solidFill>
              </a:rPr>
              <a:t> categories</a:t>
            </a:r>
            <a:endParaRPr lang="en-GB" dirty="0">
              <a:solidFill>
                <a:srgbClr val="00B0F0"/>
              </a:solidFill>
            </a:endParaRPr>
          </a:p>
        </p:txBody>
      </p:sp>
      <p:sp>
        <p:nvSpPr>
          <p:cNvPr id="3" name="Content Placeholder 2"/>
          <p:cNvSpPr>
            <a:spLocks noGrp="1"/>
          </p:cNvSpPr>
          <p:nvPr>
            <p:ph idx="1"/>
          </p:nvPr>
        </p:nvSpPr>
        <p:spPr/>
        <p:txBody>
          <a:bodyPr/>
          <a:lstStyle/>
          <a:p>
            <a:r>
              <a:rPr lang="en-GB" dirty="0" smtClean="0"/>
              <a:t>From class exploitation to class schemas to </a:t>
            </a:r>
            <a:r>
              <a:rPr lang="en-GB" u="sng" dirty="0" smtClean="0"/>
              <a:t>micro-classes</a:t>
            </a:r>
          </a:p>
          <a:p>
            <a:endParaRPr lang="en-GB" dirty="0"/>
          </a:p>
          <a:p>
            <a:r>
              <a:rPr lang="en-GB" dirty="0" smtClean="0"/>
              <a:t>From sex to gender to </a:t>
            </a:r>
            <a:r>
              <a:rPr lang="en-GB" u="sng" dirty="0" smtClean="0"/>
              <a:t>gender spectrum</a:t>
            </a:r>
            <a:endParaRPr lang="en-GB" dirty="0" smtClean="0"/>
          </a:p>
          <a:p>
            <a:endParaRPr lang="en-GB" dirty="0"/>
          </a:p>
          <a:p>
            <a:r>
              <a:rPr lang="en-GB" dirty="0" smtClean="0"/>
              <a:t>From race to ethnicity to </a:t>
            </a:r>
            <a:r>
              <a:rPr lang="en-GB" u="sng" dirty="0" smtClean="0"/>
              <a:t>hybridity and diaspora</a:t>
            </a:r>
            <a:endParaRPr lang="en-GB" dirty="0" smtClean="0"/>
          </a:p>
          <a:p>
            <a:pPr marL="457200" lvl="1" indent="0">
              <a:buNone/>
            </a:pPr>
            <a:endParaRPr lang="en-GB" dirty="0"/>
          </a:p>
          <a:p>
            <a:endParaRPr lang="en-GB" dirty="0"/>
          </a:p>
        </p:txBody>
      </p:sp>
    </p:spTree>
    <p:extLst>
      <p:ext uri="{BB962C8B-B14F-4D97-AF65-F5344CB8AC3E}">
        <p14:creationId xmlns:p14="http://schemas.microsoft.com/office/powerpoint/2010/main" val="428272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solidFill>
                  <a:srgbClr val="FF0000"/>
                </a:solidFill>
              </a:rPr>
              <a:t>5: putting together the distributional with the categorical histories</a:t>
            </a:r>
            <a:endParaRPr lang="en-GB" dirty="0">
              <a:solidFill>
                <a:srgbClr val="FF0000"/>
              </a:solidFill>
            </a:endParaRP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90204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B0F0"/>
                </a:solidFill>
              </a:rPr>
              <a:t>The Piketty trend line….</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457200" y="1300617"/>
            <a:ext cx="8505153" cy="5296735"/>
          </a:xfrm>
          <a:prstGeom prst="rect">
            <a:avLst/>
          </a:prstGeom>
        </p:spPr>
      </p:pic>
    </p:spTree>
    <p:extLst>
      <p:ext uri="{BB962C8B-B14F-4D97-AF65-F5344CB8AC3E}">
        <p14:creationId xmlns:p14="http://schemas.microsoft.com/office/powerpoint/2010/main" val="3933691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894" y="692696"/>
            <a:ext cx="5442079" cy="5904656"/>
          </a:xfrm>
        </p:spPr>
      </p:pic>
    </p:spTree>
    <p:extLst>
      <p:ext uri="{BB962C8B-B14F-4D97-AF65-F5344CB8AC3E}">
        <p14:creationId xmlns:p14="http://schemas.microsoft.com/office/powerpoint/2010/main" val="149493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Race pay gap hierarchies in the UK</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395536" y="1390711"/>
            <a:ext cx="3340233" cy="3595538"/>
          </a:xfrm>
          <a:prstGeom prst="rect">
            <a:avLst/>
          </a:prstGeom>
        </p:spPr>
      </p:pic>
      <p:pic>
        <p:nvPicPr>
          <p:cNvPr id="3" name="Picture 2"/>
          <p:cNvPicPr>
            <a:picLocks noChangeAspect="1"/>
          </p:cNvPicPr>
          <p:nvPr/>
        </p:nvPicPr>
        <p:blipFill>
          <a:blip r:embed="rId3"/>
          <a:stretch>
            <a:fillRect/>
          </a:stretch>
        </p:blipFill>
        <p:spPr>
          <a:xfrm>
            <a:off x="4050375" y="1390711"/>
            <a:ext cx="5078205" cy="3982764"/>
          </a:xfrm>
          <a:prstGeom prst="rect">
            <a:avLst/>
          </a:prstGeom>
        </p:spPr>
      </p:pic>
    </p:spTree>
    <p:extLst>
      <p:ext uri="{BB962C8B-B14F-4D97-AF65-F5344CB8AC3E}">
        <p14:creationId xmlns:p14="http://schemas.microsoft.com/office/powerpoint/2010/main" val="1016596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dirty="0"/>
          </a:p>
        </p:txBody>
      </p:sp>
      <p:sp>
        <p:nvSpPr>
          <p:cNvPr id="8" name="Content Placeholder 7"/>
          <p:cNvSpPr>
            <a:spLocks noGrp="1"/>
          </p:cNvSpPr>
          <p:nvPr>
            <p:ph idx="1"/>
          </p:nvPr>
        </p:nvSpPr>
        <p:spPr>
          <a:xfrm>
            <a:off x="457200" y="1600200"/>
            <a:ext cx="13168056" cy="10150293"/>
          </a:xfrm>
        </p:spPr>
        <p:txBody>
          <a:bodyPr/>
          <a:lstStyle/>
          <a:p>
            <a:endParaRPr lang="en-GB" dirty="0"/>
          </a:p>
        </p:txBody>
      </p:sp>
      <p:sp>
        <p:nvSpPr>
          <p:cNvPr id="9" name="Rectangle 2"/>
          <p:cNvSpPr>
            <a:spLocks noChangeArrowheads="1"/>
          </p:cNvSpPr>
          <p:nvPr/>
        </p:nvSpPr>
        <p:spPr bwMode="auto">
          <a:xfrm>
            <a:off x="-1" y="-221895"/>
            <a:ext cx="868680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smtClean="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Gender inequality remains strong</a:t>
            </a:r>
            <a:r>
              <a:rPr kumimoji="0" lang="en-GB" altLang="en-US" sz="4000" b="1" i="0" u="none" strike="noStrike" cap="none" normalizeH="0" dirty="0" smtClean="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4000" b="1" i="0" u="none" strike="noStrike" cap="none" normalizeH="0" baseline="0" dirty="0" smtClean="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the ‘top end’ </a:t>
            </a:r>
            <a:endParaRPr kumimoji="0" lang="en-GB" altLang="en-US" sz="4000" b="0" i="0" u="none" strike="noStrike" cap="none" normalizeH="0" baseline="0" dirty="0" smtClean="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Chart 9">
            <a:extLst>
              <a:ext uri="{FF2B5EF4-FFF2-40B4-BE49-F238E27FC236}">
                <a16:creationId xmlns:a16="http://schemas.microsoft.com/office/drawing/2014/main" xmlns="" id="{F4B667C2-3C3D-4016-B108-8D3EF8940051}"/>
              </a:ext>
            </a:extLst>
          </p:cNvPr>
          <p:cNvGraphicFramePr/>
          <p:nvPr>
            <p:extLst>
              <p:ext uri="{D42A27DB-BD31-4B8C-83A1-F6EECF244321}">
                <p14:modId xmlns:p14="http://schemas.microsoft.com/office/powerpoint/2010/main" val="2977879793"/>
              </p:ext>
            </p:extLst>
          </p:nvPr>
        </p:nvGraphicFramePr>
        <p:xfrm>
          <a:off x="251520" y="781980"/>
          <a:ext cx="8208912" cy="59593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283968" y="2636912"/>
            <a:ext cx="3312368" cy="646331"/>
          </a:xfrm>
          <a:prstGeom prst="rect">
            <a:avLst/>
          </a:prstGeom>
          <a:noFill/>
        </p:spPr>
        <p:txBody>
          <a:bodyPr wrap="square" rtlCol="0">
            <a:spAutoFit/>
          </a:bodyPr>
          <a:lstStyle/>
          <a:p>
            <a:r>
              <a:rPr lang="en-GB" dirty="0" smtClean="0"/>
              <a:t>Atkinson, </a:t>
            </a:r>
            <a:r>
              <a:rPr lang="en-GB" dirty="0" err="1" smtClean="0"/>
              <a:t>Votichovsky</a:t>
            </a:r>
            <a:r>
              <a:rPr lang="en-GB" dirty="0" smtClean="0"/>
              <a:t> and </a:t>
            </a:r>
            <a:r>
              <a:rPr lang="en-GB" dirty="0" err="1" smtClean="0"/>
              <a:t>Casarico</a:t>
            </a:r>
            <a:r>
              <a:rPr lang="en-GB" dirty="0" smtClean="0"/>
              <a:t> 2016)</a:t>
            </a:r>
            <a:endParaRPr lang="en-GB" dirty="0"/>
          </a:p>
        </p:txBody>
      </p:sp>
    </p:spTree>
    <p:extLst>
      <p:ext uri="{BB962C8B-B14F-4D97-AF65-F5344CB8AC3E}">
        <p14:creationId xmlns:p14="http://schemas.microsoft.com/office/powerpoint/2010/main" val="1443233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74638"/>
            <a:ext cx="5400600" cy="6394722"/>
          </a:xfrm>
          <a:prstGeom prst="rect">
            <a:avLst/>
          </a:prstGeom>
          <a:noFill/>
        </p:spPr>
      </p:pic>
    </p:spTree>
    <p:extLst>
      <p:ext uri="{BB962C8B-B14F-4D97-AF65-F5344CB8AC3E}">
        <p14:creationId xmlns:p14="http://schemas.microsoft.com/office/powerpoint/2010/main" val="917644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‘Intersectionality at the top’</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277760" y="2780928"/>
            <a:ext cx="1845970" cy="2788317"/>
          </a:xfrm>
          <a:prstGeom prst="rect">
            <a:avLst/>
          </a:prstGeom>
        </p:spPr>
      </p:pic>
      <p:sp>
        <p:nvSpPr>
          <p:cNvPr id="5" name="TextBox 4"/>
          <p:cNvSpPr txBox="1"/>
          <p:nvPr/>
        </p:nvSpPr>
        <p:spPr>
          <a:xfrm>
            <a:off x="755576" y="1124744"/>
            <a:ext cx="8064897" cy="646331"/>
          </a:xfrm>
          <a:prstGeom prst="rect">
            <a:avLst/>
          </a:prstGeom>
          <a:noFill/>
        </p:spPr>
        <p:txBody>
          <a:bodyPr wrap="square" rtlCol="0">
            <a:spAutoFit/>
          </a:bodyPr>
          <a:lstStyle/>
          <a:p>
            <a:pPr algn="ctr"/>
            <a:r>
              <a:rPr lang="en-GB" dirty="0" smtClean="0"/>
              <a:t>Whiteness, masculinity and class privilege are all implicated in the pulling away of economic elites</a:t>
            </a:r>
            <a:endParaRPr lang="en-GB" dirty="0"/>
          </a:p>
        </p:txBody>
      </p:sp>
      <p:pic>
        <p:nvPicPr>
          <p:cNvPr id="6" name="Picture 5"/>
          <p:cNvPicPr>
            <a:picLocks noChangeAspect="1"/>
          </p:cNvPicPr>
          <p:nvPr/>
        </p:nvPicPr>
        <p:blipFill>
          <a:blip r:embed="rId3"/>
          <a:stretch>
            <a:fillRect/>
          </a:stretch>
        </p:blipFill>
        <p:spPr>
          <a:xfrm>
            <a:off x="2650617" y="2483768"/>
            <a:ext cx="2114576" cy="3024336"/>
          </a:xfrm>
          <a:prstGeom prst="rect">
            <a:avLst/>
          </a:prstGeom>
        </p:spPr>
      </p:pic>
      <p:pic>
        <p:nvPicPr>
          <p:cNvPr id="7" name="Picture 6"/>
          <p:cNvPicPr>
            <a:picLocks noChangeAspect="1"/>
          </p:cNvPicPr>
          <p:nvPr/>
        </p:nvPicPr>
        <p:blipFill>
          <a:blip r:embed="rId4"/>
          <a:stretch>
            <a:fillRect/>
          </a:stretch>
        </p:blipFill>
        <p:spPr>
          <a:xfrm>
            <a:off x="5292080" y="2780928"/>
            <a:ext cx="3600450" cy="2714625"/>
          </a:xfrm>
          <a:prstGeom prst="rect">
            <a:avLst/>
          </a:prstGeom>
        </p:spPr>
      </p:pic>
    </p:spTree>
    <p:extLst>
      <p:ext uri="{BB962C8B-B14F-4D97-AF65-F5344CB8AC3E}">
        <p14:creationId xmlns:p14="http://schemas.microsoft.com/office/powerpoint/2010/main" val="333132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solidFill>
                  <a:srgbClr val="00B0F0"/>
                </a:solidFill>
              </a:rPr>
              <a:t>A: Inequality as an elite discourse</a:t>
            </a:r>
            <a:endParaRPr lang="en-GB" dirty="0">
              <a:solidFill>
                <a:srgbClr val="00B0F0"/>
              </a:solidFill>
            </a:endParaRPr>
          </a:p>
        </p:txBody>
      </p:sp>
      <p:sp>
        <p:nvSpPr>
          <p:cNvPr id="5" name="Content Placeholder 4"/>
          <p:cNvSpPr>
            <a:spLocks noGrp="1"/>
          </p:cNvSpPr>
          <p:nvPr>
            <p:ph idx="1"/>
          </p:nvPr>
        </p:nvSpPr>
        <p:spPr/>
        <p:txBody>
          <a:bodyPr>
            <a:normAutofit fontScale="70000" lnSpcReduction="20000"/>
          </a:bodyPr>
          <a:lstStyle/>
          <a:p>
            <a:r>
              <a:rPr lang="en-GB" u="sng" dirty="0" smtClean="0"/>
              <a:t>The ‘inequality industry</a:t>
            </a:r>
            <a:r>
              <a:rPr lang="en-GB" dirty="0" smtClean="0"/>
              <a:t>’: </a:t>
            </a:r>
            <a:r>
              <a:rPr lang="en-GB" dirty="0"/>
              <a:t>‘since 2008, wonks, politicians, poets, and bankers have all started talking about inequality. But are they interested in making us more equal?’ </a:t>
            </a:r>
            <a:r>
              <a:rPr lang="en-GB" dirty="0" smtClean="0"/>
              <a:t>(Abrahamian 2018)</a:t>
            </a:r>
          </a:p>
          <a:p>
            <a:endParaRPr lang="en-GB" dirty="0"/>
          </a:p>
          <a:p>
            <a:pPr algn="just">
              <a:lnSpc>
                <a:spcPct val="115000"/>
              </a:lnSpc>
              <a:spcAft>
                <a:spcPts val="1000"/>
              </a:spcAft>
            </a:pPr>
            <a:r>
              <a:rPr lang="en-GB" dirty="0" smtClean="0"/>
              <a:t>What does it mean when World Economic Forum (2017) says</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400050" lvl="1" indent="0" algn="just">
              <a:lnSpc>
                <a:spcPct val="115000"/>
              </a:lnSpc>
              <a:spcAft>
                <a:spcPts val="1000"/>
              </a:spcAft>
              <a:buNone/>
            </a:pPr>
            <a:r>
              <a:rPr lang="en-US"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‘rising </a:t>
            </a:r>
            <a:r>
              <a:rPr lang="en-US"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income and wealth disparity is rated…as the most important trend</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in determining global developments over the next 10 </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years… deep-rooted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social and economic trends are manifesting themselves increasingly disruptively across the world. Persistent inequality, particularly in the context of comparative global economic weakness, risks undermining the legitimacy of market capitalism. At the same time, deepening social and cultural polarization risks impairing national decision-making processes and obstructing vital global collaboration.</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83658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Conclusions</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dirty="0" smtClean="0"/>
              <a:t>We can link the long term histories of categorical with distributional inequality!</a:t>
            </a:r>
          </a:p>
          <a:p>
            <a:r>
              <a:rPr lang="en-GB" dirty="0" smtClean="0"/>
              <a:t>This allows us to avoid juxtaposing ‘identity politics’ vs ‘redistributive’ politics by recognising that the rise of economic inequality also accentuates categorical inequality at the top end </a:t>
            </a:r>
          </a:p>
          <a:p>
            <a:r>
              <a:rPr lang="en-GB" dirty="0" smtClean="0"/>
              <a:t>Resulting clashes help explain intensity of identity and recognition politics</a:t>
            </a:r>
          </a:p>
          <a:p>
            <a:endParaRPr lang="en-GB" dirty="0" smtClean="0"/>
          </a:p>
        </p:txBody>
      </p:sp>
    </p:spTree>
    <p:extLst>
      <p:ext uri="{BB962C8B-B14F-4D97-AF65-F5344CB8AC3E}">
        <p14:creationId xmlns:p14="http://schemas.microsoft.com/office/powerpoint/2010/main" val="156629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B: A new inequality empiricism?</a:t>
            </a:r>
            <a:endParaRPr lang="en-GB" dirty="0">
              <a:solidFill>
                <a:srgbClr val="00B0F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sz="3400" dirty="0" smtClean="0"/>
              <a:t>Specialisation and silo-</a:t>
            </a:r>
            <a:r>
              <a:rPr lang="en-GB" sz="3400" dirty="0" err="1" smtClean="0"/>
              <a:t>isation</a:t>
            </a:r>
            <a:r>
              <a:rPr lang="en-GB" sz="3400" dirty="0" smtClean="0"/>
              <a:t> of inequality research – different from the </a:t>
            </a:r>
            <a:r>
              <a:rPr lang="en-GB" sz="3400" dirty="0" err="1" smtClean="0"/>
              <a:t>holisitic</a:t>
            </a:r>
            <a:r>
              <a:rPr lang="en-GB" sz="3400" dirty="0" smtClean="0"/>
              <a:t> inter-disciplinary vision which was championed a few years ago…</a:t>
            </a:r>
          </a:p>
          <a:p>
            <a:pPr marL="0" indent="0">
              <a:buNone/>
            </a:pPr>
            <a:endParaRPr lang="en-GB" sz="3400" dirty="0"/>
          </a:p>
          <a:p>
            <a:pPr marL="0" indent="0">
              <a:buNone/>
            </a:pPr>
            <a:r>
              <a:rPr lang="en-GB" sz="3400" dirty="0" smtClean="0"/>
              <a:t>Measurement, data and metrics, often driven by policy pragmatics -not theory - have led research in inequality, e.g. on poverty…</a:t>
            </a:r>
          </a:p>
          <a:p>
            <a:endParaRPr lang="en-GB" dirty="0"/>
          </a:p>
          <a:p>
            <a:pPr marL="0" indent="0" algn="just">
              <a:lnSpc>
                <a:spcPct val="115000"/>
              </a:lnSpc>
              <a:spcAft>
                <a:spcPts val="800"/>
              </a:spcAft>
              <a:buNone/>
            </a:pPr>
            <a:endParaRPr lang="en-US" dirty="0" smtClean="0">
              <a:solidFill>
                <a:srgbClr val="000000"/>
              </a:solidFill>
              <a:uFill>
                <a:solidFill>
                  <a:srgbClr val="000000"/>
                </a:solidFill>
              </a:uFill>
              <a:latin typeface="Calibri" panose="020F0502020204030204" pitchFamily="34" charset="0"/>
              <a:ea typeface="Calibri" panose="020F0502020204030204" pitchFamily="34" charset="0"/>
            </a:endParaRPr>
          </a:p>
          <a:p>
            <a:pPr marL="400050" lvl="1" indent="0" algn="just">
              <a:lnSpc>
                <a:spcPct val="115000"/>
              </a:lnSpc>
              <a:spcAft>
                <a:spcPts val="800"/>
              </a:spcAft>
              <a:buNone/>
            </a:pPr>
            <a:r>
              <a:rPr lang="en-US" dirty="0" smtClean="0">
                <a:solidFill>
                  <a:srgbClr val="000000"/>
                </a:solidFill>
                <a:uFill>
                  <a:solidFill>
                    <a:srgbClr val="000000"/>
                  </a:solidFill>
                </a:uFill>
                <a:latin typeface="Calibri" panose="020F0502020204030204" pitchFamily="34" charset="0"/>
                <a:ea typeface="Calibri" panose="020F0502020204030204" pitchFamily="34" charset="0"/>
              </a:rPr>
              <a:t>‘the </a:t>
            </a:r>
            <a:r>
              <a:rPr lang="en-US" dirty="0">
                <a:solidFill>
                  <a:srgbClr val="000000"/>
                </a:solidFill>
                <a:uFill>
                  <a:solidFill>
                    <a:srgbClr val="000000"/>
                  </a:solidFill>
                </a:uFill>
                <a:latin typeface="Calibri" panose="020F0502020204030204" pitchFamily="34" charset="0"/>
                <a:ea typeface="Calibri" panose="020F0502020204030204" pitchFamily="34" charset="0"/>
              </a:rPr>
              <a:t>vast literature on poverty measurement suggests that there are neither normative nor objective arguments to set an unambiguous threshold below which everyone is poor and above which everyone is non-poor’. </a:t>
            </a:r>
            <a:r>
              <a:rPr lang="en-US" dirty="0" smtClean="0">
                <a:solidFill>
                  <a:srgbClr val="000000"/>
                </a:solidFill>
                <a:uFill>
                  <a:solidFill>
                    <a:srgbClr val="000000"/>
                  </a:solidFill>
                </a:uFill>
                <a:latin typeface="Calibri" panose="020F0502020204030204" pitchFamily="34" charset="0"/>
                <a:ea typeface="Calibri" panose="020F0502020204030204" pitchFamily="34" charset="0"/>
              </a:rPr>
              <a:t>(But Millennium </a:t>
            </a:r>
            <a:r>
              <a:rPr lang="en-US" dirty="0">
                <a:solidFill>
                  <a:srgbClr val="000000"/>
                </a:solidFill>
                <a:uFill>
                  <a:solidFill>
                    <a:srgbClr val="000000"/>
                  </a:solidFill>
                </a:uFill>
                <a:latin typeface="Calibri" panose="020F0502020204030204" pitchFamily="34" charset="0"/>
                <a:ea typeface="Calibri" panose="020F0502020204030204" pitchFamily="34" charset="0"/>
              </a:rPr>
              <a:t>Development Goals </a:t>
            </a:r>
            <a:r>
              <a:rPr lang="en-US" dirty="0" smtClean="0">
                <a:solidFill>
                  <a:srgbClr val="000000"/>
                </a:solidFill>
                <a:uFill>
                  <a:solidFill>
                    <a:srgbClr val="000000"/>
                  </a:solidFill>
                </a:uFill>
                <a:latin typeface="Calibri" panose="020F0502020204030204" pitchFamily="34" charset="0"/>
                <a:ea typeface="Calibri" panose="020F0502020204030204" pitchFamily="34" charset="0"/>
              </a:rPr>
              <a:t>need) ‘</a:t>
            </a:r>
            <a:r>
              <a:rPr lang="en-US" dirty="0">
                <a:solidFill>
                  <a:srgbClr val="000000"/>
                </a:solidFill>
                <a:uFill>
                  <a:solidFill>
                    <a:srgbClr val="000000"/>
                  </a:solidFill>
                </a:uFill>
                <a:latin typeface="Calibri" panose="020F0502020204030204" pitchFamily="34" charset="0"/>
                <a:ea typeface="Calibri" panose="020F0502020204030204" pitchFamily="34" charset="0"/>
              </a:rPr>
              <a:t>a one-dimensional, monetary, static, absolute view of poverty, that certainly has many limitations and drawbacks, but it is still the best available paradigm to </a:t>
            </a:r>
            <a:r>
              <a:rPr lang="en-US" dirty="0" err="1">
                <a:solidFill>
                  <a:srgbClr val="000000"/>
                </a:solidFill>
                <a:uFill>
                  <a:solidFill>
                    <a:srgbClr val="000000"/>
                  </a:solidFill>
                </a:uFill>
                <a:latin typeface="Calibri" panose="020F0502020204030204" pitchFamily="34" charset="0"/>
                <a:ea typeface="Calibri" panose="020F0502020204030204" pitchFamily="34" charset="0"/>
              </a:rPr>
              <a:t>summarise</a:t>
            </a:r>
            <a:r>
              <a:rPr lang="en-US" dirty="0">
                <a:solidFill>
                  <a:srgbClr val="000000"/>
                </a:solidFill>
                <a:uFill>
                  <a:solidFill>
                    <a:srgbClr val="000000"/>
                  </a:solidFill>
                </a:uFill>
                <a:latin typeface="Calibri" panose="020F0502020204030204" pitchFamily="34" charset="0"/>
                <a:ea typeface="Calibri" panose="020F0502020204030204" pitchFamily="34" charset="0"/>
              </a:rPr>
              <a:t> deprivations in the world’. </a:t>
            </a:r>
            <a:r>
              <a:rPr lang="en-GB" dirty="0" err="1" smtClean="0">
                <a:latin typeface="Calibri" panose="020F0502020204030204" pitchFamily="34" charset="0"/>
                <a:ea typeface="Calibri" panose="020F0502020204030204" pitchFamily="34" charset="0"/>
                <a:cs typeface="Times New Roman" panose="02020603050405020304" pitchFamily="18" charset="0"/>
              </a:rPr>
              <a:t>Alvaredo</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and </a:t>
            </a:r>
            <a:r>
              <a:rPr lang="en-GB" dirty="0" err="1" smtClean="0">
                <a:latin typeface="Calibri" panose="020F0502020204030204" pitchFamily="34" charset="0"/>
                <a:ea typeface="Calibri" panose="020F0502020204030204" pitchFamily="34" charset="0"/>
                <a:cs typeface="Times New Roman" panose="02020603050405020304" pitchFamily="18" charset="0"/>
              </a:rPr>
              <a:t>Gasparino</a:t>
            </a:r>
            <a:r>
              <a:rPr lang="en-GB" dirty="0" smtClean="0">
                <a:latin typeface="Calibri" panose="020F0502020204030204" pitchFamily="34" charset="0"/>
                <a:ea typeface="Calibri" panose="020F0502020204030204" pitchFamily="34" charset="0"/>
                <a:cs typeface="Times New Roman" panose="02020603050405020304" pitchFamily="18" charset="0"/>
              </a:rPr>
              <a:t> (2015)</a:t>
            </a:r>
          </a:p>
          <a:p>
            <a:pPr algn="just">
              <a:lnSpc>
                <a:spcPct val="115000"/>
              </a:lnSpc>
              <a:spcAft>
                <a:spcPts val="800"/>
              </a:spcAft>
            </a:pPr>
            <a:endParaRPr lang="en-GB" dirty="0">
              <a:latin typeface="Calibri" panose="020F0502020204030204" pitchFamily="34" charset="0"/>
              <a:cs typeface="Times New Roman" panose="02020603050405020304" pitchFamily="18" charset="0"/>
            </a:endParaRPr>
          </a:p>
          <a:p>
            <a:pPr algn="just">
              <a:lnSpc>
                <a:spcPct val="115000"/>
              </a:lnSpc>
              <a:spcAft>
                <a:spcPts val="800"/>
              </a:spcAft>
            </a:pPr>
            <a:endParaRPr lang="en-GB" dirty="0"/>
          </a:p>
        </p:txBody>
      </p:sp>
    </p:spTree>
    <p:extLst>
      <p:ext uri="{BB962C8B-B14F-4D97-AF65-F5344CB8AC3E}">
        <p14:creationId xmlns:p14="http://schemas.microsoft.com/office/powerpoint/2010/main" val="412598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5896" y="188640"/>
            <a:ext cx="5225038" cy="6416040"/>
          </a:xfrm>
          <a:prstGeom prst="rect">
            <a:avLst/>
          </a:prstGeom>
        </p:spPr>
      </p:pic>
      <p:sp>
        <p:nvSpPr>
          <p:cNvPr id="5" name="TextBox 4"/>
          <p:cNvSpPr txBox="1"/>
          <p:nvPr/>
        </p:nvSpPr>
        <p:spPr>
          <a:xfrm>
            <a:off x="611560" y="1196752"/>
            <a:ext cx="2736304" cy="3108543"/>
          </a:xfrm>
          <a:prstGeom prst="rect">
            <a:avLst/>
          </a:prstGeom>
          <a:noFill/>
        </p:spPr>
        <p:txBody>
          <a:bodyPr wrap="square" rtlCol="0">
            <a:spAutoFit/>
          </a:bodyPr>
          <a:lstStyle/>
          <a:p>
            <a:r>
              <a:rPr lang="en-GB" sz="2800" dirty="0" smtClean="0">
                <a:solidFill>
                  <a:srgbClr val="00B0F0"/>
                </a:solidFill>
              </a:rPr>
              <a:t>The paradoxical revival of methodological nationalism – and its Eurocentric implications</a:t>
            </a:r>
            <a:endParaRPr lang="en-GB" sz="2800" dirty="0">
              <a:solidFill>
                <a:srgbClr val="00B0F0"/>
              </a:solidFill>
            </a:endParaRPr>
          </a:p>
        </p:txBody>
      </p:sp>
    </p:spTree>
    <p:extLst>
      <p:ext uri="{BB962C8B-B14F-4D97-AF65-F5344CB8AC3E}">
        <p14:creationId xmlns:p14="http://schemas.microsoft.com/office/powerpoint/2010/main" val="256765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C: Mismatch between distributional and categorical analysis</a:t>
            </a:r>
            <a:endParaRPr lang="en-GB"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GB" dirty="0" smtClean="0"/>
              <a:t>Research on inequality has been inspired by advances in distributional data and measurement</a:t>
            </a:r>
          </a:p>
          <a:p>
            <a:endParaRPr lang="en-GB" dirty="0"/>
          </a:p>
          <a:p>
            <a:r>
              <a:rPr lang="en-GB" dirty="0" smtClean="0"/>
              <a:t>Our theoretical tool kit is more oriented towards categorical analysis (i.e. theorising relationships between unequal social groups, notably race, gender, class). </a:t>
            </a:r>
            <a:endParaRPr lang="en-GB" dirty="0"/>
          </a:p>
          <a:p>
            <a:endParaRPr lang="en-GB" dirty="0" smtClean="0"/>
          </a:p>
          <a:p>
            <a:r>
              <a:rPr lang="en-GB" dirty="0" smtClean="0"/>
              <a:t>Political strategies also depend on overcoming the divide between politics of ‘redistribution’ and ‘recognition’. </a:t>
            </a:r>
            <a:endParaRPr lang="en-GB" dirty="0"/>
          </a:p>
        </p:txBody>
      </p:sp>
    </p:spTree>
    <p:extLst>
      <p:ext uri="{BB962C8B-B14F-4D97-AF65-F5344CB8AC3E}">
        <p14:creationId xmlns:p14="http://schemas.microsoft.com/office/powerpoint/2010/main" val="29963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B0F0"/>
                </a:solidFill>
              </a:rPr>
              <a:t>The Piketty trend line….</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457200" y="1300617"/>
            <a:ext cx="8505153" cy="5296735"/>
          </a:xfrm>
          <a:prstGeom prst="rect">
            <a:avLst/>
          </a:prstGeom>
        </p:spPr>
      </p:pic>
    </p:spTree>
    <p:extLst>
      <p:ext uri="{BB962C8B-B14F-4D97-AF65-F5344CB8AC3E}">
        <p14:creationId xmlns:p14="http://schemas.microsoft.com/office/powerpoint/2010/main" val="173026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350658"/>
            <a:ext cx="7944881" cy="5958661"/>
          </a:xfrm>
          <a:prstGeom prst="rect">
            <a:avLst/>
          </a:prstGeom>
        </p:spPr>
      </p:pic>
    </p:spTree>
    <p:extLst>
      <p:ext uri="{BB962C8B-B14F-4D97-AF65-F5344CB8AC3E}">
        <p14:creationId xmlns:p14="http://schemas.microsoft.com/office/powerpoint/2010/main" val="1943367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62811</TotalTime>
  <Words>1079</Words>
  <Application>Microsoft Office PowerPoint</Application>
  <PresentationFormat>On-screen Show (4:3)</PresentationFormat>
  <Paragraphs>119</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The life and times of categorical inequality: class, gender and race in historical perspective    </vt:lpstr>
      <vt:lpstr>My plan</vt:lpstr>
      <vt:lpstr>1: the challenges to  inequality research</vt:lpstr>
      <vt:lpstr>A: Inequality as an elite discourse</vt:lpstr>
      <vt:lpstr>B: A new inequality empiricism?</vt:lpstr>
      <vt:lpstr>PowerPoint Presentation</vt:lpstr>
      <vt:lpstr>C: Mismatch between distributional and categorical analysis</vt:lpstr>
      <vt:lpstr>The Piketty trend line….</vt:lpstr>
      <vt:lpstr>PowerPoint Presentation</vt:lpstr>
      <vt:lpstr>PowerPoint Presentation</vt:lpstr>
      <vt:lpstr>2: Modernity and the genesis of classic categories</vt:lpstr>
      <vt:lpstr>Disputing the ‘whig’ individualist history of modernity</vt:lpstr>
      <vt:lpstr>Osterhammel: ‘The nineteenth century was an age of empires, and it culminated in a world war in which empires fought each other’ </vt:lpstr>
      <vt:lpstr>Category formation driven by insider-outsider imperial tensions  </vt:lpstr>
      <vt:lpstr>3: the 20th c formation of relative social categories</vt:lpstr>
      <vt:lpstr>The social scientific rendering of categories as relational and probabilistic </vt:lpstr>
      <vt:lpstr>The later 20th C reframing of ‘classic’ to ‘relative social’ categories</vt:lpstr>
      <vt:lpstr>PowerPoint Presentation</vt:lpstr>
      <vt:lpstr>Goldthorpe’s sociological model (1980&gt;)</vt:lpstr>
      <vt:lpstr>The achievements of the socialising  categorical turn </vt:lpstr>
      <vt:lpstr>PowerPoint Presentation</vt:lpstr>
      <vt:lpstr>4: the fragmentation of categories</vt:lpstr>
      <vt:lpstr>Aspects of categorical breakdown</vt:lpstr>
      <vt:lpstr>3a: Changing gender relativities </vt:lpstr>
      <vt:lpstr>Changing factors of gender pay inequality</vt:lpstr>
      <vt:lpstr>Male/ female pay gap and child-bearing</vt:lpstr>
      <vt:lpstr>PowerPoint Presentation</vt:lpstr>
      <vt:lpstr>The race pay gap is increasing, though is also fragmenting…</vt:lpstr>
      <vt:lpstr>The intersectionality of immigration and pay in the US</vt:lpstr>
      <vt:lpstr>The intersectionality of immigration and pay in the US</vt:lpstr>
      <vt:lpstr>Race, gender and intersectionality in the US</vt:lpstr>
      <vt:lpstr>The reframing of ‘classic’ to ‘relative social’ to fragmented categories</vt:lpstr>
      <vt:lpstr>5: putting together the distributional with the categorical histories</vt:lpstr>
      <vt:lpstr>The Piketty trend line….</vt:lpstr>
      <vt:lpstr>PowerPoint Presentation</vt:lpstr>
      <vt:lpstr>Race pay gap hierarchies in the UK</vt:lpstr>
      <vt:lpstr>PowerPoint Presentation</vt:lpstr>
      <vt:lpstr>PowerPoint Presentation</vt:lpstr>
      <vt:lpstr>‘Intersectionality at the top’</vt:lpstr>
      <vt:lpstr>Conclusions</vt:lpstr>
    </vt:vector>
  </TitlesOfParts>
  <Company>LSE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mobility</dc:title>
  <dc:creator>savagem</dc:creator>
  <cp:lastModifiedBy>Erlam,NV</cp:lastModifiedBy>
  <cp:revision>192</cp:revision>
  <dcterms:created xsi:type="dcterms:W3CDTF">2016-02-06T09:25:10Z</dcterms:created>
  <dcterms:modified xsi:type="dcterms:W3CDTF">2019-11-04T17:12:23Z</dcterms:modified>
</cp:coreProperties>
</file>