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2"/>
  </p:notesMasterIdLst>
  <p:sldIdLst>
    <p:sldId id="296" r:id="rId2"/>
    <p:sldId id="266" r:id="rId3"/>
    <p:sldId id="267" r:id="rId4"/>
    <p:sldId id="380" r:id="rId5"/>
    <p:sldId id="366" r:id="rId6"/>
    <p:sldId id="257" r:id="rId7"/>
    <p:sldId id="382" r:id="rId8"/>
    <p:sldId id="263" r:id="rId9"/>
    <p:sldId id="305" r:id="rId10"/>
    <p:sldId id="383" r:id="rId11"/>
    <p:sldId id="334" r:id="rId12"/>
    <p:sldId id="335" r:id="rId13"/>
    <p:sldId id="258" r:id="rId14"/>
    <p:sldId id="329" r:id="rId15"/>
    <p:sldId id="331" r:id="rId16"/>
    <p:sldId id="336" r:id="rId17"/>
    <p:sldId id="316" r:id="rId18"/>
    <p:sldId id="317" r:id="rId19"/>
    <p:sldId id="320" r:id="rId20"/>
    <p:sldId id="322" r:id="rId21"/>
    <p:sldId id="323" r:id="rId22"/>
    <p:sldId id="326" r:id="rId23"/>
    <p:sldId id="324" r:id="rId24"/>
    <p:sldId id="325" r:id="rId25"/>
    <p:sldId id="327" r:id="rId26"/>
    <p:sldId id="353" r:id="rId27"/>
    <p:sldId id="339" r:id="rId28"/>
    <p:sldId id="355" r:id="rId29"/>
    <p:sldId id="357" r:id="rId30"/>
    <p:sldId id="358" r:id="rId31"/>
    <p:sldId id="359" r:id="rId32"/>
    <p:sldId id="360" r:id="rId33"/>
    <p:sldId id="356" r:id="rId34"/>
    <p:sldId id="370" r:id="rId35"/>
    <p:sldId id="361" r:id="rId36"/>
    <p:sldId id="371" r:id="rId37"/>
    <p:sldId id="372" r:id="rId38"/>
    <p:sldId id="373" r:id="rId39"/>
    <p:sldId id="374" r:id="rId40"/>
    <p:sldId id="375" r:id="rId41"/>
    <p:sldId id="376" r:id="rId42"/>
    <p:sldId id="384" r:id="rId43"/>
    <p:sldId id="377" r:id="rId44"/>
    <p:sldId id="378" r:id="rId45"/>
    <p:sldId id="385" r:id="rId46"/>
    <p:sldId id="386" r:id="rId47"/>
    <p:sldId id="389" r:id="rId48"/>
    <p:sldId id="388" r:id="rId49"/>
    <p:sldId id="391" r:id="rId50"/>
    <p:sldId id="390"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498"/>
    <p:restoredTop sz="96327"/>
  </p:normalViewPr>
  <p:slideViewPr>
    <p:cSldViewPr snapToGrid="0" snapToObjects="1">
      <p:cViewPr varScale="1">
        <p:scale>
          <a:sx n="128" d="100"/>
          <a:sy n="128" d="100"/>
        </p:scale>
        <p:origin x="8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Users/briannolan/Documents/Nuffield%20Wealth%20Project/Data%20Construction,%20Analysis/Results%20Report%20Dec%202019/Block-2-Tables-Nuffield%20Wealth%20Transfers%20Project%20Descriptives%20with%20graphs%20Dec%2020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Percentage</a:t>
            </a:r>
            <a:r>
              <a:rPr lang="en-GB" sz="1200" baseline="0"/>
              <a:t> of Total Transfer Amount Going to Wealth Group</a:t>
            </a:r>
            <a:endParaRPr lang="en-GB"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Wealth!$C$32</c:f>
              <c:strCache>
                <c:ptCount val="1"/>
                <c:pt idx="0">
                  <c:v>First Quartile</c:v>
                </c:pt>
              </c:strCache>
            </c:strRef>
          </c:tx>
          <c:spPr>
            <a:solidFill>
              <a:schemeClr val="accent1"/>
            </a:solidFill>
            <a:ln>
              <a:noFill/>
            </a:ln>
            <a:effectLst/>
          </c:spPr>
          <c:invertIfNegative val="0"/>
          <c:cat>
            <c:strRef>
              <c:f>Wealth!$D$31:$J$31</c:f>
              <c:strCache>
                <c:ptCount val="7"/>
                <c:pt idx="0">
                  <c:v>GB</c:v>
                </c:pt>
                <c:pt idx="1">
                  <c:v>France</c:v>
                </c:pt>
                <c:pt idx="2">
                  <c:v>Germany</c:v>
                </c:pt>
                <c:pt idx="3">
                  <c:v>Ireland</c:v>
                </c:pt>
                <c:pt idx="4">
                  <c:v>Italy</c:v>
                </c:pt>
                <c:pt idx="5">
                  <c:v>Spain</c:v>
                </c:pt>
                <c:pt idx="6">
                  <c:v>USA</c:v>
                </c:pt>
              </c:strCache>
            </c:strRef>
          </c:cat>
          <c:val>
            <c:numRef>
              <c:f>Wealth!$D$32:$J$32</c:f>
              <c:numCache>
                <c:formatCode>0.0</c:formatCode>
                <c:ptCount val="7"/>
                <c:pt idx="0">
                  <c:v>4.4974100000000004</c:v>
                </c:pt>
                <c:pt idx="1">
                  <c:v>2.72079</c:v>
                </c:pt>
                <c:pt idx="2">
                  <c:v>1.0978699999999999</c:v>
                </c:pt>
                <c:pt idx="3">
                  <c:v>2.2489599999999998</c:v>
                </c:pt>
                <c:pt idx="4">
                  <c:v>0.62233000000000005</c:v>
                </c:pt>
                <c:pt idx="5">
                  <c:v>2.7574800000000002</c:v>
                </c:pt>
                <c:pt idx="6">
                  <c:v>1.03728</c:v>
                </c:pt>
              </c:numCache>
            </c:numRef>
          </c:val>
          <c:extLst>
            <c:ext xmlns:c16="http://schemas.microsoft.com/office/drawing/2014/chart" uri="{C3380CC4-5D6E-409C-BE32-E72D297353CC}">
              <c16:uniqueId val="{00000000-3922-E24A-A63A-AD408C047AF8}"/>
            </c:ext>
          </c:extLst>
        </c:ser>
        <c:ser>
          <c:idx val="1"/>
          <c:order val="1"/>
          <c:tx>
            <c:strRef>
              <c:f>Wealth!$C$33</c:f>
              <c:strCache>
                <c:ptCount val="1"/>
                <c:pt idx="0">
                  <c:v>Second Quartile</c:v>
                </c:pt>
              </c:strCache>
            </c:strRef>
          </c:tx>
          <c:spPr>
            <a:solidFill>
              <a:schemeClr val="accent2"/>
            </a:solidFill>
            <a:ln>
              <a:noFill/>
            </a:ln>
            <a:effectLst/>
          </c:spPr>
          <c:invertIfNegative val="0"/>
          <c:cat>
            <c:strRef>
              <c:f>Wealth!$D$31:$J$31</c:f>
              <c:strCache>
                <c:ptCount val="7"/>
                <c:pt idx="0">
                  <c:v>GB</c:v>
                </c:pt>
                <c:pt idx="1">
                  <c:v>France</c:v>
                </c:pt>
                <c:pt idx="2">
                  <c:v>Germany</c:v>
                </c:pt>
                <c:pt idx="3">
                  <c:v>Ireland</c:v>
                </c:pt>
                <c:pt idx="4">
                  <c:v>Italy</c:v>
                </c:pt>
                <c:pt idx="5">
                  <c:v>Spain</c:v>
                </c:pt>
                <c:pt idx="6">
                  <c:v>USA</c:v>
                </c:pt>
              </c:strCache>
            </c:strRef>
          </c:cat>
          <c:val>
            <c:numRef>
              <c:f>Wealth!$D$33:$J$33</c:f>
              <c:numCache>
                <c:formatCode>0.0</c:formatCode>
                <c:ptCount val="7"/>
                <c:pt idx="0">
                  <c:v>11.25609</c:v>
                </c:pt>
                <c:pt idx="1">
                  <c:v>13.146990000000001</c:v>
                </c:pt>
                <c:pt idx="2">
                  <c:v>2.8555299999999999</c:v>
                </c:pt>
                <c:pt idx="3">
                  <c:v>5.9642900000000001</c:v>
                </c:pt>
                <c:pt idx="4">
                  <c:v>10.278740000000001</c:v>
                </c:pt>
                <c:pt idx="5">
                  <c:v>7.9415500000000003</c:v>
                </c:pt>
                <c:pt idx="6">
                  <c:v>5.1509999999999998</c:v>
                </c:pt>
              </c:numCache>
            </c:numRef>
          </c:val>
          <c:extLst>
            <c:ext xmlns:c16="http://schemas.microsoft.com/office/drawing/2014/chart" uri="{C3380CC4-5D6E-409C-BE32-E72D297353CC}">
              <c16:uniqueId val="{00000001-3922-E24A-A63A-AD408C047AF8}"/>
            </c:ext>
          </c:extLst>
        </c:ser>
        <c:ser>
          <c:idx val="2"/>
          <c:order val="2"/>
          <c:tx>
            <c:strRef>
              <c:f>Wealth!$C$34</c:f>
              <c:strCache>
                <c:ptCount val="1"/>
                <c:pt idx="0">
                  <c:v>Third Quartile</c:v>
                </c:pt>
              </c:strCache>
            </c:strRef>
          </c:tx>
          <c:spPr>
            <a:solidFill>
              <a:schemeClr val="accent3"/>
            </a:solidFill>
            <a:ln>
              <a:noFill/>
            </a:ln>
            <a:effectLst/>
          </c:spPr>
          <c:invertIfNegative val="0"/>
          <c:cat>
            <c:strRef>
              <c:f>Wealth!$D$31:$J$31</c:f>
              <c:strCache>
                <c:ptCount val="7"/>
                <c:pt idx="0">
                  <c:v>GB</c:v>
                </c:pt>
                <c:pt idx="1">
                  <c:v>France</c:v>
                </c:pt>
                <c:pt idx="2">
                  <c:v>Germany</c:v>
                </c:pt>
                <c:pt idx="3">
                  <c:v>Ireland</c:v>
                </c:pt>
                <c:pt idx="4">
                  <c:v>Italy</c:v>
                </c:pt>
                <c:pt idx="5">
                  <c:v>Spain</c:v>
                </c:pt>
                <c:pt idx="6">
                  <c:v>USA</c:v>
                </c:pt>
              </c:strCache>
            </c:strRef>
          </c:cat>
          <c:val>
            <c:numRef>
              <c:f>Wealth!$D$34:$J$34</c:f>
              <c:numCache>
                <c:formatCode>0.0</c:formatCode>
                <c:ptCount val="7"/>
                <c:pt idx="0">
                  <c:v>18.812090000000001</c:v>
                </c:pt>
                <c:pt idx="1">
                  <c:v>18.113409999999998</c:v>
                </c:pt>
                <c:pt idx="2">
                  <c:v>17.607109999999999</c:v>
                </c:pt>
                <c:pt idx="3">
                  <c:v>16.465610000000002</c:v>
                </c:pt>
                <c:pt idx="4">
                  <c:v>19.63212</c:v>
                </c:pt>
                <c:pt idx="5">
                  <c:v>14.55139</c:v>
                </c:pt>
                <c:pt idx="6">
                  <c:v>10.007149999999999</c:v>
                </c:pt>
              </c:numCache>
            </c:numRef>
          </c:val>
          <c:extLst>
            <c:ext xmlns:c16="http://schemas.microsoft.com/office/drawing/2014/chart" uri="{C3380CC4-5D6E-409C-BE32-E72D297353CC}">
              <c16:uniqueId val="{00000002-3922-E24A-A63A-AD408C047AF8}"/>
            </c:ext>
          </c:extLst>
        </c:ser>
        <c:ser>
          <c:idx val="3"/>
          <c:order val="3"/>
          <c:tx>
            <c:strRef>
              <c:f>Wealth!$C$35</c:f>
              <c:strCache>
                <c:ptCount val="1"/>
                <c:pt idx="0">
                  <c:v>Fourth Quartile</c:v>
                </c:pt>
              </c:strCache>
            </c:strRef>
          </c:tx>
          <c:spPr>
            <a:solidFill>
              <a:schemeClr val="accent4"/>
            </a:solidFill>
            <a:ln>
              <a:noFill/>
            </a:ln>
            <a:effectLst/>
          </c:spPr>
          <c:invertIfNegative val="0"/>
          <c:cat>
            <c:strRef>
              <c:f>Wealth!$D$31:$J$31</c:f>
              <c:strCache>
                <c:ptCount val="7"/>
                <c:pt idx="0">
                  <c:v>GB</c:v>
                </c:pt>
                <c:pt idx="1">
                  <c:v>France</c:v>
                </c:pt>
                <c:pt idx="2">
                  <c:v>Germany</c:v>
                </c:pt>
                <c:pt idx="3">
                  <c:v>Ireland</c:v>
                </c:pt>
                <c:pt idx="4">
                  <c:v>Italy</c:v>
                </c:pt>
                <c:pt idx="5">
                  <c:v>Spain</c:v>
                </c:pt>
                <c:pt idx="6">
                  <c:v>USA</c:v>
                </c:pt>
              </c:strCache>
            </c:strRef>
          </c:cat>
          <c:val>
            <c:numRef>
              <c:f>Wealth!$D$35:$J$35</c:f>
              <c:numCache>
                <c:formatCode>0.0</c:formatCode>
                <c:ptCount val="7"/>
                <c:pt idx="0">
                  <c:v>65.43441</c:v>
                </c:pt>
                <c:pt idx="1">
                  <c:v>66.018810000000002</c:v>
                </c:pt>
                <c:pt idx="2">
                  <c:v>78.412800000000004</c:v>
                </c:pt>
                <c:pt idx="3">
                  <c:v>75.308570000000003</c:v>
                </c:pt>
                <c:pt idx="4">
                  <c:v>69.466809999999995</c:v>
                </c:pt>
                <c:pt idx="5">
                  <c:v>74.749579999999995</c:v>
                </c:pt>
                <c:pt idx="6">
                  <c:v>83.804559999999995</c:v>
                </c:pt>
              </c:numCache>
            </c:numRef>
          </c:val>
          <c:extLst>
            <c:ext xmlns:c16="http://schemas.microsoft.com/office/drawing/2014/chart" uri="{C3380CC4-5D6E-409C-BE32-E72D297353CC}">
              <c16:uniqueId val="{00000003-3922-E24A-A63A-AD408C047AF8}"/>
            </c:ext>
          </c:extLst>
        </c:ser>
        <c:ser>
          <c:idx val="4"/>
          <c:order val="4"/>
          <c:tx>
            <c:strRef>
              <c:f>Wealth!$C$36</c:f>
              <c:strCache>
                <c:ptCount val="1"/>
                <c:pt idx="0">
                  <c:v>Top Decile</c:v>
                </c:pt>
              </c:strCache>
            </c:strRef>
          </c:tx>
          <c:spPr>
            <a:solidFill>
              <a:schemeClr val="accent5"/>
            </a:solidFill>
            <a:ln>
              <a:noFill/>
            </a:ln>
            <a:effectLst/>
          </c:spPr>
          <c:invertIfNegative val="0"/>
          <c:cat>
            <c:strRef>
              <c:f>Wealth!$D$31:$J$31</c:f>
              <c:strCache>
                <c:ptCount val="7"/>
                <c:pt idx="0">
                  <c:v>GB</c:v>
                </c:pt>
                <c:pt idx="1">
                  <c:v>France</c:v>
                </c:pt>
                <c:pt idx="2">
                  <c:v>Germany</c:v>
                </c:pt>
                <c:pt idx="3">
                  <c:v>Ireland</c:v>
                </c:pt>
                <c:pt idx="4">
                  <c:v>Italy</c:v>
                </c:pt>
                <c:pt idx="5">
                  <c:v>Spain</c:v>
                </c:pt>
                <c:pt idx="6">
                  <c:v>USA</c:v>
                </c:pt>
              </c:strCache>
            </c:strRef>
          </c:cat>
          <c:val>
            <c:numRef>
              <c:f>Wealth!$D$36:$J$36</c:f>
              <c:numCache>
                <c:formatCode>0.0</c:formatCode>
                <c:ptCount val="7"/>
                <c:pt idx="0">
                  <c:v>42.534579999999998</c:v>
                </c:pt>
                <c:pt idx="1">
                  <c:v>45.434539999999998</c:v>
                </c:pt>
                <c:pt idx="2">
                  <c:v>54.47748</c:v>
                </c:pt>
                <c:pt idx="3">
                  <c:v>51.034790000000001</c:v>
                </c:pt>
                <c:pt idx="4">
                  <c:v>43.481969999999997</c:v>
                </c:pt>
                <c:pt idx="5">
                  <c:v>56.762039999999999</c:v>
                </c:pt>
                <c:pt idx="6">
                  <c:v>58.744810000000001</c:v>
                </c:pt>
              </c:numCache>
            </c:numRef>
          </c:val>
          <c:extLst>
            <c:ext xmlns:c16="http://schemas.microsoft.com/office/drawing/2014/chart" uri="{C3380CC4-5D6E-409C-BE32-E72D297353CC}">
              <c16:uniqueId val="{00000004-3922-E24A-A63A-AD408C047AF8}"/>
            </c:ext>
          </c:extLst>
        </c:ser>
        <c:ser>
          <c:idx val="5"/>
          <c:order val="5"/>
          <c:tx>
            <c:strRef>
              <c:f>Wealth!$C$37</c:f>
              <c:strCache>
                <c:ptCount val="1"/>
                <c:pt idx="0">
                  <c:v>Top 1%</c:v>
                </c:pt>
              </c:strCache>
            </c:strRef>
          </c:tx>
          <c:spPr>
            <a:solidFill>
              <a:schemeClr val="accent6"/>
            </a:solidFill>
            <a:ln>
              <a:noFill/>
            </a:ln>
            <a:effectLst/>
          </c:spPr>
          <c:invertIfNegative val="0"/>
          <c:cat>
            <c:strRef>
              <c:f>Wealth!$D$31:$J$31</c:f>
              <c:strCache>
                <c:ptCount val="7"/>
                <c:pt idx="0">
                  <c:v>GB</c:v>
                </c:pt>
                <c:pt idx="1">
                  <c:v>France</c:v>
                </c:pt>
                <c:pt idx="2">
                  <c:v>Germany</c:v>
                </c:pt>
                <c:pt idx="3">
                  <c:v>Ireland</c:v>
                </c:pt>
                <c:pt idx="4">
                  <c:v>Italy</c:v>
                </c:pt>
                <c:pt idx="5">
                  <c:v>Spain</c:v>
                </c:pt>
                <c:pt idx="6">
                  <c:v>USA</c:v>
                </c:pt>
              </c:strCache>
            </c:strRef>
          </c:cat>
          <c:val>
            <c:numRef>
              <c:f>Wealth!$D$37:$J$37</c:f>
              <c:numCache>
                <c:formatCode>0.0</c:formatCode>
                <c:ptCount val="7"/>
                <c:pt idx="0">
                  <c:v>12.613860000000001</c:v>
                </c:pt>
                <c:pt idx="1">
                  <c:v>14.42549</c:v>
                </c:pt>
                <c:pt idx="2">
                  <c:v>18.634620000000002</c:v>
                </c:pt>
                <c:pt idx="3">
                  <c:v>8.2480799999999999</c:v>
                </c:pt>
                <c:pt idx="4">
                  <c:v>11.581469999999999</c:v>
                </c:pt>
                <c:pt idx="5">
                  <c:v>12.151910000000001</c:v>
                </c:pt>
                <c:pt idx="6">
                  <c:v>18.193049999999999</c:v>
                </c:pt>
              </c:numCache>
            </c:numRef>
          </c:val>
          <c:extLst>
            <c:ext xmlns:c16="http://schemas.microsoft.com/office/drawing/2014/chart" uri="{C3380CC4-5D6E-409C-BE32-E72D297353CC}">
              <c16:uniqueId val="{00000005-3922-E24A-A63A-AD408C047AF8}"/>
            </c:ext>
          </c:extLst>
        </c:ser>
        <c:dLbls>
          <c:showLegendKey val="0"/>
          <c:showVal val="0"/>
          <c:showCatName val="0"/>
          <c:showSerName val="0"/>
          <c:showPercent val="0"/>
          <c:showBubbleSize val="0"/>
        </c:dLbls>
        <c:gapWidth val="219"/>
        <c:overlap val="-27"/>
        <c:axId val="2116146208"/>
        <c:axId val="2116147840"/>
      </c:barChart>
      <c:catAx>
        <c:axId val="2116146208"/>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6147840"/>
        <c:crosses val="autoZero"/>
        <c:auto val="1"/>
        <c:lblAlgn val="ctr"/>
        <c:lblOffset val="100"/>
        <c:noMultiLvlLbl val="0"/>
      </c:catAx>
      <c:valAx>
        <c:axId val="2116147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14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3F7DC-9F56-FE4F-910D-1500E83F0636}" type="datetimeFigureOut">
              <a:rPr lang="en-US" smtClean="0"/>
              <a:t>5/25/21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54FDA-A7D0-5A4D-B2F9-98966EE3E52D}" type="slidenum">
              <a:rPr lang="en-US" smtClean="0"/>
              <a:t>‹#›</a:t>
            </a:fld>
            <a:endParaRPr lang="en-US"/>
          </a:p>
        </p:txBody>
      </p:sp>
    </p:spTree>
    <p:extLst>
      <p:ext uri="{BB962C8B-B14F-4D97-AF65-F5344CB8AC3E}">
        <p14:creationId xmlns:p14="http://schemas.microsoft.com/office/powerpoint/2010/main" val="134017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8C01D-1D07-3E4B-8AF2-84CA4045D3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97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0DC931-85DF-9A4A-9B49-83868B003CCA}"/>
              </a:ext>
            </a:extLst>
          </p:cNvPr>
          <p:cNvSpPr>
            <a:spLocks noGrp="1" noChangeArrowheads="1"/>
          </p:cNvSpPr>
          <p:nvPr>
            <p:ph type="sldNum" sz="quarter" idx="5"/>
          </p:nvPr>
        </p:nvSpPr>
        <p:spPr>
          <a:ln/>
        </p:spPr>
        <p:txBody>
          <a:bodyPr/>
          <a:lstStyle/>
          <a:p>
            <a:fld id="{18295F50-F306-EB4C-B094-7ECA590C2F7A}" type="slidenum">
              <a:rPr lang="en-US" altLang="en-US"/>
              <a:pPr/>
              <a:t>2</a:t>
            </a:fld>
            <a:endParaRPr lang="en-US" altLang="en-US"/>
          </a:p>
        </p:txBody>
      </p:sp>
      <p:sp>
        <p:nvSpPr>
          <p:cNvPr id="9218" name="Rectangle 2">
            <a:extLst>
              <a:ext uri="{FF2B5EF4-FFF2-40B4-BE49-F238E27FC236}">
                <a16:creationId xmlns:a16="http://schemas.microsoft.com/office/drawing/2014/main" id="{CE3751D5-E943-EA4F-8EE1-CFE4DD87CB1E}"/>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DC37DD2E-AF81-6B49-9FCF-AF0F42C8F17C}"/>
              </a:ext>
            </a:extLst>
          </p:cNvPr>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54876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0DC931-85DF-9A4A-9B49-83868B003CCA}"/>
              </a:ext>
            </a:extLst>
          </p:cNvPr>
          <p:cNvSpPr>
            <a:spLocks noGrp="1" noChangeArrowheads="1"/>
          </p:cNvSpPr>
          <p:nvPr>
            <p:ph type="sldNum" sz="quarter" idx="5"/>
          </p:nvPr>
        </p:nvSpPr>
        <p:spPr>
          <a:ln/>
        </p:spPr>
        <p:txBody>
          <a:bodyPr/>
          <a:lstStyle/>
          <a:p>
            <a:fld id="{18295F50-F306-EB4C-B094-7ECA590C2F7A}" type="slidenum">
              <a:rPr lang="en-US" altLang="en-US"/>
              <a:pPr/>
              <a:t>3</a:t>
            </a:fld>
            <a:endParaRPr lang="en-US" altLang="en-US"/>
          </a:p>
        </p:txBody>
      </p:sp>
      <p:sp>
        <p:nvSpPr>
          <p:cNvPr id="9218" name="Rectangle 2">
            <a:extLst>
              <a:ext uri="{FF2B5EF4-FFF2-40B4-BE49-F238E27FC236}">
                <a16:creationId xmlns:a16="http://schemas.microsoft.com/office/drawing/2014/main" id="{CE3751D5-E943-EA4F-8EE1-CFE4DD87CB1E}"/>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DC37DD2E-AF81-6B49-9FCF-AF0F42C8F17C}"/>
              </a:ext>
            </a:extLst>
          </p:cNvPr>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53527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0DC931-85DF-9A4A-9B49-83868B003CCA}"/>
              </a:ext>
            </a:extLst>
          </p:cNvPr>
          <p:cNvSpPr>
            <a:spLocks noGrp="1" noChangeArrowheads="1"/>
          </p:cNvSpPr>
          <p:nvPr>
            <p:ph type="sldNum" sz="quarter" idx="5"/>
          </p:nvPr>
        </p:nvSpPr>
        <p:spPr>
          <a:ln/>
        </p:spPr>
        <p:txBody>
          <a:bodyPr/>
          <a:lstStyle/>
          <a:p>
            <a:fld id="{18295F50-F306-EB4C-B094-7ECA590C2F7A}" type="slidenum">
              <a:rPr lang="en-US" altLang="en-US"/>
              <a:pPr/>
              <a:t>4</a:t>
            </a:fld>
            <a:endParaRPr lang="en-US" altLang="en-US"/>
          </a:p>
        </p:txBody>
      </p:sp>
      <p:sp>
        <p:nvSpPr>
          <p:cNvPr id="9218" name="Rectangle 2">
            <a:extLst>
              <a:ext uri="{FF2B5EF4-FFF2-40B4-BE49-F238E27FC236}">
                <a16:creationId xmlns:a16="http://schemas.microsoft.com/office/drawing/2014/main" id="{CE3751D5-E943-EA4F-8EE1-CFE4DD87CB1E}"/>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DC37DD2E-AF81-6B49-9FCF-AF0F42C8F17C}"/>
              </a:ext>
            </a:extLst>
          </p:cNvPr>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3500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0DC931-85DF-9A4A-9B49-83868B003CCA}"/>
              </a:ext>
            </a:extLst>
          </p:cNvPr>
          <p:cNvSpPr>
            <a:spLocks noGrp="1" noChangeArrowheads="1"/>
          </p:cNvSpPr>
          <p:nvPr>
            <p:ph type="sldNum" sz="quarter" idx="5"/>
          </p:nvPr>
        </p:nvSpPr>
        <p:spPr>
          <a:ln/>
        </p:spPr>
        <p:txBody>
          <a:bodyPr/>
          <a:lstStyle/>
          <a:p>
            <a:fld id="{18295F50-F306-EB4C-B094-7ECA590C2F7A}" type="slidenum">
              <a:rPr lang="en-US" altLang="en-US"/>
              <a:pPr/>
              <a:t>8</a:t>
            </a:fld>
            <a:endParaRPr lang="en-US" altLang="en-US"/>
          </a:p>
        </p:txBody>
      </p:sp>
      <p:sp>
        <p:nvSpPr>
          <p:cNvPr id="9218" name="Rectangle 2">
            <a:extLst>
              <a:ext uri="{FF2B5EF4-FFF2-40B4-BE49-F238E27FC236}">
                <a16:creationId xmlns:a16="http://schemas.microsoft.com/office/drawing/2014/main" id="{CE3751D5-E943-EA4F-8EE1-CFE4DD87CB1E}"/>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DC37DD2E-AF81-6B49-9FCF-AF0F42C8F17C}"/>
              </a:ext>
            </a:extLst>
          </p:cNvPr>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06936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54FDA-A7D0-5A4D-B2F9-98966EE3E52D}" type="slidenum">
              <a:rPr lang="en-US" smtClean="0"/>
              <a:t>15</a:t>
            </a:fld>
            <a:endParaRPr lang="en-US"/>
          </a:p>
        </p:txBody>
      </p:sp>
    </p:spTree>
    <p:extLst>
      <p:ext uri="{BB962C8B-B14F-4D97-AF65-F5344CB8AC3E}">
        <p14:creationId xmlns:p14="http://schemas.microsoft.com/office/powerpoint/2010/main" val="227142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54FDA-A7D0-5A4D-B2F9-98966EE3E52D}" type="slidenum">
              <a:rPr lang="en-US" smtClean="0"/>
              <a:t>16</a:t>
            </a:fld>
            <a:endParaRPr lang="en-US"/>
          </a:p>
        </p:txBody>
      </p:sp>
    </p:spTree>
    <p:extLst>
      <p:ext uri="{BB962C8B-B14F-4D97-AF65-F5344CB8AC3E}">
        <p14:creationId xmlns:p14="http://schemas.microsoft.com/office/powerpoint/2010/main" val="1290784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54FDA-A7D0-5A4D-B2F9-98966EE3E52D}" type="slidenum">
              <a:rPr lang="en-US" smtClean="0"/>
              <a:t>26</a:t>
            </a:fld>
            <a:endParaRPr lang="en-US"/>
          </a:p>
        </p:txBody>
      </p:sp>
    </p:spTree>
    <p:extLst>
      <p:ext uri="{BB962C8B-B14F-4D97-AF65-F5344CB8AC3E}">
        <p14:creationId xmlns:p14="http://schemas.microsoft.com/office/powerpoint/2010/main" val="1730580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BBE78C-0D15-4725-A765-B1498DE5021D}"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0E29AE-6C3F-4A55-B243-1758737F8F6D}" type="slidenum">
              <a:rPr lang="en-GB" smtClean="0"/>
              <a:t>‹#›</a:t>
            </a:fld>
            <a:endParaRPr lang="en-GB"/>
          </a:p>
        </p:txBody>
      </p:sp>
    </p:spTree>
    <p:extLst>
      <p:ext uri="{BB962C8B-B14F-4D97-AF65-F5344CB8AC3E}">
        <p14:creationId xmlns:p14="http://schemas.microsoft.com/office/powerpoint/2010/main" val="164656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3008313" cy="936104"/>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692696"/>
            <a:ext cx="5111750" cy="54334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700808"/>
            <a:ext cx="3008313"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BBBE78C-0D15-4725-A765-B1498DE5021D}" type="datetimeFigureOut">
              <a:rPr lang="en-GB" smtClean="0"/>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0E29AE-6C3F-4A55-B243-1758737F8F6D}" type="slidenum">
              <a:rPr lang="en-GB" smtClean="0"/>
              <a:t>‹#›</a:t>
            </a:fld>
            <a:endParaRPr lang="en-GB"/>
          </a:p>
        </p:txBody>
      </p:sp>
    </p:spTree>
    <p:extLst>
      <p:ext uri="{BB962C8B-B14F-4D97-AF65-F5344CB8AC3E}">
        <p14:creationId xmlns:p14="http://schemas.microsoft.com/office/powerpoint/2010/main" val="195869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908719"/>
            <a:ext cx="5486400" cy="3818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BBE78C-0D15-4725-A765-B1498DE5021D}" type="datetimeFigureOut">
              <a:rPr lang="en-GB" smtClean="0"/>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0E29AE-6C3F-4A55-B243-1758737F8F6D}" type="slidenum">
              <a:rPr lang="en-GB" smtClean="0"/>
              <a:t>‹#›</a:t>
            </a:fld>
            <a:endParaRPr lang="en-GB"/>
          </a:p>
        </p:txBody>
      </p:sp>
    </p:spTree>
    <p:extLst>
      <p:ext uri="{BB962C8B-B14F-4D97-AF65-F5344CB8AC3E}">
        <p14:creationId xmlns:p14="http://schemas.microsoft.com/office/powerpoint/2010/main" val="354041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7"/>
            <a:ext cx="8229600" cy="144016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BBE78C-0D15-4725-A765-B1498DE5021D}"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0E29AE-6C3F-4A55-B243-1758737F8F6D}" type="slidenum">
              <a:rPr lang="en-GB" smtClean="0"/>
              <a:t>‹#›</a:t>
            </a:fld>
            <a:endParaRPr lang="en-GB"/>
          </a:p>
        </p:txBody>
      </p:sp>
    </p:spTree>
    <p:extLst>
      <p:ext uri="{BB962C8B-B14F-4D97-AF65-F5344CB8AC3E}">
        <p14:creationId xmlns:p14="http://schemas.microsoft.com/office/powerpoint/2010/main" val="30313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2636912"/>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55576" y="4005064"/>
            <a:ext cx="7772400" cy="61786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BBE78C-0D15-4725-A765-B1498DE5021D}"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0E29AE-6C3F-4A55-B243-1758737F8F6D}" type="slidenum">
              <a:rPr lang="en-GB" smtClean="0"/>
              <a:t>‹#›</a:t>
            </a:fld>
            <a:endParaRPr lang="en-GB"/>
          </a:p>
        </p:txBody>
      </p:sp>
      <p:sp>
        <p:nvSpPr>
          <p:cNvPr id="8" name="Rectangle 7"/>
          <p:cNvSpPr/>
          <p:nvPr userDrawn="1"/>
        </p:nvSpPr>
        <p:spPr>
          <a:xfrm>
            <a:off x="7812360" y="44624"/>
            <a:ext cx="129614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Tom\Dropbox\inet@oxford\inet_logo_both.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94" t="7060" r="7160" b="56753"/>
          <a:stretch/>
        </p:blipFill>
        <p:spPr bwMode="auto">
          <a:xfrm>
            <a:off x="755576" y="620688"/>
            <a:ext cx="4464496" cy="10743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0" y="6251385"/>
            <a:ext cx="1907704" cy="620688"/>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763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48" b="6852"/>
          <a:stretch/>
        </p:blipFill>
        <p:spPr bwMode="auto">
          <a:xfrm>
            <a:off x="-13071" y="44623"/>
            <a:ext cx="9180000" cy="68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userDrawn="1"/>
        </p:nvSpPr>
        <p:spPr>
          <a:xfrm>
            <a:off x="-13071" y="6165304"/>
            <a:ext cx="9144000" cy="719320"/>
          </a:xfrm>
          <a:prstGeom prst="rect">
            <a:avLst/>
          </a:prstGeom>
          <a:solidFill>
            <a:schemeClr val="tx2">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44624"/>
            <a:ext cx="9144000" cy="612068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55576" y="2636912"/>
            <a:ext cx="7772400" cy="1362075"/>
          </a:xfrm>
        </p:spPr>
        <p:txBody>
          <a:bodyPr anchor="t"/>
          <a:lstStyle>
            <a:lvl1pPr algn="l">
              <a:defRPr sz="4000" b="1" cap="all">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55576" y="4005064"/>
            <a:ext cx="7772400" cy="61786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79512" y="6342401"/>
            <a:ext cx="936104" cy="365125"/>
          </a:xfrm>
        </p:spPr>
        <p:txBody>
          <a:bodyPr/>
          <a:lstStyle>
            <a:lvl1pPr>
              <a:defRPr>
                <a:solidFill>
                  <a:schemeClr val="bg1"/>
                </a:solidFill>
              </a:defRPr>
            </a:lvl1pPr>
          </a:lstStyle>
          <a:p>
            <a:fld id="{6BBBE78C-0D15-4725-A765-B1498DE5021D}" type="datetimeFigureOut">
              <a:rPr lang="en-GB" smtClean="0"/>
              <a:pPr/>
              <a:t>25/05/2021</a:t>
            </a:fld>
            <a:endParaRPr lang="en-GB" dirty="0"/>
          </a:p>
        </p:txBody>
      </p:sp>
      <p:sp>
        <p:nvSpPr>
          <p:cNvPr id="5" name="Footer Placeholder 4"/>
          <p:cNvSpPr>
            <a:spLocks noGrp="1"/>
          </p:cNvSpPr>
          <p:nvPr>
            <p:ph type="ftr" sz="quarter" idx="11"/>
          </p:nvPr>
        </p:nvSpPr>
        <p:spPr>
          <a:xfrm>
            <a:off x="1403648" y="6356350"/>
            <a:ext cx="4896544" cy="365125"/>
          </a:xfr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0E29AE-6C3F-4A55-B243-1758737F8F6D}" type="slidenum">
              <a:rPr lang="en-GB" smtClean="0"/>
              <a:pPr/>
              <a:t>‹#›</a:t>
            </a:fld>
            <a:endParaRPr lang="en-GB" dirty="0"/>
          </a:p>
        </p:txBody>
      </p:sp>
      <p:pic>
        <p:nvPicPr>
          <p:cNvPr id="1027" name="Picture 3" descr="C:\Users\Tom\Dropbox\inet@oxford\Final\INET_Brand_Final-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28" y="313157"/>
            <a:ext cx="4916487" cy="116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7" name="Rectangle 6"/>
          <p:cNvSpPr/>
          <p:nvPr userDrawn="1"/>
        </p:nvSpPr>
        <p:spPr>
          <a:xfrm>
            <a:off x="0" y="0"/>
            <a:ext cx="9144000" cy="688462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96"/>
          <a:stretch/>
        </p:blipFill>
        <p:spPr bwMode="auto">
          <a:xfrm>
            <a:off x="0" y="1772816"/>
            <a:ext cx="914400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userDrawn="1"/>
        </p:nvSpPr>
        <p:spPr>
          <a:xfrm>
            <a:off x="-13071" y="6165304"/>
            <a:ext cx="9144000" cy="719320"/>
          </a:xfrm>
          <a:prstGeom prst="rect">
            <a:avLst/>
          </a:prstGeom>
          <a:solidFill>
            <a:schemeClr val="tx2">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55576" y="4509120"/>
            <a:ext cx="7772400" cy="1152128"/>
          </a:xfrm>
        </p:spPr>
        <p:txBody>
          <a:bodyPr anchor="t"/>
          <a:lstStyle>
            <a:lvl1pPr algn="l">
              <a:defRPr sz="4000" b="1" cap="all">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a:xfrm>
            <a:off x="179512" y="6342401"/>
            <a:ext cx="936104" cy="365125"/>
          </a:xfrm>
        </p:spPr>
        <p:txBody>
          <a:bodyPr/>
          <a:lstStyle>
            <a:lvl1pPr>
              <a:defRPr>
                <a:solidFill>
                  <a:schemeClr val="bg1"/>
                </a:solidFill>
              </a:defRPr>
            </a:lvl1pPr>
          </a:lstStyle>
          <a:p>
            <a:fld id="{6BBBE78C-0D15-4725-A765-B1498DE5021D}" type="datetimeFigureOut">
              <a:rPr lang="en-GB" smtClean="0"/>
              <a:pPr/>
              <a:t>25/05/2021</a:t>
            </a:fld>
            <a:endParaRPr lang="en-GB" dirty="0"/>
          </a:p>
        </p:txBody>
      </p:sp>
      <p:sp>
        <p:nvSpPr>
          <p:cNvPr id="5" name="Footer Placeholder 4"/>
          <p:cNvSpPr>
            <a:spLocks noGrp="1"/>
          </p:cNvSpPr>
          <p:nvPr>
            <p:ph type="ftr" sz="quarter" idx="11"/>
          </p:nvPr>
        </p:nvSpPr>
        <p:spPr>
          <a:xfrm>
            <a:off x="1403648" y="6356350"/>
            <a:ext cx="4896544" cy="365125"/>
          </a:xfr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0E29AE-6C3F-4A55-B243-1758737F8F6D}" type="slidenum">
              <a:rPr lang="en-GB" smtClean="0"/>
              <a:pPr/>
              <a:t>‹#›</a:t>
            </a:fld>
            <a:endParaRPr lang="en-GB" dirty="0"/>
          </a:p>
        </p:txBody>
      </p:sp>
      <p:pic>
        <p:nvPicPr>
          <p:cNvPr id="1027" name="Picture 3" descr="C:\Users\Tom\Dropbox\inet@oxford\Final\INET_Brand_Final-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79712" y="354924"/>
            <a:ext cx="4469534" cy="10578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13071" y="4005064"/>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65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7"/>
            <a:ext cx="8229600" cy="144016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6BBBE78C-0D15-4725-A765-B1498DE5021D}" type="datetimeFigureOut">
              <a:rPr lang="en-GB" smtClean="0"/>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0E29AE-6C3F-4A55-B243-1758737F8F6D}" type="slidenum">
              <a:rPr lang="en-GB" smtClean="0"/>
              <a:t>‹#›</a:t>
            </a:fld>
            <a:endParaRPr lang="en-GB"/>
          </a:p>
        </p:txBody>
      </p:sp>
    </p:spTree>
    <p:extLst>
      <p:ext uri="{BB962C8B-B14F-4D97-AF65-F5344CB8AC3E}">
        <p14:creationId xmlns:p14="http://schemas.microsoft.com/office/powerpoint/2010/main" val="280280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440161"/>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85313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64903"/>
            <a:ext cx="4040188" cy="35612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85313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64903"/>
            <a:ext cx="4041775" cy="35612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6BBBE78C-0D15-4725-A765-B1498DE5021D}" type="datetimeFigureOut">
              <a:rPr lang="en-GB" smtClean="0"/>
              <a:t>25/05/2021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0E29AE-6C3F-4A55-B243-1758737F8F6D}" type="slidenum">
              <a:rPr lang="en-GB" smtClean="0"/>
              <a:t>‹#›</a:t>
            </a:fld>
            <a:endParaRPr lang="en-GB"/>
          </a:p>
        </p:txBody>
      </p:sp>
    </p:spTree>
    <p:extLst>
      <p:ext uri="{BB962C8B-B14F-4D97-AF65-F5344CB8AC3E}">
        <p14:creationId xmlns:p14="http://schemas.microsoft.com/office/powerpoint/2010/main" val="246075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BBE78C-0D15-4725-A765-B1498DE5021D}" type="datetimeFigureOut">
              <a:rPr lang="en-GB" smtClean="0"/>
              <a:t>25/05/2021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0E29AE-6C3F-4A55-B243-1758737F8F6D}" type="slidenum">
              <a:rPr lang="en-GB" smtClean="0"/>
              <a:t>‹#›</a:t>
            </a:fld>
            <a:endParaRPr lang="en-GB"/>
          </a:p>
        </p:txBody>
      </p:sp>
    </p:spTree>
    <p:extLst>
      <p:ext uri="{BB962C8B-B14F-4D97-AF65-F5344CB8AC3E}">
        <p14:creationId xmlns:p14="http://schemas.microsoft.com/office/powerpoint/2010/main" val="21136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BE78C-0D15-4725-A765-B1498DE5021D}" type="datetimeFigureOut">
              <a:rPr lang="en-GB" smtClean="0"/>
              <a:t>25/05/2021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0E29AE-6C3F-4A55-B243-1758737F8F6D}" type="slidenum">
              <a:rPr lang="en-GB" smtClean="0"/>
              <a:t>‹#›</a:t>
            </a:fld>
            <a:endParaRPr lang="en-GB"/>
          </a:p>
        </p:txBody>
      </p:sp>
    </p:spTree>
    <p:extLst>
      <p:ext uri="{BB962C8B-B14F-4D97-AF65-F5344CB8AC3E}">
        <p14:creationId xmlns:p14="http://schemas.microsoft.com/office/powerpoint/2010/main" val="278169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3725"/>
            <a:ext cx="8229600" cy="1039091"/>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2051720" y="6366237"/>
            <a:ext cx="9361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BE78C-0D15-4725-A765-B1498DE5021D}" type="datetimeFigureOut">
              <a:rPr lang="en-GB" smtClean="0"/>
              <a:t>25/05/2021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29AE-6C3F-4A55-B243-1758737F8F6D}" type="slidenum">
              <a:rPr lang="en-GB" smtClean="0"/>
              <a:t>‹#›</a:t>
            </a:fld>
            <a:endParaRPr lang="en-GB"/>
          </a:p>
        </p:txBody>
      </p:sp>
      <p:sp>
        <p:nvSpPr>
          <p:cNvPr id="9" name="Rectangle 8"/>
          <p:cNvSpPr/>
          <p:nvPr/>
        </p:nvSpPr>
        <p:spPr>
          <a:xfrm>
            <a:off x="0" y="0"/>
            <a:ext cx="914400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Tom\Dropbox\inet@oxford\inet_logo_both.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494" t="7060" r="7160" b="56753"/>
          <a:stretch/>
        </p:blipFill>
        <p:spPr bwMode="auto">
          <a:xfrm>
            <a:off x="133939" y="6347642"/>
            <a:ext cx="1701757" cy="40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1273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6462" y="2117060"/>
            <a:ext cx="7772400" cy="1584176"/>
          </a:xfrm>
        </p:spPr>
        <p:txBody>
          <a:bodyPr>
            <a:normAutofit/>
          </a:bodyPr>
          <a:lstStyle/>
          <a:p>
            <a:pPr algn="ctr"/>
            <a:r>
              <a:rPr lang="en-GB" sz="2800" dirty="0"/>
              <a:t> gender, Intergenerational transfers and wealth</a:t>
            </a:r>
          </a:p>
        </p:txBody>
      </p:sp>
      <p:sp>
        <p:nvSpPr>
          <p:cNvPr id="6" name="Subtitle 2">
            <a:extLst>
              <a:ext uri="{FF2B5EF4-FFF2-40B4-BE49-F238E27FC236}">
                <a16:creationId xmlns:a16="http://schemas.microsoft.com/office/drawing/2014/main" id="{42AA70C2-9677-C844-A995-E6281B6D48CF}"/>
              </a:ext>
            </a:extLst>
          </p:cNvPr>
          <p:cNvSpPr txBox="1">
            <a:spLocks/>
          </p:cNvSpPr>
          <p:nvPr/>
        </p:nvSpPr>
        <p:spPr>
          <a:xfrm>
            <a:off x="761050" y="3450458"/>
            <a:ext cx="7616488" cy="1458686"/>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s-ES" dirty="0">
                <a:solidFill>
                  <a:schemeClr val="tx1">
                    <a:lumMod val="85000"/>
                    <a:lumOff val="15000"/>
                  </a:schemeClr>
                </a:solidFill>
              </a:rPr>
              <a:t>Brian </a:t>
            </a:r>
            <a:r>
              <a:rPr lang="es-ES" dirty="0" err="1">
                <a:solidFill>
                  <a:schemeClr val="tx1">
                    <a:lumMod val="85000"/>
                    <a:lumOff val="15000"/>
                  </a:schemeClr>
                </a:solidFill>
              </a:rPr>
              <a:t>Nolan</a:t>
            </a:r>
            <a:r>
              <a:rPr lang="es-ES" dirty="0">
                <a:solidFill>
                  <a:schemeClr val="tx1">
                    <a:lumMod val="85000"/>
                    <a:lumOff val="15000"/>
                  </a:schemeClr>
                </a:solidFill>
              </a:rPr>
              <a:t> </a:t>
            </a:r>
            <a:r>
              <a:rPr lang="en-ES">
                <a:solidFill>
                  <a:schemeClr val="tx1">
                    <a:lumMod val="85000"/>
                    <a:lumOff val="15000"/>
                  </a:schemeClr>
                </a:solidFill>
              </a:rPr>
              <a:t>(University of Oxfo</a:t>
            </a:r>
            <a:r>
              <a:rPr lang="es-ES" dirty="0">
                <a:solidFill>
                  <a:schemeClr val="tx1">
                    <a:lumMod val="85000"/>
                    <a:lumOff val="15000"/>
                  </a:schemeClr>
                </a:solidFill>
              </a:rPr>
              <a:t>r</a:t>
            </a:r>
            <a:r>
              <a:rPr lang="en-ES">
                <a:solidFill>
                  <a:schemeClr val="tx1">
                    <a:lumMod val="85000"/>
                    <a:lumOff val="15000"/>
                  </a:schemeClr>
                </a:solidFill>
              </a:rPr>
              <a:t>d, </a:t>
            </a:r>
            <a:r>
              <a:rPr lang="es-ES" dirty="0">
                <a:solidFill>
                  <a:schemeClr val="tx1">
                    <a:lumMod val="85000"/>
                    <a:lumOff val="15000"/>
                  </a:schemeClr>
                </a:solidFill>
              </a:rPr>
              <a:t>DSPI and INET</a:t>
            </a:r>
            <a:r>
              <a:rPr lang="en-ES">
                <a:solidFill>
                  <a:schemeClr val="tx1">
                    <a:lumMod val="85000"/>
                    <a:lumOff val="15000"/>
                  </a:schemeClr>
                </a:solidFill>
              </a:rPr>
              <a:t>)</a:t>
            </a:r>
            <a:endParaRPr lang="es-ES" dirty="0">
              <a:solidFill>
                <a:schemeClr val="tx1">
                  <a:lumMod val="85000"/>
                  <a:lumOff val="15000"/>
                </a:schemeClr>
              </a:solidFill>
            </a:endParaRPr>
          </a:p>
          <a:p>
            <a:pPr algn="ctr"/>
            <a:r>
              <a:rPr lang="en-ES">
                <a:solidFill>
                  <a:schemeClr val="tx1">
                    <a:lumMod val="85000"/>
                    <a:lumOff val="15000"/>
                  </a:schemeClr>
                </a:solidFill>
              </a:rPr>
              <a:t>Juan Palomino (University of Oxfo</a:t>
            </a:r>
            <a:r>
              <a:rPr lang="es-ES" dirty="0">
                <a:solidFill>
                  <a:schemeClr val="tx1">
                    <a:lumMod val="85000"/>
                    <a:lumOff val="15000"/>
                  </a:schemeClr>
                </a:solidFill>
              </a:rPr>
              <a:t>r</a:t>
            </a:r>
            <a:r>
              <a:rPr lang="en-ES">
                <a:solidFill>
                  <a:schemeClr val="tx1">
                    <a:lumMod val="85000"/>
                    <a:lumOff val="15000"/>
                  </a:schemeClr>
                </a:solidFill>
              </a:rPr>
              <a:t>d, </a:t>
            </a:r>
            <a:r>
              <a:rPr lang="es-ES" dirty="0">
                <a:solidFill>
                  <a:schemeClr val="tx1">
                    <a:lumMod val="85000"/>
                    <a:lumOff val="15000"/>
                  </a:schemeClr>
                </a:solidFill>
              </a:rPr>
              <a:t>DSPI and INET</a:t>
            </a:r>
            <a:r>
              <a:rPr lang="en-ES">
                <a:solidFill>
                  <a:schemeClr val="tx1">
                    <a:lumMod val="85000"/>
                    <a:lumOff val="15000"/>
                  </a:schemeClr>
                </a:solidFill>
              </a:rPr>
              <a:t>)</a:t>
            </a:r>
          </a:p>
        </p:txBody>
      </p:sp>
      <p:sp>
        <p:nvSpPr>
          <p:cNvPr id="8" name="TextBox 7">
            <a:extLst>
              <a:ext uri="{FF2B5EF4-FFF2-40B4-BE49-F238E27FC236}">
                <a16:creationId xmlns:a16="http://schemas.microsoft.com/office/drawing/2014/main" id="{BB0BF611-FCC1-C54A-8EAE-3F8788E9EC08}"/>
              </a:ext>
            </a:extLst>
          </p:cNvPr>
          <p:cNvSpPr txBox="1"/>
          <p:nvPr/>
        </p:nvSpPr>
        <p:spPr>
          <a:xfrm>
            <a:off x="1244797" y="5205548"/>
            <a:ext cx="6648994" cy="707886"/>
          </a:xfrm>
          <a:prstGeom prst="rect">
            <a:avLst/>
          </a:prstGeom>
          <a:noFill/>
        </p:spPr>
        <p:txBody>
          <a:bodyPr wrap="square" rtlCol="0">
            <a:spAutoFit/>
          </a:bodyPr>
          <a:lstStyle/>
          <a:p>
            <a:pPr algn="ctr"/>
            <a:r>
              <a:rPr lang="en-GB" sz="2000" dirty="0">
                <a:solidFill>
                  <a:srgbClr val="202124"/>
                </a:solidFill>
                <a:latin typeface="Google Sans"/>
              </a:rPr>
              <a:t>LSE International Inequalities Institute </a:t>
            </a:r>
          </a:p>
          <a:p>
            <a:pPr algn="ctr"/>
            <a:r>
              <a:rPr lang="en-US" sz="2000" dirty="0">
                <a:solidFill>
                  <a:schemeClr val="tx1">
                    <a:lumMod val="65000"/>
                    <a:lumOff val="35000"/>
                  </a:schemeClr>
                </a:solidFill>
              </a:rPr>
              <a:t>May 25</a:t>
            </a:r>
            <a:r>
              <a:rPr lang="en-US" sz="2000" baseline="30000" dirty="0">
                <a:solidFill>
                  <a:schemeClr val="tx1">
                    <a:lumMod val="65000"/>
                    <a:lumOff val="35000"/>
                  </a:schemeClr>
                </a:solidFill>
              </a:rPr>
              <a:t>th</a:t>
            </a:r>
            <a:r>
              <a:rPr lang="en-US" sz="2000" dirty="0">
                <a:solidFill>
                  <a:schemeClr val="tx1">
                    <a:lumMod val="65000"/>
                    <a:lumOff val="35000"/>
                  </a:schemeClr>
                </a:solidFill>
              </a:rPr>
              <a:t> , 2021</a:t>
            </a:r>
          </a:p>
        </p:txBody>
      </p:sp>
    </p:spTree>
    <p:extLst>
      <p:ext uri="{BB962C8B-B14F-4D97-AF65-F5344CB8AC3E}">
        <p14:creationId xmlns:p14="http://schemas.microsoft.com/office/powerpoint/2010/main" val="306942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0AC7-BE32-AA43-8EAD-800E0E4B1B54}"/>
              </a:ext>
            </a:extLst>
          </p:cNvPr>
          <p:cNvSpPr>
            <a:spLocks noGrp="1"/>
          </p:cNvSpPr>
          <p:nvPr>
            <p:ph type="title"/>
          </p:nvPr>
        </p:nvSpPr>
        <p:spPr/>
        <p:txBody>
          <a:bodyPr>
            <a:normAutofit/>
          </a:bodyPr>
          <a:lstStyle/>
          <a:p>
            <a:r>
              <a:rPr lang="en-US" altLang="en-US" sz="3600" dirty="0"/>
              <a:t>Intergenerational Wealth Transfers in WAS</a:t>
            </a:r>
            <a:endParaRPr lang="en-ES" sz="3600" dirty="0"/>
          </a:p>
        </p:txBody>
      </p:sp>
      <p:sp>
        <p:nvSpPr>
          <p:cNvPr id="4" name="Content Placeholder 2">
            <a:extLst>
              <a:ext uri="{FF2B5EF4-FFF2-40B4-BE49-F238E27FC236}">
                <a16:creationId xmlns:a16="http://schemas.microsoft.com/office/drawing/2014/main" id="{A45D8DE6-E57D-4F45-A042-5137E56B621D}"/>
              </a:ext>
            </a:extLst>
          </p:cNvPr>
          <p:cNvSpPr>
            <a:spLocks noGrp="1"/>
          </p:cNvSpPr>
          <p:nvPr>
            <p:ph idx="1"/>
          </p:nvPr>
        </p:nvSpPr>
        <p:spPr>
          <a:xfrm>
            <a:off x="457200" y="1739694"/>
            <a:ext cx="8229600" cy="4281339"/>
          </a:xfrm>
        </p:spPr>
        <p:txBody>
          <a:bodyPr>
            <a:noAutofit/>
          </a:bodyPr>
          <a:lstStyle/>
          <a:p>
            <a:r>
              <a:rPr lang="en-IE" altLang="en-US" sz="2800" dirty="0"/>
              <a:t>We use Wave 3 ‘continuing sample’ for comparative purposes, aligned with HFCS W1 and SCF 2010 </a:t>
            </a:r>
          </a:p>
          <a:p>
            <a:r>
              <a:rPr lang="en-GB" sz="2800" dirty="0"/>
              <a:t>WAS W1 had many missing values for retrospective inheritance amounts, required multiple imputations </a:t>
            </a:r>
          </a:p>
          <a:p>
            <a:r>
              <a:rPr lang="en-GB" sz="2800" dirty="0"/>
              <a:t>Range of other issues had to be addressed to make WAS comparable with HFCS/SCF (‘small’ amounts, pre/post-tax, wealth measure …) </a:t>
            </a:r>
          </a:p>
        </p:txBody>
      </p:sp>
    </p:spTree>
    <p:extLst>
      <p:ext uri="{BB962C8B-B14F-4D97-AF65-F5344CB8AC3E}">
        <p14:creationId xmlns:p14="http://schemas.microsoft.com/office/powerpoint/2010/main" val="351975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F7C6-B4C0-9243-9704-6BEAC079CEA6}"/>
              </a:ext>
            </a:extLst>
          </p:cNvPr>
          <p:cNvSpPr>
            <a:spLocks noGrp="1"/>
          </p:cNvSpPr>
          <p:nvPr>
            <p:ph type="title"/>
          </p:nvPr>
        </p:nvSpPr>
        <p:spPr>
          <a:xfrm>
            <a:off x="457200" y="3978"/>
            <a:ext cx="8229600" cy="1440160"/>
          </a:xfrm>
        </p:spPr>
        <p:txBody>
          <a:bodyPr>
            <a:normAutofit/>
          </a:bodyPr>
          <a:lstStyle/>
          <a:p>
            <a:r>
              <a:rPr lang="en-US" sz="2800" dirty="0"/>
              <a:t>The wealth gap across countries. Household mean wealth by gender of HRP (households)</a:t>
            </a:r>
          </a:p>
        </p:txBody>
      </p:sp>
      <p:pic>
        <p:nvPicPr>
          <p:cNvPr id="4" name="Picture 3">
            <a:extLst>
              <a:ext uri="{FF2B5EF4-FFF2-40B4-BE49-F238E27FC236}">
                <a16:creationId xmlns:a16="http://schemas.microsoft.com/office/drawing/2014/main" id="{507E1B0A-1CAD-B849-ACDC-B2BDCB016C81}"/>
              </a:ext>
            </a:extLst>
          </p:cNvPr>
          <p:cNvPicPr>
            <a:picLocks noChangeAspect="1"/>
          </p:cNvPicPr>
          <p:nvPr/>
        </p:nvPicPr>
        <p:blipFill>
          <a:blip r:embed="rId2"/>
          <a:stretch>
            <a:fillRect/>
          </a:stretch>
        </p:blipFill>
        <p:spPr>
          <a:xfrm>
            <a:off x="252000" y="2202185"/>
            <a:ext cx="4320000" cy="2880000"/>
          </a:xfrm>
          <a:prstGeom prst="rect">
            <a:avLst/>
          </a:prstGeom>
        </p:spPr>
      </p:pic>
      <p:pic>
        <p:nvPicPr>
          <p:cNvPr id="6" name="Picture 5">
            <a:extLst>
              <a:ext uri="{FF2B5EF4-FFF2-40B4-BE49-F238E27FC236}">
                <a16:creationId xmlns:a16="http://schemas.microsoft.com/office/drawing/2014/main" id="{87E2C936-8A2B-D442-876B-46C02AA7E2AE}"/>
              </a:ext>
            </a:extLst>
          </p:cNvPr>
          <p:cNvPicPr>
            <a:picLocks noChangeAspect="1"/>
          </p:cNvPicPr>
          <p:nvPr/>
        </p:nvPicPr>
        <p:blipFill>
          <a:blip r:embed="rId3"/>
          <a:stretch>
            <a:fillRect/>
          </a:stretch>
        </p:blipFill>
        <p:spPr>
          <a:xfrm>
            <a:off x="4718170" y="2192356"/>
            <a:ext cx="4320000" cy="2880000"/>
          </a:xfrm>
          <a:prstGeom prst="rect">
            <a:avLst/>
          </a:prstGeom>
        </p:spPr>
      </p:pic>
      <p:sp>
        <p:nvSpPr>
          <p:cNvPr id="10" name="Oval 9">
            <a:extLst>
              <a:ext uri="{FF2B5EF4-FFF2-40B4-BE49-F238E27FC236}">
                <a16:creationId xmlns:a16="http://schemas.microsoft.com/office/drawing/2014/main" id="{65A03C8D-5D79-084B-8C45-35EF54D5C017}"/>
              </a:ext>
            </a:extLst>
          </p:cNvPr>
          <p:cNvSpPr/>
          <p:nvPr/>
        </p:nvSpPr>
        <p:spPr>
          <a:xfrm rot="16200000">
            <a:off x="4532011" y="2930502"/>
            <a:ext cx="606875" cy="39012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06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F7C6-B4C0-9243-9704-6BEAC079CEA6}"/>
              </a:ext>
            </a:extLst>
          </p:cNvPr>
          <p:cNvSpPr>
            <a:spLocks noGrp="1"/>
          </p:cNvSpPr>
          <p:nvPr>
            <p:ph type="title"/>
          </p:nvPr>
        </p:nvSpPr>
        <p:spPr>
          <a:xfrm>
            <a:off x="457200" y="3978"/>
            <a:ext cx="8229600" cy="1440160"/>
          </a:xfrm>
        </p:spPr>
        <p:txBody>
          <a:bodyPr>
            <a:normAutofit/>
          </a:bodyPr>
          <a:lstStyle/>
          <a:p>
            <a:r>
              <a:rPr lang="en-US" sz="2800" dirty="0"/>
              <a:t>The wealth gap across countries. Household median wealth by gender of HRP (households)</a:t>
            </a:r>
          </a:p>
        </p:txBody>
      </p:sp>
      <p:pic>
        <p:nvPicPr>
          <p:cNvPr id="8" name="Picture 7">
            <a:extLst>
              <a:ext uri="{FF2B5EF4-FFF2-40B4-BE49-F238E27FC236}">
                <a16:creationId xmlns:a16="http://schemas.microsoft.com/office/drawing/2014/main" id="{D20BF16C-4745-1D40-8B23-7526E8364878}"/>
              </a:ext>
            </a:extLst>
          </p:cNvPr>
          <p:cNvPicPr>
            <a:picLocks noChangeAspect="1"/>
          </p:cNvPicPr>
          <p:nvPr/>
        </p:nvPicPr>
        <p:blipFill>
          <a:blip r:embed="rId2"/>
          <a:stretch>
            <a:fillRect/>
          </a:stretch>
        </p:blipFill>
        <p:spPr>
          <a:xfrm>
            <a:off x="245254" y="2065867"/>
            <a:ext cx="4171946" cy="2781297"/>
          </a:xfrm>
          <a:prstGeom prst="rect">
            <a:avLst/>
          </a:prstGeom>
        </p:spPr>
      </p:pic>
      <p:pic>
        <p:nvPicPr>
          <p:cNvPr id="11" name="Picture 10">
            <a:extLst>
              <a:ext uri="{FF2B5EF4-FFF2-40B4-BE49-F238E27FC236}">
                <a16:creationId xmlns:a16="http://schemas.microsoft.com/office/drawing/2014/main" id="{521999C9-030A-C649-8906-9DD46A950461}"/>
              </a:ext>
            </a:extLst>
          </p:cNvPr>
          <p:cNvPicPr>
            <a:picLocks noChangeAspect="1"/>
          </p:cNvPicPr>
          <p:nvPr/>
        </p:nvPicPr>
        <p:blipFill>
          <a:blip r:embed="rId3"/>
          <a:stretch>
            <a:fillRect/>
          </a:stretch>
        </p:blipFill>
        <p:spPr>
          <a:xfrm>
            <a:off x="4726802" y="1989000"/>
            <a:ext cx="4320000" cy="2880000"/>
          </a:xfrm>
          <a:prstGeom prst="rect">
            <a:avLst/>
          </a:prstGeom>
        </p:spPr>
      </p:pic>
      <p:sp>
        <p:nvSpPr>
          <p:cNvPr id="12" name="Oval 11">
            <a:extLst>
              <a:ext uri="{FF2B5EF4-FFF2-40B4-BE49-F238E27FC236}">
                <a16:creationId xmlns:a16="http://schemas.microsoft.com/office/drawing/2014/main" id="{F58466FC-C8DD-4C42-98F3-E2F20F18EA41}"/>
              </a:ext>
            </a:extLst>
          </p:cNvPr>
          <p:cNvSpPr/>
          <p:nvPr/>
        </p:nvSpPr>
        <p:spPr>
          <a:xfrm rot="16200000">
            <a:off x="4505356" y="2573991"/>
            <a:ext cx="606875" cy="473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21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F7C6-B4C0-9243-9704-6BEAC079CEA6}"/>
              </a:ext>
            </a:extLst>
          </p:cNvPr>
          <p:cNvSpPr>
            <a:spLocks noGrp="1"/>
          </p:cNvSpPr>
          <p:nvPr>
            <p:ph type="title"/>
          </p:nvPr>
        </p:nvSpPr>
        <p:spPr>
          <a:xfrm>
            <a:off x="457200" y="3978"/>
            <a:ext cx="8229600" cy="1440160"/>
          </a:xfrm>
        </p:spPr>
        <p:txBody>
          <a:bodyPr>
            <a:normAutofit/>
          </a:bodyPr>
          <a:lstStyle/>
          <a:p>
            <a:r>
              <a:rPr lang="en-US" sz="2800" dirty="0"/>
              <a:t>Transfers gender gap? % households reporting intergenerational transfers receipt by gender of HRP</a:t>
            </a:r>
          </a:p>
        </p:txBody>
      </p:sp>
      <p:pic>
        <p:nvPicPr>
          <p:cNvPr id="16" name="Picture 15">
            <a:extLst>
              <a:ext uri="{FF2B5EF4-FFF2-40B4-BE49-F238E27FC236}">
                <a16:creationId xmlns:a16="http://schemas.microsoft.com/office/drawing/2014/main" id="{1567A62C-6CDE-3246-8A28-CB6FB12C0ADB}"/>
              </a:ext>
            </a:extLst>
          </p:cNvPr>
          <p:cNvPicPr>
            <a:picLocks noChangeAspect="1"/>
          </p:cNvPicPr>
          <p:nvPr/>
        </p:nvPicPr>
        <p:blipFill>
          <a:blip r:embed="rId2"/>
          <a:stretch>
            <a:fillRect/>
          </a:stretch>
        </p:blipFill>
        <p:spPr>
          <a:xfrm>
            <a:off x="2169023" y="1444138"/>
            <a:ext cx="4805954" cy="3203969"/>
          </a:xfrm>
          <a:prstGeom prst="rect">
            <a:avLst/>
          </a:prstGeom>
        </p:spPr>
      </p:pic>
      <p:graphicFrame>
        <p:nvGraphicFramePr>
          <p:cNvPr id="5" name="Table 4">
            <a:extLst>
              <a:ext uri="{FF2B5EF4-FFF2-40B4-BE49-F238E27FC236}">
                <a16:creationId xmlns:a16="http://schemas.microsoft.com/office/drawing/2014/main" id="{4EA410C4-ACC9-4A43-91E8-FF656E96CC0D}"/>
              </a:ext>
            </a:extLst>
          </p:cNvPr>
          <p:cNvGraphicFramePr>
            <a:graphicFrameLocks noGrp="1"/>
          </p:cNvGraphicFramePr>
          <p:nvPr>
            <p:extLst>
              <p:ext uri="{D42A27DB-BD31-4B8C-83A1-F6EECF244321}">
                <p14:modId xmlns:p14="http://schemas.microsoft.com/office/powerpoint/2010/main" val="3946265884"/>
              </p:ext>
            </p:extLst>
          </p:nvPr>
        </p:nvGraphicFramePr>
        <p:xfrm>
          <a:off x="1302385" y="4796633"/>
          <a:ext cx="6539230" cy="1459155"/>
        </p:xfrm>
        <a:graphic>
          <a:graphicData uri="http://schemas.openxmlformats.org/drawingml/2006/table">
            <a:tbl>
              <a:tblPr firstRow="1" bandRow="1">
                <a:tableStyleId>{5C22544A-7EE6-4342-B048-85BDC9FD1C3A}</a:tableStyleId>
              </a:tblPr>
              <a:tblGrid>
                <a:gridCol w="1885148">
                  <a:extLst>
                    <a:ext uri="{9D8B030D-6E8A-4147-A177-3AD203B41FA5}">
                      <a16:colId xmlns:a16="http://schemas.microsoft.com/office/drawing/2014/main" val="516544351"/>
                    </a:ext>
                  </a:extLst>
                </a:gridCol>
                <a:gridCol w="668987">
                  <a:extLst>
                    <a:ext uri="{9D8B030D-6E8A-4147-A177-3AD203B41FA5}">
                      <a16:colId xmlns:a16="http://schemas.microsoft.com/office/drawing/2014/main" val="1148309028"/>
                    </a:ext>
                  </a:extLst>
                </a:gridCol>
                <a:gridCol w="720859">
                  <a:extLst>
                    <a:ext uri="{9D8B030D-6E8A-4147-A177-3AD203B41FA5}">
                      <a16:colId xmlns:a16="http://schemas.microsoft.com/office/drawing/2014/main" val="3977072879"/>
                    </a:ext>
                  </a:extLst>
                </a:gridCol>
                <a:gridCol w="905302">
                  <a:extLst>
                    <a:ext uri="{9D8B030D-6E8A-4147-A177-3AD203B41FA5}">
                      <a16:colId xmlns:a16="http://schemas.microsoft.com/office/drawing/2014/main" val="1036191787"/>
                    </a:ext>
                  </a:extLst>
                </a:gridCol>
                <a:gridCol w="709333">
                  <a:extLst>
                    <a:ext uri="{9D8B030D-6E8A-4147-A177-3AD203B41FA5}">
                      <a16:colId xmlns:a16="http://schemas.microsoft.com/office/drawing/2014/main" val="1327531927"/>
                    </a:ext>
                  </a:extLst>
                </a:gridCol>
                <a:gridCol w="505679">
                  <a:extLst>
                    <a:ext uri="{9D8B030D-6E8A-4147-A177-3AD203B41FA5}">
                      <a16:colId xmlns:a16="http://schemas.microsoft.com/office/drawing/2014/main" val="4148657586"/>
                    </a:ext>
                  </a:extLst>
                </a:gridCol>
                <a:gridCol w="617111">
                  <a:extLst>
                    <a:ext uri="{9D8B030D-6E8A-4147-A177-3AD203B41FA5}">
                      <a16:colId xmlns:a16="http://schemas.microsoft.com/office/drawing/2014/main" val="1343438606"/>
                    </a:ext>
                  </a:extLst>
                </a:gridCol>
                <a:gridCol w="526811">
                  <a:extLst>
                    <a:ext uri="{9D8B030D-6E8A-4147-A177-3AD203B41FA5}">
                      <a16:colId xmlns:a16="http://schemas.microsoft.com/office/drawing/2014/main" val="820916167"/>
                    </a:ext>
                  </a:extLst>
                </a:gridCol>
              </a:tblGrid>
              <a:tr h="169106">
                <a:tc>
                  <a:txBody>
                    <a:bodyPr/>
                    <a:lstStyle/>
                    <a:p>
                      <a:pPr algn="ctr" fontAlgn="ctr"/>
                      <a:endParaRPr lang="en-GB" sz="1200" b="0" i="0" u="none" strike="noStrike" dirty="0">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b="0" u="none" strike="noStrike">
                          <a:effectLst/>
                        </a:rPr>
                        <a:t>Britain</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b="0" u="none" strike="noStrike">
                          <a:effectLst/>
                        </a:rPr>
                        <a:t>France</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b="0" u="none" strike="noStrike" dirty="0">
                          <a:effectLst/>
                        </a:rPr>
                        <a:t>Germany</a:t>
                      </a:r>
                      <a:endParaRPr lang="en-GB" sz="1200" b="0" i="0" u="none" strike="noStrike" dirty="0">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b="0" u="none" strike="noStrike">
                          <a:effectLst/>
                        </a:rPr>
                        <a:t>Ireland</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b="0" u="none" strike="noStrike">
                          <a:effectLst/>
                        </a:rPr>
                        <a:t>Italy</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b="0" u="none" strike="noStrike">
                          <a:effectLst/>
                        </a:rPr>
                        <a:t>Spain</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b="0" u="none" strike="noStrike" dirty="0">
                          <a:effectLst/>
                        </a:rPr>
                        <a:t>USA</a:t>
                      </a:r>
                      <a:endParaRPr lang="en-GB" sz="1200" b="0" i="0" u="none" strike="noStrike" dirty="0">
                        <a:solidFill>
                          <a:srgbClr val="000000"/>
                        </a:solidFill>
                        <a:effectLst/>
                        <a:latin typeface="Calibri" panose="020F0502020204030204" pitchFamily="34" charset="0"/>
                      </a:endParaRPr>
                    </a:p>
                  </a:txBody>
                  <a:tcPr marL="14507" marR="14507" marT="14507" marB="0" anchor="ctr"/>
                </a:tc>
                <a:extLst>
                  <a:ext uri="{0D108BD9-81ED-4DB2-BD59-A6C34878D82A}">
                    <a16:rowId xmlns:a16="http://schemas.microsoft.com/office/drawing/2014/main" val="2605440950"/>
                  </a:ext>
                </a:extLst>
              </a:tr>
              <a:tr h="250617">
                <a:tc>
                  <a:txBody>
                    <a:bodyPr/>
                    <a:lstStyle/>
                    <a:p>
                      <a:pPr algn="ctr" fontAlgn="ctr"/>
                      <a:r>
                        <a:rPr lang="en-GB" sz="1200" u="none" strike="noStrike" dirty="0">
                          <a:effectLst/>
                        </a:rPr>
                        <a:t>Average Age Male Heads</a:t>
                      </a:r>
                      <a:endParaRPr lang="en-GB" sz="1200" b="0" i="0" u="none" strike="noStrike" dirty="0">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54.8</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50.5</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51.6</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48.2</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56.7</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52.8</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49.9</a:t>
                      </a:r>
                      <a:endParaRPr lang="en-GB" sz="1200" b="0" i="0" u="none" strike="noStrike">
                        <a:solidFill>
                          <a:srgbClr val="000000"/>
                        </a:solidFill>
                        <a:effectLst/>
                        <a:latin typeface="Calibri" panose="020F0502020204030204" pitchFamily="34" charset="0"/>
                      </a:endParaRPr>
                    </a:p>
                  </a:txBody>
                  <a:tcPr marL="14507" marR="14507" marT="14507" marB="0" anchor="ctr"/>
                </a:tc>
                <a:extLst>
                  <a:ext uri="{0D108BD9-81ED-4DB2-BD59-A6C34878D82A}">
                    <a16:rowId xmlns:a16="http://schemas.microsoft.com/office/drawing/2014/main" val="4039139292"/>
                  </a:ext>
                </a:extLst>
              </a:tr>
              <a:tr h="250617">
                <a:tc>
                  <a:txBody>
                    <a:bodyPr/>
                    <a:lstStyle/>
                    <a:p>
                      <a:pPr algn="ctr" fontAlgn="ctr"/>
                      <a:r>
                        <a:rPr lang="en-GB" sz="1200" u="none" strike="noStrike" dirty="0">
                          <a:effectLst/>
                        </a:rPr>
                        <a:t>Average Age Female Heads</a:t>
                      </a:r>
                      <a:endParaRPr lang="en-GB" sz="1200" b="0" i="0" u="none" strike="noStrike" dirty="0">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54.7</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54.6</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52.2</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dirty="0">
                          <a:effectLst/>
                        </a:rPr>
                        <a:t>47.3</a:t>
                      </a:r>
                      <a:endParaRPr lang="en-GB" sz="1200" b="0" i="0" u="none" strike="noStrike" dirty="0">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57.4</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52.5</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49.9</a:t>
                      </a:r>
                      <a:endParaRPr lang="en-GB" sz="1200" b="0" i="0" u="none" strike="noStrike">
                        <a:solidFill>
                          <a:srgbClr val="000000"/>
                        </a:solidFill>
                        <a:effectLst/>
                        <a:latin typeface="Calibri" panose="020F0502020204030204" pitchFamily="34" charset="0"/>
                      </a:endParaRPr>
                    </a:p>
                  </a:txBody>
                  <a:tcPr marL="14507" marR="14507" marT="14507" marB="0" anchor="ctr"/>
                </a:tc>
                <a:extLst>
                  <a:ext uri="{0D108BD9-81ED-4DB2-BD59-A6C34878D82A}">
                    <a16:rowId xmlns:a16="http://schemas.microsoft.com/office/drawing/2014/main" val="1371531405"/>
                  </a:ext>
                </a:extLst>
              </a:tr>
              <a:tr h="327446">
                <a:tc>
                  <a:txBody>
                    <a:bodyPr/>
                    <a:lstStyle/>
                    <a:p>
                      <a:pPr algn="ctr" fontAlgn="ctr"/>
                      <a:r>
                        <a:rPr lang="en-GB" sz="1200" u="none" strike="noStrike">
                          <a:effectLst/>
                        </a:rPr>
                        <a:t>Number of adults in Male Head HH</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2.08</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1.96</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1.76</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2.09</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2.26</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2.35</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2.15</a:t>
                      </a:r>
                      <a:endParaRPr lang="en-GB" sz="1200" b="0" i="0" u="none" strike="noStrike">
                        <a:solidFill>
                          <a:srgbClr val="000000"/>
                        </a:solidFill>
                        <a:effectLst/>
                        <a:latin typeface="Calibri" panose="020F0502020204030204" pitchFamily="34" charset="0"/>
                      </a:endParaRPr>
                    </a:p>
                  </a:txBody>
                  <a:tcPr marL="14507" marR="14507" marT="14507" marB="0" anchor="ctr"/>
                </a:tc>
                <a:extLst>
                  <a:ext uri="{0D108BD9-81ED-4DB2-BD59-A6C34878D82A}">
                    <a16:rowId xmlns:a16="http://schemas.microsoft.com/office/drawing/2014/main" val="811556624"/>
                  </a:ext>
                </a:extLst>
              </a:tr>
              <a:tr h="327446">
                <a:tc>
                  <a:txBody>
                    <a:bodyPr/>
                    <a:lstStyle/>
                    <a:p>
                      <a:pPr algn="ctr" fontAlgn="ctr"/>
                      <a:r>
                        <a:rPr lang="en-GB" sz="1200" u="none" strike="noStrike">
                          <a:effectLst/>
                        </a:rPr>
                        <a:t>Number of adults in Female Head HH</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1.78</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1.49</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1.69</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2.08</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1.92</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a:effectLst/>
                        </a:rPr>
                        <a:t>2.16</a:t>
                      </a:r>
                      <a:endParaRPr lang="en-GB" sz="1200" b="0" i="0" u="none" strike="noStrike">
                        <a:solidFill>
                          <a:srgbClr val="000000"/>
                        </a:solidFill>
                        <a:effectLst/>
                        <a:latin typeface="Calibri" panose="020F0502020204030204" pitchFamily="34" charset="0"/>
                      </a:endParaRPr>
                    </a:p>
                  </a:txBody>
                  <a:tcPr marL="14507" marR="14507" marT="14507" marB="0" anchor="ctr"/>
                </a:tc>
                <a:tc>
                  <a:txBody>
                    <a:bodyPr/>
                    <a:lstStyle/>
                    <a:p>
                      <a:pPr algn="ctr" fontAlgn="ctr"/>
                      <a:r>
                        <a:rPr lang="en-GB" sz="1200" u="none" strike="noStrike" dirty="0">
                          <a:effectLst/>
                        </a:rPr>
                        <a:t>2.10</a:t>
                      </a:r>
                      <a:endParaRPr lang="en-GB" sz="1200" b="0" i="0" u="none" strike="noStrike" dirty="0">
                        <a:solidFill>
                          <a:srgbClr val="000000"/>
                        </a:solidFill>
                        <a:effectLst/>
                        <a:latin typeface="Calibri" panose="020F0502020204030204" pitchFamily="34" charset="0"/>
                      </a:endParaRPr>
                    </a:p>
                  </a:txBody>
                  <a:tcPr marL="14507" marR="14507" marT="14507" marB="0" anchor="ctr"/>
                </a:tc>
                <a:extLst>
                  <a:ext uri="{0D108BD9-81ED-4DB2-BD59-A6C34878D82A}">
                    <a16:rowId xmlns:a16="http://schemas.microsoft.com/office/drawing/2014/main" val="726107738"/>
                  </a:ext>
                </a:extLst>
              </a:tr>
            </a:tbl>
          </a:graphicData>
        </a:graphic>
      </p:graphicFrame>
      <p:sp>
        <p:nvSpPr>
          <p:cNvPr id="6" name="Oval 5">
            <a:extLst>
              <a:ext uri="{FF2B5EF4-FFF2-40B4-BE49-F238E27FC236}">
                <a16:creationId xmlns:a16="http://schemas.microsoft.com/office/drawing/2014/main" id="{A8BD17FD-0C9E-FC47-B946-0A1D3F1264E7}"/>
              </a:ext>
            </a:extLst>
          </p:cNvPr>
          <p:cNvSpPr/>
          <p:nvPr/>
        </p:nvSpPr>
        <p:spPr>
          <a:xfrm>
            <a:off x="2583180" y="5421334"/>
            <a:ext cx="5499224" cy="9829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21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F7C6-B4C0-9243-9704-6BEAC079CEA6}"/>
              </a:ext>
            </a:extLst>
          </p:cNvPr>
          <p:cNvSpPr>
            <a:spLocks noGrp="1"/>
          </p:cNvSpPr>
          <p:nvPr>
            <p:ph type="title"/>
          </p:nvPr>
        </p:nvSpPr>
        <p:spPr>
          <a:xfrm>
            <a:off x="457200" y="113718"/>
            <a:ext cx="8229600" cy="977144"/>
          </a:xfrm>
        </p:spPr>
        <p:txBody>
          <a:bodyPr>
            <a:normAutofit/>
          </a:bodyPr>
          <a:lstStyle/>
          <a:p>
            <a:r>
              <a:rPr lang="en-US" sz="2800" dirty="0"/>
              <a:t>Transfers gender gap? Mean intergenerational transfers amount by gender of HRP</a:t>
            </a:r>
          </a:p>
        </p:txBody>
      </p:sp>
      <p:pic>
        <p:nvPicPr>
          <p:cNvPr id="6" name="Picture 5">
            <a:extLst>
              <a:ext uri="{FF2B5EF4-FFF2-40B4-BE49-F238E27FC236}">
                <a16:creationId xmlns:a16="http://schemas.microsoft.com/office/drawing/2014/main" id="{20F19A40-2BD4-A54B-B2A9-ED9F691C1D7E}"/>
              </a:ext>
            </a:extLst>
          </p:cNvPr>
          <p:cNvPicPr>
            <a:picLocks noChangeAspect="1"/>
          </p:cNvPicPr>
          <p:nvPr/>
        </p:nvPicPr>
        <p:blipFill>
          <a:blip r:embed="rId2"/>
          <a:stretch>
            <a:fillRect/>
          </a:stretch>
        </p:blipFill>
        <p:spPr>
          <a:xfrm>
            <a:off x="133466" y="1988997"/>
            <a:ext cx="4320000" cy="2880000"/>
          </a:xfrm>
          <a:prstGeom prst="rect">
            <a:avLst/>
          </a:prstGeom>
        </p:spPr>
      </p:pic>
      <p:pic>
        <p:nvPicPr>
          <p:cNvPr id="4" name="Picture 3">
            <a:extLst>
              <a:ext uri="{FF2B5EF4-FFF2-40B4-BE49-F238E27FC236}">
                <a16:creationId xmlns:a16="http://schemas.microsoft.com/office/drawing/2014/main" id="{D433443F-A52B-1849-B3E4-0EE8FFBA369B}"/>
              </a:ext>
            </a:extLst>
          </p:cNvPr>
          <p:cNvPicPr>
            <a:picLocks noChangeAspect="1"/>
          </p:cNvPicPr>
          <p:nvPr/>
        </p:nvPicPr>
        <p:blipFill>
          <a:blip r:embed="rId3"/>
          <a:stretch>
            <a:fillRect/>
          </a:stretch>
        </p:blipFill>
        <p:spPr>
          <a:xfrm>
            <a:off x="4690536" y="1988997"/>
            <a:ext cx="4320000" cy="2880000"/>
          </a:xfrm>
          <a:prstGeom prst="rect">
            <a:avLst/>
          </a:prstGeom>
        </p:spPr>
      </p:pic>
      <p:sp>
        <p:nvSpPr>
          <p:cNvPr id="9" name="Oval 8">
            <a:extLst>
              <a:ext uri="{FF2B5EF4-FFF2-40B4-BE49-F238E27FC236}">
                <a16:creationId xmlns:a16="http://schemas.microsoft.com/office/drawing/2014/main" id="{B52D2568-911E-9649-9985-1EDA84442DB7}"/>
              </a:ext>
            </a:extLst>
          </p:cNvPr>
          <p:cNvSpPr/>
          <p:nvPr/>
        </p:nvSpPr>
        <p:spPr>
          <a:xfrm rot="16200000">
            <a:off x="4509502" y="3516895"/>
            <a:ext cx="635001" cy="272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07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449FC-17B4-5B4E-B6D9-2E0BCDEB0000}"/>
              </a:ext>
            </a:extLst>
          </p:cNvPr>
          <p:cNvSpPr>
            <a:spLocks noGrp="1"/>
          </p:cNvSpPr>
          <p:nvPr>
            <p:ph idx="1"/>
          </p:nvPr>
        </p:nvSpPr>
        <p:spPr>
          <a:xfrm>
            <a:off x="457199" y="1302347"/>
            <a:ext cx="8098221" cy="4762121"/>
          </a:xfrm>
        </p:spPr>
        <p:txBody>
          <a:bodyPr>
            <a:noAutofit/>
          </a:bodyPr>
          <a:lstStyle/>
          <a:p>
            <a:pPr marL="285750" lvl="1">
              <a:spcBef>
                <a:spcPts val="1000"/>
              </a:spcBef>
              <a:buFont typeface="Arial" panose="020B0604020202020204" pitchFamily="34" charset="0"/>
              <a:buChar char="•"/>
            </a:pPr>
            <a:r>
              <a:rPr lang="en-US" dirty="0"/>
              <a:t>Individual direct measurements of wealth, except main </a:t>
            </a:r>
            <a:r>
              <a:rPr lang="en-US" dirty="0" err="1"/>
              <a:t>residence+contents</a:t>
            </a:r>
            <a:r>
              <a:rPr lang="en-US" dirty="0"/>
              <a:t> and vehicles collected at household level </a:t>
            </a:r>
          </a:p>
          <a:p>
            <a:pPr marL="685800" lvl="2">
              <a:spcBef>
                <a:spcPts val="1000"/>
              </a:spcBef>
            </a:pPr>
            <a:r>
              <a:rPr lang="en-US" dirty="0"/>
              <a:t>here split equally between couple/ all adults respectively</a:t>
            </a:r>
          </a:p>
          <a:p>
            <a:pPr marL="285750" lvl="1">
              <a:spcBef>
                <a:spcPts val="1000"/>
              </a:spcBef>
              <a:buFont typeface="Arial" panose="020B0604020202020204" pitchFamily="34" charset="0"/>
              <a:buChar char="•"/>
            </a:pPr>
            <a:r>
              <a:rPr lang="en-US" dirty="0"/>
              <a:t>Individual measurements of intergenerational transfers (inheritances and gifts) </a:t>
            </a:r>
          </a:p>
          <a:p>
            <a:pPr marL="285750" lvl="1">
              <a:spcBef>
                <a:spcPts val="1000"/>
              </a:spcBef>
              <a:buFont typeface="Arial" panose="020B0604020202020204" pitchFamily="34" charset="0"/>
              <a:buChar char="•"/>
            </a:pPr>
            <a:r>
              <a:rPr lang="en-US" dirty="0"/>
              <a:t>Individual demographic (age) and SES variables (education level, civil status, income).</a:t>
            </a:r>
          </a:p>
          <a:p>
            <a:pPr marL="285750" lvl="1">
              <a:spcBef>
                <a:spcPts val="1000"/>
              </a:spcBef>
              <a:buFont typeface="Arial" panose="020B0604020202020204" pitchFamily="34" charset="0"/>
              <a:buChar char="•"/>
            </a:pPr>
            <a:r>
              <a:rPr lang="en-US" dirty="0"/>
              <a:t>Avoids composition effect in gender analysis and non-random sampling of HRPs in each gender</a:t>
            </a:r>
          </a:p>
          <a:p>
            <a:pPr marL="285750" lvl="1">
              <a:spcBef>
                <a:spcPts val="1000"/>
              </a:spcBef>
              <a:buFont typeface="Arial" panose="020B0604020202020204" pitchFamily="34" charset="0"/>
              <a:buChar char="•"/>
            </a:pPr>
            <a:r>
              <a:rPr lang="en-US" dirty="0"/>
              <a:t>.</a:t>
            </a:r>
          </a:p>
        </p:txBody>
      </p:sp>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457200" y="3978"/>
            <a:ext cx="8229600" cy="1440160"/>
          </a:xfrm>
        </p:spPr>
        <p:txBody>
          <a:bodyPr>
            <a:normAutofit/>
          </a:bodyPr>
          <a:lstStyle/>
          <a:p>
            <a:r>
              <a:rPr lang="en-US" sz="2800" dirty="0"/>
              <a:t>Analysis of </a:t>
            </a:r>
            <a:r>
              <a:rPr lang="en-US" sz="2800" i="1" dirty="0"/>
              <a:t>individual data </a:t>
            </a:r>
            <a:r>
              <a:rPr lang="en-US" sz="2800" dirty="0"/>
              <a:t>on transfers and wealth in Wealth and Assets Survey</a:t>
            </a:r>
          </a:p>
        </p:txBody>
      </p:sp>
    </p:spTree>
    <p:extLst>
      <p:ext uri="{BB962C8B-B14F-4D97-AF65-F5344CB8AC3E}">
        <p14:creationId xmlns:p14="http://schemas.microsoft.com/office/powerpoint/2010/main" val="4974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457200" y="3978"/>
            <a:ext cx="8229600" cy="1440160"/>
          </a:xfrm>
        </p:spPr>
        <p:txBody>
          <a:bodyPr>
            <a:normAutofit/>
          </a:bodyPr>
          <a:lstStyle/>
          <a:p>
            <a:r>
              <a:rPr lang="en-US" sz="2800" dirty="0"/>
              <a:t>Transfers per adult vs </a:t>
            </a:r>
            <a:r>
              <a:rPr lang="en-US" sz="2800" i="1" dirty="0"/>
              <a:t>individual data </a:t>
            </a:r>
            <a:r>
              <a:rPr lang="en-US" sz="2800" dirty="0"/>
              <a:t>on transfers and wealth in Wealth and Assets Survey (Britain) </a:t>
            </a:r>
          </a:p>
        </p:txBody>
      </p:sp>
      <p:pic>
        <p:nvPicPr>
          <p:cNvPr id="5" name="Picture 4">
            <a:extLst>
              <a:ext uri="{FF2B5EF4-FFF2-40B4-BE49-F238E27FC236}">
                <a16:creationId xmlns:a16="http://schemas.microsoft.com/office/drawing/2014/main" id="{169AD010-C6AE-9B4C-8AC7-18EAA783235E}"/>
              </a:ext>
            </a:extLst>
          </p:cNvPr>
          <p:cNvPicPr>
            <a:picLocks noChangeAspect="1"/>
          </p:cNvPicPr>
          <p:nvPr/>
        </p:nvPicPr>
        <p:blipFill>
          <a:blip r:embed="rId3"/>
          <a:stretch>
            <a:fillRect/>
          </a:stretch>
        </p:blipFill>
        <p:spPr>
          <a:xfrm>
            <a:off x="1353829" y="1694158"/>
            <a:ext cx="3240000" cy="2160000"/>
          </a:xfrm>
          <a:prstGeom prst="rect">
            <a:avLst/>
          </a:prstGeom>
        </p:spPr>
      </p:pic>
      <p:pic>
        <p:nvPicPr>
          <p:cNvPr id="8" name="Picture 7">
            <a:extLst>
              <a:ext uri="{FF2B5EF4-FFF2-40B4-BE49-F238E27FC236}">
                <a16:creationId xmlns:a16="http://schemas.microsoft.com/office/drawing/2014/main" id="{A380D11C-AA1C-0447-BF1F-A86E2F127C34}"/>
              </a:ext>
            </a:extLst>
          </p:cNvPr>
          <p:cNvPicPr>
            <a:picLocks noChangeAspect="1"/>
          </p:cNvPicPr>
          <p:nvPr/>
        </p:nvPicPr>
        <p:blipFill>
          <a:blip r:embed="rId4"/>
          <a:stretch>
            <a:fillRect/>
          </a:stretch>
        </p:blipFill>
        <p:spPr>
          <a:xfrm>
            <a:off x="5086801" y="1694158"/>
            <a:ext cx="3240000" cy="2160000"/>
          </a:xfrm>
          <a:prstGeom prst="rect">
            <a:avLst/>
          </a:prstGeom>
        </p:spPr>
      </p:pic>
      <p:pic>
        <p:nvPicPr>
          <p:cNvPr id="13" name="Picture 12">
            <a:extLst>
              <a:ext uri="{FF2B5EF4-FFF2-40B4-BE49-F238E27FC236}">
                <a16:creationId xmlns:a16="http://schemas.microsoft.com/office/drawing/2014/main" id="{29D2A9DF-CC44-B940-B250-CEA0E9EF09AA}"/>
              </a:ext>
            </a:extLst>
          </p:cNvPr>
          <p:cNvPicPr>
            <a:picLocks noChangeAspect="1"/>
          </p:cNvPicPr>
          <p:nvPr/>
        </p:nvPicPr>
        <p:blipFill>
          <a:blip r:embed="rId5"/>
          <a:stretch>
            <a:fillRect/>
          </a:stretch>
        </p:blipFill>
        <p:spPr>
          <a:xfrm>
            <a:off x="1353829" y="4000797"/>
            <a:ext cx="3240000" cy="2160000"/>
          </a:xfrm>
          <a:prstGeom prst="rect">
            <a:avLst/>
          </a:prstGeom>
        </p:spPr>
      </p:pic>
      <p:pic>
        <p:nvPicPr>
          <p:cNvPr id="15" name="Picture 14">
            <a:extLst>
              <a:ext uri="{FF2B5EF4-FFF2-40B4-BE49-F238E27FC236}">
                <a16:creationId xmlns:a16="http://schemas.microsoft.com/office/drawing/2014/main" id="{B4A9C303-5F7B-8A43-A088-8C7D26E0A478}"/>
              </a:ext>
            </a:extLst>
          </p:cNvPr>
          <p:cNvPicPr>
            <a:picLocks noChangeAspect="1"/>
          </p:cNvPicPr>
          <p:nvPr/>
        </p:nvPicPr>
        <p:blipFill>
          <a:blip r:embed="rId6"/>
          <a:stretch>
            <a:fillRect/>
          </a:stretch>
        </p:blipFill>
        <p:spPr>
          <a:xfrm>
            <a:off x="5086801" y="4000797"/>
            <a:ext cx="3240000" cy="2160000"/>
          </a:xfrm>
          <a:prstGeom prst="rect">
            <a:avLst/>
          </a:prstGeom>
        </p:spPr>
      </p:pic>
      <p:sp>
        <p:nvSpPr>
          <p:cNvPr id="16" name="Rectangle 15">
            <a:extLst>
              <a:ext uri="{FF2B5EF4-FFF2-40B4-BE49-F238E27FC236}">
                <a16:creationId xmlns:a16="http://schemas.microsoft.com/office/drawing/2014/main" id="{37566B12-1474-7349-8B44-ABFAB2856983}"/>
              </a:ext>
            </a:extLst>
          </p:cNvPr>
          <p:cNvSpPr/>
          <p:nvPr/>
        </p:nvSpPr>
        <p:spPr>
          <a:xfrm>
            <a:off x="1099458" y="1269696"/>
            <a:ext cx="3339297" cy="276999"/>
          </a:xfrm>
          <a:prstGeom prst="rect">
            <a:avLst/>
          </a:prstGeom>
        </p:spPr>
        <p:txBody>
          <a:bodyPr wrap="square">
            <a:spAutoFit/>
          </a:bodyPr>
          <a:lstStyle/>
          <a:p>
            <a:pPr marL="285750" lvl="1" algn="ctr">
              <a:spcBef>
                <a:spcPts val="1000"/>
              </a:spcBef>
            </a:pPr>
            <a:r>
              <a:rPr lang="en-US" sz="1200" i="1" dirty="0"/>
              <a:t>Per adult household data</a:t>
            </a:r>
          </a:p>
        </p:txBody>
      </p:sp>
      <p:sp>
        <p:nvSpPr>
          <p:cNvPr id="17" name="Rectangle 16">
            <a:extLst>
              <a:ext uri="{FF2B5EF4-FFF2-40B4-BE49-F238E27FC236}">
                <a16:creationId xmlns:a16="http://schemas.microsoft.com/office/drawing/2014/main" id="{AFEBE888-61DE-0C44-996A-A672A972CE9B}"/>
              </a:ext>
            </a:extLst>
          </p:cNvPr>
          <p:cNvSpPr/>
          <p:nvPr/>
        </p:nvSpPr>
        <p:spPr>
          <a:xfrm>
            <a:off x="5037152" y="1266177"/>
            <a:ext cx="3339297" cy="276999"/>
          </a:xfrm>
          <a:prstGeom prst="rect">
            <a:avLst/>
          </a:prstGeom>
        </p:spPr>
        <p:txBody>
          <a:bodyPr wrap="square">
            <a:spAutoFit/>
          </a:bodyPr>
          <a:lstStyle/>
          <a:p>
            <a:pPr marL="285750" lvl="1" algn="ctr">
              <a:spcBef>
                <a:spcPts val="1000"/>
              </a:spcBef>
            </a:pPr>
            <a:r>
              <a:rPr lang="en-US" sz="1200" i="1" dirty="0"/>
              <a:t>Individual data</a:t>
            </a:r>
          </a:p>
        </p:txBody>
      </p:sp>
      <p:sp>
        <p:nvSpPr>
          <p:cNvPr id="18" name="Rectangle 17">
            <a:extLst>
              <a:ext uri="{FF2B5EF4-FFF2-40B4-BE49-F238E27FC236}">
                <a16:creationId xmlns:a16="http://schemas.microsoft.com/office/drawing/2014/main" id="{7DA33C58-B5BC-F64B-9914-5BC98D409B13}"/>
              </a:ext>
            </a:extLst>
          </p:cNvPr>
          <p:cNvSpPr/>
          <p:nvPr/>
        </p:nvSpPr>
        <p:spPr>
          <a:xfrm rot="16200000">
            <a:off x="-137057" y="2539062"/>
            <a:ext cx="2056618" cy="276999"/>
          </a:xfrm>
          <a:prstGeom prst="rect">
            <a:avLst/>
          </a:prstGeom>
        </p:spPr>
        <p:txBody>
          <a:bodyPr wrap="square">
            <a:spAutoFit/>
          </a:bodyPr>
          <a:lstStyle/>
          <a:p>
            <a:pPr marL="285750" lvl="1" algn="ctr">
              <a:spcBef>
                <a:spcPts val="1000"/>
              </a:spcBef>
            </a:pPr>
            <a:r>
              <a:rPr lang="en-US" sz="1200" i="1" dirty="0"/>
              <a:t>Wealth</a:t>
            </a:r>
          </a:p>
        </p:txBody>
      </p:sp>
      <p:sp>
        <p:nvSpPr>
          <p:cNvPr id="19" name="Rectangle 18">
            <a:extLst>
              <a:ext uri="{FF2B5EF4-FFF2-40B4-BE49-F238E27FC236}">
                <a16:creationId xmlns:a16="http://schemas.microsoft.com/office/drawing/2014/main" id="{AF958BC6-432F-3240-919F-CA8F469EC754}"/>
              </a:ext>
            </a:extLst>
          </p:cNvPr>
          <p:cNvSpPr/>
          <p:nvPr/>
        </p:nvSpPr>
        <p:spPr>
          <a:xfrm rot="16200000">
            <a:off x="-67351" y="4890607"/>
            <a:ext cx="2056618" cy="276999"/>
          </a:xfrm>
          <a:prstGeom prst="rect">
            <a:avLst/>
          </a:prstGeom>
        </p:spPr>
        <p:txBody>
          <a:bodyPr wrap="square">
            <a:spAutoFit/>
          </a:bodyPr>
          <a:lstStyle/>
          <a:p>
            <a:pPr marL="285750" lvl="1" algn="ctr">
              <a:spcBef>
                <a:spcPts val="1000"/>
              </a:spcBef>
            </a:pPr>
            <a:r>
              <a:rPr lang="en-US" sz="1200" i="1" dirty="0"/>
              <a:t>Transfers</a:t>
            </a:r>
          </a:p>
        </p:txBody>
      </p:sp>
      <p:cxnSp>
        <p:nvCxnSpPr>
          <p:cNvPr id="21" name="Straight Connector 20">
            <a:extLst>
              <a:ext uri="{FF2B5EF4-FFF2-40B4-BE49-F238E27FC236}">
                <a16:creationId xmlns:a16="http://schemas.microsoft.com/office/drawing/2014/main" id="{D42ECD8D-82D3-8643-AC2D-A032D859211E}"/>
              </a:ext>
            </a:extLst>
          </p:cNvPr>
          <p:cNvCxnSpPr>
            <a:cxnSpLocks/>
          </p:cNvCxnSpPr>
          <p:nvPr/>
        </p:nvCxnSpPr>
        <p:spPr>
          <a:xfrm>
            <a:off x="1099458" y="3865521"/>
            <a:ext cx="74658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5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449FC-17B4-5B4E-B6D9-2E0BCDEB0000}"/>
              </a:ext>
            </a:extLst>
          </p:cNvPr>
          <p:cNvSpPr>
            <a:spLocks noGrp="1"/>
          </p:cNvSpPr>
          <p:nvPr>
            <p:ph idx="1"/>
          </p:nvPr>
        </p:nvSpPr>
        <p:spPr>
          <a:xfrm>
            <a:off x="1219200" y="4410330"/>
            <a:ext cx="6587490" cy="1053210"/>
          </a:xfrm>
        </p:spPr>
        <p:txBody>
          <a:bodyPr>
            <a:normAutofit/>
          </a:bodyPr>
          <a:lstStyle/>
          <a:p>
            <a:pPr marL="285750" lvl="1">
              <a:spcBef>
                <a:spcPts val="1000"/>
              </a:spcBef>
              <a:buFont typeface="Arial" panose="020B0604020202020204" pitchFamily="34" charset="0"/>
              <a:buChar char="•"/>
            </a:pPr>
            <a:r>
              <a:rPr lang="en-US" sz="1800" dirty="0"/>
              <a:t>At the individual level, women in Britain have slightly greater probability of having received either inheritances and gifts at all age groups.</a:t>
            </a:r>
          </a:p>
        </p:txBody>
      </p:sp>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457200" y="3978"/>
            <a:ext cx="8229600" cy="1440160"/>
          </a:xfrm>
        </p:spPr>
        <p:txBody>
          <a:bodyPr>
            <a:normAutofit/>
          </a:bodyPr>
          <a:lstStyle/>
          <a:p>
            <a:r>
              <a:rPr lang="en-US" sz="2800" dirty="0"/>
              <a:t>Individual transfer receipt (Britain) – By age group and gender</a:t>
            </a:r>
          </a:p>
        </p:txBody>
      </p:sp>
      <p:graphicFrame>
        <p:nvGraphicFramePr>
          <p:cNvPr id="2" name="Table 1">
            <a:extLst>
              <a:ext uri="{FF2B5EF4-FFF2-40B4-BE49-F238E27FC236}">
                <a16:creationId xmlns:a16="http://schemas.microsoft.com/office/drawing/2014/main" id="{317A52BA-D8B2-9D48-877C-3CFEC6D645DC}"/>
              </a:ext>
            </a:extLst>
          </p:cNvPr>
          <p:cNvGraphicFramePr>
            <a:graphicFrameLocks noGrp="1"/>
          </p:cNvGraphicFramePr>
          <p:nvPr>
            <p:extLst>
              <p:ext uri="{D42A27DB-BD31-4B8C-83A1-F6EECF244321}">
                <p14:modId xmlns:p14="http://schemas.microsoft.com/office/powerpoint/2010/main" val="112618899"/>
              </p:ext>
            </p:extLst>
          </p:nvPr>
        </p:nvGraphicFramePr>
        <p:xfrm>
          <a:off x="1123950" y="1988595"/>
          <a:ext cx="6855278" cy="2040731"/>
        </p:xfrm>
        <a:graphic>
          <a:graphicData uri="http://schemas.openxmlformats.org/drawingml/2006/table">
            <a:tbl>
              <a:tblPr firstRow="1" firstCol="1" bandCol="1">
                <a:tableStyleId>{3C2FFA5D-87B4-456A-9821-1D502468CF0F}</a:tableStyleId>
              </a:tblPr>
              <a:tblGrid>
                <a:gridCol w="1507593">
                  <a:extLst>
                    <a:ext uri="{9D8B030D-6E8A-4147-A177-3AD203B41FA5}">
                      <a16:colId xmlns:a16="http://schemas.microsoft.com/office/drawing/2014/main" val="3407231879"/>
                    </a:ext>
                  </a:extLst>
                </a:gridCol>
                <a:gridCol w="938690">
                  <a:extLst>
                    <a:ext uri="{9D8B030D-6E8A-4147-A177-3AD203B41FA5}">
                      <a16:colId xmlns:a16="http://schemas.microsoft.com/office/drawing/2014/main" val="3087407187"/>
                    </a:ext>
                  </a:extLst>
                </a:gridCol>
                <a:gridCol w="881799">
                  <a:extLst>
                    <a:ext uri="{9D8B030D-6E8A-4147-A177-3AD203B41FA5}">
                      <a16:colId xmlns:a16="http://schemas.microsoft.com/office/drawing/2014/main" val="290217677"/>
                    </a:ext>
                  </a:extLst>
                </a:gridCol>
                <a:gridCol w="881799">
                  <a:extLst>
                    <a:ext uri="{9D8B030D-6E8A-4147-A177-3AD203B41FA5}">
                      <a16:colId xmlns:a16="http://schemas.microsoft.com/office/drawing/2014/main" val="2888707287"/>
                    </a:ext>
                  </a:extLst>
                </a:gridCol>
                <a:gridCol w="881799">
                  <a:extLst>
                    <a:ext uri="{9D8B030D-6E8A-4147-A177-3AD203B41FA5}">
                      <a16:colId xmlns:a16="http://schemas.microsoft.com/office/drawing/2014/main" val="1003769221"/>
                    </a:ext>
                  </a:extLst>
                </a:gridCol>
                <a:gridCol w="881799">
                  <a:extLst>
                    <a:ext uri="{9D8B030D-6E8A-4147-A177-3AD203B41FA5}">
                      <a16:colId xmlns:a16="http://schemas.microsoft.com/office/drawing/2014/main" val="3711054211"/>
                    </a:ext>
                  </a:extLst>
                </a:gridCol>
                <a:gridCol w="881799">
                  <a:extLst>
                    <a:ext uri="{9D8B030D-6E8A-4147-A177-3AD203B41FA5}">
                      <a16:colId xmlns:a16="http://schemas.microsoft.com/office/drawing/2014/main" val="706895854"/>
                    </a:ext>
                  </a:extLst>
                </a:gridCol>
              </a:tblGrid>
              <a:tr h="291533">
                <a:tc>
                  <a:txBody>
                    <a:bodyPr/>
                    <a:lstStyle/>
                    <a:p>
                      <a:pPr marL="0" algn="ctr" defTabSz="914400" rtl="0" eaLnBrk="1" fontAlgn="ctr" latinLnBrk="0" hangingPunct="1"/>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gridSpan="2">
                  <a:txBody>
                    <a:bodyPr/>
                    <a:lstStyle/>
                    <a:p>
                      <a:pPr marL="0" algn="ctr" defTabSz="914400" rtl="0" eaLnBrk="1" fontAlgn="ctr" latinLnBrk="0" hangingPunct="1"/>
                      <a:r>
                        <a:rPr lang="en-GB" sz="1600" u="none" strike="noStrike" kern="1200" dirty="0">
                          <a:effectLst/>
                        </a:rPr>
                        <a:t>Inheritance </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hMerge="1">
                  <a:txBody>
                    <a:bodyPr/>
                    <a:lstStyle/>
                    <a:p>
                      <a:endParaRPr lang="en-US"/>
                    </a:p>
                  </a:txBody>
                  <a:tcPr/>
                </a:tc>
                <a:tc gridSpan="2">
                  <a:txBody>
                    <a:bodyPr/>
                    <a:lstStyle/>
                    <a:p>
                      <a:pPr marL="0" algn="ctr" defTabSz="914400" rtl="0" eaLnBrk="1" fontAlgn="ctr" latinLnBrk="0" hangingPunct="1"/>
                      <a:r>
                        <a:rPr lang="en-GB" sz="1600" u="none" strike="noStrike" kern="1200">
                          <a:effectLst/>
                        </a:rPr>
                        <a:t>Gift</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tc>
                <a:tc hMerge="1">
                  <a:txBody>
                    <a:bodyPr/>
                    <a:lstStyle/>
                    <a:p>
                      <a:endParaRPr lang="en-US"/>
                    </a:p>
                  </a:txBody>
                  <a:tcPr/>
                </a:tc>
                <a:tc gridSpan="2">
                  <a:txBody>
                    <a:bodyPr/>
                    <a:lstStyle/>
                    <a:p>
                      <a:pPr marL="0" algn="ctr" defTabSz="914400" rtl="0" eaLnBrk="1" fontAlgn="ctr" latinLnBrk="0" hangingPunct="1"/>
                      <a:r>
                        <a:rPr lang="en-GB" sz="1600" u="none" strike="noStrike" kern="1200">
                          <a:effectLst/>
                        </a:rPr>
                        <a:t>Inheritance or Gift</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3786592944"/>
                  </a:ext>
                </a:extLst>
              </a:tr>
              <a:tr h="291533">
                <a:tc>
                  <a:txBody>
                    <a:bodyPr/>
                    <a:lstStyle/>
                    <a:p>
                      <a:pPr marL="0" algn="ctr" defTabSz="914400" rtl="0" eaLnBrk="1" fontAlgn="ctr" latinLnBrk="0" hangingPunct="1"/>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GB" sz="1600" b="1" u="none" strike="noStrike" kern="1200" dirty="0">
                          <a:effectLst/>
                        </a:rPr>
                        <a:t>Men</a:t>
                      </a:r>
                      <a:endParaRPr lang="en-GB" sz="16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GB" sz="1600" b="1" u="none" strike="noStrike" kern="1200" dirty="0">
                          <a:effectLst/>
                        </a:rPr>
                        <a:t>Women</a:t>
                      </a:r>
                      <a:endParaRPr lang="en-GB" sz="16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GB" sz="1600" b="1" u="none" strike="noStrike" kern="1200" dirty="0">
                          <a:effectLst/>
                        </a:rPr>
                        <a:t>Men</a:t>
                      </a:r>
                      <a:endParaRPr lang="en-GB" sz="16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GB" sz="1600" b="1" u="none" strike="noStrike" kern="1200" dirty="0">
                          <a:effectLst/>
                        </a:rPr>
                        <a:t>Women</a:t>
                      </a:r>
                      <a:endParaRPr lang="en-GB" sz="16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GB" sz="1600" b="1" u="none" strike="noStrike" kern="1200" dirty="0">
                          <a:effectLst/>
                        </a:rPr>
                        <a:t>Men</a:t>
                      </a:r>
                      <a:endParaRPr lang="en-GB" sz="16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GB" sz="1600" b="1" u="none" strike="noStrike" kern="1200" dirty="0">
                          <a:effectLst/>
                        </a:rPr>
                        <a:t>Women</a:t>
                      </a:r>
                      <a:endParaRPr lang="en-GB" sz="1600" b="1"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628378433"/>
                  </a:ext>
                </a:extLst>
              </a:tr>
              <a:tr h="291533">
                <a:tc>
                  <a:txBody>
                    <a:bodyPr/>
                    <a:lstStyle/>
                    <a:p>
                      <a:pPr marL="0" algn="ctr" defTabSz="914400" rtl="0" eaLnBrk="1" fontAlgn="ctr" latinLnBrk="0" hangingPunct="1"/>
                      <a:r>
                        <a:rPr lang="en-GB" sz="1600" u="none" strike="noStrike" kern="1200" dirty="0">
                          <a:effectLst/>
                        </a:rPr>
                        <a:t>All</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600" u="none" strike="noStrike" kern="1200" dirty="0">
                          <a:effectLst/>
                        </a:rPr>
                        <a:t>20.0</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600" u="none" strike="noStrike" kern="1200" dirty="0">
                          <a:effectLst/>
                        </a:rPr>
                        <a:t>21.3</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600" u="none" strike="noStrike" kern="1200" dirty="0">
                          <a:effectLst/>
                        </a:rPr>
                        <a:t>7.7</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600" u="none" strike="noStrike" kern="1200" dirty="0">
                          <a:effectLst/>
                        </a:rPr>
                        <a:t>8.1</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600" u="none" strike="noStrike" kern="1200" dirty="0">
                          <a:effectLst/>
                        </a:rPr>
                        <a:t>25.6</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600" u="none" strike="noStrike" kern="1200" dirty="0">
                          <a:effectLst/>
                        </a:rPr>
                        <a:t>26.9</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964605"/>
                  </a:ext>
                </a:extLst>
              </a:tr>
              <a:tr h="291533">
                <a:tc>
                  <a:txBody>
                    <a:bodyPr/>
                    <a:lstStyle/>
                    <a:p>
                      <a:pPr marL="0" algn="ctr" defTabSz="914400" rtl="0" eaLnBrk="1" fontAlgn="ctr" latinLnBrk="0" hangingPunct="1"/>
                      <a:r>
                        <a:rPr lang="en-GB" sz="1600" u="none" strike="noStrike" kern="1200">
                          <a:effectLst/>
                        </a:rPr>
                        <a:t>Under 35</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GB" sz="1600" u="none" strike="noStrike" kern="1200">
                          <a:effectLst/>
                        </a:rPr>
                        <a:t>9.1</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GB" sz="1600" u="none" strike="noStrike" kern="1200" dirty="0">
                          <a:effectLst/>
                        </a:rPr>
                        <a:t>9.1</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GB" sz="1600" u="none" strike="noStrike" kern="1200" dirty="0">
                          <a:effectLst/>
                        </a:rPr>
                        <a:t>12.4</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GB" sz="1600" u="none" strike="noStrike" kern="1200" dirty="0">
                          <a:effectLst/>
                        </a:rPr>
                        <a:t>13.8</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GB" sz="1600" u="none" strike="noStrike" kern="1200" dirty="0">
                          <a:effectLst/>
                        </a:rPr>
                        <a:t>19.2</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GB" sz="1600" u="none" strike="noStrike" kern="1200">
                          <a:effectLst/>
                        </a:rPr>
                        <a:t>19.6</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4203416"/>
                  </a:ext>
                </a:extLst>
              </a:tr>
              <a:tr h="291533">
                <a:tc>
                  <a:txBody>
                    <a:bodyPr/>
                    <a:lstStyle/>
                    <a:p>
                      <a:pPr marL="0" algn="ctr" defTabSz="914400" rtl="0" eaLnBrk="1" fontAlgn="ctr" latinLnBrk="0" hangingPunct="1"/>
                      <a:r>
                        <a:rPr lang="en-GB" sz="1600" u="none" strike="noStrike" kern="1200">
                          <a:effectLst/>
                        </a:rPr>
                        <a:t>35-54 </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GB" sz="1600" u="none" strike="noStrike" kern="1200">
                          <a:effectLst/>
                        </a:rPr>
                        <a:t>17.1</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GB" sz="1600" u="none" strike="noStrike" kern="1200" dirty="0">
                          <a:effectLst/>
                        </a:rPr>
                        <a:t>18.4</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GB" sz="1600" u="none" strike="noStrike" kern="1200">
                          <a:effectLst/>
                        </a:rPr>
                        <a:t>10.0</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GB" sz="1600" u="none" strike="noStrike" kern="1200" dirty="0">
                          <a:effectLst/>
                        </a:rPr>
                        <a:t>10.2</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GB" sz="1600" u="none" strike="noStrike" kern="1200" dirty="0">
                          <a:effectLst/>
                        </a:rPr>
                        <a:t>24.4</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GB" sz="1600" u="none" strike="noStrike" kern="1200" dirty="0">
                          <a:effectLst/>
                        </a:rPr>
                        <a:t>25.5</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220247582"/>
                  </a:ext>
                </a:extLst>
              </a:tr>
              <a:tr h="291533">
                <a:tc>
                  <a:txBody>
                    <a:bodyPr/>
                    <a:lstStyle/>
                    <a:p>
                      <a:pPr marL="0" algn="ctr" defTabSz="914400" rtl="0" eaLnBrk="1" fontAlgn="ctr" latinLnBrk="0" hangingPunct="1"/>
                      <a:r>
                        <a:rPr lang="en-GB" sz="1600" u="none" strike="noStrike" kern="1200">
                          <a:effectLst/>
                        </a:rPr>
                        <a:t>54-65</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GB" sz="1600" u="none" strike="noStrike" kern="1200">
                          <a:effectLst/>
                        </a:rPr>
                        <a:t>30.5</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GB" sz="1600" u="none" strike="noStrike" kern="1200" dirty="0">
                          <a:effectLst/>
                        </a:rPr>
                        <a:t>32.4</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GB" sz="1600" u="none" strike="noStrike" kern="1200">
                          <a:effectLst/>
                        </a:rPr>
                        <a:t>4.0</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GB" sz="1600" u="none" strike="noStrike" kern="1200" dirty="0">
                          <a:effectLst/>
                        </a:rPr>
                        <a:t>4.7</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GB" sz="1600" u="none" strike="noStrike" kern="1200">
                          <a:effectLst/>
                        </a:rPr>
                        <a:t>32.3</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GB" sz="1600" u="none" strike="noStrike" kern="1200" dirty="0">
                          <a:effectLst/>
                        </a:rPr>
                        <a:t>34.8</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789699117"/>
                  </a:ext>
                </a:extLst>
              </a:tr>
              <a:tr h="291533">
                <a:tc>
                  <a:txBody>
                    <a:bodyPr/>
                    <a:lstStyle/>
                    <a:p>
                      <a:pPr marL="0" algn="ctr" defTabSz="914400" rtl="0" eaLnBrk="1" fontAlgn="ctr" latinLnBrk="0" hangingPunct="1"/>
                      <a:r>
                        <a:rPr lang="en-GB" sz="1600" u="none" strike="noStrike" kern="1200">
                          <a:effectLst/>
                        </a:rPr>
                        <a:t>Over 65</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GB" sz="1600" u="none" strike="noStrike" kern="1200">
                          <a:effectLst/>
                        </a:rPr>
                        <a:t>29.3</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GB" sz="1600" u="none" strike="noStrike" kern="1200" dirty="0">
                          <a:effectLst/>
                        </a:rPr>
                        <a:t>30.2</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GB" sz="1600" u="none" strike="noStrike" kern="1200">
                          <a:effectLst/>
                        </a:rPr>
                        <a:t>1.3</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GB" sz="1600" u="none" strike="noStrike" kern="1200" dirty="0">
                          <a:effectLst/>
                        </a:rPr>
                        <a:t>1.7</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GB" sz="1600" u="none" strike="noStrike" kern="1200">
                          <a:effectLst/>
                        </a:rPr>
                        <a:t>30.1</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GB" sz="1600" u="none" strike="noStrike" kern="1200" dirty="0">
                          <a:effectLst/>
                        </a:rPr>
                        <a:t>31.0</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459020053"/>
                  </a:ext>
                </a:extLst>
              </a:tr>
            </a:tbl>
          </a:graphicData>
        </a:graphic>
      </p:graphicFrame>
      <p:sp>
        <p:nvSpPr>
          <p:cNvPr id="5" name="Oval 4">
            <a:extLst>
              <a:ext uri="{FF2B5EF4-FFF2-40B4-BE49-F238E27FC236}">
                <a16:creationId xmlns:a16="http://schemas.microsoft.com/office/drawing/2014/main" id="{58C834CB-9FAC-FE42-B6D2-0A67B6BC44E4}"/>
              </a:ext>
            </a:extLst>
          </p:cNvPr>
          <p:cNvSpPr/>
          <p:nvPr/>
        </p:nvSpPr>
        <p:spPr>
          <a:xfrm>
            <a:off x="6281949" y="2460009"/>
            <a:ext cx="1697279" cy="54895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5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449FC-17B4-5B4E-B6D9-2E0BCDEB0000}"/>
              </a:ext>
            </a:extLst>
          </p:cNvPr>
          <p:cNvSpPr>
            <a:spLocks noGrp="1"/>
          </p:cNvSpPr>
          <p:nvPr>
            <p:ph idx="1"/>
          </p:nvPr>
        </p:nvSpPr>
        <p:spPr>
          <a:xfrm>
            <a:off x="1219200" y="4410330"/>
            <a:ext cx="6477000" cy="988985"/>
          </a:xfrm>
        </p:spPr>
        <p:txBody>
          <a:bodyPr>
            <a:normAutofit/>
          </a:bodyPr>
          <a:lstStyle/>
          <a:p>
            <a:pPr marL="285750" lvl="1">
              <a:spcBef>
                <a:spcPts val="1000"/>
              </a:spcBef>
              <a:buFont typeface="Arial" panose="020B0604020202020204" pitchFamily="34" charset="0"/>
              <a:buChar char="•"/>
            </a:pPr>
            <a:r>
              <a:rPr lang="en-US" sz="1800" dirty="0"/>
              <a:t>At the individual level, women and men in Britain who received intergenerational transfers received similar amounts </a:t>
            </a:r>
          </a:p>
        </p:txBody>
      </p:sp>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457200" y="3978"/>
            <a:ext cx="8229600" cy="1440160"/>
          </a:xfrm>
        </p:spPr>
        <p:txBody>
          <a:bodyPr>
            <a:normAutofit/>
          </a:bodyPr>
          <a:lstStyle/>
          <a:p>
            <a:r>
              <a:rPr lang="en-US" sz="2800" dirty="0"/>
              <a:t>Individual transfer amount (Britain) – By age group and gender</a:t>
            </a:r>
          </a:p>
        </p:txBody>
      </p:sp>
      <p:graphicFrame>
        <p:nvGraphicFramePr>
          <p:cNvPr id="2" name="Table 1">
            <a:extLst>
              <a:ext uri="{FF2B5EF4-FFF2-40B4-BE49-F238E27FC236}">
                <a16:creationId xmlns:a16="http://schemas.microsoft.com/office/drawing/2014/main" id="{317A52BA-D8B2-9D48-877C-3CFEC6D645DC}"/>
              </a:ext>
            </a:extLst>
          </p:cNvPr>
          <p:cNvGraphicFramePr>
            <a:graphicFrameLocks noGrp="1"/>
          </p:cNvGraphicFramePr>
          <p:nvPr>
            <p:extLst>
              <p:ext uri="{D42A27DB-BD31-4B8C-83A1-F6EECF244321}">
                <p14:modId xmlns:p14="http://schemas.microsoft.com/office/powerpoint/2010/main" val="70675450"/>
              </p:ext>
            </p:extLst>
          </p:nvPr>
        </p:nvGraphicFramePr>
        <p:xfrm>
          <a:off x="1123950" y="1988595"/>
          <a:ext cx="6855278" cy="2040731"/>
        </p:xfrm>
        <a:graphic>
          <a:graphicData uri="http://schemas.openxmlformats.org/drawingml/2006/table">
            <a:tbl>
              <a:tblPr firstRow="1" firstCol="1" bandCol="1">
                <a:tableStyleId>{3C2FFA5D-87B4-456A-9821-1D502468CF0F}</a:tableStyleId>
              </a:tblPr>
              <a:tblGrid>
                <a:gridCol w="1507593">
                  <a:extLst>
                    <a:ext uri="{9D8B030D-6E8A-4147-A177-3AD203B41FA5}">
                      <a16:colId xmlns:a16="http://schemas.microsoft.com/office/drawing/2014/main" val="3407231879"/>
                    </a:ext>
                  </a:extLst>
                </a:gridCol>
                <a:gridCol w="938690">
                  <a:extLst>
                    <a:ext uri="{9D8B030D-6E8A-4147-A177-3AD203B41FA5}">
                      <a16:colId xmlns:a16="http://schemas.microsoft.com/office/drawing/2014/main" val="3087407187"/>
                    </a:ext>
                  </a:extLst>
                </a:gridCol>
                <a:gridCol w="881799">
                  <a:extLst>
                    <a:ext uri="{9D8B030D-6E8A-4147-A177-3AD203B41FA5}">
                      <a16:colId xmlns:a16="http://schemas.microsoft.com/office/drawing/2014/main" val="290217677"/>
                    </a:ext>
                  </a:extLst>
                </a:gridCol>
                <a:gridCol w="881799">
                  <a:extLst>
                    <a:ext uri="{9D8B030D-6E8A-4147-A177-3AD203B41FA5}">
                      <a16:colId xmlns:a16="http://schemas.microsoft.com/office/drawing/2014/main" val="2888707287"/>
                    </a:ext>
                  </a:extLst>
                </a:gridCol>
                <a:gridCol w="881799">
                  <a:extLst>
                    <a:ext uri="{9D8B030D-6E8A-4147-A177-3AD203B41FA5}">
                      <a16:colId xmlns:a16="http://schemas.microsoft.com/office/drawing/2014/main" val="1003769221"/>
                    </a:ext>
                  </a:extLst>
                </a:gridCol>
                <a:gridCol w="881799">
                  <a:extLst>
                    <a:ext uri="{9D8B030D-6E8A-4147-A177-3AD203B41FA5}">
                      <a16:colId xmlns:a16="http://schemas.microsoft.com/office/drawing/2014/main" val="3711054211"/>
                    </a:ext>
                  </a:extLst>
                </a:gridCol>
                <a:gridCol w="881799">
                  <a:extLst>
                    <a:ext uri="{9D8B030D-6E8A-4147-A177-3AD203B41FA5}">
                      <a16:colId xmlns:a16="http://schemas.microsoft.com/office/drawing/2014/main" val="706895854"/>
                    </a:ext>
                  </a:extLst>
                </a:gridCol>
              </a:tblGrid>
              <a:tr h="291533">
                <a:tc>
                  <a:txBody>
                    <a:bodyPr/>
                    <a:lstStyle/>
                    <a:p>
                      <a:pPr marL="0" algn="ctr" defTabSz="914400" rtl="0" eaLnBrk="1" fontAlgn="ctr" latinLnBrk="0" hangingPunct="1"/>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gridSpan="2">
                  <a:txBody>
                    <a:bodyPr/>
                    <a:lstStyle/>
                    <a:p>
                      <a:pPr marL="0" algn="ctr" defTabSz="914400" rtl="0" eaLnBrk="1" fontAlgn="ctr" latinLnBrk="0" hangingPunct="1"/>
                      <a:r>
                        <a:rPr lang="en-GB" sz="1600" u="none" strike="noStrike" kern="1200" dirty="0">
                          <a:effectLst/>
                        </a:rPr>
                        <a:t>Inheritance </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hMerge="1">
                  <a:txBody>
                    <a:bodyPr/>
                    <a:lstStyle/>
                    <a:p>
                      <a:endParaRPr lang="en-US"/>
                    </a:p>
                  </a:txBody>
                  <a:tcPr/>
                </a:tc>
                <a:tc gridSpan="2">
                  <a:txBody>
                    <a:bodyPr/>
                    <a:lstStyle/>
                    <a:p>
                      <a:pPr marL="0" algn="ctr" defTabSz="914400" rtl="0" eaLnBrk="1" fontAlgn="ctr" latinLnBrk="0" hangingPunct="1"/>
                      <a:r>
                        <a:rPr lang="en-GB" sz="1600" u="none" strike="noStrike" kern="1200">
                          <a:effectLst/>
                        </a:rPr>
                        <a:t>Gift</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tc>
                <a:tc hMerge="1">
                  <a:txBody>
                    <a:bodyPr/>
                    <a:lstStyle/>
                    <a:p>
                      <a:endParaRPr lang="en-US"/>
                    </a:p>
                  </a:txBody>
                  <a:tcPr/>
                </a:tc>
                <a:tc gridSpan="2">
                  <a:txBody>
                    <a:bodyPr/>
                    <a:lstStyle/>
                    <a:p>
                      <a:pPr marL="0" algn="ctr" defTabSz="914400" rtl="0" eaLnBrk="1" fontAlgn="ctr" latinLnBrk="0" hangingPunct="1"/>
                      <a:r>
                        <a:rPr lang="en-GB" sz="1600" u="none" strike="noStrike" kern="1200">
                          <a:effectLst/>
                        </a:rPr>
                        <a:t>Inheritance or Gift</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3786592944"/>
                  </a:ext>
                </a:extLst>
              </a:tr>
              <a:tr h="291533">
                <a:tc>
                  <a:txBody>
                    <a:bodyPr/>
                    <a:lstStyle/>
                    <a:p>
                      <a:pPr marL="0" algn="ctr" defTabSz="914400" rtl="0" eaLnBrk="1" fontAlgn="ctr" latinLnBrk="0" hangingPunct="1"/>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ctr" latinLnBrk="0" hangingPunct="1"/>
                      <a:r>
                        <a:rPr lang="en-GB" sz="1600" b="1" u="none" strike="noStrike" kern="1200" dirty="0">
                          <a:effectLst/>
                        </a:rPr>
                        <a:t>Men</a:t>
                      </a:r>
                      <a:endParaRPr lang="en-GB" sz="1600" b="1"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ctr" latinLnBrk="0" hangingPunct="1"/>
                      <a:r>
                        <a:rPr lang="en-GB" sz="1600" b="1" u="none" strike="noStrike" kern="1200" dirty="0">
                          <a:effectLst/>
                        </a:rPr>
                        <a:t>Women</a:t>
                      </a:r>
                      <a:endParaRPr lang="en-GB" sz="1600" b="1"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ctr" latinLnBrk="0" hangingPunct="1"/>
                      <a:r>
                        <a:rPr lang="en-GB" sz="1600" b="1" u="none" strike="noStrike" kern="1200" dirty="0">
                          <a:effectLst/>
                        </a:rPr>
                        <a:t>Men</a:t>
                      </a:r>
                      <a:endParaRPr lang="en-GB" sz="1600" b="1"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ctr" latinLnBrk="0" hangingPunct="1"/>
                      <a:r>
                        <a:rPr lang="en-GB" sz="1600" b="1" u="none" strike="noStrike" kern="1200" dirty="0">
                          <a:effectLst/>
                        </a:rPr>
                        <a:t>Women</a:t>
                      </a:r>
                      <a:endParaRPr lang="en-GB" sz="1600" b="1"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ctr" latinLnBrk="0" hangingPunct="1"/>
                      <a:r>
                        <a:rPr lang="en-GB" sz="1600" b="1" u="none" strike="noStrike" kern="1200" dirty="0">
                          <a:effectLst/>
                        </a:rPr>
                        <a:t>Men</a:t>
                      </a:r>
                      <a:endParaRPr lang="en-GB" sz="1600" b="1"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ctr" latinLnBrk="0" hangingPunct="1"/>
                      <a:r>
                        <a:rPr lang="en-GB" sz="1600" b="1" u="none" strike="noStrike" kern="1200" dirty="0">
                          <a:effectLst/>
                        </a:rPr>
                        <a:t>Women</a:t>
                      </a:r>
                      <a:endParaRPr lang="en-GB" sz="1600" b="1"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628378433"/>
                  </a:ext>
                </a:extLst>
              </a:tr>
              <a:tr h="291533">
                <a:tc>
                  <a:txBody>
                    <a:bodyPr/>
                    <a:lstStyle/>
                    <a:p>
                      <a:pPr marL="0" algn="ctr" defTabSz="914400" rtl="0" eaLnBrk="1" fontAlgn="ctr" latinLnBrk="0" hangingPunct="1"/>
                      <a:r>
                        <a:rPr lang="en-GB" sz="1600" u="none" strike="noStrike" kern="1200" dirty="0">
                          <a:effectLst/>
                        </a:rPr>
                        <a:t>All</a:t>
                      </a:r>
                      <a:endParaRPr lang="en-GB" sz="16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GB" sz="1400" u="none" strike="noStrike" dirty="0">
                          <a:effectLst/>
                        </a:rPr>
                        <a:t>95166</a:t>
                      </a:r>
                      <a:endParaRPr lang="en-GB"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GB" sz="1400" u="none" strike="noStrike" dirty="0">
                          <a:effectLst/>
                        </a:rPr>
                        <a:t>92016</a:t>
                      </a:r>
                      <a:endParaRPr lang="en-GB"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GB" sz="1400" u="none" strike="noStrike" dirty="0">
                          <a:effectLst/>
                        </a:rPr>
                        <a:t>10499</a:t>
                      </a:r>
                      <a:endParaRPr lang="en-GB"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GB" sz="1400" u="none" strike="noStrike" dirty="0">
                          <a:effectLst/>
                        </a:rPr>
                        <a:t>11898</a:t>
                      </a:r>
                      <a:endParaRPr lang="en-GB"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GB" sz="1400" u="none" strike="noStrike" dirty="0">
                          <a:effectLst/>
                        </a:rPr>
                        <a:t>77266</a:t>
                      </a:r>
                      <a:endParaRPr lang="en-GB"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GB" sz="1400" u="none" strike="noStrike">
                          <a:effectLst/>
                        </a:rPr>
                        <a:t>76553</a:t>
                      </a:r>
                      <a:endParaRPr lang="en-GB" sz="14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964605"/>
                  </a:ext>
                </a:extLst>
              </a:tr>
              <a:tr h="291533">
                <a:tc>
                  <a:txBody>
                    <a:bodyPr/>
                    <a:lstStyle/>
                    <a:p>
                      <a:pPr marL="0" algn="ctr" defTabSz="914400" rtl="0" eaLnBrk="1" fontAlgn="ctr" latinLnBrk="0" hangingPunct="1"/>
                      <a:r>
                        <a:rPr lang="en-GB" sz="1600" u="none" strike="noStrike" kern="1200">
                          <a:effectLst/>
                        </a:rPr>
                        <a:t>Under 35</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GB" sz="1400" u="none" strike="noStrike">
                          <a:effectLst/>
                        </a:rPr>
                        <a:t>28983</a:t>
                      </a:r>
                      <a:endParaRPr lang="en-GB"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GB" sz="1400" u="none" strike="noStrike" dirty="0">
                          <a:effectLst/>
                        </a:rPr>
                        <a:t>28824</a:t>
                      </a:r>
                      <a:endParaRPr lang="en-GB"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GB" sz="1400" u="none" strike="noStrike" dirty="0">
                          <a:effectLst/>
                        </a:rPr>
                        <a:t>7322</a:t>
                      </a:r>
                      <a:endParaRPr lang="en-GB"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GB" sz="1400" u="none" strike="noStrike" dirty="0">
                          <a:effectLst/>
                        </a:rPr>
                        <a:t>11278</a:t>
                      </a:r>
                      <a:endParaRPr lang="en-GB"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GB" sz="1400" u="none" strike="noStrike" dirty="0">
                          <a:effectLst/>
                        </a:rPr>
                        <a:t>18446</a:t>
                      </a:r>
                      <a:endParaRPr lang="en-GB"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GB" sz="1400" u="none" strike="noStrike">
                          <a:effectLst/>
                        </a:rPr>
                        <a:t>21413</a:t>
                      </a:r>
                      <a:endParaRPr lang="en-GB"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4203416"/>
                  </a:ext>
                </a:extLst>
              </a:tr>
              <a:tr h="291533">
                <a:tc>
                  <a:txBody>
                    <a:bodyPr/>
                    <a:lstStyle/>
                    <a:p>
                      <a:pPr marL="0" algn="ctr" defTabSz="914400" rtl="0" eaLnBrk="1" fontAlgn="ctr" latinLnBrk="0" hangingPunct="1"/>
                      <a:r>
                        <a:rPr lang="en-GB" sz="1600" u="none" strike="noStrike" kern="1200">
                          <a:effectLst/>
                        </a:rPr>
                        <a:t>35-54 </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ctr"/>
                      <a:r>
                        <a:rPr lang="en-GB" sz="1400" u="none" strike="noStrike" dirty="0">
                          <a:effectLst/>
                        </a:rPr>
                        <a:t>72294</a:t>
                      </a:r>
                      <a:endParaRPr lang="en-GB"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dirty="0">
                          <a:effectLst/>
                        </a:rPr>
                        <a:t>51018</a:t>
                      </a:r>
                      <a:endParaRPr lang="en-GB"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a:effectLst/>
                        </a:rPr>
                        <a:t>12259</a:t>
                      </a:r>
                      <a:endParaRPr lang="en-GB"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a:effectLst/>
                        </a:rPr>
                        <a:t>12679</a:t>
                      </a:r>
                      <a:endParaRPr lang="en-GB"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dirty="0">
                          <a:effectLst/>
                        </a:rPr>
                        <a:t>55643</a:t>
                      </a:r>
                      <a:endParaRPr lang="en-GB"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dirty="0">
                          <a:effectLst/>
                        </a:rPr>
                        <a:t>41986</a:t>
                      </a:r>
                      <a:endParaRPr lang="en-GB"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20247582"/>
                  </a:ext>
                </a:extLst>
              </a:tr>
              <a:tr h="291533">
                <a:tc>
                  <a:txBody>
                    <a:bodyPr/>
                    <a:lstStyle/>
                    <a:p>
                      <a:pPr marL="0" algn="ctr" defTabSz="914400" rtl="0" eaLnBrk="1" fontAlgn="ctr" latinLnBrk="0" hangingPunct="1"/>
                      <a:r>
                        <a:rPr lang="en-GB" sz="1600" u="none" strike="noStrike" kern="1200">
                          <a:effectLst/>
                        </a:rPr>
                        <a:t>54-65</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ctr"/>
                      <a:r>
                        <a:rPr lang="en-GB" sz="1400" u="none" strike="noStrike">
                          <a:effectLst/>
                        </a:rPr>
                        <a:t>133855</a:t>
                      </a:r>
                      <a:endParaRPr lang="en-GB"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dirty="0">
                          <a:effectLst/>
                        </a:rPr>
                        <a:t>133331</a:t>
                      </a:r>
                      <a:endParaRPr lang="en-GB"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a:effectLst/>
                        </a:rPr>
                        <a:t>14635</a:t>
                      </a:r>
                      <a:endParaRPr lang="en-GB"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a:effectLst/>
                        </a:rPr>
                        <a:t>14715</a:t>
                      </a:r>
                      <a:endParaRPr lang="en-GB"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a:effectLst/>
                        </a:rPr>
                        <a:t>128279</a:t>
                      </a:r>
                      <a:endParaRPr lang="en-GB"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dirty="0">
                          <a:effectLst/>
                        </a:rPr>
                        <a:t>126251</a:t>
                      </a:r>
                      <a:endParaRPr lang="en-GB"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89699117"/>
                  </a:ext>
                </a:extLst>
              </a:tr>
              <a:tr h="291533">
                <a:tc>
                  <a:txBody>
                    <a:bodyPr/>
                    <a:lstStyle/>
                    <a:p>
                      <a:pPr marL="0" algn="ctr" defTabSz="914400" rtl="0" eaLnBrk="1" fontAlgn="ctr" latinLnBrk="0" hangingPunct="1"/>
                      <a:r>
                        <a:rPr lang="en-GB" sz="1600" u="none" strike="noStrike" kern="1200">
                          <a:effectLst/>
                        </a:rPr>
                        <a:t>Over 65</a:t>
                      </a:r>
                      <a:endParaRPr lang="en-GB" sz="1600" b="0" i="0" u="none" strike="noStrike" kern="120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ctr"/>
                      <a:r>
                        <a:rPr lang="en-GB" sz="1400" u="none" strike="noStrike">
                          <a:effectLst/>
                        </a:rPr>
                        <a:t>111664</a:t>
                      </a:r>
                      <a:endParaRPr lang="en-GB"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dirty="0">
                          <a:effectLst/>
                        </a:rPr>
                        <a:t>118438</a:t>
                      </a:r>
                      <a:endParaRPr lang="en-GB"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a:effectLst/>
                        </a:rPr>
                        <a:t>12770</a:t>
                      </a:r>
                      <a:endParaRPr lang="en-GB"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a:effectLst/>
                        </a:rPr>
                        <a:t>5295</a:t>
                      </a:r>
                      <a:endParaRPr lang="en-GB"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a:effectLst/>
                        </a:rPr>
                        <a:t>109392</a:t>
                      </a:r>
                      <a:endParaRPr lang="en-GB"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400" u="none" strike="noStrike" dirty="0">
                          <a:effectLst/>
                        </a:rPr>
                        <a:t>115405</a:t>
                      </a:r>
                      <a:endParaRPr lang="en-GB"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9020053"/>
                  </a:ext>
                </a:extLst>
              </a:tr>
            </a:tbl>
          </a:graphicData>
        </a:graphic>
      </p:graphicFrame>
      <p:sp>
        <p:nvSpPr>
          <p:cNvPr id="6" name="Oval 5">
            <a:extLst>
              <a:ext uri="{FF2B5EF4-FFF2-40B4-BE49-F238E27FC236}">
                <a16:creationId xmlns:a16="http://schemas.microsoft.com/office/drawing/2014/main" id="{BC79F15C-F973-4746-A509-92DE1D87013D}"/>
              </a:ext>
            </a:extLst>
          </p:cNvPr>
          <p:cNvSpPr/>
          <p:nvPr/>
        </p:nvSpPr>
        <p:spPr>
          <a:xfrm>
            <a:off x="6281949" y="2457646"/>
            <a:ext cx="1697279" cy="54895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23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457200" y="3978"/>
            <a:ext cx="8229600" cy="1440160"/>
          </a:xfrm>
        </p:spPr>
        <p:txBody>
          <a:bodyPr>
            <a:normAutofit/>
          </a:bodyPr>
          <a:lstStyle/>
          <a:p>
            <a:r>
              <a:rPr lang="en-US" sz="2800" dirty="0"/>
              <a:t>Wealth by gender / Wealth by having received transfer</a:t>
            </a:r>
          </a:p>
        </p:txBody>
      </p:sp>
      <p:pic>
        <p:nvPicPr>
          <p:cNvPr id="6" name="Picture 5">
            <a:extLst>
              <a:ext uri="{FF2B5EF4-FFF2-40B4-BE49-F238E27FC236}">
                <a16:creationId xmlns:a16="http://schemas.microsoft.com/office/drawing/2014/main" id="{6EA7EDEC-B30B-2E47-BC17-4581FF7A89F1}"/>
              </a:ext>
            </a:extLst>
          </p:cNvPr>
          <p:cNvPicPr>
            <a:picLocks noChangeAspect="1"/>
          </p:cNvPicPr>
          <p:nvPr/>
        </p:nvPicPr>
        <p:blipFill>
          <a:blip r:embed="rId2"/>
          <a:stretch>
            <a:fillRect/>
          </a:stretch>
        </p:blipFill>
        <p:spPr>
          <a:xfrm>
            <a:off x="125507" y="1989000"/>
            <a:ext cx="4320000" cy="2880000"/>
          </a:xfrm>
          <a:prstGeom prst="rect">
            <a:avLst/>
          </a:prstGeom>
        </p:spPr>
      </p:pic>
      <p:pic>
        <p:nvPicPr>
          <p:cNvPr id="4" name="Picture 3">
            <a:extLst>
              <a:ext uri="{FF2B5EF4-FFF2-40B4-BE49-F238E27FC236}">
                <a16:creationId xmlns:a16="http://schemas.microsoft.com/office/drawing/2014/main" id="{B180E977-55C6-8748-97AB-F89910961F4C}"/>
              </a:ext>
            </a:extLst>
          </p:cNvPr>
          <p:cNvPicPr>
            <a:picLocks noChangeAspect="1"/>
          </p:cNvPicPr>
          <p:nvPr/>
        </p:nvPicPr>
        <p:blipFill>
          <a:blip r:embed="rId3"/>
          <a:stretch>
            <a:fillRect/>
          </a:stretch>
        </p:blipFill>
        <p:spPr>
          <a:xfrm>
            <a:off x="4617318" y="1989000"/>
            <a:ext cx="4320000" cy="2880000"/>
          </a:xfrm>
          <a:prstGeom prst="rect">
            <a:avLst/>
          </a:prstGeom>
        </p:spPr>
      </p:pic>
    </p:spTree>
    <p:extLst>
      <p:ext uri="{BB962C8B-B14F-4D97-AF65-F5344CB8AC3E}">
        <p14:creationId xmlns:p14="http://schemas.microsoft.com/office/powerpoint/2010/main" val="57545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27DB8F6-6F0E-C845-9CD9-AB35AEBFD928}"/>
              </a:ext>
            </a:extLst>
          </p:cNvPr>
          <p:cNvSpPr>
            <a:spLocks noGrp="1" noChangeArrowheads="1"/>
          </p:cNvSpPr>
          <p:nvPr>
            <p:ph type="title"/>
          </p:nvPr>
        </p:nvSpPr>
        <p:spPr>
          <a:xfrm>
            <a:off x="723900" y="260648"/>
            <a:ext cx="7696200" cy="1066800"/>
          </a:xfrm>
        </p:spPr>
        <p:txBody>
          <a:bodyPr/>
          <a:lstStyle/>
          <a:p>
            <a:r>
              <a:rPr lang="en-US" altLang="en-US" dirty="0"/>
              <a:t>The Broader Project</a:t>
            </a:r>
          </a:p>
        </p:txBody>
      </p:sp>
      <p:sp>
        <p:nvSpPr>
          <p:cNvPr id="3075" name="Rectangle 3">
            <a:extLst>
              <a:ext uri="{FF2B5EF4-FFF2-40B4-BE49-F238E27FC236}">
                <a16:creationId xmlns:a16="http://schemas.microsoft.com/office/drawing/2014/main" id="{68E3FD65-4C92-1D41-A5D2-6F4967E995FD}"/>
              </a:ext>
            </a:extLst>
          </p:cNvPr>
          <p:cNvSpPr>
            <a:spLocks noGrp="1" noChangeArrowheads="1"/>
          </p:cNvSpPr>
          <p:nvPr>
            <p:ph type="body" idx="1"/>
          </p:nvPr>
        </p:nvSpPr>
        <p:spPr>
          <a:xfrm>
            <a:off x="426368" y="1351567"/>
            <a:ext cx="8291264" cy="4953000"/>
          </a:xfrm>
        </p:spPr>
        <p:txBody>
          <a:bodyPr>
            <a:normAutofit/>
          </a:bodyPr>
          <a:lstStyle/>
          <a:p>
            <a:pPr>
              <a:lnSpc>
                <a:spcPct val="90000"/>
              </a:lnSpc>
            </a:pPr>
            <a:r>
              <a:rPr lang="en-IE" altLang="en-US" sz="2800" dirty="0"/>
              <a:t>To assess extent and nature of intergenerational transmission of household wealth via inheritance and gifts in Britain compared with other rich countries </a:t>
            </a:r>
          </a:p>
          <a:p>
            <a:pPr>
              <a:lnSpc>
                <a:spcPct val="90000"/>
              </a:lnSpc>
            </a:pPr>
            <a:r>
              <a:rPr lang="en-IE" altLang="en-US" sz="2800" dirty="0"/>
              <a:t>And role they play in accumulation of wealth and wealth inequality</a:t>
            </a:r>
          </a:p>
          <a:p>
            <a:pPr>
              <a:lnSpc>
                <a:spcPct val="90000"/>
              </a:lnSpc>
            </a:pPr>
            <a:r>
              <a:rPr lang="en-IE" altLang="en-US" sz="2800" dirty="0"/>
              <a:t>Exploiting availability of household survey data on wealth and wealth transfers for range of countries</a:t>
            </a:r>
          </a:p>
          <a:p>
            <a:pPr lvl="1">
              <a:lnSpc>
                <a:spcPct val="90000"/>
              </a:lnSpc>
            </a:pPr>
            <a:r>
              <a:rPr lang="en-IE" altLang="en-US" sz="2400" dirty="0"/>
              <a:t>addressing problems in using core British wealth survey for this purpose </a:t>
            </a:r>
          </a:p>
          <a:p>
            <a:pPr>
              <a:lnSpc>
                <a:spcPct val="90000"/>
              </a:lnSpc>
            </a:pPr>
            <a:r>
              <a:rPr lang="en-IE" altLang="en-US" sz="2800" dirty="0"/>
              <a:t>With Salvatore Morelli (Stone </a:t>
            </a:r>
            <a:r>
              <a:rPr lang="en-IE" altLang="en-US" sz="2800" dirty="0" err="1"/>
              <a:t>Center</a:t>
            </a:r>
            <a:r>
              <a:rPr lang="en-IE" altLang="en-US" sz="2800" dirty="0"/>
              <a:t> GCCUNY and Roma Tre) and Philippe Van </a:t>
            </a:r>
            <a:r>
              <a:rPr lang="en-IE" altLang="en-US" sz="2800" dirty="0" err="1"/>
              <a:t>Kerm</a:t>
            </a:r>
            <a:r>
              <a:rPr lang="en-IE" altLang="en-US" sz="2800" dirty="0"/>
              <a:t> (U Luxembourg and LISER), supported by Nuffield Foundation</a:t>
            </a:r>
          </a:p>
        </p:txBody>
      </p:sp>
    </p:spTree>
    <p:extLst>
      <p:ext uri="{BB962C8B-B14F-4D97-AF65-F5344CB8AC3E}">
        <p14:creationId xmlns:p14="http://schemas.microsoft.com/office/powerpoint/2010/main" val="389853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457200" y="3978"/>
            <a:ext cx="8229600" cy="1440160"/>
          </a:xfrm>
        </p:spPr>
        <p:txBody>
          <a:bodyPr>
            <a:normAutofit/>
          </a:bodyPr>
          <a:lstStyle/>
          <a:p>
            <a:r>
              <a:rPr lang="en-US" sz="2800" dirty="0"/>
              <a:t>Gender wealth gap by whether received transfer</a:t>
            </a:r>
          </a:p>
        </p:txBody>
      </p:sp>
      <p:pic>
        <p:nvPicPr>
          <p:cNvPr id="3" name="Picture 2">
            <a:extLst>
              <a:ext uri="{FF2B5EF4-FFF2-40B4-BE49-F238E27FC236}">
                <a16:creationId xmlns:a16="http://schemas.microsoft.com/office/drawing/2014/main" id="{465759ED-CB6C-D94D-A93E-6C1BF02A669E}"/>
              </a:ext>
            </a:extLst>
          </p:cNvPr>
          <p:cNvPicPr>
            <a:picLocks noChangeAspect="1"/>
          </p:cNvPicPr>
          <p:nvPr/>
        </p:nvPicPr>
        <p:blipFill>
          <a:blip r:embed="rId2"/>
          <a:stretch>
            <a:fillRect/>
          </a:stretch>
        </p:blipFill>
        <p:spPr>
          <a:xfrm>
            <a:off x="1692000" y="1509000"/>
            <a:ext cx="5760000" cy="3840000"/>
          </a:xfrm>
          <a:prstGeom prst="rect">
            <a:avLst/>
          </a:prstGeom>
        </p:spPr>
      </p:pic>
    </p:spTree>
    <p:extLst>
      <p:ext uri="{BB962C8B-B14F-4D97-AF65-F5344CB8AC3E}">
        <p14:creationId xmlns:p14="http://schemas.microsoft.com/office/powerpoint/2010/main" val="215281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457200" y="3978"/>
            <a:ext cx="8229600" cy="1440160"/>
          </a:xfrm>
        </p:spPr>
        <p:txBody>
          <a:bodyPr>
            <a:normAutofit/>
          </a:bodyPr>
          <a:lstStyle/>
          <a:p>
            <a:r>
              <a:rPr lang="en-US" sz="2800" dirty="0"/>
              <a:t>Intergenerational transfers, gender and wealth</a:t>
            </a:r>
          </a:p>
        </p:txBody>
      </p:sp>
      <p:sp>
        <p:nvSpPr>
          <p:cNvPr id="5" name="Content Placeholder 4">
            <a:extLst>
              <a:ext uri="{FF2B5EF4-FFF2-40B4-BE49-F238E27FC236}">
                <a16:creationId xmlns:a16="http://schemas.microsoft.com/office/drawing/2014/main" id="{164A4A1C-D1B5-2842-B582-8D9D67E0D8F5}"/>
              </a:ext>
            </a:extLst>
          </p:cNvPr>
          <p:cNvSpPr>
            <a:spLocks noGrp="1"/>
          </p:cNvSpPr>
          <p:nvPr>
            <p:ph idx="1"/>
          </p:nvPr>
        </p:nvSpPr>
        <p:spPr/>
        <p:txBody>
          <a:bodyPr>
            <a:normAutofit/>
          </a:bodyPr>
          <a:lstStyle/>
          <a:p>
            <a:endParaRPr lang="en-US" sz="1800" dirty="0"/>
          </a:p>
          <a:p>
            <a:r>
              <a:rPr lang="en-US" sz="2400" dirty="0"/>
              <a:t>Intergenerational transfers may have a disequalising effect in terms of gender wealth</a:t>
            </a:r>
          </a:p>
          <a:p>
            <a:r>
              <a:rPr lang="en-US" sz="2400" dirty="0">
                <a:sym typeface="Wingdings" pitchFamily="2" charset="2"/>
              </a:rPr>
              <a:t>If not amounts nor probability or receipt, possible driver  type of inheritance?</a:t>
            </a:r>
            <a:endParaRPr lang="en-US" sz="2400" dirty="0"/>
          </a:p>
          <a:p>
            <a:r>
              <a:rPr lang="en-US" sz="2400" dirty="0"/>
              <a:t>Unfortunately, we do not have quality data for the type of transfers received in our data </a:t>
            </a:r>
          </a:p>
          <a:p>
            <a:r>
              <a:rPr lang="en-US" sz="2400" dirty="0"/>
              <a:t>But we do have different types of wealth </a:t>
            </a:r>
            <a:r>
              <a:rPr lang="en-US" sz="2400" dirty="0">
                <a:sym typeface="Wingdings" pitchFamily="2" charset="2"/>
              </a:rPr>
              <a:t> scope</a:t>
            </a:r>
            <a:r>
              <a:rPr lang="en-US" sz="2400" dirty="0"/>
              <a:t> to </a:t>
            </a:r>
            <a:r>
              <a:rPr lang="en-US" sz="2400" dirty="0" err="1"/>
              <a:t>analyse</a:t>
            </a:r>
            <a:r>
              <a:rPr lang="en-US" sz="2400" dirty="0"/>
              <a:t> that separately</a:t>
            </a:r>
          </a:p>
          <a:p>
            <a:endParaRPr lang="en-US" sz="1800" dirty="0"/>
          </a:p>
          <a:p>
            <a:endParaRPr lang="en-US" sz="1800" dirty="0"/>
          </a:p>
        </p:txBody>
      </p:sp>
    </p:spTree>
    <p:extLst>
      <p:ext uri="{BB962C8B-B14F-4D97-AF65-F5344CB8AC3E}">
        <p14:creationId xmlns:p14="http://schemas.microsoft.com/office/powerpoint/2010/main" val="4166507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457200" y="3978"/>
            <a:ext cx="8229600" cy="1440160"/>
          </a:xfrm>
        </p:spPr>
        <p:txBody>
          <a:bodyPr>
            <a:normAutofit/>
          </a:bodyPr>
          <a:lstStyle/>
          <a:p>
            <a:r>
              <a:rPr lang="en-US" sz="2800" dirty="0"/>
              <a:t>Main residence wealth by whether received transfer and gender</a:t>
            </a:r>
          </a:p>
        </p:txBody>
      </p:sp>
      <p:pic>
        <p:nvPicPr>
          <p:cNvPr id="3" name="Picture 2">
            <a:extLst>
              <a:ext uri="{FF2B5EF4-FFF2-40B4-BE49-F238E27FC236}">
                <a16:creationId xmlns:a16="http://schemas.microsoft.com/office/drawing/2014/main" id="{8771CC7D-FCD6-D147-A335-7D61C111E9A1}"/>
              </a:ext>
            </a:extLst>
          </p:cNvPr>
          <p:cNvPicPr>
            <a:picLocks noChangeAspect="1"/>
          </p:cNvPicPr>
          <p:nvPr/>
        </p:nvPicPr>
        <p:blipFill>
          <a:blip r:embed="rId2"/>
          <a:stretch>
            <a:fillRect/>
          </a:stretch>
        </p:blipFill>
        <p:spPr>
          <a:xfrm>
            <a:off x="1692000" y="1509000"/>
            <a:ext cx="5760000" cy="3840000"/>
          </a:xfrm>
          <a:prstGeom prst="rect">
            <a:avLst/>
          </a:prstGeom>
        </p:spPr>
      </p:pic>
    </p:spTree>
    <p:extLst>
      <p:ext uri="{BB962C8B-B14F-4D97-AF65-F5344CB8AC3E}">
        <p14:creationId xmlns:p14="http://schemas.microsoft.com/office/powerpoint/2010/main" val="426973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457200" y="3978"/>
            <a:ext cx="8229600" cy="1440160"/>
          </a:xfrm>
        </p:spPr>
        <p:txBody>
          <a:bodyPr>
            <a:normAutofit/>
          </a:bodyPr>
          <a:lstStyle/>
          <a:p>
            <a:r>
              <a:rPr lang="en-US" sz="2800" dirty="0"/>
              <a:t>Other property (non-main residence) and physical wealth (vehicles and valuable) by whether received transfer and gender</a:t>
            </a:r>
          </a:p>
        </p:txBody>
      </p:sp>
      <p:pic>
        <p:nvPicPr>
          <p:cNvPr id="3" name="Picture 2">
            <a:extLst>
              <a:ext uri="{FF2B5EF4-FFF2-40B4-BE49-F238E27FC236}">
                <a16:creationId xmlns:a16="http://schemas.microsoft.com/office/drawing/2014/main" id="{A57DCF22-C687-794C-B574-4B3955A23C55}"/>
              </a:ext>
            </a:extLst>
          </p:cNvPr>
          <p:cNvPicPr>
            <a:picLocks noChangeAspect="1"/>
          </p:cNvPicPr>
          <p:nvPr/>
        </p:nvPicPr>
        <p:blipFill>
          <a:blip r:embed="rId2"/>
          <a:stretch>
            <a:fillRect/>
          </a:stretch>
        </p:blipFill>
        <p:spPr>
          <a:xfrm>
            <a:off x="1692000" y="1509000"/>
            <a:ext cx="5760000" cy="3840000"/>
          </a:xfrm>
          <a:prstGeom prst="rect">
            <a:avLst/>
          </a:prstGeom>
        </p:spPr>
      </p:pic>
    </p:spTree>
    <p:extLst>
      <p:ext uri="{BB962C8B-B14F-4D97-AF65-F5344CB8AC3E}">
        <p14:creationId xmlns:p14="http://schemas.microsoft.com/office/powerpoint/2010/main" val="3742067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457200" y="3978"/>
            <a:ext cx="8229600" cy="1440160"/>
          </a:xfrm>
        </p:spPr>
        <p:txBody>
          <a:bodyPr>
            <a:normAutofit/>
          </a:bodyPr>
          <a:lstStyle/>
          <a:p>
            <a:r>
              <a:rPr lang="en-US" sz="2800" dirty="0"/>
              <a:t>Financial and business wealth by whether received transfer and gender</a:t>
            </a:r>
          </a:p>
        </p:txBody>
      </p:sp>
      <p:pic>
        <p:nvPicPr>
          <p:cNvPr id="13" name="Picture 12">
            <a:extLst>
              <a:ext uri="{FF2B5EF4-FFF2-40B4-BE49-F238E27FC236}">
                <a16:creationId xmlns:a16="http://schemas.microsoft.com/office/drawing/2014/main" id="{630CC737-BD6C-0142-874C-6C773FD9541D}"/>
              </a:ext>
            </a:extLst>
          </p:cNvPr>
          <p:cNvPicPr>
            <a:picLocks noChangeAspect="1"/>
          </p:cNvPicPr>
          <p:nvPr/>
        </p:nvPicPr>
        <p:blipFill>
          <a:blip r:embed="rId2"/>
          <a:stretch>
            <a:fillRect/>
          </a:stretch>
        </p:blipFill>
        <p:spPr>
          <a:xfrm>
            <a:off x="1692000" y="1509000"/>
            <a:ext cx="5760000" cy="3840000"/>
          </a:xfrm>
          <a:prstGeom prst="rect">
            <a:avLst/>
          </a:prstGeom>
        </p:spPr>
      </p:pic>
    </p:spTree>
    <p:extLst>
      <p:ext uri="{BB962C8B-B14F-4D97-AF65-F5344CB8AC3E}">
        <p14:creationId xmlns:p14="http://schemas.microsoft.com/office/powerpoint/2010/main" val="66289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457200" y="3978"/>
            <a:ext cx="8229600" cy="1440160"/>
          </a:xfrm>
        </p:spPr>
        <p:txBody>
          <a:bodyPr>
            <a:normAutofit/>
          </a:bodyPr>
          <a:lstStyle/>
          <a:p>
            <a:r>
              <a:rPr lang="en-US" sz="2800" dirty="0"/>
              <a:t>Modelling impact of accumulated inheritance receipt on types of wealth</a:t>
            </a:r>
          </a:p>
        </p:txBody>
      </p:sp>
      <p:sp>
        <p:nvSpPr>
          <p:cNvPr id="3" name="Content Placeholder 4">
            <a:extLst>
              <a:ext uri="{FF2B5EF4-FFF2-40B4-BE49-F238E27FC236}">
                <a16:creationId xmlns:a16="http://schemas.microsoft.com/office/drawing/2014/main" id="{CDA8FE91-DB12-6C4A-9F53-FFA524F6313D}"/>
              </a:ext>
            </a:extLst>
          </p:cNvPr>
          <p:cNvSpPr>
            <a:spLocks noGrp="1"/>
          </p:cNvSpPr>
          <p:nvPr>
            <p:ph idx="1"/>
          </p:nvPr>
        </p:nvSpPr>
        <p:spPr>
          <a:xfrm>
            <a:off x="457200" y="1844824"/>
            <a:ext cx="8229600" cy="4281339"/>
          </a:xfrm>
        </p:spPr>
        <p:txBody>
          <a:bodyPr>
            <a:normAutofit/>
          </a:bodyPr>
          <a:lstStyle/>
          <a:p>
            <a:endParaRPr lang="en-US" sz="1800" dirty="0"/>
          </a:p>
          <a:p>
            <a:r>
              <a:rPr lang="en-US" sz="2400" dirty="0"/>
              <a:t>Receipt of a transfer has a much greater impact on men’s financial and business wealth, and thus the gender gap in this wealth increases significantly for transfer recipients</a:t>
            </a:r>
          </a:p>
          <a:p>
            <a:r>
              <a:rPr lang="en-US" sz="2400" dirty="0"/>
              <a:t>The effect could be associated with different type of inherited assets by gender, but also with different characteristics that could be associated differently with male and female recipients (age, SES, marital status)</a:t>
            </a:r>
          </a:p>
          <a:p>
            <a:r>
              <a:rPr lang="en-US" sz="2400" dirty="0"/>
              <a:t>We control for such variables and see if the differential impact still holds</a:t>
            </a:r>
          </a:p>
          <a:p>
            <a:endParaRPr lang="en-US" sz="1800" dirty="0"/>
          </a:p>
          <a:p>
            <a:endParaRPr lang="en-US" sz="1800" dirty="0"/>
          </a:p>
        </p:txBody>
      </p:sp>
    </p:spTree>
    <p:extLst>
      <p:ext uri="{BB962C8B-B14F-4D97-AF65-F5344CB8AC3E}">
        <p14:creationId xmlns:p14="http://schemas.microsoft.com/office/powerpoint/2010/main" val="1355203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457200" y="332657"/>
            <a:ext cx="8229600" cy="1136914"/>
          </a:xfrm>
        </p:spPr>
        <p:txBody>
          <a:bodyPr anchor="ctr">
            <a:normAutofit/>
          </a:bodyPr>
          <a:lstStyle/>
          <a:p>
            <a:r>
              <a:rPr lang="en-US" sz="2800" dirty="0"/>
              <a:t>Modelling impact of inheritance receipt on wealth by type</a:t>
            </a:r>
          </a:p>
        </p:txBody>
      </p:sp>
      <p:graphicFrame>
        <p:nvGraphicFramePr>
          <p:cNvPr id="2" name="Table 1">
            <a:extLst>
              <a:ext uri="{FF2B5EF4-FFF2-40B4-BE49-F238E27FC236}">
                <a16:creationId xmlns:a16="http://schemas.microsoft.com/office/drawing/2014/main" id="{AB0242D4-43D0-D044-BEE7-3CE56C6009C8}"/>
              </a:ext>
            </a:extLst>
          </p:cNvPr>
          <p:cNvGraphicFramePr>
            <a:graphicFrameLocks noGrp="1"/>
          </p:cNvGraphicFramePr>
          <p:nvPr>
            <p:extLst>
              <p:ext uri="{D42A27DB-BD31-4B8C-83A1-F6EECF244321}">
                <p14:modId xmlns:p14="http://schemas.microsoft.com/office/powerpoint/2010/main" val="1370639247"/>
              </p:ext>
            </p:extLst>
          </p:nvPr>
        </p:nvGraphicFramePr>
        <p:xfrm>
          <a:off x="622300" y="1469571"/>
          <a:ext cx="8229599" cy="4728032"/>
        </p:xfrm>
        <a:graphic>
          <a:graphicData uri="http://schemas.openxmlformats.org/drawingml/2006/table">
            <a:tbl>
              <a:tblPr firstRow="1" bandRow="1"/>
              <a:tblGrid>
                <a:gridCol w="1637488">
                  <a:extLst>
                    <a:ext uri="{9D8B030D-6E8A-4147-A177-3AD203B41FA5}">
                      <a16:colId xmlns:a16="http://schemas.microsoft.com/office/drawing/2014/main" val="1441703978"/>
                    </a:ext>
                  </a:extLst>
                </a:gridCol>
                <a:gridCol w="940419">
                  <a:extLst>
                    <a:ext uri="{9D8B030D-6E8A-4147-A177-3AD203B41FA5}">
                      <a16:colId xmlns:a16="http://schemas.microsoft.com/office/drawing/2014/main" val="952064705"/>
                    </a:ext>
                  </a:extLst>
                </a:gridCol>
                <a:gridCol w="567891">
                  <a:extLst>
                    <a:ext uri="{9D8B030D-6E8A-4147-A177-3AD203B41FA5}">
                      <a16:colId xmlns:a16="http://schemas.microsoft.com/office/drawing/2014/main" val="3612963034"/>
                    </a:ext>
                  </a:extLst>
                </a:gridCol>
                <a:gridCol w="1116016">
                  <a:extLst>
                    <a:ext uri="{9D8B030D-6E8A-4147-A177-3AD203B41FA5}">
                      <a16:colId xmlns:a16="http://schemas.microsoft.com/office/drawing/2014/main" val="1721176054"/>
                    </a:ext>
                  </a:extLst>
                </a:gridCol>
                <a:gridCol w="608024">
                  <a:extLst>
                    <a:ext uri="{9D8B030D-6E8A-4147-A177-3AD203B41FA5}">
                      <a16:colId xmlns:a16="http://schemas.microsoft.com/office/drawing/2014/main" val="2762350895"/>
                    </a:ext>
                  </a:extLst>
                </a:gridCol>
                <a:gridCol w="1108356">
                  <a:extLst>
                    <a:ext uri="{9D8B030D-6E8A-4147-A177-3AD203B41FA5}">
                      <a16:colId xmlns:a16="http://schemas.microsoft.com/office/drawing/2014/main" val="1752115537"/>
                    </a:ext>
                  </a:extLst>
                </a:gridCol>
                <a:gridCol w="654549">
                  <a:extLst>
                    <a:ext uri="{9D8B030D-6E8A-4147-A177-3AD203B41FA5}">
                      <a16:colId xmlns:a16="http://schemas.microsoft.com/office/drawing/2014/main" val="4161584564"/>
                    </a:ext>
                  </a:extLst>
                </a:gridCol>
                <a:gridCol w="963243">
                  <a:extLst>
                    <a:ext uri="{9D8B030D-6E8A-4147-A177-3AD203B41FA5}">
                      <a16:colId xmlns:a16="http://schemas.microsoft.com/office/drawing/2014/main" val="2133881530"/>
                    </a:ext>
                  </a:extLst>
                </a:gridCol>
                <a:gridCol w="633613">
                  <a:extLst>
                    <a:ext uri="{9D8B030D-6E8A-4147-A177-3AD203B41FA5}">
                      <a16:colId xmlns:a16="http://schemas.microsoft.com/office/drawing/2014/main" val="1550275980"/>
                    </a:ext>
                  </a:extLst>
                </a:gridCol>
              </a:tblGrid>
              <a:tr h="260372">
                <a:tc>
                  <a:txBody>
                    <a:bodyPr/>
                    <a:lstStyle/>
                    <a:p>
                      <a:pPr algn="ctr" fontAlgn="ctr"/>
                      <a:endParaRPr lang="en-GB" sz="1200" b="0" i="0" u="none" strike="noStrike" dirty="0">
                        <a:solidFill>
                          <a:srgbClr val="000000"/>
                        </a:solidFill>
                        <a:effectLst/>
                        <a:latin typeface="Calibri" panose="020F0502020204030204" pitchFamily="34" charset="0"/>
                      </a:endParaRPr>
                    </a:p>
                  </a:txBody>
                  <a:tcPr marL="9821" marR="9821" marT="9821" marB="0" anchor="ctr">
                    <a:lnL>
                      <a:noFill/>
                    </a:lnL>
                    <a:lnR w="12700" cap="flat" cmpd="sng" algn="ctr">
                      <a:solidFill>
                        <a:schemeClr val="tx1"/>
                      </a:solidFill>
                      <a:prstDash val="solid"/>
                      <a:round/>
                      <a:headEnd type="none" w="med" len="med"/>
                      <a:tailEnd type="none" w="med" len="med"/>
                    </a:lnR>
                    <a:lnT>
                      <a:noFill/>
                    </a:lnT>
                    <a:lnB>
                      <a:noFill/>
                    </a:lnB>
                  </a:tcPr>
                </a:tc>
                <a:tc gridSpan="2">
                  <a:txBody>
                    <a:bodyPr/>
                    <a:lstStyle/>
                    <a:p>
                      <a:pPr algn="ctr" fontAlgn="ctr"/>
                      <a:r>
                        <a:rPr lang="en-GB" sz="1200" b="1" i="0" u="none" strike="noStrike" dirty="0">
                          <a:solidFill>
                            <a:srgbClr val="000000"/>
                          </a:solidFill>
                          <a:effectLst/>
                          <a:latin typeface="Calibri" panose="020F0502020204030204" pitchFamily="34" charset="0"/>
                        </a:rPr>
                        <a:t>Total Wealth</a:t>
                      </a:r>
                    </a:p>
                  </a:txBody>
                  <a:tcPr marL="9821" marR="9821" marT="9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GB" sz="1200" b="1" i="0" u="none" strike="noStrike" dirty="0">
                          <a:solidFill>
                            <a:srgbClr val="000000"/>
                          </a:solidFill>
                          <a:effectLst/>
                          <a:latin typeface="Calibri" panose="020F0502020204030204" pitchFamily="34" charset="0"/>
                        </a:rPr>
                        <a:t>Main Res. Wealth</a:t>
                      </a:r>
                    </a:p>
                  </a:txBody>
                  <a:tcPr marL="9821" marR="9821" marT="982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GB" sz="1200" b="1" i="0" u="none" strike="noStrike">
                          <a:solidFill>
                            <a:srgbClr val="000000"/>
                          </a:solidFill>
                          <a:effectLst/>
                          <a:latin typeface="Calibri" panose="020F0502020204030204" pitchFamily="34" charset="0"/>
                        </a:rPr>
                        <a:t>Oth. Prop. Wealth</a:t>
                      </a:r>
                    </a:p>
                  </a:txBody>
                  <a:tcPr marL="9821" marR="9821" marT="9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GB" sz="1200" b="1" i="0" u="none" strike="noStrike">
                          <a:solidFill>
                            <a:srgbClr val="000000"/>
                          </a:solidFill>
                          <a:effectLst/>
                          <a:latin typeface="Calibri" panose="020F0502020204030204" pitchFamily="34" charset="0"/>
                        </a:rPr>
                        <a:t>Fin. Bus. Wealth</a:t>
                      </a:r>
                    </a:p>
                  </a:txBody>
                  <a:tcPr marL="9821" marR="9821" marT="9821"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3569923949"/>
                  </a:ext>
                </a:extLst>
              </a:tr>
              <a:tr h="229786">
                <a:tc>
                  <a:txBody>
                    <a:bodyPr/>
                    <a:lstStyle/>
                    <a:p>
                      <a:pPr algn="ctr" fontAlgn="ctr"/>
                      <a:r>
                        <a:rPr lang="en-GB" sz="1200" b="1" i="1" u="none" strike="noStrike" dirty="0">
                          <a:solidFill>
                            <a:srgbClr val="000000"/>
                          </a:solidFill>
                          <a:effectLst/>
                          <a:latin typeface="Calibri" panose="020F0502020204030204" pitchFamily="34" charset="0"/>
                        </a:rPr>
                        <a:t>Predictors</a:t>
                      </a:r>
                    </a:p>
                  </a:txBody>
                  <a:tcPr marL="9821" marR="9821" marT="9821" marB="0" anchor="ctr">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1" u="none" strike="noStrike" dirty="0">
                          <a:solidFill>
                            <a:srgbClr val="000000"/>
                          </a:solidFill>
                          <a:effectLst/>
                          <a:latin typeface="Calibri" panose="020F0502020204030204" pitchFamily="34" charset="0"/>
                        </a:rPr>
                        <a:t>Estimates</a:t>
                      </a:r>
                    </a:p>
                  </a:txBody>
                  <a:tcPr marL="9821" marR="9821" marT="9821" marB="0" anchor="ctr">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1" u="none" strike="noStrike" dirty="0">
                          <a:solidFill>
                            <a:srgbClr val="000000"/>
                          </a:solidFill>
                          <a:effectLst/>
                          <a:latin typeface="Calibri" panose="020F0502020204030204" pitchFamily="34" charset="0"/>
                        </a:rPr>
                        <a:t>SE</a:t>
                      </a:r>
                    </a:p>
                  </a:txBody>
                  <a:tcPr marL="9821" marR="9821" marT="9821" marB="0" anchor="ctr">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1" u="none" strike="noStrike" dirty="0">
                          <a:solidFill>
                            <a:srgbClr val="000000"/>
                          </a:solidFill>
                          <a:effectLst/>
                          <a:latin typeface="Calibri" panose="020F0502020204030204" pitchFamily="34" charset="0"/>
                        </a:rPr>
                        <a:t>Estimates</a:t>
                      </a:r>
                    </a:p>
                  </a:txBody>
                  <a:tcPr marL="9821" marR="9821" marT="9821" marB="0" anchor="ctr">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1" u="none" strike="noStrike">
                          <a:solidFill>
                            <a:srgbClr val="000000"/>
                          </a:solidFill>
                          <a:effectLst/>
                          <a:latin typeface="Calibri" panose="020F0502020204030204" pitchFamily="34" charset="0"/>
                        </a:rPr>
                        <a:t>SE</a:t>
                      </a:r>
                    </a:p>
                  </a:txBody>
                  <a:tcPr marL="9821" marR="9821" marT="982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1" u="none" strike="noStrike" dirty="0">
                          <a:solidFill>
                            <a:srgbClr val="000000"/>
                          </a:solidFill>
                          <a:effectLst/>
                          <a:latin typeface="Calibri" panose="020F0502020204030204" pitchFamily="34" charset="0"/>
                        </a:rPr>
                        <a:t>Estimates</a:t>
                      </a:r>
                    </a:p>
                  </a:txBody>
                  <a:tcPr marL="9821" marR="9821" marT="982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1" u="none" strike="noStrike" dirty="0">
                          <a:solidFill>
                            <a:srgbClr val="000000"/>
                          </a:solidFill>
                          <a:effectLst/>
                          <a:latin typeface="Calibri" panose="020F0502020204030204" pitchFamily="34" charset="0"/>
                        </a:rPr>
                        <a:t>SE</a:t>
                      </a:r>
                    </a:p>
                  </a:txBody>
                  <a:tcPr marL="9821" marR="9821" marT="982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1" u="none" strike="noStrike" dirty="0">
                          <a:solidFill>
                            <a:srgbClr val="000000"/>
                          </a:solidFill>
                          <a:effectLst/>
                          <a:latin typeface="Calibri" panose="020F0502020204030204" pitchFamily="34" charset="0"/>
                        </a:rPr>
                        <a:t>Estimates</a:t>
                      </a:r>
                    </a:p>
                  </a:txBody>
                  <a:tcPr marL="9821" marR="9821" marT="982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1" u="none" strike="noStrike" dirty="0">
                          <a:solidFill>
                            <a:srgbClr val="000000"/>
                          </a:solidFill>
                          <a:effectLst/>
                          <a:latin typeface="Calibri" panose="020F0502020204030204" pitchFamily="34" charset="0"/>
                        </a:rPr>
                        <a:t>SE</a:t>
                      </a:r>
                    </a:p>
                  </a:txBody>
                  <a:tcPr marL="9821" marR="9821" marT="9821"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6077"/>
                  </a:ext>
                </a:extLst>
              </a:tr>
              <a:tr h="229786">
                <a:tc>
                  <a:txBody>
                    <a:bodyPr/>
                    <a:lstStyle/>
                    <a:p>
                      <a:pPr algn="ctr" fontAlgn="b"/>
                      <a:r>
                        <a:rPr lang="en-GB" sz="1200" b="0" i="0" u="none" strike="noStrike" dirty="0">
                          <a:solidFill>
                            <a:srgbClr val="000000"/>
                          </a:solidFill>
                          <a:effectLst/>
                          <a:latin typeface="Calibri" panose="020F0502020204030204" pitchFamily="34" charset="0"/>
                        </a:rPr>
                        <a:t>(Intercept)</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0" i="0" u="none" strike="noStrike">
                          <a:solidFill>
                            <a:srgbClr val="000000"/>
                          </a:solidFill>
                          <a:effectLst/>
                          <a:latin typeface="Calibri" panose="020F0502020204030204" pitchFamily="34" charset="0"/>
                        </a:rPr>
                        <a:t>81631 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0" i="0" u="none" strike="noStrike">
                          <a:solidFill>
                            <a:srgbClr val="000000"/>
                          </a:solidFill>
                          <a:effectLst/>
                          <a:latin typeface="Calibri" panose="020F0502020204030204" pitchFamily="34" charset="0"/>
                        </a:rPr>
                        <a:t>10975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0" i="0" u="none" strike="noStrike">
                          <a:solidFill>
                            <a:srgbClr val="000000"/>
                          </a:solidFill>
                          <a:effectLst/>
                          <a:latin typeface="Calibri" panose="020F0502020204030204" pitchFamily="34" charset="0"/>
                        </a:rPr>
                        <a:t>41398 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0" i="0" u="none" strike="noStrike">
                          <a:solidFill>
                            <a:srgbClr val="000000"/>
                          </a:solidFill>
                          <a:effectLst/>
                          <a:latin typeface="Calibri" panose="020F0502020204030204" pitchFamily="34" charset="0"/>
                        </a:rPr>
                        <a:t>2596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0" i="0" u="none" strike="noStrike">
                          <a:solidFill>
                            <a:srgbClr val="000000"/>
                          </a:solidFill>
                          <a:effectLst/>
                          <a:latin typeface="Calibri" panose="020F0502020204030204" pitchFamily="34" charset="0"/>
                        </a:rPr>
                        <a:t>20703 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2532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19530 </a:t>
                      </a:r>
                      <a:r>
                        <a:rPr lang="en-GB" sz="1200" b="0" i="0" u="none" strike="noStrike" baseline="30000" dirty="0">
                          <a:solidFill>
                            <a:srgbClr val="000000"/>
                          </a:solidFill>
                          <a:effectLst/>
                          <a:latin typeface="Calibri" panose="020F0502020204030204" pitchFamily="34" charset="0"/>
                        </a:rPr>
                        <a:t>*</a:t>
                      </a:r>
                      <a:endParaRPr lang="en-GB"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0" i="0" u="none" strike="noStrike">
                          <a:solidFill>
                            <a:srgbClr val="000000"/>
                          </a:solidFill>
                          <a:effectLst/>
                          <a:latin typeface="Calibri" panose="020F0502020204030204" pitchFamily="34" charset="0"/>
                        </a:rPr>
                        <a:t>9151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76786788"/>
                  </a:ext>
                </a:extLst>
              </a:tr>
              <a:tr h="229786">
                <a:tc>
                  <a:txBody>
                    <a:bodyPr/>
                    <a:lstStyle/>
                    <a:p>
                      <a:pPr algn="ctr" fontAlgn="b"/>
                      <a:r>
                        <a:rPr lang="en-GB" sz="1200" b="1" i="0" u="none" strike="noStrike" dirty="0" err="1">
                          <a:solidFill>
                            <a:srgbClr val="000000"/>
                          </a:solidFill>
                          <a:effectLst/>
                          <a:latin typeface="Calibri" panose="020F0502020204030204" pitchFamily="34" charset="0"/>
                        </a:rPr>
                        <a:t>inhdummy</a:t>
                      </a:r>
                      <a:endParaRPr lang="en-GB" sz="1200" b="1"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61984 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8285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33346 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1960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14487 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1911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14151 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6908</a:t>
                      </a:r>
                    </a:p>
                  </a:txBody>
                  <a:tcPr marL="9525" marR="9525" marT="9525" marB="0" anchor="b">
                    <a:lnL>
                      <a:noFill/>
                    </a:lnL>
                    <a:lnR>
                      <a:noFill/>
                    </a:lnR>
                    <a:lnT>
                      <a:noFill/>
                    </a:lnT>
                    <a:lnB>
                      <a:noFill/>
                    </a:lnB>
                    <a:noFill/>
                  </a:tcPr>
                </a:tc>
                <a:extLst>
                  <a:ext uri="{0D108BD9-81ED-4DB2-BD59-A6C34878D82A}">
                    <a16:rowId xmlns:a16="http://schemas.microsoft.com/office/drawing/2014/main" val="922257558"/>
                  </a:ext>
                </a:extLst>
              </a:tr>
              <a:tr h="229786">
                <a:tc>
                  <a:txBody>
                    <a:bodyPr/>
                    <a:lstStyle/>
                    <a:p>
                      <a:pPr algn="ctr" fontAlgn="b"/>
                      <a:r>
                        <a:rPr lang="en-GB" sz="1200" b="0" i="0" u="none" strike="noStrike" dirty="0">
                          <a:solidFill>
                            <a:srgbClr val="000000"/>
                          </a:solidFill>
                          <a:effectLst/>
                          <a:latin typeface="Calibri" panose="020F0502020204030204" pitchFamily="34" charset="0"/>
                        </a:rPr>
                        <a:t>male</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-29927 </a:t>
                      </a:r>
                      <a:r>
                        <a:rPr lang="en-GB" sz="1200" b="0" i="0" u="none" strike="noStrike" baseline="30000" dirty="0">
                          <a:solidFill>
                            <a:srgbClr val="000000"/>
                          </a:solidFill>
                          <a:effectLst/>
                          <a:latin typeface="Calibri" panose="020F0502020204030204" pitchFamily="34" charset="0"/>
                        </a:rPr>
                        <a:t>*</a:t>
                      </a:r>
                      <a:endParaRPr lang="en-GB"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12671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-8192 </a:t>
                      </a:r>
                      <a:r>
                        <a:rPr lang="en-GB" sz="1200" b="0" i="0" u="none" strike="noStrike" baseline="30000" dirty="0">
                          <a:solidFill>
                            <a:srgbClr val="000000"/>
                          </a:solidFill>
                          <a:effectLst/>
                          <a:latin typeface="Calibri" panose="020F0502020204030204" pitchFamily="34" charset="0"/>
                        </a:rPr>
                        <a:t>**</a:t>
                      </a:r>
                      <a:endParaRPr lang="en-GB"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2997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-1207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2923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-20528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10565</a:t>
                      </a:r>
                    </a:p>
                  </a:txBody>
                  <a:tcPr marL="9525" marR="9525" marT="9525" marB="0" anchor="b">
                    <a:lnL>
                      <a:noFill/>
                    </a:lnL>
                    <a:lnR>
                      <a:noFill/>
                    </a:lnR>
                    <a:lnT>
                      <a:noFill/>
                    </a:lnT>
                    <a:lnB>
                      <a:noFill/>
                    </a:lnB>
                  </a:tcPr>
                </a:tc>
                <a:extLst>
                  <a:ext uri="{0D108BD9-81ED-4DB2-BD59-A6C34878D82A}">
                    <a16:rowId xmlns:a16="http://schemas.microsoft.com/office/drawing/2014/main" val="494013740"/>
                  </a:ext>
                </a:extLst>
              </a:tr>
              <a:tr h="229786">
                <a:tc>
                  <a:txBody>
                    <a:bodyPr/>
                    <a:lstStyle/>
                    <a:p>
                      <a:pPr algn="ctr" fontAlgn="b"/>
                      <a:r>
                        <a:rPr lang="en-GB" sz="1200" b="0" i="0" u="none" strike="noStrike">
                          <a:solidFill>
                            <a:srgbClr val="000000"/>
                          </a:solidFill>
                          <a:effectLst/>
                          <a:latin typeface="Calibri" panose="020F0502020204030204" pitchFamily="34" charset="0"/>
                        </a:rPr>
                        <a:t>labourinc</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2403 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101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624 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324 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1455 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84</a:t>
                      </a:r>
                    </a:p>
                  </a:txBody>
                  <a:tcPr marL="9525" marR="9525" marT="9525" marB="0" anchor="b">
                    <a:lnL>
                      <a:noFill/>
                    </a:lnL>
                    <a:lnR>
                      <a:noFill/>
                    </a:lnR>
                    <a:lnT>
                      <a:noFill/>
                    </a:lnT>
                    <a:lnB>
                      <a:noFill/>
                    </a:lnB>
                  </a:tcPr>
                </a:tc>
                <a:extLst>
                  <a:ext uri="{0D108BD9-81ED-4DB2-BD59-A6C34878D82A}">
                    <a16:rowId xmlns:a16="http://schemas.microsoft.com/office/drawing/2014/main" val="3133882852"/>
                  </a:ext>
                </a:extLst>
              </a:tr>
              <a:tr h="229786">
                <a:tc>
                  <a:txBody>
                    <a:bodyPr/>
                    <a:lstStyle/>
                    <a:p>
                      <a:pPr algn="ctr" fontAlgn="b"/>
                      <a:r>
                        <a:rPr lang="en-GB" sz="1200" b="0" i="0" u="none" strike="noStrike">
                          <a:solidFill>
                            <a:srgbClr val="000000"/>
                          </a:solidFill>
                          <a:effectLst/>
                          <a:latin typeface="Calibri" panose="020F0502020204030204" pitchFamily="34" charset="0"/>
                        </a:rPr>
                        <a:t>relage</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4081 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245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2429 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58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518 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57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1134 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204</a:t>
                      </a:r>
                    </a:p>
                  </a:txBody>
                  <a:tcPr marL="9525" marR="9525" marT="9525" marB="0" anchor="b">
                    <a:lnL>
                      <a:noFill/>
                    </a:lnL>
                    <a:lnR>
                      <a:noFill/>
                    </a:lnR>
                    <a:lnT>
                      <a:noFill/>
                    </a:lnT>
                    <a:lnB>
                      <a:noFill/>
                    </a:lnB>
                  </a:tcPr>
                </a:tc>
                <a:extLst>
                  <a:ext uri="{0D108BD9-81ED-4DB2-BD59-A6C34878D82A}">
                    <a16:rowId xmlns:a16="http://schemas.microsoft.com/office/drawing/2014/main" val="3930970933"/>
                  </a:ext>
                </a:extLst>
              </a:tr>
              <a:tr h="229786">
                <a:tc>
                  <a:txBody>
                    <a:bodyPr/>
                    <a:lstStyle/>
                    <a:p>
                      <a:pPr algn="ctr" fontAlgn="b"/>
                      <a:r>
                        <a:rPr lang="en-GB" sz="1200" b="0" i="0" u="none" strike="noStrike">
                          <a:solidFill>
                            <a:srgbClr val="000000"/>
                          </a:solidFill>
                          <a:effectLst/>
                          <a:latin typeface="Calibri" panose="020F0502020204030204" pitchFamily="34" charset="0"/>
                        </a:rPr>
                        <a:t>(relage)^2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-51 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-30 </a:t>
                      </a:r>
                      <a:r>
                        <a:rPr lang="en-GB" sz="1200" b="0" i="0" u="none" strike="noStrike" baseline="30000" dirty="0">
                          <a:solidFill>
                            <a:srgbClr val="000000"/>
                          </a:solidFill>
                          <a:effectLst/>
                          <a:latin typeface="Calibri" panose="020F0502020204030204" pitchFamily="34" charset="0"/>
                        </a:rPr>
                        <a:t>***</a:t>
                      </a:r>
                      <a:endParaRPr lang="en-GB"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-10 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extLst>
                  <a:ext uri="{0D108BD9-81ED-4DB2-BD59-A6C34878D82A}">
                    <a16:rowId xmlns:a16="http://schemas.microsoft.com/office/drawing/2014/main" val="2461903361"/>
                  </a:ext>
                </a:extLst>
              </a:tr>
              <a:tr h="229786">
                <a:tc>
                  <a:txBody>
                    <a:bodyPr/>
                    <a:lstStyle/>
                    <a:p>
                      <a:pPr algn="ctr" fontAlgn="b"/>
                      <a:r>
                        <a:rPr lang="en-GB" sz="1200" b="0" i="0" u="none" strike="noStrike">
                          <a:solidFill>
                            <a:srgbClr val="000000"/>
                          </a:solidFill>
                          <a:effectLst/>
                          <a:latin typeface="Calibri" panose="020F0502020204030204" pitchFamily="34" charset="0"/>
                        </a:rPr>
                        <a:t>relage * male</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830 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300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-45</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71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69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819 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250</a:t>
                      </a:r>
                    </a:p>
                  </a:txBody>
                  <a:tcPr marL="9525" marR="9525" marT="9525" marB="0" anchor="b">
                    <a:lnL>
                      <a:noFill/>
                    </a:lnL>
                    <a:lnR>
                      <a:noFill/>
                    </a:lnR>
                    <a:lnT>
                      <a:noFill/>
                    </a:lnT>
                    <a:lnB>
                      <a:noFill/>
                    </a:lnB>
                  </a:tcPr>
                </a:tc>
                <a:extLst>
                  <a:ext uri="{0D108BD9-81ED-4DB2-BD59-A6C34878D82A}">
                    <a16:rowId xmlns:a16="http://schemas.microsoft.com/office/drawing/2014/main" val="2081294498"/>
                  </a:ext>
                </a:extLst>
              </a:tr>
              <a:tr h="229786">
                <a:tc>
                  <a:txBody>
                    <a:bodyPr/>
                    <a:lstStyle/>
                    <a:p>
                      <a:pPr algn="ctr" fontAlgn="b"/>
                      <a:r>
                        <a:rPr lang="en-GB" sz="1200" b="0" i="0" u="none" strike="noStrike">
                          <a:solidFill>
                            <a:srgbClr val="000000"/>
                          </a:solidFill>
                          <a:effectLst/>
                          <a:latin typeface="Calibri" panose="020F0502020204030204" pitchFamily="34" charset="0"/>
                        </a:rPr>
                        <a:t>(relage * male)^2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45 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25 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extLst>
                  <a:ext uri="{0D108BD9-81ED-4DB2-BD59-A6C34878D82A}">
                    <a16:rowId xmlns:a16="http://schemas.microsoft.com/office/drawing/2014/main" val="530268387"/>
                  </a:ext>
                </a:extLst>
              </a:tr>
              <a:tr h="229786">
                <a:tc>
                  <a:txBody>
                    <a:bodyPr/>
                    <a:lstStyle/>
                    <a:p>
                      <a:pPr algn="ctr" fontAlgn="b"/>
                      <a:r>
                        <a:rPr lang="en-GB" sz="1200" b="0" i="0" u="none" strike="noStrike">
                          <a:solidFill>
                            <a:srgbClr val="000000"/>
                          </a:solidFill>
                          <a:effectLst/>
                          <a:latin typeface="Calibri" panose="020F0502020204030204" pitchFamily="34" charset="0"/>
                        </a:rPr>
                        <a:t>edu2dummy</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35711 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9011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28478 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2131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8670 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2079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-1436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7514</a:t>
                      </a:r>
                    </a:p>
                  </a:txBody>
                  <a:tcPr marL="9525" marR="9525" marT="9525" marB="0" anchor="b">
                    <a:lnL>
                      <a:noFill/>
                    </a:lnL>
                    <a:lnR>
                      <a:noFill/>
                    </a:lnR>
                    <a:lnT>
                      <a:noFill/>
                    </a:lnT>
                    <a:lnB>
                      <a:noFill/>
                    </a:lnB>
                  </a:tcPr>
                </a:tc>
                <a:extLst>
                  <a:ext uri="{0D108BD9-81ED-4DB2-BD59-A6C34878D82A}">
                    <a16:rowId xmlns:a16="http://schemas.microsoft.com/office/drawing/2014/main" val="1190648360"/>
                  </a:ext>
                </a:extLst>
              </a:tr>
              <a:tr h="229786">
                <a:tc>
                  <a:txBody>
                    <a:bodyPr/>
                    <a:lstStyle/>
                    <a:p>
                      <a:pPr algn="ctr" fontAlgn="b"/>
                      <a:r>
                        <a:rPr lang="en-GB" sz="1200" b="0" i="0" u="none" strike="noStrike">
                          <a:solidFill>
                            <a:srgbClr val="000000"/>
                          </a:solidFill>
                          <a:effectLst/>
                          <a:latin typeface="Calibri" panose="020F0502020204030204" pitchFamily="34" charset="0"/>
                        </a:rPr>
                        <a:t>edu3dummy</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76218 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11377</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50419 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2691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20749 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2624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5049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9486</a:t>
                      </a:r>
                    </a:p>
                  </a:txBody>
                  <a:tcPr marL="9525" marR="9525" marT="9525" marB="0" anchor="b">
                    <a:lnL>
                      <a:noFill/>
                    </a:lnL>
                    <a:lnR>
                      <a:noFill/>
                    </a:lnR>
                    <a:lnT>
                      <a:noFill/>
                    </a:lnT>
                    <a:lnB>
                      <a:noFill/>
                    </a:lnB>
                  </a:tcPr>
                </a:tc>
                <a:extLst>
                  <a:ext uri="{0D108BD9-81ED-4DB2-BD59-A6C34878D82A}">
                    <a16:rowId xmlns:a16="http://schemas.microsoft.com/office/drawing/2014/main" val="2302729006"/>
                  </a:ext>
                </a:extLst>
              </a:tr>
              <a:tr h="229786">
                <a:tc>
                  <a:txBody>
                    <a:bodyPr/>
                    <a:lstStyle/>
                    <a:p>
                      <a:pPr algn="ctr" fontAlgn="b"/>
                      <a:r>
                        <a:rPr lang="en-GB" sz="1200" b="0" i="0" u="none" strike="noStrike" dirty="0">
                          <a:solidFill>
                            <a:srgbClr val="000000"/>
                          </a:solidFill>
                          <a:effectLst/>
                          <a:latin typeface="Calibri" panose="020F0502020204030204" pitchFamily="34" charset="0"/>
                        </a:rPr>
                        <a:t>married</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-6179</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r>
                        <a:rPr lang="en-GB" sz="1200" b="0" i="0" u="none" strike="noStrike" dirty="0">
                          <a:solidFill>
                            <a:srgbClr val="000000"/>
                          </a:solidFill>
                          <a:effectLst/>
                          <a:latin typeface="Calibri" panose="020F0502020204030204" pitchFamily="34" charset="0"/>
                        </a:rPr>
                        <a:t>7637</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1517</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1806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413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1762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200" b="0" i="0" u="none" strike="noStrike">
                          <a:solidFill>
                            <a:srgbClr val="000000"/>
                          </a:solidFill>
                          <a:effectLst/>
                          <a:latin typeface="Calibri" panose="020F0502020204030204" pitchFamily="34" charset="0"/>
                        </a:rPr>
                        <a:t>-8109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GB" sz="1200" b="0" i="0" u="none" strike="noStrike" dirty="0">
                          <a:solidFill>
                            <a:srgbClr val="000000"/>
                          </a:solidFill>
                          <a:effectLst/>
                          <a:latin typeface="Calibri" panose="020F0502020204030204" pitchFamily="34" charset="0"/>
                        </a:rPr>
                        <a:t>6368</a:t>
                      </a:r>
                    </a:p>
                  </a:txBody>
                  <a:tcPr marL="9525" marR="9525" marT="9525" marB="0" anchor="b">
                    <a:lnL>
                      <a:noFill/>
                    </a:lnL>
                    <a:lnR>
                      <a:noFill/>
                    </a:lnR>
                    <a:lnT>
                      <a:noFill/>
                    </a:lnT>
                    <a:lnB>
                      <a:noFill/>
                    </a:lnB>
                    <a:noFill/>
                  </a:tcPr>
                </a:tc>
                <a:extLst>
                  <a:ext uri="{0D108BD9-81ED-4DB2-BD59-A6C34878D82A}">
                    <a16:rowId xmlns:a16="http://schemas.microsoft.com/office/drawing/2014/main" val="649568349"/>
                  </a:ext>
                </a:extLst>
              </a:tr>
              <a:tr h="229786">
                <a:tc>
                  <a:txBody>
                    <a:bodyPr/>
                    <a:lstStyle/>
                    <a:p>
                      <a:pPr algn="ctr" fontAlgn="b"/>
                      <a:r>
                        <a:rPr lang="en-GB" sz="1200" b="0" i="0" u="none" strike="noStrike" dirty="0">
                          <a:solidFill>
                            <a:srgbClr val="000000"/>
                          </a:solidFill>
                          <a:effectLst/>
                          <a:latin typeface="Calibri" panose="020F0502020204030204" pitchFamily="34" charset="0"/>
                        </a:rPr>
                        <a:t>separated</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-23909 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10730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-16209 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2538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-1434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2475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-6265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8947</a:t>
                      </a:r>
                    </a:p>
                  </a:txBody>
                  <a:tcPr marL="9525" marR="9525" marT="9525" marB="0" anchor="b">
                    <a:lnL>
                      <a:noFill/>
                    </a:lnL>
                    <a:lnR>
                      <a:noFill/>
                    </a:lnR>
                    <a:lnT>
                      <a:noFill/>
                    </a:lnT>
                    <a:lnB>
                      <a:noFill/>
                    </a:lnB>
                  </a:tcPr>
                </a:tc>
                <a:extLst>
                  <a:ext uri="{0D108BD9-81ED-4DB2-BD59-A6C34878D82A}">
                    <a16:rowId xmlns:a16="http://schemas.microsoft.com/office/drawing/2014/main" val="218348012"/>
                  </a:ext>
                </a:extLst>
              </a:tr>
              <a:tr h="229786">
                <a:tc>
                  <a:txBody>
                    <a:bodyPr/>
                    <a:lstStyle/>
                    <a:p>
                      <a:pPr algn="ctr" fontAlgn="b"/>
                      <a:r>
                        <a:rPr lang="en-GB" sz="1200" b="0" i="0" u="none" strike="noStrike">
                          <a:solidFill>
                            <a:srgbClr val="000000"/>
                          </a:solidFill>
                          <a:effectLst/>
                          <a:latin typeface="Calibri" panose="020F0502020204030204" pitchFamily="34" charset="0"/>
                        </a:rPr>
                        <a:t>widowed</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2610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13271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12941 </a:t>
                      </a:r>
                      <a:r>
                        <a:rPr lang="en-GB" sz="1200" b="0" i="0" u="none" strike="noStrike" baseline="30000">
                          <a:solidFill>
                            <a:srgbClr val="000000"/>
                          </a:solidFill>
                          <a:effectLst/>
                          <a:latin typeface="Calibri" panose="020F0502020204030204" pitchFamily="34" charset="0"/>
                        </a:rPr>
                        <a:t>***</a:t>
                      </a:r>
                      <a:endParaRPr lang="en-GB"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3139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744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3061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-11074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11066</a:t>
                      </a:r>
                    </a:p>
                  </a:txBody>
                  <a:tcPr marL="9525" marR="9525" marT="9525" marB="0" anchor="b">
                    <a:lnL>
                      <a:noFill/>
                    </a:lnL>
                    <a:lnR>
                      <a:noFill/>
                    </a:lnR>
                    <a:lnT>
                      <a:noFill/>
                    </a:lnT>
                    <a:lnB>
                      <a:noFill/>
                    </a:lnB>
                  </a:tcPr>
                </a:tc>
                <a:extLst>
                  <a:ext uri="{0D108BD9-81ED-4DB2-BD59-A6C34878D82A}">
                    <a16:rowId xmlns:a16="http://schemas.microsoft.com/office/drawing/2014/main" val="2257776928"/>
                  </a:ext>
                </a:extLst>
              </a:tr>
              <a:tr h="229786">
                <a:tc>
                  <a:txBody>
                    <a:bodyPr/>
                    <a:lstStyle/>
                    <a:p>
                      <a:pPr algn="ctr" fontAlgn="b"/>
                      <a:r>
                        <a:rPr lang="en-GB" sz="1200" b="1" i="0" u="none" strike="noStrike" dirty="0" err="1">
                          <a:solidFill>
                            <a:srgbClr val="000000"/>
                          </a:solidFill>
                          <a:effectLst/>
                          <a:latin typeface="Calibri" panose="020F0502020204030204" pitchFamily="34" charset="0"/>
                        </a:rPr>
                        <a:t>inhdummy</a:t>
                      </a:r>
                      <a:r>
                        <a:rPr lang="en-GB" sz="1200" b="1" i="0" u="none" strike="noStrike" dirty="0">
                          <a:solidFill>
                            <a:srgbClr val="000000"/>
                          </a:solidFill>
                          <a:effectLst/>
                          <a:latin typeface="Calibri" panose="020F0502020204030204" pitchFamily="34" charset="0"/>
                        </a:rPr>
                        <a:t> * male</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22617</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11998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-10113 </a:t>
                      </a:r>
                      <a:r>
                        <a:rPr lang="en-GB" sz="1200" b="0" i="0" u="none" strike="noStrike" baseline="30000" dirty="0">
                          <a:solidFill>
                            <a:srgbClr val="000000"/>
                          </a:solidFill>
                          <a:effectLst/>
                          <a:latin typeface="Calibri" panose="020F0502020204030204" pitchFamily="34" charset="0"/>
                        </a:rPr>
                        <a:t>***</a:t>
                      </a:r>
                      <a:endParaRPr lang="en-GB"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2838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-1199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2767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33929 </a:t>
                      </a:r>
                      <a:r>
                        <a:rPr lang="en-GB" sz="1200" b="1" i="0" u="none" strike="noStrike" baseline="30000" dirty="0">
                          <a:solidFill>
                            <a:srgbClr val="000000"/>
                          </a:solidFill>
                          <a:effectLst/>
                          <a:latin typeface="Calibri" panose="020F0502020204030204" pitchFamily="34" charset="0"/>
                        </a:rPr>
                        <a:t>***</a:t>
                      </a:r>
                      <a:endParaRPr lang="en-GB" sz="1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10004</a:t>
                      </a:r>
                    </a:p>
                  </a:txBody>
                  <a:tcPr marL="9525" marR="9525" marT="9525"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350748281"/>
                  </a:ext>
                </a:extLst>
              </a:tr>
              <a:tr h="229786">
                <a:tc>
                  <a:txBody>
                    <a:bodyPr/>
                    <a:lstStyle/>
                    <a:p>
                      <a:pPr algn="ctr" fontAlgn="b"/>
                      <a:r>
                        <a:rPr lang="en-GB" sz="1200" b="0" i="0" u="none" strike="noStrike">
                          <a:solidFill>
                            <a:srgbClr val="000000"/>
                          </a:solidFill>
                          <a:effectLst/>
                          <a:latin typeface="Calibri" panose="020F0502020204030204" pitchFamily="34" charset="0"/>
                        </a:rPr>
                        <a:t>male * edu2dummy</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-131</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13002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-13162 </a:t>
                      </a:r>
                      <a:r>
                        <a:rPr lang="en-GB" sz="1200" b="0" i="0" u="none" strike="noStrike" baseline="30000" dirty="0">
                          <a:solidFill>
                            <a:srgbClr val="000000"/>
                          </a:solidFill>
                          <a:effectLst/>
                          <a:latin typeface="Calibri" panose="020F0502020204030204" pitchFamily="34" charset="0"/>
                        </a:rPr>
                        <a:t>***</a:t>
                      </a:r>
                      <a:endParaRPr lang="en-GB"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3075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-2697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2999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15728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200" b="0" i="0" u="none" strike="noStrike" dirty="0">
                          <a:solidFill>
                            <a:srgbClr val="000000"/>
                          </a:solidFill>
                          <a:effectLst/>
                          <a:latin typeface="Calibri" panose="020F0502020204030204" pitchFamily="34" charset="0"/>
                        </a:rPr>
                        <a:t>10842</a:t>
                      </a:r>
                    </a:p>
                  </a:txBody>
                  <a:tcPr marL="9525" marR="9525" marT="9525" marB="0" anchor="b">
                    <a:lnL>
                      <a:noFill/>
                    </a:lnL>
                    <a:lnR>
                      <a:noFill/>
                    </a:lnR>
                    <a:lnT>
                      <a:noFill/>
                    </a:lnT>
                    <a:lnB>
                      <a:noFill/>
                    </a:lnB>
                  </a:tcPr>
                </a:tc>
                <a:extLst>
                  <a:ext uri="{0D108BD9-81ED-4DB2-BD59-A6C34878D82A}">
                    <a16:rowId xmlns:a16="http://schemas.microsoft.com/office/drawing/2014/main" val="1907518306"/>
                  </a:ext>
                </a:extLst>
              </a:tr>
              <a:tr h="229786">
                <a:tc>
                  <a:txBody>
                    <a:bodyPr/>
                    <a:lstStyle/>
                    <a:p>
                      <a:pPr algn="ctr" fontAlgn="b"/>
                      <a:r>
                        <a:rPr lang="en-GB" sz="1200" b="0" i="0" u="none" strike="noStrike">
                          <a:solidFill>
                            <a:srgbClr val="000000"/>
                          </a:solidFill>
                          <a:effectLst/>
                          <a:latin typeface="Calibri" panose="020F0502020204030204" pitchFamily="34" charset="0"/>
                        </a:rPr>
                        <a:t>male * edu3dummy</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6686</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16071</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-3983</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3801</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-3805</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3707</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14474</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panose="020F0502020204030204" pitchFamily="34" charset="0"/>
                        </a:rPr>
                        <a:t>13400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0413353"/>
                  </a:ext>
                </a:extLst>
              </a:tr>
              <a:tr h="229786">
                <a:tc>
                  <a:txBody>
                    <a:bodyPr/>
                    <a:lstStyle/>
                    <a:p>
                      <a:pPr algn="ctr" fontAlgn="ctr"/>
                      <a:r>
                        <a:rPr lang="en-GB" sz="1200" b="0" i="0" u="none" strike="noStrike" dirty="0">
                          <a:solidFill>
                            <a:srgbClr val="000000"/>
                          </a:solidFill>
                          <a:effectLst/>
                          <a:latin typeface="Calibri" panose="020F0502020204030204" pitchFamily="34" charset="0"/>
                        </a:rPr>
                        <a:t>Observations</a:t>
                      </a:r>
                    </a:p>
                  </a:txBody>
                  <a:tcPr marL="9821" marR="9821" marT="9821"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GB" sz="1200" b="0" i="0" u="none" strike="noStrike" dirty="0">
                          <a:solidFill>
                            <a:srgbClr val="000000"/>
                          </a:solidFill>
                          <a:effectLst/>
                          <a:latin typeface="Calibri" panose="020F0502020204030204" pitchFamily="34" charset="0"/>
                        </a:rPr>
                        <a:t>22898</a:t>
                      </a:r>
                    </a:p>
                  </a:txBody>
                  <a:tcPr marL="9821" marR="9821" marT="9821"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9821" marR="9821" marT="9821" marB="0" anchor="ctr">
                    <a:lnL>
                      <a:noFill/>
                    </a:lnL>
                    <a:lnR>
                      <a:noFill/>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9821" marR="9821" marT="9821"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9821" marR="9821" marT="9821" marB="0" anchor="ctr">
                    <a:lnL>
                      <a:noFill/>
                    </a:lnL>
                    <a:lnR>
                      <a:noFill/>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9821" marR="9821" marT="9821"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9821" marR="9821" marT="9821" marB="0" anchor="ctr">
                    <a:lnL>
                      <a:noFill/>
                    </a:lnL>
                    <a:lnR>
                      <a:noFill/>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fontAlgn="ctr"/>
                      <a:r>
                        <a:rPr lang="en-GB" sz="1200" b="0" i="0" u="none" strike="noStrike">
                          <a:solidFill>
                            <a:srgbClr val="000000"/>
                          </a:solidFill>
                          <a:effectLst/>
                          <a:latin typeface="Calibri" panose="020F0502020204030204" pitchFamily="34" charset="0"/>
                        </a:rPr>
                        <a:t> </a:t>
                      </a:r>
                      <a:endParaRPr lang="en-GB" sz="1200" b="0" i="0" u="none" strike="noStrike" dirty="0">
                        <a:solidFill>
                          <a:srgbClr val="000000"/>
                        </a:solidFill>
                        <a:effectLst/>
                        <a:latin typeface="Calibri" panose="020F0502020204030204" pitchFamily="34" charset="0"/>
                      </a:endParaRPr>
                    </a:p>
                  </a:txBody>
                  <a:tcPr marL="9821" marR="9821" marT="9821"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9821" marR="9821" marT="9821" marB="0" anchor="ctr">
                    <a:lnL>
                      <a:noFill/>
                    </a:lnL>
                    <a:lnR>
                      <a:noFill/>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73408250"/>
                  </a:ext>
                </a:extLst>
              </a:tr>
              <a:tr h="331512">
                <a:tc>
                  <a:txBody>
                    <a:bodyPr/>
                    <a:lstStyle/>
                    <a:p>
                      <a:pPr algn="ctr" fontAlgn="ctr"/>
                      <a:r>
                        <a:rPr lang="en-GB" sz="1200" b="0" i="0" u="none" strike="noStrike" dirty="0">
                          <a:solidFill>
                            <a:srgbClr val="000000"/>
                          </a:solidFill>
                          <a:effectLst/>
                          <a:latin typeface="Calibri" panose="020F0502020204030204" pitchFamily="34" charset="0"/>
                        </a:rPr>
                        <a:t>R</a:t>
                      </a:r>
                      <a:r>
                        <a:rPr lang="en-GB" sz="1200" b="0" i="0" u="none" strike="noStrike" baseline="30000" dirty="0">
                          <a:solidFill>
                            <a:srgbClr val="000000"/>
                          </a:solidFill>
                          <a:effectLst/>
                          <a:latin typeface="Calibri" panose="020F0502020204030204" pitchFamily="34" charset="0"/>
                        </a:rPr>
                        <a:t>2</a:t>
                      </a:r>
                      <a:r>
                        <a:rPr lang="en-GB" sz="1200" b="0" i="0" u="none" strike="noStrike" dirty="0">
                          <a:solidFill>
                            <a:srgbClr val="000000"/>
                          </a:solidFill>
                          <a:effectLst/>
                          <a:latin typeface="Calibri" panose="020F0502020204030204" pitchFamily="34" charset="0"/>
                        </a:rPr>
                        <a:t> / R</a:t>
                      </a:r>
                      <a:r>
                        <a:rPr lang="en-GB" sz="1200" b="0" i="0" u="none" strike="noStrike" baseline="30000" dirty="0">
                          <a:solidFill>
                            <a:srgbClr val="000000"/>
                          </a:solidFill>
                          <a:effectLst/>
                          <a:latin typeface="Calibri" panose="020F0502020204030204" pitchFamily="34" charset="0"/>
                        </a:rPr>
                        <a:t>2</a:t>
                      </a:r>
                      <a:r>
                        <a:rPr lang="en-GB" sz="1200" b="0" i="0" u="none" strike="noStrike" dirty="0">
                          <a:solidFill>
                            <a:srgbClr val="000000"/>
                          </a:solidFill>
                          <a:effectLst/>
                          <a:latin typeface="Calibri" panose="020F0502020204030204" pitchFamily="34" charset="0"/>
                        </a:rPr>
                        <a:t>adjusted</a:t>
                      </a:r>
                    </a:p>
                  </a:txBody>
                  <a:tcPr marL="9821" marR="9821" marT="9821" marB="0" anchor="ctr">
                    <a:lnL>
                      <a:noFill/>
                    </a:lnL>
                    <a:lnR>
                      <a:noFill/>
                    </a:lnR>
                    <a:lnT>
                      <a:noFill/>
                    </a:lnT>
                    <a:lnB>
                      <a:noFill/>
                    </a:lnB>
                    <a:lnTlToBr w="12700" cmpd="sng">
                      <a:noFill/>
                      <a:prstDash val="solid"/>
                    </a:lnTlToBr>
                    <a:lnBlToTr w="12700" cmpd="sng">
                      <a:noFill/>
                      <a:prstDash val="solid"/>
                    </a:lnBlToTr>
                  </a:tcPr>
                </a:tc>
                <a:tc gridSpan="2">
                  <a:txBody>
                    <a:bodyPr/>
                    <a:lstStyle/>
                    <a:p>
                      <a:pPr algn="ctr" fontAlgn="ctr"/>
                      <a:r>
                        <a:rPr lang="en-GB" sz="1200" b="0" i="0" u="none" strike="noStrike" dirty="0">
                          <a:solidFill>
                            <a:srgbClr val="000000"/>
                          </a:solidFill>
                          <a:effectLst/>
                          <a:latin typeface="Calibri" panose="020F0502020204030204" pitchFamily="34" charset="0"/>
                        </a:rPr>
                        <a:t>0.074 / 0.073</a:t>
                      </a:r>
                    </a:p>
                  </a:txBody>
                  <a:tcPr marL="9821" marR="9821" marT="9821"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ctr"/>
                      <a:r>
                        <a:rPr lang="en-GB" sz="1200" b="0" i="0" u="none" strike="noStrike" dirty="0">
                          <a:solidFill>
                            <a:srgbClr val="000000"/>
                          </a:solidFill>
                          <a:effectLst/>
                          <a:latin typeface="Calibri" panose="020F0502020204030204" pitchFamily="34" charset="0"/>
                        </a:rPr>
                        <a:t>0.234 / 0.234</a:t>
                      </a:r>
                    </a:p>
                  </a:txBody>
                  <a:tcPr marL="9821" marR="9821" marT="9821"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ctr"/>
                      <a:r>
                        <a:rPr lang="en-GB" sz="1200" b="0" i="0" u="none" strike="noStrike" dirty="0">
                          <a:solidFill>
                            <a:srgbClr val="000000"/>
                          </a:solidFill>
                          <a:effectLst/>
                          <a:latin typeface="Calibri" panose="020F0502020204030204" pitchFamily="34" charset="0"/>
                        </a:rPr>
                        <a:t>0.034 / 0.034</a:t>
                      </a:r>
                    </a:p>
                  </a:txBody>
                  <a:tcPr marL="9821" marR="9821" marT="9821"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ctr"/>
                      <a:r>
                        <a:rPr lang="en-GB" sz="1200" b="0" i="0" u="none" strike="noStrike" dirty="0">
                          <a:solidFill>
                            <a:srgbClr val="000000"/>
                          </a:solidFill>
                          <a:effectLst/>
                          <a:latin typeface="Calibri" panose="020F0502020204030204" pitchFamily="34" charset="0"/>
                        </a:rPr>
                        <a:t>0.023 / 0.022</a:t>
                      </a:r>
                    </a:p>
                  </a:txBody>
                  <a:tcPr marL="9821" marR="9821" marT="9821"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478539917"/>
                  </a:ext>
                </a:extLst>
              </a:tr>
            </a:tbl>
          </a:graphicData>
        </a:graphic>
      </p:graphicFrame>
    </p:spTree>
    <p:extLst>
      <p:ext uri="{BB962C8B-B14F-4D97-AF65-F5344CB8AC3E}">
        <p14:creationId xmlns:p14="http://schemas.microsoft.com/office/powerpoint/2010/main" val="4164187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AF01C3-8EEC-794C-9EA2-1DE84C01C9C5}"/>
              </a:ext>
            </a:extLst>
          </p:cNvPr>
          <p:cNvSpPr>
            <a:spLocks noGrp="1"/>
          </p:cNvSpPr>
          <p:nvPr>
            <p:ph type="title"/>
          </p:nvPr>
        </p:nvSpPr>
        <p:spPr>
          <a:xfrm>
            <a:off x="381000" y="261640"/>
            <a:ext cx="8229600" cy="1440160"/>
          </a:xfrm>
        </p:spPr>
        <p:txBody>
          <a:bodyPr>
            <a:normAutofit/>
          </a:bodyPr>
          <a:lstStyle/>
          <a:p>
            <a:r>
              <a:rPr lang="en-US" sz="2800" dirty="0"/>
              <a:t>Short term impact of intergenerational transfers and gender wealth gap: exploiting the longitudinal component of WAS</a:t>
            </a:r>
          </a:p>
        </p:txBody>
      </p:sp>
      <p:sp>
        <p:nvSpPr>
          <p:cNvPr id="3" name="Content Placeholder 4">
            <a:extLst>
              <a:ext uri="{FF2B5EF4-FFF2-40B4-BE49-F238E27FC236}">
                <a16:creationId xmlns:a16="http://schemas.microsoft.com/office/drawing/2014/main" id="{CDA8FE91-DB12-6C4A-9F53-FFA524F6313D}"/>
              </a:ext>
            </a:extLst>
          </p:cNvPr>
          <p:cNvSpPr>
            <a:spLocks noGrp="1"/>
          </p:cNvSpPr>
          <p:nvPr>
            <p:ph idx="1"/>
          </p:nvPr>
        </p:nvSpPr>
        <p:spPr>
          <a:xfrm>
            <a:off x="457200" y="1701800"/>
            <a:ext cx="8229600" cy="4589463"/>
          </a:xfrm>
        </p:spPr>
        <p:txBody>
          <a:bodyPr>
            <a:noAutofit/>
          </a:bodyPr>
          <a:lstStyle/>
          <a:p>
            <a:r>
              <a:rPr lang="en-GB" sz="1800" dirty="0"/>
              <a:t>We follow the changes in wealth of individuals reporting having received  intergenerational transfer over 3 waves. </a:t>
            </a:r>
          </a:p>
          <a:p>
            <a:r>
              <a:rPr lang="en-GB" sz="1800" dirty="0"/>
              <a:t>We exclude transfers/inheritances received from partner or spouse.</a:t>
            </a:r>
          </a:p>
          <a:p>
            <a:r>
              <a:rPr lang="en-GB" sz="1800" dirty="0"/>
              <a:t>We exclude observations that receive a further inheritance between t1 and t2, to analyse the effect of </a:t>
            </a:r>
            <a:r>
              <a:rPr lang="en-GB" sz="1800" i="1" dirty="0"/>
              <a:t>one</a:t>
            </a:r>
            <a:r>
              <a:rPr lang="en-GB" sz="1800" dirty="0"/>
              <a:t> receipt over a 3-4 years period.</a:t>
            </a:r>
          </a:p>
          <a:p>
            <a:r>
              <a:rPr lang="en-GB" sz="1800" dirty="0"/>
              <a:t>We pool all ‘cohorts’ and convert all intergenerational transfers and wealth to 2018 values using CPI.</a:t>
            </a:r>
          </a:p>
          <a:p>
            <a:r>
              <a:rPr lang="en-GB" sz="1800" dirty="0"/>
              <a:t>Household-level analysis : individual wealth variables (with the exception of financial wealth) are not available for Waves 1 and 2 (note that we used Wave 3 wealth in the previous analysis of wealth and lifetime accumulated receipt).    </a:t>
            </a:r>
          </a:p>
        </p:txBody>
      </p:sp>
      <p:graphicFrame>
        <p:nvGraphicFramePr>
          <p:cNvPr id="5" name="Table 3">
            <a:extLst>
              <a:ext uri="{FF2B5EF4-FFF2-40B4-BE49-F238E27FC236}">
                <a16:creationId xmlns:a16="http://schemas.microsoft.com/office/drawing/2014/main" id="{E77B6CCA-5553-D84E-8B2F-BBDC2AC84AE4}"/>
              </a:ext>
            </a:extLst>
          </p:cNvPr>
          <p:cNvGraphicFramePr>
            <a:graphicFrameLocks noGrp="1"/>
          </p:cNvGraphicFramePr>
          <p:nvPr>
            <p:extLst>
              <p:ext uri="{D42A27DB-BD31-4B8C-83A1-F6EECF244321}">
                <p14:modId xmlns:p14="http://schemas.microsoft.com/office/powerpoint/2010/main" val="2377843965"/>
              </p:ext>
            </p:extLst>
          </p:nvPr>
        </p:nvGraphicFramePr>
        <p:xfrm>
          <a:off x="2273300" y="4836885"/>
          <a:ext cx="4597400" cy="1645920"/>
        </p:xfrm>
        <a:graphic>
          <a:graphicData uri="http://schemas.openxmlformats.org/drawingml/2006/table">
            <a:tbl>
              <a:tblPr firstRow="1" bandRow="1">
                <a:tableStyleId>{5C22544A-7EE6-4342-B048-85BDC9FD1C3A}</a:tableStyleId>
              </a:tblPr>
              <a:tblGrid>
                <a:gridCol w="1149350">
                  <a:extLst>
                    <a:ext uri="{9D8B030D-6E8A-4147-A177-3AD203B41FA5}">
                      <a16:colId xmlns:a16="http://schemas.microsoft.com/office/drawing/2014/main" val="1441753688"/>
                    </a:ext>
                  </a:extLst>
                </a:gridCol>
                <a:gridCol w="1149350">
                  <a:extLst>
                    <a:ext uri="{9D8B030D-6E8A-4147-A177-3AD203B41FA5}">
                      <a16:colId xmlns:a16="http://schemas.microsoft.com/office/drawing/2014/main" val="1472350132"/>
                    </a:ext>
                  </a:extLst>
                </a:gridCol>
                <a:gridCol w="1149350">
                  <a:extLst>
                    <a:ext uri="{9D8B030D-6E8A-4147-A177-3AD203B41FA5}">
                      <a16:colId xmlns:a16="http://schemas.microsoft.com/office/drawing/2014/main" val="332701697"/>
                    </a:ext>
                  </a:extLst>
                </a:gridCol>
                <a:gridCol w="1149350">
                  <a:extLst>
                    <a:ext uri="{9D8B030D-6E8A-4147-A177-3AD203B41FA5}">
                      <a16:colId xmlns:a16="http://schemas.microsoft.com/office/drawing/2014/main" val="2420623724"/>
                    </a:ext>
                  </a:extLst>
                </a:gridCol>
              </a:tblGrid>
              <a:tr h="384181">
                <a:tc>
                  <a:txBody>
                    <a:bodyPr/>
                    <a:lstStyle/>
                    <a:p>
                      <a:pPr algn="ctr"/>
                      <a:endParaRPr lang="en-US" sz="1400" dirty="0"/>
                    </a:p>
                  </a:txBody>
                  <a:tcPr/>
                </a:tc>
                <a:tc>
                  <a:txBody>
                    <a:bodyPr/>
                    <a:lstStyle/>
                    <a:p>
                      <a:pPr algn="ctr"/>
                      <a:r>
                        <a:rPr lang="en-US" sz="1400" dirty="0"/>
                        <a:t>t_0 (pre-transfer)</a:t>
                      </a:r>
                    </a:p>
                  </a:txBody>
                  <a:tcPr/>
                </a:tc>
                <a:tc>
                  <a:txBody>
                    <a:bodyPr/>
                    <a:lstStyle/>
                    <a:p>
                      <a:pPr algn="ctr"/>
                      <a:r>
                        <a:rPr lang="en-US" sz="1400" dirty="0"/>
                        <a:t>t_1 (1-2 years after transfer)</a:t>
                      </a:r>
                    </a:p>
                  </a:txBody>
                  <a:tcPr/>
                </a:tc>
                <a:tc>
                  <a:txBody>
                    <a:bodyPr/>
                    <a:lstStyle/>
                    <a:p>
                      <a:pPr algn="ctr"/>
                      <a:r>
                        <a:rPr lang="en-US" sz="1400" dirty="0"/>
                        <a:t>t-2 (3-4 years after transfer)</a:t>
                      </a:r>
                    </a:p>
                  </a:txBody>
                  <a:tcPr/>
                </a:tc>
                <a:extLst>
                  <a:ext uri="{0D108BD9-81ED-4DB2-BD59-A6C34878D82A}">
                    <a16:rowId xmlns:a16="http://schemas.microsoft.com/office/drawing/2014/main" val="2888361447"/>
                  </a:ext>
                </a:extLst>
              </a:tr>
              <a:tr h="274953">
                <a:tc>
                  <a:txBody>
                    <a:bodyPr/>
                    <a:lstStyle/>
                    <a:p>
                      <a:pPr algn="ctr"/>
                      <a:r>
                        <a:rPr lang="en-US" sz="1400" dirty="0"/>
                        <a:t>Cohort 1</a:t>
                      </a:r>
                    </a:p>
                  </a:txBody>
                  <a:tcPr/>
                </a:tc>
                <a:tc>
                  <a:txBody>
                    <a:bodyPr/>
                    <a:lstStyle/>
                    <a:p>
                      <a:pPr algn="ctr"/>
                      <a:r>
                        <a:rPr lang="en-US" sz="1400" dirty="0"/>
                        <a:t>W1</a:t>
                      </a:r>
                    </a:p>
                  </a:txBody>
                  <a:tcPr/>
                </a:tc>
                <a:tc>
                  <a:txBody>
                    <a:bodyPr/>
                    <a:lstStyle/>
                    <a:p>
                      <a:pPr algn="ctr"/>
                      <a:r>
                        <a:rPr lang="en-US" sz="1400" dirty="0"/>
                        <a:t>W2</a:t>
                      </a:r>
                    </a:p>
                  </a:txBody>
                  <a:tcPr/>
                </a:tc>
                <a:tc>
                  <a:txBody>
                    <a:bodyPr/>
                    <a:lstStyle/>
                    <a:p>
                      <a:pPr algn="ctr"/>
                      <a:r>
                        <a:rPr lang="en-US" sz="1400" dirty="0"/>
                        <a:t>W3</a:t>
                      </a:r>
                    </a:p>
                  </a:txBody>
                  <a:tcPr/>
                </a:tc>
                <a:extLst>
                  <a:ext uri="{0D108BD9-81ED-4DB2-BD59-A6C34878D82A}">
                    <a16:rowId xmlns:a16="http://schemas.microsoft.com/office/drawing/2014/main" val="1270544993"/>
                  </a:ext>
                </a:extLst>
              </a:tr>
              <a:tr h="274953">
                <a:tc>
                  <a:txBody>
                    <a:bodyPr/>
                    <a:lstStyle/>
                    <a:p>
                      <a:pPr algn="ctr"/>
                      <a:r>
                        <a:rPr lang="en-US" sz="1400" dirty="0"/>
                        <a:t>Cohort 2</a:t>
                      </a:r>
                    </a:p>
                  </a:txBody>
                  <a:tcPr/>
                </a:tc>
                <a:tc>
                  <a:txBody>
                    <a:bodyPr/>
                    <a:lstStyle/>
                    <a:p>
                      <a:pPr algn="ctr"/>
                      <a:r>
                        <a:rPr lang="en-US" sz="1400" dirty="0"/>
                        <a:t>W2</a:t>
                      </a:r>
                    </a:p>
                  </a:txBody>
                  <a:tcPr/>
                </a:tc>
                <a:tc>
                  <a:txBody>
                    <a:bodyPr/>
                    <a:lstStyle/>
                    <a:p>
                      <a:pPr algn="ctr"/>
                      <a:r>
                        <a:rPr lang="en-US" sz="1400" dirty="0"/>
                        <a:t>W3</a:t>
                      </a:r>
                    </a:p>
                  </a:txBody>
                  <a:tcPr/>
                </a:tc>
                <a:tc>
                  <a:txBody>
                    <a:bodyPr/>
                    <a:lstStyle/>
                    <a:p>
                      <a:pPr algn="ctr"/>
                      <a:r>
                        <a:rPr lang="en-US" sz="1400" dirty="0"/>
                        <a:t>W4</a:t>
                      </a:r>
                    </a:p>
                  </a:txBody>
                  <a:tcPr/>
                </a:tc>
                <a:extLst>
                  <a:ext uri="{0D108BD9-81ED-4DB2-BD59-A6C34878D82A}">
                    <a16:rowId xmlns:a16="http://schemas.microsoft.com/office/drawing/2014/main" val="3583198120"/>
                  </a:ext>
                </a:extLst>
              </a:tr>
              <a:tr h="274953">
                <a:tc>
                  <a:txBody>
                    <a:bodyPr/>
                    <a:lstStyle/>
                    <a:p>
                      <a:pPr algn="ctr"/>
                      <a:r>
                        <a:rPr lang="en-US" sz="1400" dirty="0"/>
                        <a:t>Cohort 3</a:t>
                      </a:r>
                    </a:p>
                  </a:txBody>
                  <a:tcPr/>
                </a:tc>
                <a:tc>
                  <a:txBody>
                    <a:bodyPr/>
                    <a:lstStyle/>
                    <a:p>
                      <a:pPr algn="ctr"/>
                      <a:r>
                        <a:rPr lang="en-US" sz="1400" dirty="0"/>
                        <a:t>W3</a:t>
                      </a:r>
                    </a:p>
                  </a:txBody>
                  <a:tcPr/>
                </a:tc>
                <a:tc>
                  <a:txBody>
                    <a:bodyPr/>
                    <a:lstStyle/>
                    <a:p>
                      <a:pPr algn="ctr"/>
                      <a:r>
                        <a:rPr lang="en-US" sz="1400" dirty="0"/>
                        <a:t>W4</a:t>
                      </a:r>
                    </a:p>
                  </a:txBody>
                  <a:tcPr/>
                </a:tc>
                <a:tc>
                  <a:txBody>
                    <a:bodyPr/>
                    <a:lstStyle/>
                    <a:p>
                      <a:pPr algn="ctr"/>
                      <a:r>
                        <a:rPr lang="en-US" sz="1400" dirty="0"/>
                        <a:t>W5</a:t>
                      </a:r>
                    </a:p>
                  </a:txBody>
                  <a:tcPr/>
                </a:tc>
                <a:extLst>
                  <a:ext uri="{0D108BD9-81ED-4DB2-BD59-A6C34878D82A}">
                    <a16:rowId xmlns:a16="http://schemas.microsoft.com/office/drawing/2014/main" val="73043240"/>
                  </a:ext>
                </a:extLst>
              </a:tr>
            </a:tbl>
          </a:graphicData>
        </a:graphic>
      </p:graphicFrame>
    </p:spTree>
    <p:extLst>
      <p:ext uri="{BB962C8B-B14F-4D97-AF65-F5344CB8AC3E}">
        <p14:creationId xmlns:p14="http://schemas.microsoft.com/office/powerpoint/2010/main" val="3464873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lstStyle/>
          <a:p>
            <a:r>
              <a:rPr lang="en-US" dirty="0"/>
              <a:t>Longitudinal sample (households)</a:t>
            </a:r>
          </a:p>
        </p:txBody>
      </p:sp>
      <p:graphicFrame>
        <p:nvGraphicFramePr>
          <p:cNvPr id="5" name="Content Placeholder 3">
            <a:extLst>
              <a:ext uri="{FF2B5EF4-FFF2-40B4-BE49-F238E27FC236}">
                <a16:creationId xmlns:a16="http://schemas.microsoft.com/office/drawing/2014/main" id="{68CC6240-F696-B245-A56A-1C16B3A441FE}"/>
              </a:ext>
            </a:extLst>
          </p:cNvPr>
          <p:cNvGraphicFramePr>
            <a:graphicFrameLocks/>
          </p:cNvGraphicFramePr>
          <p:nvPr>
            <p:extLst>
              <p:ext uri="{D42A27DB-BD31-4B8C-83A1-F6EECF244321}">
                <p14:modId xmlns:p14="http://schemas.microsoft.com/office/powerpoint/2010/main" val="4117138854"/>
              </p:ext>
            </p:extLst>
          </p:nvPr>
        </p:nvGraphicFramePr>
        <p:xfrm>
          <a:off x="984252" y="1772816"/>
          <a:ext cx="5262719" cy="1656183"/>
        </p:xfrm>
        <a:graphic>
          <a:graphicData uri="http://schemas.openxmlformats.org/drawingml/2006/table">
            <a:tbl>
              <a:tblPr firstRow="1" bandRow="1">
                <a:tableStyleId>{5C22544A-7EE6-4342-B048-85BDC9FD1C3A}</a:tableStyleId>
              </a:tblPr>
              <a:tblGrid>
                <a:gridCol w="751817">
                  <a:extLst>
                    <a:ext uri="{9D8B030D-6E8A-4147-A177-3AD203B41FA5}">
                      <a16:colId xmlns:a16="http://schemas.microsoft.com/office/drawing/2014/main" val="2828182312"/>
                    </a:ext>
                  </a:extLst>
                </a:gridCol>
                <a:gridCol w="751817">
                  <a:extLst>
                    <a:ext uri="{9D8B030D-6E8A-4147-A177-3AD203B41FA5}">
                      <a16:colId xmlns:a16="http://schemas.microsoft.com/office/drawing/2014/main" val="612088413"/>
                    </a:ext>
                  </a:extLst>
                </a:gridCol>
                <a:gridCol w="751817">
                  <a:extLst>
                    <a:ext uri="{9D8B030D-6E8A-4147-A177-3AD203B41FA5}">
                      <a16:colId xmlns:a16="http://schemas.microsoft.com/office/drawing/2014/main" val="3226584370"/>
                    </a:ext>
                  </a:extLst>
                </a:gridCol>
                <a:gridCol w="751817">
                  <a:extLst>
                    <a:ext uri="{9D8B030D-6E8A-4147-A177-3AD203B41FA5}">
                      <a16:colId xmlns:a16="http://schemas.microsoft.com/office/drawing/2014/main" val="1662586366"/>
                    </a:ext>
                  </a:extLst>
                </a:gridCol>
                <a:gridCol w="917937">
                  <a:extLst>
                    <a:ext uri="{9D8B030D-6E8A-4147-A177-3AD203B41FA5}">
                      <a16:colId xmlns:a16="http://schemas.microsoft.com/office/drawing/2014/main" val="176449070"/>
                    </a:ext>
                  </a:extLst>
                </a:gridCol>
                <a:gridCol w="664029">
                  <a:extLst>
                    <a:ext uri="{9D8B030D-6E8A-4147-A177-3AD203B41FA5}">
                      <a16:colId xmlns:a16="http://schemas.microsoft.com/office/drawing/2014/main" val="2716011378"/>
                    </a:ext>
                  </a:extLst>
                </a:gridCol>
                <a:gridCol w="673485">
                  <a:extLst>
                    <a:ext uri="{9D8B030D-6E8A-4147-A177-3AD203B41FA5}">
                      <a16:colId xmlns:a16="http://schemas.microsoft.com/office/drawing/2014/main" val="705862976"/>
                    </a:ext>
                  </a:extLst>
                </a:gridCol>
              </a:tblGrid>
              <a:tr h="496505">
                <a:tc>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marB="0" anchor="ctr"/>
                </a:tc>
                <a:tc gridSpan="6">
                  <a:txBody>
                    <a:bodyPr/>
                    <a:lstStyle/>
                    <a:p>
                      <a:pPr algn="ctr" fontAlgn="b"/>
                      <a:r>
                        <a:rPr lang="en-GB" sz="1200" u="none" strike="noStrike" dirty="0">
                          <a:effectLst/>
                        </a:rPr>
                        <a:t>40-80 yrs. old sample</a:t>
                      </a:r>
                      <a:endParaRPr lang="en-GB"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GB" sz="12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75479345"/>
                  </a:ext>
                </a:extLst>
              </a:tr>
              <a:tr h="419343">
                <a:tc>
                  <a:txBody>
                    <a:bodyPr/>
                    <a:lstStyle/>
                    <a:p>
                      <a:pPr algn="ctr" fontAlgn="b"/>
                      <a:endParaRPr lang="en-GB" sz="1200" b="1" kern="1200" dirty="0">
                        <a:solidFill>
                          <a:schemeClr val="lt1"/>
                        </a:solidFill>
                        <a:latin typeface="+mn-lt"/>
                        <a:ea typeface="+mn-ea"/>
                        <a:cs typeface="+mn-cs"/>
                      </a:endParaRPr>
                    </a:p>
                  </a:txBody>
                  <a:tcPr marL="9525" marR="9525" marT="9525" marB="0" anchor="ctr"/>
                </a:tc>
                <a:tc>
                  <a:txBody>
                    <a:bodyPr/>
                    <a:lstStyle/>
                    <a:p>
                      <a:pPr algn="ctr" fontAlgn="b"/>
                      <a:r>
                        <a:rPr lang="en-GB" sz="1200" b="0" i="0" u="none" strike="noStrike" dirty="0">
                          <a:solidFill>
                            <a:srgbClr val="000000"/>
                          </a:solidFill>
                          <a:effectLst/>
                          <a:latin typeface="Calibri" panose="020F0502020204030204" pitchFamily="34" charset="0"/>
                        </a:rPr>
                        <a:t>Obs.</a:t>
                      </a:r>
                    </a:p>
                  </a:txBody>
                  <a:tcPr marL="9525" marR="9525" marT="9525" marB="0" anchor="ctr"/>
                </a:tc>
                <a:tc>
                  <a:txBody>
                    <a:bodyPr/>
                    <a:lstStyle/>
                    <a:p>
                      <a:pPr algn="ctr" fontAlgn="b"/>
                      <a:r>
                        <a:rPr lang="en-GB" sz="1200" u="none" strike="noStrike" dirty="0">
                          <a:effectLst/>
                        </a:rPr>
                        <a:t>Av. Age</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b="1" u="none" strike="noStrike" dirty="0">
                          <a:effectLst/>
                        </a:rPr>
                        <a:t># Adults</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 Receiving</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b="0" i="0" u="none" strike="noStrike" dirty="0">
                          <a:solidFill>
                            <a:srgbClr val="000000"/>
                          </a:solidFill>
                          <a:effectLst/>
                          <a:latin typeface="Calibri" panose="020F0502020204030204" pitchFamily="34" charset="0"/>
                        </a:rPr>
                        <a:t>Av. Amount</a:t>
                      </a:r>
                    </a:p>
                  </a:txBody>
                  <a:tcPr marL="9525" marR="9525" marT="9525" marB="0" anchor="ctr"/>
                </a:tc>
                <a:tc>
                  <a:txBody>
                    <a:bodyPr/>
                    <a:lstStyle/>
                    <a:p>
                      <a:pPr algn="ctr" fontAlgn="b"/>
                      <a:r>
                        <a:rPr lang="en-GB" sz="1200" b="0" i="0" u="none" strike="noStrike" dirty="0">
                          <a:solidFill>
                            <a:srgbClr val="000000"/>
                          </a:solidFill>
                          <a:effectLst/>
                          <a:latin typeface="Calibri" panose="020F0502020204030204" pitchFamily="34" charset="0"/>
                        </a:rPr>
                        <a:t>Median Amount</a:t>
                      </a:r>
                    </a:p>
                  </a:txBody>
                  <a:tcPr marL="9525" marR="9525" marT="9525" marB="0" anchor="ctr"/>
                </a:tc>
                <a:extLst>
                  <a:ext uri="{0D108BD9-81ED-4DB2-BD59-A6C34878D82A}">
                    <a16:rowId xmlns:a16="http://schemas.microsoft.com/office/drawing/2014/main" val="1587889006"/>
                  </a:ext>
                </a:extLst>
              </a:tr>
              <a:tr h="350701">
                <a:tc>
                  <a:txBody>
                    <a:bodyPr/>
                    <a:lstStyle/>
                    <a:p>
                      <a:pPr algn="ctr" fontAlgn="b"/>
                      <a:r>
                        <a:rPr lang="en-GB" sz="1200" b="1" u="none" strike="noStrike" dirty="0">
                          <a:effectLst/>
                        </a:rPr>
                        <a:t>Male HRP</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b="0" i="0" u="none" strike="noStrike" dirty="0">
                          <a:solidFill>
                            <a:srgbClr val="000000"/>
                          </a:solidFill>
                          <a:effectLst/>
                          <a:latin typeface="+mn-lt"/>
                        </a:rPr>
                        <a:t>14974</a:t>
                      </a:r>
                    </a:p>
                  </a:txBody>
                  <a:tcPr marL="9525" marR="9525" marT="9525" marB="0" anchor="ctr"/>
                </a:tc>
                <a:tc>
                  <a:txBody>
                    <a:bodyPr/>
                    <a:lstStyle/>
                    <a:p>
                      <a:pPr algn="ctr" fontAlgn="b"/>
                      <a:r>
                        <a:rPr lang="en-GB" sz="1200" b="0" i="0" u="none" strike="noStrike" dirty="0">
                          <a:solidFill>
                            <a:srgbClr val="000000"/>
                          </a:solidFill>
                          <a:effectLst/>
                          <a:latin typeface="+mn-lt"/>
                        </a:rPr>
                        <a:t>58.4</a:t>
                      </a:r>
                    </a:p>
                  </a:txBody>
                  <a:tcPr marL="9525" marR="9525" marT="9525" marB="0" anchor="ctr"/>
                </a:tc>
                <a:tc>
                  <a:txBody>
                    <a:bodyPr/>
                    <a:lstStyle/>
                    <a:p>
                      <a:pPr algn="ctr" fontAlgn="b"/>
                      <a:r>
                        <a:rPr lang="en-GB" sz="1200" u="none" strike="noStrike" dirty="0">
                          <a:effectLst/>
                        </a:rPr>
                        <a:t>2.1</a:t>
                      </a:r>
                      <a:endParaRPr lang="en-GB" sz="1200" b="0" i="0" u="none" strike="noStrike" dirty="0">
                        <a:solidFill>
                          <a:srgbClr val="000000"/>
                        </a:solidFill>
                        <a:effectLst/>
                        <a:latin typeface="Lucida Grande" panose="020B0600040502020204" pitchFamily="34" charset="0"/>
                      </a:endParaRPr>
                    </a:p>
                  </a:txBody>
                  <a:tcPr marL="9525" marR="9525" marT="9525" marB="0" anchor="ctr"/>
                </a:tc>
                <a:tc>
                  <a:txBody>
                    <a:bodyPr/>
                    <a:lstStyle/>
                    <a:p>
                      <a:pPr algn="ctr" fontAlgn="b"/>
                      <a:r>
                        <a:rPr lang="en-GB" sz="1200" b="0" i="0" u="none" strike="noStrike" dirty="0">
                          <a:solidFill>
                            <a:srgbClr val="000000"/>
                          </a:solidFill>
                          <a:effectLst/>
                          <a:latin typeface="+mn-lt"/>
                        </a:rPr>
                        <a:t>9.5%</a:t>
                      </a:r>
                    </a:p>
                  </a:txBody>
                  <a:tcPr marL="9525" marR="9525" marT="9525" marB="0" anchor="ctr"/>
                </a:tc>
                <a:tc>
                  <a:txBody>
                    <a:bodyPr/>
                    <a:lstStyle/>
                    <a:p>
                      <a:pPr algn="ctr" fontAlgn="b"/>
                      <a:r>
                        <a:rPr lang="en-GB" sz="1200" b="0" i="0" u="none" strike="noStrike" dirty="0">
                          <a:solidFill>
                            <a:srgbClr val="000000"/>
                          </a:solidFill>
                          <a:effectLst/>
                          <a:latin typeface="+mn-lt"/>
                        </a:rPr>
                        <a:t>24127</a:t>
                      </a:r>
                    </a:p>
                  </a:txBody>
                  <a:tcPr marL="9525" marR="9525" marT="9525" marB="0" anchor="ctr"/>
                </a:tc>
                <a:tc>
                  <a:txBody>
                    <a:bodyPr/>
                    <a:lstStyle/>
                    <a:p>
                      <a:pPr algn="ctr" fontAlgn="b"/>
                      <a:r>
                        <a:rPr lang="en-GB" sz="1200" b="0" i="0" u="none" strike="noStrike" dirty="0">
                          <a:solidFill>
                            <a:srgbClr val="000000"/>
                          </a:solidFill>
                          <a:effectLst/>
                          <a:latin typeface="+mn-lt"/>
                        </a:rPr>
                        <a:t>4060</a:t>
                      </a:r>
                    </a:p>
                  </a:txBody>
                  <a:tcPr marL="9525" marR="9525" marT="9525" marB="0" anchor="ctr"/>
                </a:tc>
                <a:extLst>
                  <a:ext uri="{0D108BD9-81ED-4DB2-BD59-A6C34878D82A}">
                    <a16:rowId xmlns:a16="http://schemas.microsoft.com/office/drawing/2014/main" val="1525959778"/>
                  </a:ext>
                </a:extLst>
              </a:tr>
              <a:tr h="389634">
                <a:tc>
                  <a:txBody>
                    <a:bodyPr/>
                    <a:lstStyle/>
                    <a:p>
                      <a:pPr algn="ctr" fontAlgn="b"/>
                      <a:r>
                        <a:rPr lang="en-GB" sz="1200" b="1" u="none" strike="noStrike" dirty="0">
                          <a:effectLst/>
                        </a:rPr>
                        <a:t>Female HRP</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b="0" i="0" u="none" strike="noStrike" dirty="0">
                          <a:solidFill>
                            <a:srgbClr val="000000"/>
                          </a:solidFill>
                          <a:effectLst/>
                          <a:latin typeface="+mn-lt"/>
                        </a:rPr>
                        <a:t>8575</a:t>
                      </a:r>
                    </a:p>
                  </a:txBody>
                  <a:tcPr marL="9525" marR="9525" marT="9525" marB="0" anchor="ctr"/>
                </a:tc>
                <a:tc>
                  <a:txBody>
                    <a:bodyPr/>
                    <a:lstStyle/>
                    <a:p>
                      <a:pPr algn="ctr" fontAlgn="b"/>
                      <a:r>
                        <a:rPr lang="en-GB" sz="1200" b="0" i="0" u="none" strike="noStrike" dirty="0">
                          <a:solidFill>
                            <a:srgbClr val="000000"/>
                          </a:solidFill>
                          <a:effectLst/>
                          <a:latin typeface="+mn-lt"/>
                        </a:rPr>
                        <a:t>58.8</a:t>
                      </a:r>
                    </a:p>
                  </a:txBody>
                  <a:tcPr marL="9525" marR="9525" marT="9525" marB="0" anchor="ctr"/>
                </a:tc>
                <a:tc>
                  <a:txBody>
                    <a:bodyPr/>
                    <a:lstStyle/>
                    <a:p>
                      <a:pPr algn="ctr" fontAlgn="b"/>
                      <a:r>
                        <a:rPr lang="en-GB" sz="1200" u="none" strike="noStrike" dirty="0">
                          <a:effectLst/>
                        </a:rPr>
                        <a:t>1.77</a:t>
                      </a:r>
                      <a:endParaRPr lang="en-GB" sz="1200" b="0" i="0" u="none" strike="noStrike" dirty="0">
                        <a:solidFill>
                          <a:srgbClr val="000000"/>
                        </a:solidFill>
                        <a:effectLst/>
                        <a:latin typeface="Lucida Grande" panose="020B0600040502020204" pitchFamily="34" charset="0"/>
                      </a:endParaRPr>
                    </a:p>
                  </a:txBody>
                  <a:tcPr marL="9525" marR="9525" marT="9525" marB="0" anchor="ctr"/>
                </a:tc>
                <a:tc>
                  <a:txBody>
                    <a:bodyPr/>
                    <a:lstStyle/>
                    <a:p>
                      <a:pPr algn="ctr" fontAlgn="b"/>
                      <a:r>
                        <a:rPr lang="en-GB" sz="1200" b="0" i="0" u="none" strike="noStrike" dirty="0">
                          <a:solidFill>
                            <a:srgbClr val="000000"/>
                          </a:solidFill>
                          <a:effectLst/>
                          <a:latin typeface="+mn-lt"/>
                        </a:rPr>
                        <a:t>8.9%</a:t>
                      </a:r>
                    </a:p>
                  </a:txBody>
                  <a:tcPr marL="9525" marR="9525" marT="9525" marB="0" anchor="ctr"/>
                </a:tc>
                <a:tc>
                  <a:txBody>
                    <a:bodyPr/>
                    <a:lstStyle/>
                    <a:p>
                      <a:pPr algn="ctr" fontAlgn="b"/>
                      <a:r>
                        <a:rPr lang="en-GB" sz="1200" b="0" i="0" u="none" strike="noStrike" dirty="0">
                          <a:solidFill>
                            <a:srgbClr val="000000"/>
                          </a:solidFill>
                          <a:effectLst/>
                          <a:latin typeface="+mn-lt"/>
                        </a:rPr>
                        <a:t>26534</a:t>
                      </a:r>
                    </a:p>
                  </a:txBody>
                  <a:tcPr marL="9525" marR="9525" marT="9525" marB="0" anchor="ctr"/>
                </a:tc>
                <a:tc>
                  <a:txBody>
                    <a:bodyPr/>
                    <a:lstStyle/>
                    <a:p>
                      <a:pPr algn="ctr" fontAlgn="b"/>
                      <a:r>
                        <a:rPr lang="en-GB" sz="1200" b="0" i="0" u="none" strike="noStrike" dirty="0">
                          <a:solidFill>
                            <a:srgbClr val="000000"/>
                          </a:solidFill>
                          <a:effectLst/>
                          <a:latin typeface="+mn-lt"/>
                        </a:rPr>
                        <a:t>3850</a:t>
                      </a:r>
                    </a:p>
                  </a:txBody>
                  <a:tcPr marL="9525" marR="9525" marT="9525" marB="0" anchor="ctr"/>
                </a:tc>
                <a:extLst>
                  <a:ext uri="{0D108BD9-81ED-4DB2-BD59-A6C34878D82A}">
                    <a16:rowId xmlns:a16="http://schemas.microsoft.com/office/drawing/2014/main" val="3345057817"/>
                  </a:ext>
                </a:extLst>
              </a:tr>
            </a:tbl>
          </a:graphicData>
        </a:graphic>
      </p:graphicFrame>
      <p:graphicFrame>
        <p:nvGraphicFramePr>
          <p:cNvPr id="7" name="Table 6">
            <a:extLst>
              <a:ext uri="{FF2B5EF4-FFF2-40B4-BE49-F238E27FC236}">
                <a16:creationId xmlns:a16="http://schemas.microsoft.com/office/drawing/2014/main" id="{E8A341B0-680D-724D-801A-F2FDE3F4E026}"/>
              </a:ext>
            </a:extLst>
          </p:cNvPr>
          <p:cNvGraphicFramePr>
            <a:graphicFrameLocks noGrp="1"/>
          </p:cNvGraphicFramePr>
          <p:nvPr>
            <p:extLst>
              <p:ext uri="{D42A27DB-BD31-4B8C-83A1-F6EECF244321}">
                <p14:modId xmlns:p14="http://schemas.microsoft.com/office/powerpoint/2010/main" val="16701658"/>
              </p:ext>
            </p:extLst>
          </p:nvPr>
        </p:nvGraphicFramePr>
        <p:xfrm>
          <a:off x="984252" y="3750411"/>
          <a:ext cx="2457522" cy="1547036"/>
        </p:xfrm>
        <a:graphic>
          <a:graphicData uri="http://schemas.openxmlformats.org/drawingml/2006/table">
            <a:tbl>
              <a:tblPr firstRow="1" bandRow="1">
                <a:tableStyleId>{5C22544A-7EE6-4342-B048-85BDC9FD1C3A}</a:tableStyleId>
              </a:tblPr>
              <a:tblGrid>
                <a:gridCol w="693737">
                  <a:extLst>
                    <a:ext uri="{9D8B030D-6E8A-4147-A177-3AD203B41FA5}">
                      <a16:colId xmlns:a16="http://schemas.microsoft.com/office/drawing/2014/main" val="1302146579"/>
                    </a:ext>
                  </a:extLst>
                </a:gridCol>
                <a:gridCol w="535024">
                  <a:extLst>
                    <a:ext uri="{9D8B030D-6E8A-4147-A177-3AD203B41FA5}">
                      <a16:colId xmlns:a16="http://schemas.microsoft.com/office/drawing/2014/main" val="2550100195"/>
                    </a:ext>
                  </a:extLst>
                </a:gridCol>
                <a:gridCol w="716777">
                  <a:extLst>
                    <a:ext uri="{9D8B030D-6E8A-4147-A177-3AD203B41FA5}">
                      <a16:colId xmlns:a16="http://schemas.microsoft.com/office/drawing/2014/main" val="3365751435"/>
                    </a:ext>
                  </a:extLst>
                </a:gridCol>
                <a:gridCol w="511984">
                  <a:extLst>
                    <a:ext uri="{9D8B030D-6E8A-4147-A177-3AD203B41FA5}">
                      <a16:colId xmlns:a16="http://schemas.microsoft.com/office/drawing/2014/main" val="2828429716"/>
                    </a:ext>
                  </a:extLst>
                </a:gridCol>
              </a:tblGrid>
              <a:tr h="386759">
                <a:tc>
                  <a:txBody>
                    <a:bodyPr/>
                    <a:lstStyle/>
                    <a:p>
                      <a:pPr algn="ctr" fontAlgn="b"/>
                      <a:endParaRPr lang="en-GB" sz="1200" b="1" i="0" u="none" strike="noStrike" dirty="0">
                        <a:solidFill>
                          <a:srgbClr val="000000"/>
                        </a:solidFill>
                        <a:effectLst/>
                        <a:latin typeface="+mn-lt"/>
                      </a:endParaRPr>
                    </a:p>
                  </a:txBody>
                  <a:tcPr marL="9525" marR="9525" marT="9525" marB="0" anchor="ctr"/>
                </a:tc>
                <a:tc gridSpan="3">
                  <a:txBody>
                    <a:bodyPr/>
                    <a:lstStyle/>
                    <a:p>
                      <a:pPr algn="ctr" fontAlgn="b"/>
                      <a:r>
                        <a:rPr lang="en-GB" sz="1200" u="none" strike="noStrike" dirty="0">
                          <a:effectLst/>
                          <a:latin typeface="+mn-lt"/>
                        </a:rPr>
                        <a:t>% in each group among transfer recipients</a:t>
                      </a:r>
                      <a:endParaRPr lang="en-GB" sz="1200" b="0" i="0" u="none" strike="noStrike" dirty="0">
                        <a:solidFill>
                          <a:srgbClr val="000000"/>
                        </a:solidFill>
                        <a:effectLst/>
                        <a:latin typeface="+mn-lt"/>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9132275"/>
                  </a:ext>
                </a:extLst>
              </a:tr>
              <a:tr h="386759">
                <a:tc>
                  <a:txBody>
                    <a:bodyPr/>
                    <a:lstStyle/>
                    <a:p>
                      <a:pPr algn="ctr" fontAlgn="b"/>
                      <a:endParaRPr lang="en-GB" sz="1200" b="1" i="0" u="none" strike="noStrike" dirty="0">
                        <a:solidFill>
                          <a:srgbClr val="000000"/>
                        </a:solidFill>
                        <a:effectLst/>
                        <a:latin typeface="+mn-lt"/>
                      </a:endParaRPr>
                    </a:p>
                  </a:txBody>
                  <a:tcPr marL="9525" marR="9525" marT="9525" marB="0" anchor="ctr"/>
                </a:tc>
                <a:tc>
                  <a:txBody>
                    <a:bodyPr/>
                    <a:lstStyle/>
                    <a:p>
                      <a:pPr algn="ctr" fontAlgn="b"/>
                      <a:r>
                        <a:rPr lang="en-GB" sz="1200" b="1" u="none" strike="noStrike" dirty="0">
                          <a:effectLst/>
                          <a:latin typeface="+mn-lt"/>
                        </a:rPr>
                        <a:t>Small</a:t>
                      </a:r>
                      <a:endParaRPr lang="en-GB" sz="1200" b="1" i="0" u="none" strike="noStrike" dirty="0">
                        <a:solidFill>
                          <a:srgbClr val="000000"/>
                        </a:solidFill>
                        <a:effectLst/>
                        <a:latin typeface="+mn-lt"/>
                      </a:endParaRPr>
                    </a:p>
                  </a:txBody>
                  <a:tcPr marL="9525" marR="9525" marT="9525" marB="0" anchor="ctr"/>
                </a:tc>
                <a:tc>
                  <a:txBody>
                    <a:bodyPr/>
                    <a:lstStyle/>
                    <a:p>
                      <a:pPr algn="ctr" fontAlgn="b"/>
                      <a:r>
                        <a:rPr lang="en-GB" sz="1200" b="1" u="none" strike="noStrike" dirty="0">
                          <a:effectLst/>
                          <a:latin typeface="+mn-lt"/>
                        </a:rPr>
                        <a:t>Medium</a:t>
                      </a:r>
                      <a:endParaRPr lang="en-GB" sz="1200" b="1" i="0" u="none" strike="noStrike" dirty="0">
                        <a:solidFill>
                          <a:srgbClr val="000000"/>
                        </a:solidFill>
                        <a:effectLst/>
                        <a:latin typeface="+mn-lt"/>
                      </a:endParaRPr>
                    </a:p>
                  </a:txBody>
                  <a:tcPr marL="9525" marR="9525" marT="9525" marB="0" anchor="ctr"/>
                </a:tc>
                <a:tc>
                  <a:txBody>
                    <a:bodyPr/>
                    <a:lstStyle/>
                    <a:p>
                      <a:pPr algn="ctr" fontAlgn="b"/>
                      <a:r>
                        <a:rPr lang="en-GB" sz="1200" b="1" u="none" strike="noStrike" dirty="0">
                          <a:effectLst/>
                          <a:latin typeface="+mn-lt"/>
                        </a:rPr>
                        <a:t>Large</a:t>
                      </a:r>
                      <a:endParaRPr lang="en-GB"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974019341"/>
                  </a:ext>
                </a:extLst>
              </a:tr>
              <a:tr h="386759">
                <a:tc>
                  <a:txBody>
                    <a:bodyPr/>
                    <a:lstStyle/>
                    <a:p>
                      <a:pPr algn="ctr" fontAlgn="b"/>
                      <a:r>
                        <a:rPr lang="en-GB" sz="1200" b="1" u="none" strike="noStrike">
                          <a:effectLst/>
                          <a:latin typeface="+mn-lt"/>
                        </a:rPr>
                        <a:t>Male HRP</a:t>
                      </a:r>
                      <a:endParaRPr lang="en-GB" sz="1200" b="1" i="0" u="none" strike="noStrike">
                        <a:solidFill>
                          <a:srgbClr val="000000"/>
                        </a:solidFill>
                        <a:effectLst/>
                        <a:latin typeface="+mn-lt"/>
                      </a:endParaRPr>
                    </a:p>
                  </a:txBody>
                  <a:tcPr marL="9525" marR="9525" marT="9525" marB="0" anchor="ctr"/>
                </a:tc>
                <a:tc>
                  <a:txBody>
                    <a:bodyPr/>
                    <a:lstStyle/>
                    <a:p>
                      <a:pPr algn="ctr" fontAlgn="b"/>
                      <a:r>
                        <a:rPr lang="en-GB" sz="1200" b="0" i="0" u="none" strike="noStrike" dirty="0">
                          <a:solidFill>
                            <a:srgbClr val="000000"/>
                          </a:solidFill>
                          <a:effectLst/>
                          <a:latin typeface="+mn-lt"/>
                        </a:rPr>
                        <a:t>46.6%</a:t>
                      </a:r>
                    </a:p>
                  </a:txBody>
                  <a:tcPr marL="9525" marR="9525" marT="9525" marB="0" anchor="ctr"/>
                </a:tc>
                <a:tc>
                  <a:txBody>
                    <a:bodyPr/>
                    <a:lstStyle/>
                    <a:p>
                      <a:pPr algn="ctr" fontAlgn="b"/>
                      <a:r>
                        <a:rPr lang="en-GB" sz="1200" b="0" i="0" u="none" strike="noStrike" dirty="0">
                          <a:solidFill>
                            <a:srgbClr val="000000"/>
                          </a:solidFill>
                          <a:effectLst/>
                          <a:latin typeface="+mn-lt"/>
                        </a:rPr>
                        <a:t>23.9%</a:t>
                      </a:r>
                    </a:p>
                  </a:txBody>
                  <a:tcPr marL="9525" marR="9525" marT="9525" marB="0" anchor="ctr"/>
                </a:tc>
                <a:tc>
                  <a:txBody>
                    <a:bodyPr/>
                    <a:lstStyle/>
                    <a:p>
                      <a:pPr algn="ctr" fontAlgn="b"/>
                      <a:r>
                        <a:rPr lang="en-GB" sz="1200" b="0" i="0" u="none" strike="noStrike" dirty="0">
                          <a:solidFill>
                            <a:srgbClr val="000000"/>
                          </a:solidFill>
                          <a:effectLst/>
                          <a:latin typeface="+mn-lt"/>
                        </a:rPr>
                        <a:t>29.5%</a:t>
                      </a:r>
                    </a:p>
                  </a:txBody>
                  <a:tcPr marL="9525" marR="9525" marT="9525" marB="0" anchor="ctr"/>
                </a:tc>
                <a:extLst>
                  <a:ext uri="{0D108BD9-81ED-4DB2-BD59-A6C34878D82A}">
                    <a16:rowId xmlns:a16="http://schemas.microsoft.com/office/drawing/2014/main" val="1709637988"/>
                  </a:ext>
                </a:extLst>
              </a:tr>
              <a:tr h="386759">
                <a:tc>
                  <a:txBody>
                    <a:bodyPr/>
                    <a:lstStyle/>
                    <a:p>
                      <a:pPr algn="ctr" fontAlgn="b"/>
                      <a:r>
                        <a:rPr lang="en-GB" sz="1200" b="1" u="none" strike="noStrike" dirty="0">
                          <a:effectLst/>
                          <a:latin typeface="+mn-lt"/>
                        </a:rPr>
                        <a:t>Female HRP</a:t>
                      </a:r>
                      <a:endParaRPr lang="en-GB" sz="1200" b="1" i="0" u="none" strike="noStrike" dirty="0">
                        <a:solidFill>
                          <a:srgbClr val="000000"/>
                        </a:solidFill>
                        <a:effectLst/>
                        <a:latin typeface="+mn-lt"/>
                      </a:endParaRPr>
                    </a:p>
                  </a:txBody>
                  <a:tcPr marL="9525" marR="9525" marT="9525" marB="0" anchor="ctr"/>
                </a:tc>
                <a:tc>
                  <a:txBody>
                    <a:bodyPr/>
                    <a:lstStyle/>
                    <a:p>
                      <a:pPr algn="ctr" fontAlgn="b"/>
                      <a:r>
                        <a:rPr lang="en-GB" sz="1200" b="0" i="0" u="none" strike="noStrike">
                          <a:solidFill>
                            <a:srgbClr val="000000"/>
                          </a:solidFill>
                          <a:effectLst/>
                          <a:latin typeface="+mn-lt"/>
                        </a:rPr>
                        <a:t>50.5%</a:t>
                      </a:r>
                    </a:p>
                  </a:txBody>
                  <a:tcPr marL="9525" marR="9525" marT="9525" marB="0" anchor="ctr"/>
                </a:tc>
                <a:tc>
                  <a:txBody>
                    <a:bodyPr/>
                    <a:lstStyle/>
                    <a:p>
                      <a:pPr algn="ctr" fontAlgn="b"/>
                      <a:r>
                        <a:rPr lang="en-GB" sz="1200" b="0" i="0" u="none" strike="noStrike" dirty="0">
                          <a:solidFill>
                            <a:srgbClr val="000000"/>
                          </a:solidFill>
                          <a:effectLst/>
                          <a:latin typeface="+mn-lt"/>
                        </a:rPr>
                        <a:t>23.6%</a:t>
                      </a:r>
                    </a:p>
                  </a:txBody>
                  <a:tcPr marL="9525" marR="9525" marT="9525" marB="0" anchor="ctr"/>
                </a:tc>
                <a:tc>
                  <a:txBody>
                    <a:bodyPr/>
                    <a:lstStyle/>
                    <a:p>
                      <a:pPr algn="ctr" fontAlgn="b"/>
                      <a:r>
                        <a:rPr lang="en-GB" sz="1200" b="0" i="0" u="none" strike="noStrike" dirty="0">
                          <a:solidFill>
                            <a:srgbClr val="000000"/>
                          </a:solidFill>
                          <a:effectLst/>
                          <a:latin typeface="+mn-lt"/>
                        </a:rPr>
                        <a:t>25.8%</a:t>
                      </a:r>
                    </a:p>
                  </a:txBody>
                  <a:tcPr marL="9525" marR="9525" marT="9525" marB="0" anchor="ctr"/>
                </a:tc>
                <a:extLst>
                  <a:ext uri="{0D108BD9-81ED-4DB2-BD59-A6C34878D82A}">
                    <a16:rowId xmlns:a16="http://schemas.microsoft.com/office/drawing/2014/main" val="4160343730"/>
                  </a:ext>
                </a:extLst>
              </a:tr>
            </a:tbl>
          </a:graphicData>
        </a:graphic>
      </p:graphicFrame>
      <p:sp>
        <p:nvSpPr>
          <p:cNvPr id="8" name="Rectangle 7">
            <a:extLst>
              <a:ext uri="{FF2B5EF4-FFF2-40B4-BE49-F238E27FC236}">
                <a16:creationId xmlns:a16="http://schemas.microsoft.com/office/drawing/2014/main" id="{838E143A-D2F4-354E-8A28-936F3F0C3294}"/>
              </a:ext>
            </a:extLst>
          </p:cNvPr>
          <p:cNvSpPr/>
          <p:nvPr/>
        </p:nvSpPr>
        <p:spPr>
          <a:xfrm>
            <a:off x="984252" y="5495494"/>
            <a:ext cx="7175496" cy="738664"/>
          </a:xfrm>
          <a:prstGeom prst="rect">
            <a:avLst/>
          </a:prstGeom>
        </p:spPr>
        <p:txBody>
          <a:bodyPr wrap="square">
            <a:spAutoFit/>
          </a:bodyPr>
          <a:lstStyle/>
          <a:p>
            <a:r>
              <a:rPr lang="en-GB" sz="1400" dirty="0"/>
              <a:t>We categorise household transfers </a:t>
            </a:r>
            <a:r>
              <a:rPr lang="en-GB" sz="1400" i="1" dirty="0"/>
              <a:t>per adult </a:t>
            </a:r>
            <a:r>
              <a:rPr lang="en-GB" sz="1400" dirty="0"/>
              <a:t>in 3 groups: Below p50 (</a:t>
            </a:r>
            <a:r>
              <a:rPr lang="en-GB" sz="1400" dirty="0" err="1"/>
              <a:t>aprox</a:t>
            </a:r>
            <a:r>
              <a:rPr lang="en-GB" sz="1400" dirty="0"/>
              <a:t>. 5000 GBP) , between p50-p75, above p75 (</a:t>
            </a:r>
            <a:r>
              <a:rPr lang="en-GB" sz="1400" dirty="0" err="1"/>
              <a:t>aprox</a:t>
            </a:r>
            <a:r>
              <a:rPr lang="en-GB" sz="1400" dirty="0"/>
              <a:t>. 20,000 GBP) of the positive transfers distribution. We also use values per adult of wealth.</a:t>
            </a:r>
          </a:p>
        </p:txBody>
      </p:sp>
      <p:graphicFrame>
        <p:nvGraphicFramePr>
          <p:cNvPr id="9" name="Table 8">
            <a:extLst>
              <a:ext uri="{FF2B5EF4-FFF2-40B4-BE49-F238E27FC236}">
                <a16:creationId xmlns:a16="http://schemas.microsoft.com/office/drawing/2014/main" id="{DF2B1CC2-ABD1-9A45-9DE4-2845D7AD2F43}"/>
              </a:ext>
            </a:extLst>
          </p:cNvPr>
          <p:cNvGraphicFramePr>
            <a:graphicFrameLocks noGrp="1"/>
          </p:cNvGraphicFramePr>
          <p:nvPr>
            <p:extLst>
              <p:ext uri="{D42A27DB-BD31-4B8C-83A1-F6EECF244321}">
                <p14:modId xmlns:p14="http://schemas.microsoft.com/office/powerpoint/2010/main" val="4001419174"/>
              </p:ext>
            </p:extLst>
          </p:nvPr>
        </p:nvGraphicFramePr>
        <p:xfrm>
          <a:off x="3741573" y="3750411"/>
          <a:ext cx="2505399" cy="1547036"/>
        </p:xfrm>
        <a:graphic>
          <a:graphicData uri="http://schemas.openxmlformats.org/drawingml/2006/table">
            <a:tbl>
              <a:tblPr firstRow="1" bandRow="1">
                <a:tableStyleId>{5C22544A-7EE6-4342-B048-85BDC9FD1C3A}</a:tableStyleId>
              </a:tblPr>
              <a:tblGrid>
                <a:gridCol w="784551">
                  <a:extLst>
                    <a:ext uri="{9D8B030D-6E8A-4147-A177-3AD203B41FA5}">
                      <a16:colId xmlns:a16="http://schemas.microsoft.com/office/drawing/2014/main" val="2458301201"/>
                    </a:ext>
                  </a:extLst>
                </a:gridCol>
                <a:gridCol w="860424">
                  <a:extLst>
                    <a:ext uri="{9D8B030D-6E8A-4147-A177-3AD203B41FA5}">
                      <a16:colId xmlns:a16="http://schemas.microsoft.com/office/drawing/2014/main" val="3468206789"/>
                    </a:ext>
                  </a:extLst>
                </a:gridCol>
                <a:gridCol w="860424">
                  <a:extLst>
                    <a:ext uri="{9D8B030D-6E8A-4147-A177-3AD203B41FA5}">
                      <a16:colId xmlns:a16="http://schemas.microsoft.com/office/drawing/2014/main" val="4287460287"/>
                    </a:ext>
                  </a:extLst>
                </a:gridCol>
              </a:tblGrid>
              <a:tr h="386759">
                <a:tc gridSpan="3">
                  <a:txBody>
                    <a:bodyPr/>
                    <a:lstStyle/>
                    <a:p>
                      <a:pPr algn="ctr" fontAlgn="b"/>
                      <a:r>
                        <a:rPr lang="en-GB" sz="1200" u="none" strike="noStrike" dirty="0">
                          <a:effectLst/>
                          <a:latin typeface="+mn-lt"/>
                        </a:rPr>
                        <a:t>Average Transfer Amount per Adult</a:t>
                      </a:r>
                      <a:endParaRPr lang="en-GB" sz="1200" b="0" i="0" u="none" strike="noStrike" dirty="0">
                        <a:solidFill>
                          <a:srgbClr val="000000"/>
                        </a:solidFill>
                        <a:effectLst/>
                        <a:latin typeface="+mn-lt"/>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8649701"/>
                  </a:ext>
                </a:extLst>
              </a:tr>
              <a:tr h="386759">
                <a:tc>
                  <a:txBody>
                    <a:bodyPr/>
                    <a:lstStyle/>
                    <a:p>
                      <a:pPr algn="ctr" fontAlgn="b"/>
                      <a:r>
                        <a:rPr lang="en-GB" sz="1200" b="1" i="0" u="none" strike="noStrike" dirty="0">
                          <a:solidFill>
                            <a:srgbClr val="000000"/>
                          </a:solidFill>
                          <a:effectLst/>
                          <a:latin typeface="+mn-lt"/>
                        </a:rPr>
                        <a:t>Small</a:t>
                      </a:r>
                    </a:p>
                  </a:txBody>
                  <a:tcPr marL="9525" marR="9525" marT="9525" marB="0" anchor="ctr"/>
                </a:tc>
                <a:tc>
                  <a:txBody>
                    <a:bodyPr/>
                    <a:lstStyle/>
                    <a:p>
                      <a:pPr algn="ctr" fontAlgn="b"/>
                      <a:r>
                        <a:rPr lang="en-GB" sz="1200" b="1" u="none" strike="noStrike" dirty="0">
                          <a:effectLst/>
                          <a:latin typeface="+mn-lt"/>
                        </a:rPr>
                        <a:t>Medium</a:t>
                      </a:r>
                      <a:endParaRPr lang="en-GB" sz="1200" b="1" i="0" u="none" strike="noStrike" dirty="0">
                        <a:solidFill>
                          <a:srgbClr val="000000"/>
                        </a:solidFill>
                        <a:effectLst/>
                        <a:latin typeface="+mn-lt"/>
                      </a:endParaRPr>
                    </a:p>
                  </a:txBody>
                  <a:tcPr marL="9525" marR="9525" marT="9525" marB="0" anchor="ctr"/>
                </a:tc>
                <a:tc>
                  <a:txBody>
                    <a:bodyPr/>
                    <a:lstStyle/>
                    <a:p>
                      <a:pPr algn="ctr" fontAlgn="b"/>
                      <a:r>
                        <a:rPr lang="en-GB" sz="1200" b="1" u="none" strike="noStrike" dirty="0">
                          <a:effectLst/>
                          <a:latin typeface="+mn-lt"/>
                        </a:rPr>
                        <a:t>Large</a:t>
                      </a:r>
                      <a:endParaRPr lang="en-GB"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317607936"/>
                  </a:ext>
                </a:extLst>
              </a:tr>
              <a:tr h="386759">
                <a:tc>
                  <a:txBody>
                    <a:bodyPr/>
                    <a:lstStyle/>
                    <a:p>
                      <a:pPr algn="ctr" fontAlgn="b"/>
                      <a:r>
                        <a:rPr lang="en-GB" sz="1200" u="none" strike="noStrike" dirty="0">
                          <a:effectLst/>
                          <a:latin typeface="+mn-lt"/>
                        </a:rPr>
                        <a:t>1610</a:t>
                      </a:r>
                      <a:endParaRPr lang="en-GB" sz="1200" b="0" i="0" u="none" strike="noStrike" dirty="0">
                        <a:solidFill>
                          <a:srgbClr val="000000"/>
                        </a:solidFill>
                        <a:effectLst/>
                        <a:latin typeface="+mn-lt"/>
                      </a:endParaRPr>
                    </a:p>
                  </a:txBody>
                  <a:tcPr marL="9525" marR="9525" marT="9525" marB="0" anchor="ctr"/>
                </a:tc>
                <a:tc>
                  <a:txBody>
                    <a:bodyPr/>
                    <a:lstStyle/>
                    <a:p>
                      <a:pPr algn="ctr" fontAlgn="b"/>
                      <a:r>
                        <a:rPr lang="en-GB" sz="1200" u="none" strike="noStrike" dirty="0">
                          <a:effectLst/>
                          <a:latin typeface="+mn-lt"/>
                        </a:rPr>
                        <a:t>10804</a:t>
                      </a:r>
                      <a:endParaRPr lang="en-GB" sz="1200" b="0" i="0" u="none" strike="noStrike" dirty="0">
                        <a:solidFill>
                          <a:srgbClr val="000000"/>
                        </a:solidFill>
                        <a:effectLst/>
                        <a:latin typeface="+mn-lt"/>
                      </a:endParaRPr>
                    </a:p>
                  </a:txBody>
                  <a:tcPr marL="9525" marR="9525" marT="9525" marB="0" anchor="ctr"/>
                </a:tc>
                <a:tc>
                  <a:txBody>
                    <a:bodyPr/>
                    <a:lstStyle/>
                    <a:p>
                      <a:pPr algn="ctr" fontAlgn="b"/>
                      <a:r>
                        <a:rPr lang="en-GB" sz="1200" u="none" strike="noStrike" dirty="0">
                          <a:effectLst/>
                          <a:latin typeface="+mn-lt"/>
                        </a:rPr>
                        <a:t>83280</a:t>
                      </a:r>
                      <a:endParaRPr lang="en-GB"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866595028"/>
                  </a:ext>
                </a:extLst>
              </a:tr>
              <a:tr h="386759">
                <a:tc>
                  <a:txBody>
                    <a:bodyPr/>
                    <a:lstStyle/>
                    <a:p>
                      <a:pPr algn="ctr" fontAlgn="b"/>
                      <a:r>
                        <a:rPr lang="en-GB" sz="1200" u="none" strike="noStrike" dirty="0">
                          <a:effectLst/>
                          <a:latin typeface="+mn-lt"/>
                        </a:rPr>
                        <a:t>1908</a:t>
                      </a:r>
                      <a:endParaRPr lang="en-GB" sz="1200" b="0" i="0" u="none" strike="noStrike" dirty="0">
                        <a:solidFill>
                          <a:srgbClr val="000000"/>
                        </a:solidFill>
                        <a:effectLst/>
                        <a:latin typeface="+mn-lt"/>
                      </a:endParaRPr>
                    </a:p>
                  </a:txBody>
                  <a:tcPr marL="9525" marR="9525" marT="9525" marB="0" anchor="ctr"/>
                </a:tc>
                <a:tc>
                  <a:txBody>
                    <a:bodyPr/>
                    <a:lstStyle/>
                    <a:p>
                      <a:pPr algn="ctr" fontAlgn="b"/>
                      <a:r>
                        <a:rPr lang="en-GB" sz="1200" u="none" strike="noStrike">
                          <a:effectLst/>
                          <a:latin typeface="+mn-lt"/>
                        </a:rPr>
                        <a:t>13049</a:t>
                      </a:r>
                      <a:endParaRPr lang="en-GB" sz="1200" b="0" i="0" u="none" strike="noStrike">
                        <a:solidFill>
                          <a:srgbClr val="000000"/>
                        </a:solidFill>
                        <a:effectLst/>
                        <a:latin typeface="+mn-lt"/>
                      </a:endParaRPr>
                    </a:p>
                  </a:txBody>
                  <a:tcPr marL="9525" marR="9525" marT="9525" marB="0" anchor="ctr"/>
                </a:tc>
                <a:tc>
                  <a:txBody>
                    <a:bodyPr/>
                    <a:lstStyle/>
                    <a:p>
                      <a:pPr algn="ctr" fontAlgn="b"/>
                      <a:r>
                        <a:rPr lang="en-GB" sz="1200" u="none" strike="noStrike" dirty="0">
                          <a:effectLst/>
                          <a:latin typeface="+mn-lt"/>
                        </a:rPr>
                        <a:t>104533</a:t>
                      </a:r>
                      <a:endParaRPr lang="en-GB"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90122495"/>
                  </a:ext>
                </a:extLst>
              </a:tr>
            </a:tbl>
          </a:graphicData>
        </a:graphic>
      </p:graphicFrame>
      <p:graphicFrame>
        <p:nvGraphicFramePr>
          <p:cNvPr id="10" name="Table 9">
            <a:extLst>
              <a:ext uri="{FF2B5EF4-FFF2-40B4-BE49-F238E27FC236}">
                <a16:creationId xmlns:a16="http://schemas.microsoft.com/office/drawing/2014/main" id="{D73D7E7F-CC76-DA4D-BBA4-A71537B65FBE}"/>
              </a:ext>
            </a:extLst>
          </p:cNvPr>
          <p:cNvGraphicFramePr>
            <a:graphicFrameLocks noGrp="1"/>
          </p:cNvGraphicFramePr>
          <p:nvPr>
            <p:extLst>
              <p:ext uri="{D42A27DB-BD31-4B8C-83A1-F6EECF244321}">
                <p14:modId xmlns:p14="http://schemas.microsoft.com/office/powerpoint/2010/main" val="2568326819"/>
              </p:ext>
            </p:extLst>
          </p:nvPr>
        </p:nvGraphicFramePr>
        <p:xfrm>
          <a:off x="6457871" y="3750411"/>
          <a:ext cx="2505399" cy="1547036"/>
        </p:xfrm>
        <a:graphic>
          <a:graphicData uri="http://schemas.openxmlformats.org/drawingml/2006/table">
            <a:tbl>
              <a:tblPr firstRow="1" bandRow="1">
                <a:tableStyleId>{5C22544A-7EE6-4342-B048-85BDC9FD1C3A}</a:tableStyleId>
              </a:tblPr>
              <a:tblGrid>
                <a:gridCol w="784551">
                  <a:extLst>
                    <a:ext uri="{9D8B030D-6E8A-4147-A177-3AD203B41FA5}">
                      <a16:colId xmlns:a16="http://schemas.microsoft.com/office/drawing/2014/main" val="2458301201"/>
                    </a:ext>
                  </a:extLst>
                </a:gridCol>
                <a:gridCol w="860424">
                  <a:extLst>
                    <a:ext uri="{9D8B030D-6E8A-4147-A177-3AD203B41FA5}">
                      <a16:colId xmlns:a16="http://schemas.microsoft.com/office/drawing/2014/main" val="3468206789"/>
                    </a:ext>
                  </a:extLst>
                </a:gridCol>
                <a:gridCol w="860424">
                  <a:extLst>
                    <a:ext uri="{9D8B030D-6E8A-4147-A177-3AD203B41FA5}">
                      <a16:colId xmlns:a16="http://schemas.microsoft.com/office/drawing/2014/main" val="4287460287"/>
                    </a:ext>
                  </a:extLst>
                </a:gridCol>
              </a:tblGrid>
              <a:tr h="386759">
                <a:tc gridSpan="3">
                  <a:txBody>
                    <a:bodyPr/>
                    <a:lstStyle/>
                    <a:p>
                      <a:pPr algn="ctr" fontAlgn="b"/>
                      <a:r>
                        <a:rPr lang="en-GB" sz="1200" u="none" strike="noStrike" dirty="0">
                          <a:effectLst/>
                          <a:latin typeface="+mn-lt"/>
                        </a:rPr>
                        <a:t>Median Transfer Amount per Adult</a:t>
                      </a:r>
                      <a:endParaRPr lang="en-GB" sz="1200" b="0" i="0" u="none" strike="noStrike" dirty="0">
                        <a:solidFill>
                          <a:srgbClr val="000000"/>
                        </a:solidFill>
                        <a:effectLst/>
                        <a:latin typeface="+mn-lt"/>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8649701"/>
                  </a:ext>
                </a:extLst>
              </a:tr>
              <a:tr h="386759">
                <a:tc>
                  <a:txBody>
                    <a:bodyPr/>
                    <a:lstStyle/>
                    <a:p>
                      <a:pPr algn="ctr" fontAlgn="b"/>
                      <a:r>
                        <a:rPr lang="en-GB" sz="1200" b="1" i="0" u="none" strike="noStrike" dirty="0">
                          <a:solidFill>
                            <a:srgbClr val="000000"/>
                          </a:solidFill>
                          <a:effectLst/>
                          <a:latin typeface="+mn-lt"/>
                        </a:rPr>
                        <a:t>Small</a:t>
                      </a:r>
                    </a:p>
                  </a:txBody>
                  <a:tcPr marL="9525" marR="9525" marT="9525" marB="0" anchor="ctr"/>
                </a:tc>
                <a:tc>
                  <a:txBody>
                    <a:bodyPr/>
                    <a:lstStyle/>
                    <a:p>
                      <a:pPr algn="ctr" fontAlgn="b"/>
                      <a:r>
                        <a:rPr lang="en-GB" sz="1200" b="1" u="none" strike="noStrike" dirty="0">
                          <a:effectLst/>
                          <a:latin typeface="+mn-lt"/>
                        </a:rPr>
                        <a:t>Medium</a:t>
                      </a:r>
                      <a:endParaRPr lang="en-GB" sz="1200" b="1" i="0" u="none" strike="noStrike" dirty="0">
                        <a:solidFill>
                          <a:srgbClr val="000000"/>
                        </a:solidFill>
                        <a:effectLst/>
                        <a:latin typeface="+mn-lt"/>
                      </a:endParaRPr>
                    </a:p>
                  </a:txBody>
                  <a:tcPr marL="9525" marR="9525" marT="9525" marB="0" anchor="ctr"/>
                </a:tc>
                <a:tc>
                  <a:txBody>
                    <a:bodyPr/>
                    <a:lstStyle/>
                    <a:p>
                      <a:pPr algn="ctr" fontAlgn="b"/>
                      <a:r>
                        <a:rPr lang="en-GB" sz="1200" b="1" u="none" strike="noStrike" dirty="0">
                          <a:effectLst/>
                          <a:latin typeface="+mn-lt"/>
                        </a:rPr>
                        <a:t>Large</a:t>
                      </a:r>
                      <a:endParaRPr lang="en-GB"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317607936"/>
                  </a:ext>
                </a:extLst>
              </a:tr>
              <a:tr h="386759">
                <a:tc>
                  <a:txBody>
                    <a:bodyPr/>
                    <a:lstStyle/>
                    <a:p>
                      <a:pPr algn="ctr" fontAlgn="b"/>
                      <a:r>
                        <a:rPr lang="en-GB" sz="1200" u="none" strike="noStrike" dirty="0">
                          <a:effectLst/>
                          <a:latin typeface="+mn-lt"/>
                        </a:rPr>
                        <a:t>1160</a:t>
                      </a:r>
                      <a:endParaRPr lang="en-GB" sz="1200" b="0" i="0" u="none" strike="noStrike" dirty="0">
                        <a:solidFill>
                          <a:srgbClr val="000000"/>
                        </a:solidFill>
                        <a:effectLst/>
                        <a:latin typeface="+mn-lt"/>
                      </a:endParaRPr>
                    </a:p>
                  </a:txBody>
                  <a:tcPr marL="9525" marR="9525" marT="9525" marB="0" anchor="ctr"/>
                </a:tc>
                <a:tc>
                  <a:txBody>
                    <a:bodyPr/>
                    <a:lstStyle/>
                    <a:p>
                      <a:pPr algn="ctr" fontAlgn="b"/>
                      <a:r>
                        <a:rPr lang="en-GB" sz="1200" u="none" strike="noStrike" dirty="0">
                          <a:effectLst/>
                          <a:latin typeface="+mn-lt"/>
                        </a:rPr>
                        <a:t>8700</a:t>
                      </a:r>
                      <a:endParaRPr lang="en-GB" sz="1200" b="0" i="0" u="none" strike="noStrike" dirty="0">
                        <a:solidFill>
                          <a:srgbClr val="000000"/>
                        </a:solidFill>
                        <a:effectLst/>
                        <a:latin typeface="+mn-lt"/>
                      </a:endParaRPr>
                    </a:p>
                  </a:txBody>
                  <a:tcPr marL="9525" marR="9525" marT="9525" marB="0" anchor="ctr"/>
                </a:tc>
                <a:tc>
                  <a:txBody>
                    <a:bodyPr/>
                    <a:lstStyle/>
                    <a:p>
                      <a:pPr algn="ctr" fontAlgn="b"/>
                      <a:r>
                        <a:rPr lang="en-GB" sz="1200" u="none" strike="noStrike" dirty="0">
                          <a:effectLst/>
                          <a:latin typeface="+mn-lt"/>
                        </a:rPr>
                        <a:t>55100</a:t>
                      </a:r>
                      <a:endParaRPr lang="en-GB"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866595028"/>
                  </a:ext>
                </a:extLst>
              </a:tr>
              <a:tr h="386759">
                <a:tc>
                  <a:txBody>
                    <a:bodyPr/>
                    <a:lstStyle/>
                    <a:p>
                      <a:pPr algn="ctr" fontAlgn="b"/>
                      <a:r>
                        <a:rPr lang="en-GB" sz="1200" u="none" strike="noStrike" dirty="0">
                          <a:effectLst/>
                          <a:latin typeface="+mn-lt"/>
                        </a:rPr>
                        <a:t>1160</a:t>
                      </a:r>
                      <a:endParaRPr lang="en-GB" sz="1200" b="0" i="0" u="none" strike="noStrike" dirty="0">
                        <a:solidFill>
                          <a:srgbClr val="000000"/>
                        </a:solidFill>
                        <a:effectLst/>
                        <a:latin typeface="+mn-lt"/>
                      </a:endParaRPr>
                    </a:p>
                  </a:txBody>
                  <a:tcPr marL="9525" marR="9525" marT="9525" marB="0" anchor="ctr"/>
                </a:tc>
                <a:tc>
                  <a:txBody>
                    <a:bodyPr/>
                    <a:lstStyle/>
                    <a:p>
                      <a:pPr algn="ctr" fontAlgn="b"/>
                      <a:r>
                        <a:rPr lang="en-GB" sz="1200" u="none" strike="noStrike" dirty="0">
                          <a:effectLst/>
                          <a:latin typeface="+mn-lt"/>
                        </a:rPr>
                        <a:t>8820</a:t>
                      </a:r>
                      <a:endParaRPr lang="en-GB" sz="1200" b="0" i="0" u="none" strike="noStrike" dirty="0">
                        <a:solidFill>
                          <a:srgbClr val="000000"/>
                        </a:solidFill>
                        <a:effectLst/>
                        <a:latin typeface="+mn-lt"/>
                      </a:endParaRPr>
                    </a:p>
                  </a:txBody>
                  <a:tcPr marL="9525" marR="9525" marT="9525" marB="0" anchor="ctr"/>
                </a:tc>
                <a:tc>
                  <a:txBody>
                    <a:bodyPr/>
                    <a:lstStyle/>
                    <a:p>
                      <a:pPr algn="ctr" fontAlgn="b"/>
                      <a:r>
                        <a:rPr lang="en-GB" sz="1200" u="none" strike="noStrike" dirty="0">
                          <a:effectLst/>
                          <a:latin typeface="+mn-lt"/>
                        </a:rPr>
                        <a:t>61100</a:t>
                      </a:r>
                      <a:endParaRPr lang="en-GB"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90122495"/>
                  </a:ext>
                </a:extLst>
              </a:tr>
            </a:tbl>
          </a:graphicData>
        </a:graphic>
      </p:graphicFrame>
    </p:spTree>
    <p:extLst>
      <p:ext uri="{BB962C8B-B14F-4D97-AF65-F5344CB8AC3E}">
        <p14:creationId xmlns:p14="http://schemas.microsoft.com/office/powerpoint/2010/main" val="1746422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lstStyle/>
          <a:p>
            <a:r>
              <a:rPr lang="en-US" dirty="0"/>
              <a:t>Short term impact of transfers on wealth – Total wealth</a:t>
            </a:r>
          </a:p>
        </p:txBody>
      </p:sp>
      <p:sp>
        <p:nvSpPr>
          <p:cNvPr id="3" name="TextBox 2">
            <a:extLst>
              <a:ext uri="{FF2B5EF4-FFF2-40B4-BE49-F238E27FC236}">
                <a16:creationId xmlns:a16="http://schemas.microsoft.com/office/drawing/2014/main" id="{0EC88067-31EF-2641-BFEF-828E677AD4F4}"/>
              </a:ext>
            </a:extLst>
          </p:cNvPr>
          <p:cNvSpPr txBox="1"/>
          <p:nvPr/>
        </p:nvSpPr>
        <p:spPr>
          <a:xfrm>
            <a:off x="3509369" y="6156011"/>
            <a:ext cx="4245329" cy="369332"/>
          </a:xfrm>
          <a:prstGeom prst="rect">
            <a:avLst/>
          </a:prstGeom>
          <a:noFill/>
        </p:spPr>
        <p:txBody>
          <a:bodyPr wrap="none" rtlCol="0">
            <a:spAutoFit/>
          </a:bodyPr>
          <a:lstStyle/>
          <a:p>
            <a:r>
              <a:rPr lang="en-US" dirty="0"/>
              <a:t>*Median Total Household Wealth per Adult</a:t>
            </a:r>
          </a:p>
        </p:txBody>
      </p:sp>
      <p:pic>
        <p:nvPicPr>
          <p:cNvPr id="18" name="Picture 17">
            <a:extLst>
              <a:ext uri="{FF2B5EF4-FFF2-40B4-BE49-F238E27FC236}">
                <a16:creationId xmlns:a16="http://schemas.microsoft.com/office/drawing/2014/main" id="{26B81B76-D78A-5E42-B6AC-D40359122830}"/>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338567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27DB8F6-6F0E-C845-9CD9-AB35AEBFD928}"/>
              </a:ext>
            </a:extLst>
          </p:cNvPr>
          <p:cNvSpPr>
            <a:spLocks noGrp="1" noChangeArrowheads="1"/>
          </p:cNvSpPr>
          <p:nvPr>
            <p:ph type="title"/>
          </p:nvPr>
        </p:nvSpPr>
        <p:spPr>
          <a:xfrm>
            <a:off x="509451" y="260648"/>
            <a:ext cx="8634549" cy="1066800"/>
          </a:xfrm>
        </p:spPr>
        <p:txBody>
          <a:bodyPr>
            <a:normAutofit fontScale="90000"/>
          </a:bodyPr>
          <a:lstStyle/>
          <a:p>
            <a:r>
              <a:rPr lang="en-US" altLang="en-US" dirty="0"/>
              <a:t>Exploiting Household Wealth Surveys for Rich Countries</a:t>
            </a:r>
          </a:p>
        </p:txBody>
      </p:sp>
      <p:sp>
        <p:nvSpPr>
          <p:cNvPr id="3075" name="Rectangle 3">
            <a:extLst>
              <a:ext uri="{FF2B5EF4-FFF2-40B4-BE49-F238E27FC236}">
                <a16:creationId xmlns:a16="http://schemas.microsoft.com/office/drawing/2014/main" id="{68E3FD65-4C92-1D41-A5D2-6F4967E995FD}"/>
              </a:ext>
            </a:extLst>
          </p:cNvPr>
          <p:cNvSpPr>
            <a:spLocks noGrp="1" noChangeArrowheads="1"/>
          </p:cNvSpPr>
          <p:nvPr>
            <p:ph type="body" idx="1"/>
          </p:nvPr>
        </p:nvSpPr>
        <p:spPr>
          <a:xfrm>
            <a:off x="609600" y="1556792"/>
            <a:ext cx="8426896" cy="4549718"/>
          </a:xfrm>
        </p:spPr>
        <p:txBody>
          <a:bodyPr>
            <a:noAutofit/>
          </a:bodyPr>
          <a:lstStyle/>
          <a:p>
            <a:pPr>
              <a:lnSpc>
                <a:spcPct val="90000"/>
              </a:lnSpc>
            </a:pPr>
            <a:r>
              <a:rPr lang="en-IE" altLang="en-US" sz="2800" dirty="0"/>
              <a:t>US Survey of Consumer Finances (SCF)</a:t>
            </a:r>
          </a:p>
          <a:p>
            <a:pPr lvl="1">
              <a:lnSpc>
                <a:spcPct val="90000"/>
              </a:lnSpc>
            </a:pPr>
            <a:r>
              <a:rPr lang="en-IE" altLang="en-US" sz="2400" dirty="0"/>
              <a:t>cross-sectional every 3 years since 1983</a:t>
            </a:r>
          </a:p>
          <a:p>
            <a:pPr lvl="1">
              <a:lnSpc>
                <a:spcPct val="90000"/>
              </a:lnSpc>
            </a:pPr>
            <a:r>
              <a:rPr lang="en-IE" altLang="en-US" sz="2400" dirty="0"/>
              <a:t>oversamples top via employing tax data in sampling frame </a:t>
            </a:r>
          </a:p>
          <a:p>
            <a:pPr>
              <a:lnSpc>
                <a:spcPct val="90000"/>
              </a:lnSpc>
            </a:pPr>
            <a:r>
              <a:rPr lang="en-IE" altLang="en-US" sz="2800" dirty="0"/>
              <a:t>Household Finances and Consumption Survey (HFCS) for Eurozone countries from about 2010 </a:t>
            </a:r>
          </a:p>
          <a:p>
            <a:pPr lvl="1">
              <a:lnSpc>
                <a:spcPct val="90000"/>
              </a:lnSpc>
            </a:pPr>
            <a:r>
              <a:rPr lang="en-IE" altLang="en-US" sz="2400" dirty="0"/>
              <a:t>Cross-sectional survey with common ‘blueprint questionnaire’ but variation in design/implementation</a:t>
            </a:r>
          </a:p>
          <a:p>
            <a:pPr>
              <a:lnSpc>
                <a:spcPct val="90000"/>
              </a:lnSpc>
            </a:pPr>
            <a:r>
              <a:rPr lang="en-IE" altLang="en-US" sz="2800" dirty="0"/>
              <a:t>Wealth and Assets Survey for Great Britain (not NI) since 2006/08</a:t>
            </a:r>
          </a:p>
          <a:p>
            <a:pPr lvl="1">
              <a:lnSpc>
                <a:spcPct val="90000"/>
              </a:lnSpc>
            </a:pPr>
            <a:r>
              <a:rPr lang="en-IE" altLang="en-US" sz="2400" dirty="0"/>
              <a:t>Longitudinal survey in 2-year waves now at W 8</a:t>
            </a:r>
          </a:p>
        </p:txBody>
      </p:sp>
    </p:spTree>
    <p:extLst>
      <p:ext uri="{BB962C8B-B14F-4D97-AF65-F5344CB8AC3E}">
        <p14:creationId xmlns:p14="http://schemas.microsoft.com/office/powerpoint/2010/main" val="3772073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lstStyle/>
          <a:p>
            <a:r>
              <a:rPr lang="en-US" dirty="0"/>
              <a:t>Short term impact of transfers on wealth – Property wealth</a:t>
            </a:r>
          </a:p>
        </p:txBody>
      </p:sp>
      <p:pic>
        <p:nvPicPr>
          <p:cNvPr id="9" name="Picture 8">
            <a:extLst>
              <a:ext uri="{FF2B5EF4-FFF2-40B4-BE49-F238E27FC236}">
                <a16:creationId xmlns:a16="http://schemas.microsoft.com/office/drawing/2014/main" id="{1E6173C9-36AC-9F4E-8FA8-FCF6B9A17094}"/>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3235054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lstStyle/>
          <a:p>
            <a:r>
              <a:rPr lang="en-US" dirty="0"/>
              <a:t>Short term impact of transfers on wealth – Physical Wealth</a:t>
            </a:r>
          </a:p>
        </p:txBody>
      </p:sp>
      <p:pic>
        <p:nvPicPr>
          <p:cNvPr id="5" name="Picture 4">
            <a:extLst>
              <a:ext uri="{FF2B5EF4-FFF2-40B4-BE49-F238E27FC236}">
                <a16:creationId xmlns:a16="http://schemas.microsoft.com/office/drawing/2014/main" id="{49C70908-560D-694A-94B1-3FC10EBC5111}"/>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2468238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lstStyle/>
          <a:p>
            <a:r>
              <a:rPr lang="en-US" dirty="0"/>
              <a:t>Short term impact of transfers on wealth – Financial wealth</a:t>
            </a:r>
          </a:p>
        </p:txBody>
      </p:sp>
      <p:pic>
        <p:nvPicPr>
          <p:cNvPr id="5" name="Picture 4">
            <a:extLst>
              <a:ext uri="{FF2B5EF4-FFF2-40B4-BE49-F238E27FC236}">
                <a16:creationId xmlns:a16="http://schemas.microsoft.com/office/drawing/2014/main" id="{2D01AD51-AD48-B042-A146-C96EB252BE7C}"/>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4030421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normAutofit/>
          </a:bodyPr>
          <a:lstStyle/>
          <a:p>
            <a:r>
              <a:rPr lang="en-US" sz="3200" dirty="0"/>
              <a:t>Longitudinal sample. Baseline gender wealth gap</a:t>
            </a:r>
          </a:p>
        </p:txBody>
      </p:sp>
      <p:pic>
        <p:nvPicPr>
          <p:cNvPr id="6" name="Picture 5">
            <a:extLst>
              <a:ext uri="{FF2B5EF4-FFF2-40B4-BE49-F238E27FC236}">
                <a16:creationId xmlns:a16="http://schemas.microsoft.com/office/drawing/2014/main" id="{19309BD9-F91E-A84A-8575-61822CAECAEE}"/>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1471529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normAutofit/>
          </a:bodyPr>
          <a:lstStyle/>
          <a:p>
            <a:r>
              <a:rPr lang="en-US" sz="3200" dirty="0"/>
              <a:t>Longitudinal sample. Baseline gender total wealth gap by (future) transfer group</a:t>
            </a:r>
          </a:p>
        </p:txBody>
      </p:sp>
      <p:pic>
        <p:nvPicPr>
          <p:cNvPr id="4" name="Picture 3">
            <a:extLst>
              <a:ext uri="{FF2B5EF4-FFF2-40B4-BE49-F238E27FC236}">
                <a16:creationId xmlns:a16="http://schemas.microsoft.com/office/drawing/2014/main" id="{4B5A50F0-CF19-F146-BCE1-07F38CCE6090}"/>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1526092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normAutofit/>
          </a:bodyPr>
          <a:lstStyle/>
          <a:p>
            <a:r>
              <a:rPr lang="en-US" sz="3200" dirty="0"/>
              <a:t>Short term impact of transfers on the gender wealth gap – Total Wealth </a:t>
            </a:r>
          </a:p>
        </p:txBody>
      </p:sp>
      <p:pic>
        <p:nvPicPr>
          <p:cNvPr id="6" name="Picture 5">
            <a:extLst>
              <a:ext uri="{FF2B5EF4-FFF2-40B4-BE49-F238E27FC236}">
                <a16:creationId xmlns:a16="http://schemas.microsoft.com/office/drawing/2014/main" id="{F2BF9BA4-453D-2547-AEF4-1D44E74C6D5C}"/>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3461730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normAutofit/>
          </a:bodyPr>
          <a:lstStyle/>
          <a:p>
            <a:r>
              <a:rPr lang="en-US" sz="3200" dirty="0"/>
              <a:t>Longitudinal sample. Baseline gender property wealth gap by (future) transfer group</a:t>
            </a:r>
          </a:p>
        </p:txBody>
      </p:sp>
      <p:pic>
        <p:nvPicPr>
          <p:cNvPr id="5" name="Picture 4">
            <a:extLst>
              <a:ext uri="{FF2B5EF4-FFF2-40B4-BE49-F238E27FC236}">
                <a16:creationId xmlns:a16="http://schemas.microsoft.com/office/drawing/2014/main" id="{40F752E9-A361-8747-A2B0-D03F8E4DB6DC}"/>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3549873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normAutofit/>
          </a:bodyPr>
          <a:lstStyle/>
          <a:p>
            <a:r>
              <a:rPr lang="en-US" sz="3200" dirty="0"/>
              <a:t>Short term impact of transfers on the gender wealth gap – Property Wealth </a:t>
            </a:r>
          </a:p>
        </p:txBody>
      </p:sp>
      <p:pic>
        <p:nvPicPr>
          <p:cNvPr id="4" name="Picture 3">
            <a:extLst>
              <a:ext uri="{FF2B5EF4-FFF2-40B4-BE49-F238E27FC236}">
                <a16:creationId xmlns:a16="http://schemas.microsoft.com/office/drawing/2014/main" id="{8694BE9A-51FC-844B-AAD1-456B61EB6ED6}"/>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1412136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normAutofit/>
          </a:bodyPr>
          <a:lstStyle/>
          <a:p>
            <a:r>
              <a:rPr lang="en-US" sz="3200" dirty="0"/>
              <a:t>Longitudinal sample. Baseline gender physical wealth gap by (future) transfer group</a:t>
            </a:r>
          </a:p>
        </p:txBody>
      </p:sp>
      <p:pic>
        <p:nvPicPr>
          <p:cNvPr id="7" name="Picture 6">
            <a:extLst>
              <a:ext uri="{FF2B5EF4-FFF2-40B4-BE49-F238E27FC236}">
                <a16:creationId xmlns:a16="http://schemas.microsoft.com/office/drawing/2014/main" id="{60ECB214-6FC1-2446-AAF7-ECDA7FCC751E}"/>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3762491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normAutofit/>
          </a:bodyPr>
          <a:lstStyle/>
          <a:p>
            <a:r>
              <a:rPr lang="en-US" sz="3200" dirty="0"/>
              <a:t>Short term impact of transfers on the gender wealth gap – Physical Wealth </a:t>
            </a:r>
          </a:p>
        </p:txBody>
      </p:sp>
      <p:pic>
        <p:nvPicPr>
          <p:cNvPr id="5" name="Picture 4">
            <a:extLst>
              <a:ext uri="{FF2B5EF4-FFF2-40B4-BE49-F238E27FC236}">
                <a16:creationId xmlns:a16="http://schemas.microsoft.com/office/drawing/2014/main" id="{DFEF730F-0AA0-D647-83D0-F13D5C39F7BE}"/>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142160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27DB8F6-6F0E-C845-9CD9-AB35AEBFD928}"/>
              </a:ext>
            </a:extLst>
          </p:cNvPr>
          <p:cNvSpPr>
            <a:spLocks noGrp="1" noChangeArrowheads="1"/>
          </p:cNvSpPr>
          <p:nvPr>
            <p:ph type="title"/>
          </p:nvPr>
        </p:nvSpPr>
        <p:spPr>
          <a:xfrm>
            <a:off x="710921" y="139539"/>
            <a:ext cx="8197947" cy="1066800"/>
          </a:xfrm>
        </p:spPr>
        <p:txBody>
          <a:bodyPr>
            <a:normAutofit fontScale="90000"/>
          </a:bodyPr>
          <a:lstStyle/>
          <a:p>
            <a:r>
              <a:rPr lang="en-US" altLang="en-US" dirty="0"/>
              <a:t>Distribution of </a:t>
            </a:r>
            <a:r>
              <a:rPr lang="en-US" altLang="en-US" dirty="0" err="1"/>
              <a:t>Inter’al</a:t>
            </a:r>
            <a:r>
              <a:rPr lang="en-US" altLang="en-US" dirty="0"/>
              <a:t> Transfers by Wealth</a:t>
            </a:r>
          </a:p>
        </p:txBody>
      </p:sp>
      <p:graphicFrame>
        <p:nvGraphicFramePr>
          <p:cNvPr id="4" name="Chart 3">
            <a:extLst>
              <a:ext uri="{FF2B5EF4-FFF2-40B4-BE49-F238E27FC236}">
                <a16:creationId xmlns:a16="http://schemas.microsoft.com/office/drawing/2014/main" id="{A6D598A4-8D7B-3D4C-82E3-A3E4A71BDD06}"/>
              </a:ext>
            </a:extLst>
          </p:cNvPr>
          <p:cNvGraphicFramePr>
            <a:graphicFrameLocks/>
          </p:cNvGraphicFramePr>
          <p:nvPr/>
        </p:nvGraphicFramePr>
        <p:xfrm>
          <a:off x="352697" y="1203189"/>
          <a:ext cx="8360229" cy="513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5057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normAutofit/>
          </a:bodyPr>
          <a:lstStyle/>
          <a:p>
            <a:r>
              <a:rPr lang="en-US" sz="3200" dirty="0"/>
              <a:t>Longitudinal sample. Baseline gender financial wealth gap by (future) transfer group</a:t>
            </a:r>
          </a:p>
        </p:txBody>
      </p:sp>
      <p:pic>
        <p:nvPicPr>
          <p:cNvPr id="4" name="Picture 3">
            <a:extLst>
              <a:ext uri="{FF2B5EF4-FFF2-40B4-BE49-F238E27FC236}">
                <a16:creationId xmlns:a16="http://schemas.microsoft.com/office/drawing/2014/main" id="{1F7D2953-5EC4-8247-82DB-09C095714882}"/>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3031655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normAutofit/>
          </a:bodyPr>
          <a:lstStyle/>
          <a:p>
            <a:r>
              <a:rPr lang="en-US" sz="3200" dirty="0"/>
              <a:t>Short term impact of transfers on the gender wealth gap – Financial Wealth </a:t>
            </a:r>
          </a:p>
        </p:txBody>
      </p:sp>
      <p:pic>
        <p:nvPicPr>
          <p:cNvPr id="4" name="Picture 3">
            <a:extLst>
              <a:ext uri="{FF2B5EF4-FFF2-40B4-BE49-F238E27FC236}">
                <a16:creationId xmlns:a16="http://schemas.microsoft.com/office/drawing/2014/main" id="{D47293E3-D8CD-4245-A629-0915A99E552F}"/>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2701106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lstStyle/>
          <a:p>
            <a:r>
              <a:rPr lang="en-US" dirty="0"/>
              <a:t>Longitudinal sample (individuals)</a:t>
            </a:r>
          </a:p>
        </p:txBody>
      </p:sp>
      <p:graphicFrame>
        <p:nvGraphicFramePr>
          <p:cNvPr id="5" name="Content Placeholder 3">
            <a:extLst>
              <a:ext uri="{FF2B5EF4-FFF2-40B4-BE49-F238E27FC236}">
                <a16:creationId xmlns:a16="http://schemas.microsoft.com/office/drawing/2014/main" id="{68CC6240-F696-B245-A56A-1C16B3A441FE}"/>
              </a:ext>
            </a:extLst>
          </p:cNvPr>
          <p:cNvGraphicFramePr>
            <a:graphicFrameLocks/>
          </p:cNvGraphicFramePr>
          <p:nvPr/>
        </p:nvGraphicFramePr>
        <p:xfrm>
          <a:off x="984252" y="1772816"/>
          <a:ext cx="4510902" cy="1656183"/>
        </p:xfrm>
        <a:graphic>
          <a:graphicData uri="http://schemas.openxmlformats.org/drawingml/2006/table">
            <a:tbl>
              <a:tblPr firstRow="1" bandRow="1">
                <a:tableStyleId>{5C22544A-7EE6-4342-B048-85BDC9FD1C3A}</a:tableStyleId>
              </a:tblPr>
              <a:tblGrid>
                <a:gridCol w="751817">
                  <a:extLst>
                    <a:ext uri="{9D8B030D-6E8A-4147-A177-3AD203B41FA5}">
                      <a16:colId xmlns:a16="http://schemas.microsoft.com/office/drawing/2014/main" val="2828182312"/>
                    </a:ext>
                  </a:extLst>
                </a:gridCol>
                <a:gridCol w="751817">
                  <a:extLst>
                    <a:ext uri="{9D8B030D-6E8A-4147-A177-3AD203B41FA5}">
                      <a16:colId xmlns:a16="http://schemas.microsoft.com/office/drawing/2014/main" val="612088413"/>
                    </a:ext>
                  </a:extLst>
                </a:gridCol>
                <a:gridCol w="751817">
                  <a:extLst>
                    <a:ext uri="{9D8B030D-6E8A-4147-A177-3AD203B41FA5}">
                      <a16:colId xmlns:a16="http://schemas.microsoft.com/office/drawing/2014/main" val="3226584370"/>
                    </a:ext>
                  </a:extLst>
                </a:gridCol>
                <a:gridCol w="917937">
                  <a:extLst>
                    <a:ext uri="{9D8B030D-6E8A-4147-A177-3AD203B41FA5}">
                      <a16:colId xmlns:a16="http://schemas.microsoft.com/office/drawing/2014/main" val="176449070"/>
                    </a:ext>
                  </a:extLst>
                </a:gridCol>
                <a:gridCol w="664029">
                  <a:extLst>
                    <a:ext uri="{9D8B030D-6E8A-4147-A177-3AD203B41FA5}">
                      <a16:colId xmlns:a16="http://schemas.microsoft.com/office/drawing/2014/main" val="2716011378"/>
                    </a:ext>
                  </a:extLst>
                </a:gridCol>
                <a:gridCol w="673485">
                  <a:extLst>
                    <a:ext uri="{9D8B030D-6E8A-4147-A177-3AD203B41FA5}">
                      <a16:colId xmlns:a16="http://schemas.microsoft.com/office/drawing/2014/main" val="705862976"/>
                    </a:ext>
                  </a:extLst>
                </a:gridCol>
              </a:tblGrid>
              <a:tr h="496505">
                <a:tc>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marB="0" anchor="ctr"/>
                </a:tc>
                <a:tc gridSpan="5">
                  <a:txBody>
                    <a:bodyPr/>
                    <a:lstStyle/>
                    <a:p>
                      <a:pPr algn="ctr" fontAlgn="b"/>
                      <a:r>
                        <a:rPr lang="en-GB" sz="1200" u="none" strike="noStrike" dirty="0">
                          <a:effectLst/>
                        </a:rPr>
                        <a:t>40-80 yrs. old sample</a:t>
                      </a:r>
                      <a:endParaRPr lang="en-GB"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GB" sz="12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75479345"/>
                  </a:ext>
                </a:extLst>
              </a:tr>
              <a:tr h="419343">
                <a:tc>
                  <a:txBody>
                    <a:bodyPr/>
                    <a:lstStyle/>
                    <a:p>
                      <a:pPr algn="ctr" fontAlgn="b"/>
                      <a:endParaRPr lang="en-GB" sz="1200" b="1" kern="1200" dirty="0">
                        <a:solidFill>
                          <a:schemeClr val="lt1"/>
                        </a:solidFill>
                        <a:latin typeface="+mn-lt"/>
                        <a:ea typeface="+mn-ea"/>
                        <a:cs typeface="+mn-cs"/>
                      </a:endParaRPr>
                    </a:p>
                  </a:txBody>
                  <a:tcPr marL="9525" marR="9525" marT="9525" marB="0" anchor="ctr"/>
                </a:tc>
                <a:tc>
                  <a:txBody>
                    <a:bodyPr/>
                    <a:lstStyle/>
                    <a:p>
                      <a:pPr algn="ctr" fontAlgn="b"/>
                      <a:r>
                        <a:rPr lang="en-GB" sz="1200" b="0" i="0" u="none" strike="noStrike" dirty="0">
                          <a:solidFill>
                            <a:srgbClr val="000000"/>
                          </a:solidFill>
                          <a:effectLst/>
                          <a:latin typeface="Calibri" panose="020F0502020204030204" pitchFamily="34" charset="0"/>
                        </a:rPr>
                        <a:t>Obs.</a:t>
                      </a:r>
                    </a:p>
                  </a:txBody>
                  <a:tcPr marL="9525" marR="9525" marT="9525" marB="0" anchor="ctr"/>
                </a:tc>
                <a:tc>
                  <a:txBody>
                    <a:bodyPr/>
                    <a:lstStyle/>
                    <a:p>
                      <a:pPr algn="ctr" fontAlgn="b"/>
                      <a:r>
                        <a:rPr lang="en-GB" sz="1200" u="none" strike="noStrike" dirty="0">
                          <a:effectLst/>
                        </a:rPr>
                        <a:t>Av. Age</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 Receiving</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b="0" i="0" u="none" strike="noStrike" dirty="0">
                          <a:solidFill>
                            <a:srgbClr val="000000"/>
                          </a:solidFill>
                          <a:effectLst/>
                          <a:latin typeface="Calibri" panose="020F0502020204030204" pitchFamily="34" charset="0"/>
                        </a:rPr>
                        <a:t>Av. Amount</a:t>
                      </a:r>
                    </a:p>
                  </a:txBody>
                  <a:tcPr marL="9525" marR="9525" marT="9525" marB="0" anchor="ctr"/>
                </a:tc>
                <a:tc>
                  <a:txBody>
                    <a:bodyPr/>
                    <a:lstStyle/>
                    <a:p>
                      <a:pPr algn="ctr" fontAlgn="b"/>
                      <a:r>
                        <a:rPr lang="en-GB" sz="1200" b="0" i="0" u="none" strike="noStrike" dirty="0">
                          <a:solidFill>
                            <a:srgbClr val="000000"/>
                          </a:solidFill>
                          <a:effectLst/>
                          <a:latin typeface="Calibri" panose="020F0502020204030204" pitchFamily="34" charset="0"/>
                        </a:rPr>
                        <a:t>Median Amount</a:t>
                      </a:r>
                    </a:p>
                  </a:txBody>
                  <a:tcPr marL="9525" marR="9525" marT="9525" marB="0" anchor="ctr"/>
                </a:tc>
                <a:extLst>
                  <a:ext uri="{0D108BD9-81ED-4DB2-BD59-A6C34878D82A}">
                    <a16:rowId xmlns:a16="http://schemas.microsoft.com/office/drawing/2014/main" val="1587889006"/>
                  </a:ext>
                </a:extLst>
              </a:tr>
              <a:tr h="350701">
                <a:tc>
                  <a:txBody>
                    <a:bodyPr/>
                    <a:lstStyle/>
                    <a:p>
                      <a:pPr algn="ctr" fontAlgn="b"/>
                      <a:r>
                        <a:rPr lang="en-GB" sz="1200" b="1" u="none" strike="noStrike" dirty="0">
                          <a:effectLst/>
                        </a:rPr>
                        <a:t>Men</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b="0" i="0" u="none" strike="noStrike" dirty="0">
                          <a:solidFill>
                            <a:srgbClr val="000000"/>
                          </a:solidFill>
                          <a:effectLst/>
                          <a:latin typeface="+mn-lt"/>
                        </a:rPr>
                        <a:t>19026</a:t>
                      </a:r>
                    </a:p>
                  </a:txBody>
                  <a:tcPr marL="9525" marR="9525" marT="9525" marB="0" anchor="ctr"/>
                </a:tc>
                <a:tc>
                  <a:txBody>
                    <a:bodyPr/>
                    <a:lstStyle/>
                    <a:p>
                      <a:pPr algn="ctr" fontAlgn="b"/>
                      <a:r>
                        <a:rPr lang="en-GB" sz="1200" b="0" i="0" u="none" strike="noStrike" dirty="0">
                          <a:solidFill>
                            <a:srgbClr val="000000"/>
                          </a:solidFill>
                          <a:effectLst/>
                          <a:latin typeface="+mn-lt"/>
                        </a:rPr>
                        <a:t>57.5</a:t>
                      </a:r>
                    </a:p>
                  </a:txBody>
                  <a:tcPr marL="9525" marR="9525" marT="9525" marB="0" anchor="ctr"/>
                </a:tc>
                <a:tc>
                  <a:txBody>
                    <a:bodyPr/>
                    <a:lstStyle/>
                    <a:p>
                      <a:pPr algn="ctr" fontAlgn="b"/>
                      <a:r>
                        <a:rPr lang="en-GB" sz="1200" b="0" i="0" u="none" strike="noStrike" dirty="0">
                          <a:solidFill>
                            <a:srgbClr val="000000"/>
                          </a:solidFill>
                          <a:effectLst/>
                          <a:latin typeface="+mn-lt"/>
                        </a:rPr>
                        <a:t>5.4%</a:t>
                      </a:r>
                    </a:p>
                  </a:txBody>
                  <a:tcPr marL="9525" marR="9525" marT="9525" marB="0" anchor="ctr"/>
                </a:tc>
                <a:tc>
                  <a:txBody>
                    <a:bodyPr/>
                    <a:lstStyle/>
                    <a:p>
                      <a:pPr algn="ctr" fontAlgn="b"/>
                      <a:r>
                        <a:rPr lang="en-GB" sz="1200" b="0" i="0" u="none" strike="noStrike" dirty="0">
                          <a:solidFill>
                            <a:srgbClr val="000000"/>
                          </a:solidFill>
                          <a:effectLst/>
                          <a:latin typeface="+mn-lt"/>
                        </a:rPr>
                        <a:t>46784</a:t>
                      </a:r>
                    </a:p>
                  </a:txBody>
                  <a:tcPr marL="9525" marR="9525" marT="9525" marB="0" anchor="ctr"/>
                </a:tc>
                <a:tc>
                  <a:txBody>
                    <a:bodyPr/>
                    <a:lstStyle/>
                    <a:p>
                      <a:pPr algn="ctr" fontAlgn="b"/>
                      <a:r>
                        <a:rPr lang="en-GB" sz="1200" b="0" i="0" u="none" strike="noStrike" dirty="0">
                          <a:solidFill>
                            <a:srgbClr val="000000"/>
                          </a:solidFill>
                          <a:effectLst/>
                          <a:latin typeface="+mn-lt"/>
                        </a:rPr>
                        <a:t>8250</a:t>
                      </a:r>
                    </a:p>
                  </a:txBody>
                  <a:tcPr marL="9525" marR="9525" marT="9525" marB="0" anchor="ctr"/>
                </a:tc>
                <a:extLst>
                  <a:ext uri="{0D108BD9-81ED-4DB2-BD59-A6C34878D82A}">
                    <a16:rowId xmlns:a16="http://schemas.microsoft.com/office/drawing/2014/main" val="1525959778"/>
                  </a:ext>
                </a:extLst>
              </a:tr>
              <a:tr h="389634">
                <a:tc>
                  <a:txBody>
                    <a:bodyPr/>
                    <a:lstStyle/>
                    <a:p>
                      <a:pPr algn="ctr" fontAlgn="b"/>
                      <a:r>
                        <a:rPr lang="en-GB" sz="1200" b="1" u="none" strike="noStrike" dirty="0">
                          <a:effectLst/>
                        </a:rPr>
                        <a:t>Women</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b="0" i="0" u="none" strike="noStrike" dirty="0">
                          <a:solidFill>
                            <a:srgbClr val="000000"/>
                          </a:solidFill>
                          <a:effectLst/>
                          <a:latin typeface="+mn-lt"/>
                        </a:rPr>
                        <a:t>20748</a:t>
                      </a:r>
                    </a:p>
                  </a:txBody>
                  <a:tcPr marL="9525" marR="9525" marT="9525" marB="0" anchor="ctr"/>
                </a:tc>
                <a:tc>
                  <a:txBody>
                    <a:bodyPr/>
                    <a:lstStyle/>
                    <a:p>
                      <a:pPr algn="ctr" fontAlgn="b"/>
                      <a:r>
                        <a:rPr lang="en-GB" sz="1200" b="0" i="0" u="none" strike="noStrike" dirty="0">
                          <a:solidFill>
                            <a:srgbClr val="000000"/>
                          </a:solidFill>
                          <a:effectLst/>
                          <a:latin typeface="+mn-lt"/>
                        </a:rPr>
                        <a:t>57.9</a:t>
                      </a:r>
                    </a:p>
                  </a:txBody>
                  <a:tcPr marL="9525" marR="9525" marT="9525" marB="0" anchor="ctr"/>
                </a:tc>
                <a:tc>
                  <a:txBody>
                    <a:bodyPr/>
                    <a:lstStyle/>
                    <a:p>
                      <a:pPr algn="ctr" fontAlgn="b"/>
                      <a:r>
                        <a:rPr lang="en-GB" sz="1200" b="0" i="0" u="none" strike="noStrike" dirty="0">
                          <a:solidFill>
                            <a:srgbClr val="000000"/>
                          </a:solidFill>
                          <a:effectLst/>
                          <a:latin typeface="+mn-lt"/>
                        </a:rPr>
                        <a:t>6.2%</a:t>
                      </a:r>
                    </a:p>
                  </a:txBody>
                  <a:tcPr marL="9525" marR="9525" marT="9525" marB="0" anchor="ctr"/>
                </a:tc>
                <a:tc>
                  <a:txBody>
                    <a:bodyPr/>
                    <a:lstStyle/>
                    <a:p>
                      <a:pPr algn="ctr" fontAlgn="b"/>
                      <a:r>
                        <a:rPr lang="en-GB" sz="1200" b="0" i="0" u="none" strike="noStrike" dirty="0">
                          <a:solidFill>
                            <a:srgbClr val="000000"/>
                          </a:solidFill>
                          <a:effectLst/>
                          <a:latin typeface="+mn-lt"/>
                        </a:rPr>
                        <a:t>43725</a:t>
                      </a:r>
                    </a:p>
                  </a:txBody>
                  <a:tcPr marL="9525" marR="9525" marT="9525" marB="0" anchor="ctr"/>
                </a:tc>
                <a:tc>
                  <a:txBody>
                    <a:bodyPr/>
                    <a:lstStyle/>
                    <a:p>
                      <a:pPr algn="ctr" fontAlgn="b"/>
                      <a:r>
                        <a:rPr lang="en-GB" sz="1200" b="0" i="0" u="none" strike="noStrike" dirty="0">
                          <a:solidFill>
                            <a:srgbClr val="000000"/>
                          </a:solidFill>
                          <a:effectLst/>
                          <a:latin typeface="+mn-lt"/>
                        </a:rPr>
                        <a:t>8250</a:t>
                      </a:r>
                    </a:p>
                  </a:txBody>
                  <a:tcPr marL="9525" marR="9525" marT="9525" marB="0" anchor="ctr"/>
                </a:tc>
                <a:extLst>
                  <a:ext uri="{0D108BD9-81ED-4DB2-BD59-A6C34878D82A}">
                    <a16:rowId xmlns:a16="http://schemas.microsoft.com/office/drawing/2014/main" val="3345057817"/>
                  </a:ext>
                </a:extLst>
              </a:tr>
            </a:tbl>
          </a:graphicData>
        </a:graphic>
      </p:graphicFrame>
      <p:graphicFrame>
        <p:nvGraphicFramePr>
          <p:cNvPr id="7" name="Table 6">
            <a:extLst>
              <a:ext uri="{FF2B5EF4-FFF2-40B4-BE49-F238E27FC236}">
                <a16:creationId xmlns:a16="http://schemas.microsoft.com/office/drawing/2014/main" id="{E8A341B0-680D-724D-801A-F2FDE3F4E026}"/>
              </a:ext>
            </a:extLst>
          </p:cNvPr>
          <p:cNvGraphicFramePr>
            <a:graphicFrameLocks noGrp="1"/>
          </p:cNvGraphicFramePr>
          <p:nvPr/>
        </p:nvGraphicFramePr>
        <p:xfrm>
          <a:off x="984252" y="3750411"/>
          <a:ext cx="2457522" cy="1547036"/>
        </p:xfrm>
        <a:graphic>
          <a:graphicData uri="http://schemas.openxmlformats.org/drawingml/2006/table">
            <a:tbl>
              <a:tblPr firstRow="1" bandRow="1">
                <a:tableStyleId>{5C22544A-7EE6-4342-B048-85BDC9FD1C3A}</a:tableStyleId>
              </a:tblPr>
              <a:tblGrid>
                <a:gridCol w="693737">
                  <a:extLst>
                    <a:ext uri="{9D8B030D-6E8A-4147-A177-3AD203B41FA5}">
                      <a16:colId xmlns:a16="http://schemas.microsoft.com/office/drawing/2014/main" val="1302146579"/>
                    </a:ext>
                  </a:extLst>
                </a:gridCol>
                <a:gridCol w="535024">
                  <a:extLst>
                    <a:ext uri="{9D8B030D-6E8A-4147-A177-3AD203B41FA5}">
                      <a16:colId xmlns:a16="http://schemas.microsoft.com/office/drawing/2014/main" val="2550100195"/>
                    </a:ext>
                  </a:extLst>
                </a:gridCol>
                <a:gridCol w="716777">
                  <a:extLst>
                    <a:ext uri="{9D8B030D-6E8A-4147-A177-3AD203B41FA5}">
                      <a16:colId xmlns:a16="http://schemas.microsoft.com/office/drawing/2014/main" val="3365751435"/>
                    </a:ext>
                  </a:extLst>
                </a:gridCol>
                <a:gridCol w="511984">
                  <a:extLst>
                    <a:ext uri="{9D8B030D-6E8A-4147-A177-3AD203B41FA5}">
                      <a16:colId xmlns:a16="http://schemas.microsoft.com/office/drawing/2014/main" val="2828429716"/>
                    </a:ext>
                  </a:extLst>
                </a:gridCol>
              </a:tblGrid>
              <a:tr h="386759">
                <a:tc>
                  <a:txBody>
                    <a:bodyPr/>
                    <a:lstStyle/>
                    <a:p>
                      <a:pPr algn="ctr" fontAlgn="b"/>
                      <a:endParaRPr lang="en-GB" sz="1200" b="1" i="0" u="none" strike="noStrike" dirty="0">
                        <a:solidFill>
                          <a:srgbClr val="000000"/>
                        </a:solidFill>
                        <a:effectLst/>
                        <a:latin typeface="+mn-lt"/>
                      </a:endParaRPr>
                    </a:p>
                  </a:txBody>
                  <a:tcPr marL="9525" marR="9525" marT="9525" marB="0" anchor="ctr"/>
                </a:tc>
                <a:tc gridSpan="3">
                  <a:txBody>
                    <a:bodyPr/>
                    <a:lstStyle/>
                    <a:p>
                      <a:pPr algn="ctr" fontAlgn="b"/>
                      <a:r>
                        <a:rPr lang="en-GB" sz="1200" u="none" strike="noStrike" dirty="0">
                          <a:effectLst/>
                          <a:latin typeface="+mn-lt"/>
                        </a:rPr>
                        <a:t>% in each group among transfer recipients</a:t>
                      </a:r>
                      <a:endParaRPr lang="en-GB" sz="1200" b="0" i="0" u="none" strike="noStrike" dirty="0">
                        <a:solidFill>
                          <a:srgbClr val="000000"/>
                        </a:solidFill>
                        <a:effectLst/>
                        <a:latin typeface="+mn-lt"/>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9132275"/>
                  </a:ext>
                </a:extLst>
              </a:tr>
              <a:tr h="386759">
                <a:tc>
                  <a:txBody>
                    <a:bodyPr/>
                    <a:lstStyle/>
                    <a:p>
                      <a:pPr algn="ctr" fontAlgn="b"/>
                      <a:endParaRPr lang="en-GB" sz="1200" b="1" i="0" u="none" strike="noStrike" dirty="0">
                        <a:solidFill>
                          <a:srgbClr val="000000"/>
                        </a:solidFill>
                        <a:effectLst/>
                        <a:latin typeface="+mn-lt"/>
                      </a:endParaRPr>
                    </a:p>
                  </a:txBody>
                  <a:tcPr marL="9525" marR="9525" marT="9525" marB="0" anchor="ctr"/>
                </a:tc>
                <a:tc>
                  <a:txBody>
                    <a:bodyPr/>
                    <a:lstStyle/>
                    <a:p>
                      <a:pPr algn="ctr" fontAlgn="b"/>
                      <a:r>
                        <a:rPr lang="en-GB" sz="1200" b="1" u="none" strike="noStrike" dirty="0">
                          <a:effectLst/>
                          <a:latin typeface="+mn-lt"/>
                        </a:rPr>
                        <a:t>Small</a:t>
                      </a:r>
                      <a:endParaRPr lang="en-GB" sz="1200" b="1" i="0" u="none" strike="noStrike" dirty="0">
                        <a:solidFill>
                          <a:srgbClr val="000000"/>
                        </a:solidFill>
                        <a:effectLst/>
                        <a:latin typeface="+mn-lt"/>
                      </a:endParaRPr>
                    </a:p>
                  </a:txBody>
                  <a:tcPr marL="9525" marR="9525" marT="9525" marB="0" anchor="ctr"/>
                </a:tc>
                <a:tc>
                  <a:txBody>
                    <a:bodyPr/>
                    <a:lstStyle/>
                    <a:p>
                      <a:pPr algn="ctr" fontAlgn="b"/>
                      <a:r>
                        <a:rPr lang="en-GB" sz="1200" b="1" u="none" strike="noStrike" dirty="0">
                          <a:effectLst/>
                          <a:latin typeface="+mn-lt"/>
                        </a:rPr>
                        <a:t>Medium</a:t>
                      </a:r>
                      <a:endParaRPr lang="en-GB" sz="1200" b="1" i="0" u="none" strike="noStrike" dirty="0">
                        <a:solidFill>
                          <a:srgbClr val="000000"/>
                        </a:solidFill>
                        <a:effectLst/>
                        <a:latin typeface="+mn-lt"/>
                      </a:endParaRPr>
                    </a:p>
                  </a:txBody>
                  <a:tcPr marL="9525" marR="9525" marT="9525" marB="0" anchor="ctr"/>
                </a:tc>
                <a:tc>
                  <a:txBody>
                    <a:bodyPr/>
                    <a:lstStyle/>
                    <a:p>
                      <a:pPr algn="ctr" fontAlgn="b"/>
                      <a:r>
                        <a:rPr lang="en-GB" sz="1200" b="1" u="none" strike="noStrike" dirty="0">
                          <a:effectLst/>
                          <a:latin typeface="+mn-lt"/>
                        </a:rPr>
                        <a:t>Large</a:t>
                      </a:r>
                      <a:endParaRPr lang="en-GB"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974019341"/>
                  </a:ext>
                </a:extLst>
              </a:tr>
              <a:tr h="386759">
                <a:tc>
                  <a:txBody>
                    <a:bodyPr/>
                    <a:lstStyle/>
                    <a:p>
                      <a:pPr algn="ctr" fontAlgn="b"/>
                      <a:r>
                        <a:rPr lang="en-GB" sz="1200" b="1" u="none" strike="noStrike" dirty="0">
                          <a:effectLst/>
                          <a:latin typeface="+mn-lt"/>
                        </a:rPr>
                        <a:t>Men</a:t>
                      </a:r>
                      <a:endParaRPr lang="en-GB" sz="1200" b="1" i="0" u="none" strike="noStrike" dirty="0">
                        <a:solidFill>
                          <a:srgbClr val="000000"/>
                        </a:solidFill>
                        <a:effectLst/>
                        <a:latin typeface="+mn-lt"/>
                      </a:endParaRPr>
                    </a:p>
                  </a:txBody>
                  <a:tcPr marL="9525" marR="9525" marT="9525" marB="0" anchor="ctr"/>
                </a:tc>
                <a:tc>
                  <a:txBody>
                    <a:bodyPr/>
                    <a:lstStyle/>
                    <a:p>
                      <a:pPr marL="0" algn="ctr" defTabSz="914400" rtl="0" eaLnBrk="1" fontAlgn="b" latinLnBrk="0" hangingPunct="1"/>
                      <a:r>
                        <a:rPr lang="en-GB" sz="1200" u="none" strike="noStrike" kern="1200" dirty="0">
                          <a:solidFill>
                            <a:schemeClr val="dk1"/>
                          </a:solidFill>
                          <a:effectLst/>
                          <a:latin typeface="+mn-lt"/>
                          <a:ea typeface="+mn-ea"/>
                          <a:cs typeface="+mn-cs"/>
                        </a:rPr>
                        <a:t>41.5%</a:t>
                      </a:r>
                    </a:p>
                  </a:txBody>
                  <a:tcPr marL="9525" marR="9525" marT="9525" marB="0" anchor="ctr"/>
                </a:tc>
                <a:tc>
                  <a:txBody>
                    <a:bodyPr/>
                    <a:lstStyle/>
                    <a:p>
                      <a:pPr marL="0" algn="ctr" defTabSz="914400" rtl="0" eaLnBrk="1" fontAlgn="b" latinLnBrk="0" hangingPunct="1"/>
                      <a:r>
                        <a:rPr lang="en-GB" sz="1200" u="none" strike="noStrike" kern="1200" dirty="0">
                          <a:solidFill>
                            <a:schemeClr val="dk1"/>
                          </a:solidFill>
                          <a:effectLst/>
                          <a:latin typeface="+mn-lt"/>
                          <a:ea typeface="+mn-ea"/>
                          <a:cs typeface="+mn-cs"/>
                        </a:rPr>
                        <a:t>24.0%</a:t>
                      </a:r>
                    </a:p>
                  </a:txBody>
                  <a:tcPr marL="9525" marR="9525" marT="9525" marB="0" anchor="ctr"/>
                </a:tc>
                <a:tc>
                  <a:txBody>
                    <a:bodyPr/>
                    <a:lstStyle/>
                    <a:p>
                      <a:pPr marL="0" algn="ctr" defTabSz="914400" rtl="0" eaLnBrk="1" fontAlgn="b" latinLnBrk="0" hangingPunct="1"/>
                      <a:r>
                        <a:rPr lang="en-GB" sz="1200" u="none" strike="noStrike" kern="1200" dirty="0">
                          <a:solidFill>
                            <a:schemeClr val="dk1"/>
                          </a:solidFill>
                          <a:effectLst/>
                          <a:latin typeface="+mn-lt"/>
                          <a:ea typeface="+mn-ea"/>
                          <a:cs typeface="+mn-cs"/>
                        </a:rPr>
                        <a:t>34.5%</a:t>
                      </a:r>
                    </a:p>
                  </a:txBody>
                  <a:tcPr marL="9525" marR="9525" marT="9525" marB="0" anchor="ctr"/>
                </a:tc>
                <a:extLst>
                  <a:ext uri="{0D108BD9-81ED-4DB2-BD59-A6C34878D82A}">
                    <a16:rowId xmlns:a16="http://schemas.microsoft.com/office/drawing/2014/main" val="1709637988"/>
                  </a:ext>
                </a:extLst>
              </a:tr>
              <a:tr h="386759">
                <a:tc>
                  <a:txBody>
                    <a:bodyPr/>
                    <a:lstStyle/>
                    <a:p>
                      <a:pPr algn="ctr" fontAlgn="b"/>
                      <a:r>
                        <a:rPr lang="en-GB" sz="1200" b="1" u="none" strike="noStrike" dirty="0">
                          <a:effectLst/>
                          <a:latin typeface="+mn-lt"/>
                        </a:rPr>
                        <a:t>Women</a:t>
                      </a:r>
                      <a:endParaRPr lang="en-GB" sz="1200" b="1" i="0" u="none" strike="noStrike" dirty="0">
                        <a:solidFill>
                          <a:srgbClr val="000000"/>
                        </a:solidFill>
                        <a:effectLst/>
                        <a:latin typeface="+mn-lt"/>
                      </a:endParaRPr>
                    </a:p>
                  </a:txBody>
                  <a:tcPr marL="9525" marR="9525" marT="9525" marB="0" anchor="ctr"/>
                </a:tc>
                <a:tc>
                  <a:txBody>
                    <a:bodyPr/>
                    <a:lstStyle/>
                    <a:p>
                      <a:pPr marL="0" algn="ctr" defTabSz="914400" rtl="0" eaLnBrk="1" fontAlgn="b" latinLnBrk="0" hangingPunct="1"/>
                      <a:r>
                        <a:rPr lang="en-GB" sz="1200" u="none" strike="noStrike" kern="1200">
                          <a:solidFill>
                            <a:schemeClr val="dk1"/>
                          </a:solidFill>
                          <a:effectLst/>
                          <a:latin typeface="+mn-lt"/>
                          <a:ea typeface="+mn-ea"/>
                          <a:cs typeface="+mn-cs"/>
                        </a:rPr>
                        <a:t>44.9%</a:t>
                      </a:r>
                    </a:p>
                  </a:txBody>
                  <a:tcPr marL="9525" marR="9525" marT="9525" marB="0" anchor="ctr"/>
                </a:tc>
                <a:tc>
                  <a:txBody>
                    <a:bodyPr/>
                    <a:lstStyle/>
                    <a:p>
                      <a:pPr marL="0" algn="ctr" defTabSz="914400" rtl="0" eaLnBrk="1" fontAlgn="b" latinLnBrk="0" hangingPunct="1"/>
                      <a:r>
                        <a:rPr lang="en-GB" sz="1200" u="none" strike="noStrike" kern="1200" dirty="0">
                          <a:solidFill>
                            <a:schemeClr val="dk1"/>
                          </a:solidFill>
                          <a:effectLst/>
                          <a:latin typeface="+mn-lt"/>
                          <a:ea typeface="+mn-ea"/>
                          <a:cs typeface="+mn-cs"/>
                        </a:rPr>
                        <a:t>25.3%</a:t>
                      </a:r>
                    </a:p>
                  </a:txBody>
                  <a:tcPr marL="9525" marR="9525" marT="9525" marB="0" anchor="ctr"/>
                </a:tc>
                <a:tc>
                  <a:txBody>
                    <a:bodyPr/>
                    <a:lstStyle/>
                    <a:p>
                      <a:pPr marL="0" algn="ctr" defTabSz="914400" rtl="0" eaLnBrk="1" fontAlgn="b" latinLnBrk="0" hangingPunct="1"/>
                      <a:r>
                        <a:rPr lang="en-GB" sz="1200" u="none" strike="noStrike" kern="1200" dirty="0">
                          <a:solidFill>
                            <a:schemeClr val="dk1"/>
                          </a:solidFill>
                          <a:effectLst/>
                          <a:latin typeface="+mn-lt"/>
                          <a:ea typeface="+mn-ea"/>
                          <a:cs typeface="+mn-cs"/>
                        </a:rPr>
                        <a:t>29.8%</a:t>
                      </a:r>
                    </a:p>
                  </a:txBody>
                  <a:tcPr marL="9525" marR="9525" marT="9525" marB="0" anchor="ctr"/>
                </a:tc>
                <a:extLst>
                  <a:ext uri="{0D108BD9-81ED-4DB2-BD59-A6C34878D82A}">
                    <a16:rowId xmlns:a16="http://schemas.microsoft.com/office/drawing/2014/main" val="4160343730"/>
                  </a:ext>
                </a:extLst>
              </a:tr>
            </a:tbl>
          </a:graphicData>
        </a:graphic>
      </p:graphicFrame>
      <p:sp>
        <p:nvSpPr>
          <p:cNvPr id="8" name="Rectangle 7">
            <a:extLst>
              <a:ext uri="{FF2B5EF4-FFF2-40B4-BE49-F238E27FC236}">
                <a16:creationId xmlns:a16="http://schemas.microsoft.com/office/drawing/2014/main" id="{838E143A-D2F4-354E-8A28-936F3F0C3294}"/>
              </a:ext>
            </a:extLst>
          </p:cNvPr>
          <p:cNvSpPr/>
          <p:nvPr/>
        </p:nvSpPr>
        <p:spPr>
          <a:xfrm>
            <a:off x="984252" y="5495494"/>
            <a:ext cx="7175496" cy="738664"/>
          </a:xfrm>
          <a:prstGeom prst="rect">
            <a:avLst/>
          </a:prstGeom>
        </p:spPr>
        <p:txBody>
          <a:bodyPr wrap="square">
            <a:spAutoFit/>
          </a:bodyPr>
          <a:lstStyle/>
          <a:p>
            <a:r>
              <a:rPr lang="en-GB" sz="1400" dirty="0"/>
              <a:t>We categorise individual transfers in 3 groups: Below p50 (</a:t>
            </a:r>
            <a:r>
              <a:rPr lang="en-GB" sz="1400" dirty="0" err="1"/>
              <a:t>aprox</a:t>
            </a:r>
            <a:r>
              <a:rPr lang="en-GB" sz="1400" dirty="0"/>
              <a:t>. 7000 GBP) , between p50-p75, above p75 (</a:t>
            </a:r>
            <a:r>
              <a:rPr lang="en-GB" sz="1400" dirty="0" err="1"/>
              <a:t>aprox</a:t>
            </a:r>
            <a:r>
              <a:rPr lang="en-GB" sz="1400" dirty="0"/>
              <a:t>. 37,000 GBP) of the positive transfers distribution. We also use values per adult of wealth.</a:t>
            </a:r>
          </a:p>
        </p:txBody>
      </p:sp>
      <p:graphicFrame>
        <p:nvGraphicFramePr>
          <p:cNvPr id="9" name="Table 8">
            <a:extLst>
              <a:ext uri="{FF2B5EF4-FFF2-40B4-BE49-F238E27FC236}">
                <a16:creationId xmlns:a16="http://schemas.microsoft.com/office/drawing/2014/main" id="{DF2B1CC2-ABD1-9A45-9DE4-2845D7AD2F43}"/>
              </a:ext>
            </a:extLst>
          </p:cNvPr>
          <p:cNvGraphicFramePr>
            <a:graphicFrameLocks noGrp="1"/>
          </p:cNvGraphicFramePr>
          <p:nvPr/>
        </p:nvGraphicFramePr>
        <p:xfrm>
          <a:off x="3741573" y="3750411"/>
          <a:ext cx="2505399" cy="1547036"/>
        </p:xfrm>
        <a:graphic>
          <a:graphicData uri="http://schemas.openxmlformats.org/drawingml/2006/table">
            <a:tbl>
              <a:tblPr firstRow="1" bandRow="1">
                <a:tableStyleId>{5C22544A-7EE6-4342-B048-85BDC9FD1C3A}</a:tableStyleId>
              </a:tblPr>
              <a:tblGrid>
                <a:gridCol w="784551">
                  <a:extLst>
                    <a:ext uri="{9D8B030D-6E8A-4147-A177-3AD203B41FA5}">
                      <a16:colId xmlns:a16="http://schemas.microsoft.com/office/drawing/2014/main" val="2458301201"/>
                    </a:ext>
                  </a:extLst>
                </a:gridCol>
                <a:gridCol w="860424">
                  <a:extLst>
                    <a:ext uri="{9D8B030D-6E8A-4147-A177-3AD203B41FA5}">
                      <a16:colId xmlns:a16="http://schemas.microsoft.com/office/drawing/2014/main" val="3468206789"/>
                    </a:ext>
                  </a:extLst>
                </a:gridCol>
                <a:gridCol w="860424">
                  <a:extLst>
                    <a:ext uri="{9D8B030D-6E8A-4147-A177-3AD203B41FA5}">
                      <a16:colId xmlns:a16="http://schemas.microsoft.com/office/drawing/2014/main" val="4287460287"/>
                    </a:ext>
                  </a:extLst>
                </a:gridCol>
              </a:tblGrid>
              <a:tr h="386759">
                <a:tc gridSpan="3">
                  <a:txBody>
                    <a:bodyPr/>
                    <a:lstStyle/>
                    <a:p>
                      <a:pPr algn="ctr" fontAlgn="b"/>
                      <a:r>
                        <a:rPr lang="en-GB" sz="1200" u="none" strike="noStrike" dirty="0">
                          <a:effectLst/>
                          <a:latin typeface="+mn-lt"/>
                        </a:rPr>
                        <a:t>Average Transfer Amount per Adult</a:t>
                      </a:r>
                      <a:endParaRPr lang="en-GB" sz="1200" b="0" i="0" u="none" strike="noStrike" dirty="0">
                        <a:solidFill>
                          <a:srgbClr val="000000"/>
                        </a:solidFill>
                        <a:effectLst/>
                        <a:latin typeface="+mn-lt"/>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8649701"/>
                  </a:ext>
                </a:extLst>
              </a:tr>
              <a:tr h="386759">
                <a:tc>
                  <a:txBody>
                    <a:bodyPr/>
                    <a:lstStyle/>
                    <a:p>
                      <a:pPr algn="ctr" fontAlgn="b"/>
                      <a:r>
                        <a:rPr lang="en-GB" sz="1200" b="1" i="0" u="none" strike="noStrike" dirty="0">
                          <a:solidFill>
                            <a:srgbClr val="000000"/>
                          </a:solidFill>
                          <a:effectLst/>
                          <a:latin typeface="+mn-lt"/>
                        </a:rPr>
                        <a:t>Small</a:t>
                      </a:r>
                    </a:p>
                  </a:txBody>
                  <a:tcPr marL="9525" marR="9525" marT="9525" marB="0" anchor="ctr"/>
                </a:tc>
                <a:tc>
                  <a:txBody>
                    <a:bodyPr/>
                    <a:lstStyle/>
                    <a:p>
                      <a:pPr algn="ctr" fontAlgn="b"/>
                      <a:r>
                        <a:rPr lang="en-GB" sz="1200" b="1" u="none" strike="noStrike" dirty="0">
                          <a:effectLst/>
                          <a:latin typeface="+mn-lt"/>
                        </a:rPr>
                        <a:t>Medium</a:t>
                      </a:r>
                      <a:endParaRPr lang="en-GB" sz="1200" b="1" i="0" u="none" strike="noStrike" dirty="0">
                        <a:solidFill>
                          <a:srgbClr val="000000"/>
                        </a:solidFill>
                        <a:effectLst/>
                        <a:latin typeface="+mn-lt"/>
                      </a:endParaRPr>
                    </a:p>
                  </a:txBody>
                  <a:tcPr marL="9525" marR="9525" marT="9525" marB="0" anchor="ctr"/>
                </a:tc>
                <a:tc>
                  <a:txBody>
                    <a:bodyPr/>
                    <a:lstStyle/>
                    <a:p>
                      <a:pPr algn="ctr" fontAlgn="b"/>
                      <a:r>
                        <a:rPr lang="en-GB" sz="1200" b="1" u="none" strike="noStrike" dirty="0">
                          <a:effectLst/>
                          <a:latin typeface="+mn-lt"/>
                        </a:rPr>
                        <a:t>Large</a:t>
                      </a:r>
                      <a:endParaRPr lang="en-GB"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317607936"/>
                  </a:ext>
                </a:extLst>
              </a:tr>
              <a:tr h="386759">
                <a:tc>
                  <a:txBody>
                    <a:bodyPr/>
                    <a:lstStyle/>
                    <a:p>
                      <a:pPr algn="ctr" fontAlgn="b"/>
                      <a:r>
                        <a:rPr lang="en-GB" sz="1200" b="0" i="0" u="none" strike="noStrike" dirty="0">
                          <a:solidFill>
                            <a:srgbClr val="000000"/>
                          </a:solidFill>
                          <a:effectLst/>
                          <a:latin typeface="+mn-lt"/>
                        </a:rPr>
                        <a:t>2638</a:t>
                      </a:r>
                    </a:p>
                  </a:txBody>
                  <a:tcPr marL="9525" marR="9525" marT="9525" marB="0" anchor="ctr"/>
                </a:tc>
                <a:tc>
                  <a:txBody>
                    <a:bodyPr/>
                    <a:lstStyle/>
                    <a:p>
                      <a:pPr algn="ctr" fontAlgn="b"/>
                      <a:r>
                        <a:rPr lang="en-GB" sz="1200" b="0" i="0" u="none" strike="noStrike">
                          <a:solidFill>
                            <a:srgbClr val="000000"/>
                          </a:solidFill>
                          <a:effectLst/>
                          <a:latin typeface="+mn-lt"/>
                        </a:rPr>
                        <a:t>16219</a:t>
                      </a:r>
                    </a:p>
                  </a:txBody>
                  <a:tcPr marL="9525" marR="9525" marT="9525" marB="0" anchor="ctr"/>
                </a:tc>
                <a:tc>
                  <a:txBody>
                    <a:bodyPr/>
                    <a:lstStyle/>
                    <a:p>
                      <a:pPr algn="ctr" fontAlgn="b"/>
                      <a:r>
                        <a:rPr lang="en-GB" sz="1200" b="0" i="0" u="none" strike="noStrike" dirty="0">
                          <a:solidFill>
                            <a:srgbClr val="000000"/>
                          </a:solidFill>
                          <a:effectLst/>
                          <a:latin typeface="+mn-lt"/>
                        </a:rPr>
                        <a:t>140183</a:t>
                      </a:r>
                    </a:p>
                  </a:txBody>
                  <a:tcPr marL="9525" marR="9525" marT="9525" marB="0" anchor="ctr"/>
                </a:tc>
                <a:extLst>
                  <a:ext uri="{0D108BD9-81ED-4DB2-BD59-A6C34878D82A}">
                    <a16:rowId xmlns:a16="http://schemas.microsoft.com/office/drawing/2014/main" val="1866595028"/>
                  </a:ext>
                </a:extLst>
              </a:tr>
              <a:tr h="386759">
                <a:tc>
                  <a:txBody>
                    <a:bodyPr/>
                    <a:lstStyle/>
                    <a:p>
                      <a:pPr algn="ctr" fontAlgn="b"/>
                      <a:r>
                        <a:rPr lang="en-GB" sz="1200" b="0" i="0" u="none" strike="noStrike">
                          <a:solidFill>
                            <a:srgbClr val="000000"/>
                          </a:solidFill>
                          <a:effectLst/>
                          <a:latin typeface="+mn-lt"/>
                        </a:rPr>
                        <a:t>2784</a:t>
                      </a:r>
                    </a:p>
                  </a:txBody>
                  <a:tcPr marL="9525" marR="9525" marT="9525" marB="0" anchor="ctr"/>
                </a:tc>
                <a:tc>
                  <a:txBody>
                    <a:bodyPr/>
                    <a:lstStyle/>
                    <a:p>
                      <a:pPr algn="ctr" fontAlgn="b"/>
                      <a:r>
                        <a:rPr lang="en-GB" sz="1200" b="0" i="0" u="none" strike="noStrike">
                          <a:solidFill>
                            <a:srgbClr val="000000"/>
                          </a:solidFill>
                          <a:effectLst/>
                          <a:latin typeface="+mn-lt"/>
                        </a:rPr>
                        <a:t>16858</a:t>
                      </a:r>
                    </a:p>
                  </a:txBody>
                  <a:tcPr marL="9525" marR="9525" marT="9525" marB="0" anchor="ctr"/>
                </a:tc>
                <a:tc>
                  <a:txBody>
                    <a:bodyPr/>
                    <a:lstStyle/>
                    <a:p>
                      <a:pPr algn="ctr" fontAlgn="b"/>
                      <a:r>
                        <a:rPr lang="en-GB" sz="1200" b="0" i="0" u="none" strike="noStrike" dirty="0">
                          <a:solidFill>
                            <a:srgbClr val="000000"/>
                          </a:solidFill>
                          <a:effectLst/>
                          <a:latin typeface="+mn-lt"/>
                        </a:rPr>
                        <a:t>145959</a:t>
                      </a:r>
                    </a:p>
                  </a:txBody>
                  <a:tcPr marL="9525" marR="9525" marT="9525" marB="0" anchor="ctr"/>
                </a:tc>
                <a:extLst>
                  <a:ext uri="{0D108BD9-81ED-4DB2-BD59-A6C34878D82A}">
                    <a16:rowId xmlns:a16="http://schemas.microsoft.com/office/drawing/2014/main" val="90122495"/>
                  </a:ext>
                </a:extLst>
              </a:tr>
            </a:tbl>
          </a:graphicData>
        </a:graphic>
      </p:graphicFrame>
      <p:graphicFrame>
        <p:nvGraphicFramePr>
          <p:cNvPr id="10" name="Table 9">
            <a:extLst>
              <a:ext uri="{FF2B5EF4-FFF2-40B4-BE49-F238E27FC236}">
                <a16:creationId xmlns:a16="http://schemas.microsoft.com/office/drawing/2014/main" id="{D73D7E7F-CC76-DA4D-BBA4-A71537B65FBE}"/>
              </a:ext>
            </a:extLst>
          </p:cNvPr>
          <p:cNvGraphicFramePr>
            <a:graphicFrameLocks noGrp="1"/>
          </p:cNvGraphicFramePr>
          <p:nvPr/>
        </p:nvGraphicFramePr>
        <p:xfrm>
          <a:off x="6457871" y="3750411"/>
          <a:ext cx="2505399" cy="1547036"/>
        </p:xfrm>
        <a:graphic>
          <a:graphicData uri="http://schemas.openxmlformats.org/drawingml/2006/table">
            <a:tbl>
              <a:tblPr firstRow="1" bandRow="1">
                <a:tableStyleId>{5C22544A-7EE6-4342-B048-85BDC9FD1C3A}</a:tableStyleId>
              </a:tblPr>
              <a:tblGrid>
                <a:gridCol w="784551">
                  <a:extLst>
                    <a:ext uri="{9D8B030D-6E8A-4147-A177-3AD203B41FA5}">
                      <a16:colId xmlns:a16="http://schemas.microsoft.com/office/drawing/2014/main" val="2458301201"/>
                    </a:ext>
                  </a:extLst>
                </a:gridCol>
                <a:gridCol w="860424">
                  <a:extLst>
                    <a:ext uri="{9D8B030D-6E8A-4147-A177-3AD203B41FA5}">
                      <a16:colId xmlns:a16="http://schemas.microsoft.com/office/drawing/2014/main" val="3468206789"/>
                    </a:ext>
                  </a:extLst>
                </a:gridCol>
                <a:gridCol w="860424">
                  <a:extLst>
                    <a:ext uri="{9D8B030D-6E8A-4147-A177-3AD203B41FA5}">
                      <a16:colId xmlns:a16="http://schemas.microsoft.com/office/drawing/2014/main" val="4287460287"/>
                    </a:ext>
                  </a:extLst>
                </a:gridCol>
              </a:tblGrid>
              <a:tr h="386759">
                <a:tc gridSpan="3">
                  <a:txBody>
                    <a:bodyPr/>
                    <a:lstStyle/>
                    <a:p>
                      <a:pPr algn="ctr" fontAlgn="b"/>
                      <a:r>
                        <a:rPr lang="en-GB" sz="1200" u="none" strike="noStrike" dirty="0">
                          <a:effectLst/>
                          <a:latin typeface="+mn-lt"/>
                        </a:rPr>
                        <a:t>Median Transfer Amount per Adult</a:t>
                      </a:r>
                      <a:endParaRPr lang="en-GB" sz="1200" b="0" i="0" u="none" strike="noStrike" dirty="0">
                        <a:solidFill>
                          <a:srgbClr val="000000"/>
                        </a:solidFill>
                        <a:effectLst/>
                        <a:latin typeface="+mn-lt"/>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8649701"/>
                  </a:ext>
                </a:extLst>
              </a:tr>
              <a:tr h="386759">
                <a:tc>
                  <a:txBody>
                    <a:bodyPr/>
                    <a:lstStyle/>
                    <a:p>
                      <a:pPr algn="ctr" fontAlgn="b"/>
                      <a:r>
                        <a:rPr lang="en-GB" sz="1200" b="1" i="0" u="none" strike="noStrike" dirty="0">
                          <a:solidFill>
                            <a:srgbClr val="000000"/>
                          </a:solidFill>
                          <a:effectLst/>
                          <a:latin typeface="+mn-lt"/>
                        </a:rPr>
                        <a:t>Small</a:t>
                      </a:r>
                    </a:p>
                  </a:txBody>
                  <a:tcPr marL="9525" marR="9525" marT="9525" marB="0" anchor="ctr"/>
                </a:tc>
                <a:tc>
                  <a:txBody>
                    <a:bodyPr/>
                    <a:lstStyle/>
                    <a:p>
                      <a:pPr algn="ctr" fontAlgn="b"/>
                      <a:r>
                        <a:rPr lang="en-GB" sz="1200" b="1" u="none" strike="noStrike" dirty="0">
                          <a:effectLst/>
                          <a:latin typeface="+mn-lt"/>
                        </a:rPr>
                        <a:t>Medium</a:t>
                      </a:r>
                      <a:endParaRPr lang="en-GB" sz="1200" b="1" i="0" u="none" strike="noStrike" dirty="0">
                        <a:solidFill>
                          <a:srgbClr val="000000"/>
                        </a:solidFill>
                        <a:effectLst/>
                        <a:latin typeface="+mn-lt"/>
                      </a:endParaRPr>
                    </a:p>
                  </a:txBody>
                  <a:tcPr marL="9525" marR="9525" marT="9525" marB="0" anchor="ctr"/>
                </a:tc>
                <a:tc>
                  <a:txBody>
                    <a:bodyPr/>
                    <a:lstStyle/>
                    <a:p>
                      <a:pPr algn="ctr" fontAlgn="b"/>
                      <a:r>
                        <a:rPr lang="en-GB" sz="1200" b="1" u="none" strike="noStrike" dirty="0">
                          <a:effectLst/>
                          <a:latin typeface="+mn-lt"/>
                        </a:rPr>
                        <a:t>Large</a:t>
                      </a:r>
                      <a:endParaRPr lang="en-GB"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317607936"/>
                  </a:ext>
                </a:extLst>
              </a:tr>
              <a:tr h="386759">
                <a:tc>
                  <a:txBody>
                    <a:bodyPr/>
                    <a:lstStyle/>
                    <a:p>
                      <a:pPr algn="ctr" fontAlgn="b"/>
                      <a:r>
                        <a:rPr lang="en-GB" sz="1200" b="0" i="0" u="none" strike="noStrike">
                          <a:solidFill>
                            <a:srgbClr val="000000"/>
                          </a:solidFill>
                          <a:effectLst/>
                          <a:latin typeface="+mn-lt"/>
                        </a:rPr>
                        <a:t>2320</a:t>
                      </a:r>
                    </a:p>
                  </a:txBody>
                  <a:tcPr marL="9525" marR="9525" marT="9525" marB="0" anchor="ctr"/>
                </a:tc>
                <a:tc>
                  <a:txBody>
                    <a:bodyPr/>
                    <a:lstStyle/>
                    <a:p>
                      <a:pPr algn="ctr" fontAlgn="b"/>
                      <a:r>
                        <a:rPr lang="en-GB" sz="1200" b="0" i="0" u="none" strike="noStrike">
                          <a:solidFill>
                            <a:srgbClr val="000000"/>
                          </a:solidFill>
                          <a:effectLst/>
                          <a:latin typeface="+mn-lt"/>
                        </a:rPr>
                        <a:t>12600</a:t>
                      </a:r>
                    </a:p>
                  </a:txBody>
                  <a:tcPr marL="9525" marR="9525" marT="9525" marB="0" anchor="ctr"/>
                </a:tc>
                <a:tc>
                  <a:txBody>
                    <a:bodyPr/>
                    <a:lstStyle/>
                    <a:p>
                      <a:pPr algn="ctr" fontAlgn="b"/>
                      <a:r>
                        <a:rPr lang="en-GB" sz="1200" b="0" i="0" u="none" strike="noStrike" dirty="0">
                          <a:solidFill>
                            <a:srgbClr val="000000"/>
                          </a:solidFill>
                          <a:effectLst/>
                          <a:latin typeface="+mn-lt"/>
                        </a:rPr>
                        <a:t>83160</a:t>
                      </a:r>
                    </a:p>
                  </a:txBody>
                  <a:tcPr marL="9525" marR="9525" marT="9525" marB="0" anchor="ctr"/>
                </a:tc>
                <a:extLst>
                  <a:ext uri="{0D108BD9-81ED-4DB2-BD59-A6C34878D82A}">
                    <a16:rowId xmlns:a16="http://schemas.microsoft.com/office/drawing/2014/main" val="1866595028"/>
                  </a:ext>
                </a:extLst>
              </a:tr>
              <a:tr h="386759">
                <a:tc>
                  <a:txBody>
                    <a:bodyPr/>
                    <a:lstStyle/>
                    <a:p>
                      <a:pPr algn="ctr" fontAlgn="b"/>
                      <a:r>
                        <a:rPr lang="en-GB" sz="1200" b="0" i="0" u="none" strike="noStrike">
                          <a:solidFill>
                            <a:srgbClr val="000000"/>
                          </a:solidFill>
                          <a:effectLst/>
                          <a:latin typeface="+mn-lt"/>
                        </a:rPr>
                        <a:t>2320</a:t>
                      </a:r>
                    </a:p>
                  </a:txBody>
                  <a:tcPr marL="9525" marR="9525" marT="9525" marB="0" anchor="ctr"/>
                </a:tc>
                <a:tc>
                  <a:txBody>
                    <a:bodyPr/>
                    <a:lstStyle/>
                    <a:p>
                      <a:pPr algn="ctr" fontAlgn="b"/>
                      <a:r>
                        <a:rPr lang="en-GB" sz="1200" b="0" i="0" u="none" strike="noStrike">
                          <a:solidFill>
                            <a:srgbClr val="000000"/>
                          </a:solidFill>
                          <a:effectLst/>
                          <a:latin typeface="+mn-lt"/>
                        </a:rPr>
                        <a:t>16500</a:t>
                      </a:r>
                    </a:p>
                  </a:txBody>
                  <a:tcPr marL="9525" marR="9525" marT="9525" marB="0" anchor="ctr"/>
                </a:tc>
                <a:tc>
                  <a:txBody>
                    <a:bodyPr/>
                    <a:lstStyle/>
                    <a:p>
                      <a:pPr algn="ctr" fontAlgn="b"/>
                      <a:r>
                        <a:rPr lang="en-GB" sz="1200" b="0" i="0" u="none" strike="noStrike" dirty="0">
                          <a:solidFill>
                            <a:srgbClr val="000000"/>
                          </a:solidFill>
                          <a:effectLst/>
                          <a:latin typeface="+mn-lt"/>
                        </a:rPr>
                        <a:t>92800</a:t>
                      </a:r>
                    </a:p>
                  </a:txBody>
                  <a:tcPr marL="9525" marR="9525" marT="9525" marB="0" anchor="ctr"/>
                </a:tc>
                <a:extLst>
                  <a:ext uri="{0D108BD9-81ED-4DB2-BD59-A6C34878D82A}">
                    <a16:rowId xmlns:a16="http://schemas.microsoft.com/office/drawing/2014/main" val="90122495"/>
                  </a:ext>
                </a:extLst>
              </a:tr>
            </a:tbl>
          </a:graphicData>
        </a:graphic>
      </p:graphicFrame>
    </p:spTree>
    <p:extLst>
      <p:ext uri="{BB962C8B-B14F-4D97-AF65-F5344CB8AC3E}">
        <p14:creationId xmlns:p14="http://schemas.microsoft.com/office/powerpoint/2010/main" val="1062056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normAutofit/>
          </a:bodyPr>
          <a:lstStyle/>
          <a:p>
            <a:r>
              <a:rPr lang="en-US" sz="3200" dirty="0"/>
              <a:t>Longitudinal Individual sample. Baseline gender financial wealth gap by (future) transfer group</a:t>
            </a:r>
          </a:p>
        </p:txBody>
      </p:sp>
      <p:pic>
        <p:nvPicPr>
          <p:cNvPr id="5" name="Picture 4">
            <a:extLst>
              <a:ext uri="{FF2B5EF4-FFF2-40B4-BE49-F238E27FC236}">
                <a16:creationId xmlns:a16="http://schemas.microsoft.com/office/drawing/2014/main" id="{3E8BE935-F248-DF40-AF1B-A6449FE6DF95}"/>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796189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normAutofit fontScale="90000"/>
          </a:bodyPr>
          <a:lstStyle/>
          <a:p>
            <a:r>
              <a:rPr lang="en-US" sz="3200" dirty="0"/>
              <a:t>Short term impact of transfers on the gender wealth gap – Financial Wealth (Individual Sample)</a:t>
            </a:r>
          </a:p>
        </p:txBody>
      </p:sp>
      <p:pic>
        <p:nvPicPr>
          <p:cNvPr id="5" name="Picture 4">
            <a:extLst>
              <a:ext uri="{FF2B5EF4-FFF2-40B4-BE49-F238E27FC236}">
                <a16:creationId xmlns:a16="http://schemas.microsoft.com/office/drawing/2014/main" id="{8D449856-A49A-4743-BBAC-3D414A46C282}"/>
              </a:ext>
            </a:extLst>
          </p:cNvPr>
          <p:cNvPicPr>
            <a:picLocks noChangeAspect="1"/>
          </p:cNvPicPr>
          <p:nvPr/>
        </p:nvPicPr>
        <p:blipFill>
          <a:blip r:embed="rId2"/>
          <a:stretch>
            <a:fillRect/>
          </a:stretch>
        </p:blipFill>
        <p:spPr>
          <a:xfrm>
            <a:off x="1371600" y="1772817"/>
            <a:ext cx="6400800" cy="4292600"/>
          </a:xfrm>
          <a:prstGeom prst="rect">
            <a:avLst/>
          </a:prstGeom>
        </p:spPr>
      </p:pic>
    </p:spTree>
    <p:extLst>
      <p:ext uri="{BB962C8B-B14F-4D97-AF65-F5344CB8AC3E}">
        <p14:creationId xmlns:p14="http://schemas.microsoft.com/office/powerpoint/2010/main" val="3386008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00A-5C64-6A45-83A5-075EA1B8E99F}"/>
              </a:ext>
            </a:extLst>
          </p:cNvPr>
          <p:cNvSpPr>
            <a:spLocks noGrp="1"/>
          </p:cNvSpPr>
          <p:nvPr>
            <p:ph type="title"/>
          </p:nvPr>
        </p:nvSpPr>
        <p:spPr/>
        <p:txBody>
          <a:bodyPr/>
          <a:lstStyle/>
          <a:p>
            <a:r>
              <a:rPr lang="en-US" dirty="0"/>
              <a:t>Types of assets in recent inheritances wealth receipts</a:t>
            </a:r>
          </a:p>
        </p:txBody>
      </p:sp>
      <p:graphicFrame>
        <p:nvGraphicFramePr>
          <p:cNvPr id="3" name="Table 2">
            <a:extLst>
              <a:ext uri="{FF2B5EF4-FFF2-40B4-BE49-F238E27FC236}">
                <a16:creationId xmlns:a16="http://schemas.microsoft.com/office/drawing/2014/main" id="{C1B03DAE-5A2E-2144-8A7B-5C0A15633A5A}"/>
              </a:ext>
            </a:extLst>
          </p:cNvPr>
          <p:cNvGraphicFramePr>
            <a:graphicFrameLocks noGrp="1"/>
          </p:cNvGraphicFramePr>
          <p:nvPr>
            <p:extLst>
              <p:ext uri="{D42A27DB-BD31-4B8C-83A1-F6EECF244321}">
                <p14:modId xmlns:p14="http://schemas.microsoft.com/office/powerpoint/2010/main" val="1686229876"/>
              </p:ext>
            </p:extLst>
          </p:nvPr>
        </p:nvGraphicFramePr>
        <p:xfrm>
          <a:off x="1480457" y="2479449"/>
          <a:ext cx="6749141" cy="2757975"/>
        </p:xfrm>
        <a:graphic>
          <a:graphicData uri="http://schemas.openxmlformats.org/drawingml/2006/table">
            <a:tbl>
              <a:tblPr firstCol="1" bandCol="1">
                <a:tableStyleId>{5C22544A-7EE6-4342-B048-85BDC9FD1C3A}</a:tableStyleId>
              </a:tblPr>
              <a:tblGrid>
                <a:gridCol w="1137557">
                  <a:extLst>
                    <a:ext uri="{9D8B030D-6E8A-4147-A177-3AD203B41FA5}">
                      <a16:colId xmlns:a16="http://schemas.microsoft.com/office/drawing/2014/main" val="970291793"/>
                    </a:ext>
                  </a:extLst>
                </a:gridCol>
                <a:gridCol w="935264">
                  <a:extLst>
                    <a:ext uri="{9D8B030D-6E8A-4147-A177-3AD203B41FA5}">
                      <a16:colId xmlns:a16="http://schemas.microsoft.com/office/drawing/2014/main" val="3536148329"/>
                    </a:ext>
                  </a:extLst>
                </a:gridCol>
                <a:gridCol w="935264">
                  <a:extLst>
                    <a:ext uri="{9D8B030D-6E8A-4147-A177-3AD203B41FA5}">
                      <a16:colId xmlns:a16="http://schemas.microsoft.com/office/drawing/2014/main" val="553660137"/>
                    </a:ext>
                  </a:extLst>
                </a:gridCol>
                <a:gridCol w="935264">
                  <a:extLst>
                    <a:ext uri="{9D8B030D-6E8A-4147-A177-3AD203B41FA5}">
                      <a16:colId xmlns:a16="http://schemas.microsoft.com/office/drawing/2014/main" val="3261940862"/>
                    </a:ext>
                  </a:extLst>
                </a:gridCol>
                <a:gridCol w="935264">
                  <a:extLst>
                    <a:ext uri="{9D8B030D-6E8A-4147-A177-3AD203B41FA5}">
                      <a16:colId xmlns:a16="http://schemas.microsoft.com/office/drawing/2014/main" val="2080264942"/>
                    </a:ext>
                  </a:extLst>
                </a:gridCol>
                <a:gridCol w="935264">
                  <a:extLst>
                    <a:ext uri="{9D8B030D-6E8A-4147-A177-3AD203B41FA5}">
                      <a16:colId xmlns:a16="http://schemas.microsoft.com/office/drawing/2014/main" val="3499864300"/>
                    </a:ext>
                  </a:extLst>
                </a:gridCol>
                <a:gridCol w="935264">
                  <a:extLst>
                    <a:ext uri="{9D8B030D-6E8A-4147-A177-3AD203B41FA5}">
                      <a16:colId xmlns:a16="http://schemas.microsoft.com/office/drawing/2014/main" val="900903999"/>
                    </a:ext>
                  </a:extLst>
                </a:gridCol>
              </a:tblGrid>
              <a:tr h="309566">
                <a:tc>
                  <a:txBody>
                    <a:bodyPr/>
                    <a:lstStyle/>
                    <a:p>
                      <a:pPr algn="ctr" fontAlgn="b"/>
                      <a:endParaRPr lang="en-GB" sz="12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B" sz="1200" u="none" strike="noStrike" dirty="0">
                          <a:effectLst/>
                        </a:rPr>
                        <a:t>Share of total transfers of each type</a:t>
                      </a:r>
                      <a:endParaRPr lang="en-GB"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b"/>
                      <a:r>
                        <a:rPr lang="en-GB" sz="1200" u="none" strike="noStrike" dirty="0">
                          <a:effectLst/>
                        </a:rPr>
                        <a:t>Average Amount</a:t>
                      </a:r>
                      <a:endParaRPr lang="en-GB"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b"/>
                      <a:r>
                        <a:rPr lang="en-GB" sz="1200" u="none" strike="noStrike" dirty="0">
                          <a:effectLst/>
                        </a:rPr>
                        <a:t>Median Amount</a:t>
                      </a:r>
                      <a:endParaRPr lang="en-GB"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670525390"/>
                  </a:ext>
                </a:extLst>
              </a:tr>
              <a:tr h="309566">
                <a:tc>
                  <a:txBody>
                    <a:bodyPr/>
                    <a:lstStyle/>
                    <a:p>
                      <a:pPr algn="ctr" fontAlgn="b"/>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Men</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Women</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Men</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Women</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Men</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Women</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5675079"/>
                  </a:ext>
                </a:extLst>
              </a:tr>
              <a:tr h="309566">
                <a:tc>
                  <a:txBody>
                    <a:bodyPr/>
                    <a:lstStyle/>
                    <a:p>
                      <a:pPr algn="ctr" fontAlgn="b"/>
                      <a:r>
                        <a:rPr lang="en-GB" sz="1100" u="none" strike="noStrike">
                          <a:effectLst/>
                        </a:rPr>
                        <a:t>shares / bus</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5.7%</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dirty="0">
                          <a:effectLst/>
                        </a:rPr>
                        <a:t>3.5%</a:t>
                      </a:r>
                      <a:endParaRPr lang="en-GB" sz="1100" b="0" i="0" u="none" strike="noStrike" dirty="0">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68456</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83475</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40600</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64167</a:t>
                      </a:r>
                      <a:endParaRPr lang="en-GB" sz="1100" b="0" i="0" u="none" strike="noStrike">
                        <a:solidFill>
                          <a:srgbClr val="000000"/>
                        </a:solidFill>
                        <a:effectLst/>
                        <a:latin typeface="Lucida Grande" panose="020B0600040502020204" pitchFamily="34" charset="0"/>
                      </a:endParaRPr>
                    </a:p>
                  </a:txBody>
                  <a:tcPr marL="9525" marR="9525" marT="9525" marB="0" anchor="b"/>
                </a:tc>
                <a:extLst>
                  <a:ext uri="{0D108BD9-81ED-4DB2-BD59-A6C34878D82A}">
                    <a16:rowId xmlns:a16="http://schemas.microsoft.com/office/drawing/2014/main" val="2242882184"/>
                  </a:ext>
                </a:extLst>
              </a:tr>
              <a:tr h="309566">
                <a:tc>
                  <a:txBody>
                    <a:bodyPr/>
                    <a:lstStyle/>
                    <a:p>
                      <a:pPr algn="ctr" fontAlgn="b"/>
                      <a:r>
                        <a:rPr lang="en-GB" sz="1100" u="none" strike="noStrike">
                          <a:effectLst/>
                        </a:rPr>
                        <a:t>money</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dirty="0">
                          <a:effectLst/>
                        </a:rPr>
                        <a:t>49.5%</a:t>
                      </a:r>
                      <a:endParaRPr lang="en-GB" sz="1100" b="0" i="0" u="none" strike="noStrike" dirty="0">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47.9%</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41155</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38717</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17010</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15080</a:t>
                      </a:r>
                      <a:endParaRPr lang="en-GB" sz="1100" b="0" i="0" u="none" strike="noStrike">
                        <a:solidFill>
                          <a:srgbClr val="000000"/>
                        </a:solidFill>
                        <a:effectLst/>
                        <a:latin typeface="Lucida Grande" panose="020B0600040502020204" pitchFamily="34" charset="0"/>
                      </a:endParaRPr>
                    </a:p>
                  </a:txBody>
                  <a:tcPr marL="9525" marR="9525" marT="9525" marB="0" anchor="b"/>
                </a:tc>
                <a:extLst>
                  <a:ext uri="{0D108BD9-81ED-4DB2-BD59-A6C34878D82A}">
                    <a16:rowId xmlns:a16="http://schemas.microsoft.com/office/drawing/2014/main" val="2487314615"/>
                  </a:ext>
                </a:extLst>
              </a:tr>
              <a:tr h="309566">
                <a:tc>
                  <a:txBody>
                    <a:bodyPr/>
                    <a:lstStyle/>
                    <a:p>
                      <a:pPr algn="ctr" fontAlgn="b"/>
                      <a:r>
                        <a:rPr lang="en-GB" sz="1100" u="none" strike="noStrike" dirty="0">
                          <a:effectLst/>
                        </a:rPr>
                        <a:t>other</a:t>
                      </a:r>
                      <a:endParaRPr lang="en-GB" sz="1100" b="0" i="0" u="none" strike="noStrike" dirty="0">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0.4%</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0.4%</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46279</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38679</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19250</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3850</a:t>
                      </a:r>
                      <a:endParaRPr lang="en-GB" sz="1100" b="0" i="0" u="none" strike="noStrike">
                        <a:solidFill>
                          <a:srgbClr val="000000"/>
                        </a:solidFill>
                        <a:effectLst/>
                        <a:latin typeface="Lucida Grande" panose="020B0600040502020204" pitchFamily="34" charset="0"/>
                      </a:endParaRPr>
                    </a:p>
                  </a:txBody>
                  <a:tcPr marL="9525" marR="9525" marT="9525" marB="0" anchor="b"/>
                </a:tc>
                <a:extLst>
                  <a:ext uri="{0D108BD9-81ED-4DB2-BD59-A6C34878D82A}">
                    <a16:rowId xmlns:a16="http://schemas.microsoft.com/office/drawing/2014/main" val="2499611246"/>
                  </a:ext>
                </a:extLst>
              </a:tr>
              <a:tr h="309566">
                <a:tc>
                  <a:txBody>
                    <a:bodyPr/>
                    <a:lstStyle/>
                    <a:p>
                      <a:pPr algn="ctr" fontAlgn="b"/>
                      <a:r>
                        <a:rPr lang="en-GB" sz="1100" u="none" strike="noStrike">
                          <a:effectLst/>
                        </a:rPr>
                        <a:t>physical</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dirty="0">
                          <a:effectLst/>
                        </a:rPr>
                        <a:t>4.8%</a:t>
                      </a:r>
                      <a:endParaRPr lang="en-GB" sz="1100" b="0" i="0" u="none" strike="noStrike" dirty="0">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8.2%</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47986</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38225</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29000</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16500</a:t>
                      </a:r>
                      <a:endParaRPr lang="en-GB" sz="1100" b="0" i="0" u="none" strike="noStrike">
                        <a:solidFill>
                          <a:srgbClr val="000000"/>
                        </a:solidFill>
                        <a:effectLst/>
                        <a:latin typeface="Lucida Grande" panose="020B0600040502020204" pitchFamily="34" charset="0"/>
                      </a:endParaRPr>
                    </a:p>
                  </a:txBody>
                  <a:tcPr marL="9525" marR="9525" marT="9525" marB="0" anchor="b"/>
                </a:tc>
                <a:extLst>
                  <a:ext uri="{0D108BD9-81ED-4DB2-BD59-A6C34878D82A}">
                    <a16:rowId xmlns:a16="http://schemas.microsoft.com/office/drawing/2014/main" val="4207400195"/>
                  </a:ext>
                </a:extLst>
              </a:tr>
              <a:tr h="309566">
                <a:tc>
                  <a:txBody>
                    <a:bodyPr/>
                    <a:lstStyle/>
                    <a:p>
                      <a:pPr algn="ctr" fontAlgn="b"/>
                      <a:r>
                        <a:rPr lang="en-GB" sz="1100" u="none" strike="noStrike" dirty="0">
                          <a:effectLst/>
                        </a:rPr>
                        <a:t>property</a:t>
                      </a:r>
                      <a:endParaRPr lang="en-GB" sz="1100" b="0" i="0" u="none" strike="noStrike" dirty="0">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11.6%</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9.7%</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97701</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91352</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64167</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64167</a:t>
                      </a:r>
                      <a:endParaRPr lang="en-GB" sz="1100" b="0" i="0" u="none" strike="noStrike">
                        <a:solidFill>
                          <a:srgbClr val="000000"/>
                        </a:solidFill>
                        <a:effectLst/>
                        <a:latin typeface="Lucida Grande" panose="020B0600040502020204" pitchFamily="34" charset="0"/>
                      </a:endParaRPr>
                    </a:p>
                  </a:txBody>
                  <a:tcPr marL="9525" marR="9525" marT="9525" marB="0" anchor="b"/>
                </a:tc>
                <a:extLst>
                  <a:ext uri="{0D108BD9-81ED-4DB2-BD59-A6C34878D82A}">
                    <a16:rowId xmlns:a16="http://schemas.microsoft.com/office/drawing/2014/main" val="3281440193"/>
                  </a:ext>
                </a:extLst>
              </a:tr>
              <a:tr h="525294">
                <a:tc>
                  <a:txBody>
                    <a:bodyPr/>
                    <a:lstStyle/>
                    <a:p>
                      <a:pPr algn="ctr" fontAlgn="b"/>
                      <a:r>
                        <a:rPr lang="en-GB" sz="1100" u="none" strike="noStrike">
                          <a:effectLst/>
                        </a:rPr>
                        <a:t>unspecified/gift</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28.1%</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30.3%</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13875</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12671</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a:effectLst/>
                        </a:rPr>
                        <a:t>3480</a:t>
                      </a:r>
                      <a:endParaRPr lang="en-GB" sz="1100" b="0" i="0" u="none" strike="noStrike">
                        <a:solidFill>
                          <a:srgbClr val="000000"/>
                        </a:solidFill>
                        <a:effectLst/>
                        <a:latin typeface="Lucida Grande" panose="020B0600040502020204" pitchFamily="34" charset="0"/>
                      </a:endParaRPr>
                    </a:p>
                  </a:txBody>
                  <a:tcPr marL="9525" marR="9525" marT="9525" marB="0" anchor="b"/>
                </a:tc>
                <a:tc>
                  <a:txBody>
                    <a:bodyPr/>
                    <a:lstStyle/>
                    <a:p>
                      <a:pPr algn="ctr" fontAlgn="b"/>
                      <a:r>
                        <a:rPr lang="en-GB" sz="1100" u="none" strike="noStrike" dirty="0">
                          <a:effectLst/>
                        </a:rPr>
                        <a:t>3780</a:t>
                      </a:r>
                      <a:endParaRPr lang="en-GB" sz="1100" b="0" i="0" u="none" strike="noStrike" dirty="0">
                        <a:solidFill>
                          <a:srgbClr val="000000"/>
                        </a:solidFill>
                        <a:effectLst/>
                        <a:latin typeface="Lucida Grande" panose="020B0600040502020204" pitchFamily="34" charset="0"/>
                      </a:endParaRPr>
                    </a:p>
                  </a:txBody>
                  <a:tcPr marL="9525" marR="9525" marT="9525" marB="0" anchor="b"/>
                </a:tc>
                <a:extLst>
                  <a:ext uri="{0D108BD9-81ED-4DB2-BD59-A6C34878D82A}">
                    <a16:rowId xmlns:a16="http://schemas.microsoft.com/office/drawing/2014/main" val="1595704398"/>
                  </a:ext>
                </a:extLst>
              </a:tr>
            </a:tbl>
          </a:graphicData>
        </a:graphic>
      </p:graphicFrame>
      <p:sp>
        <p:nvSpPr>
          <p:cNvPr id="4" name="Oval 3">
            <a:extLst>
              <a:ext uri="{FF2B5EF4-FFF2-40B4-BE49-F238E27FC236}">
                <a16:creationId xmlns:a16="http://schemas.microsoft.com/office/drawing/2014/main" id="{E0EEA168-718A-BF49-86B2-4E5BD907C06E}"/>
              </a:ext>
            </a:extLst>
          </p:cNvPr>
          <p:cNvSpPr/>
          <p:nvPr/>
        </p:nvSpPr>
        <p:spPr>
          <a:xfrm>
            <a:off x="2854035" y="4437661"/>
            <a:ext cx="1440873" cy="4668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7FD8E2D-B195-914D-9E40-50EE2F2793E1}"/>
              </a:ext>
            </a:extLst>
          </p:cNvPr>
          <p:cNvSpPr/>
          <p:nvPr/>
        </p:nvSpPr>
        <p:spPr>
          <a:xfrm>
            <a:off x="2854034" y="3198867"/>
            <a:ext cx="1440873" cy="4668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443DC02-79E9-C649-A1DE-42F01540714A}"/>
              </a:ext>
            </a:extLst>
          </p:cNvPr>
          <p:cNvSpPr txBox="1"/>
          <p:nvPr/>
        </p:nvSpPr>
        <p:spPr>
          <a:xfrm>
            <a:off x="903514" y="5573484"/>
            <a:ext cx="7326084" cy="584775"/>
          </a:xfrm>
          <a:prstGeom prst="rect">
            <a:avLst/>
          </a:prstGeom>
          <a:noFill/>
        </p:spPr>
        <p:txBody>
          <a:bodyPr wrap="square" rtlCol="0">
            <a:spAutoFit/>
          </a:bodyPr>
          <a:lstStyle/>
          <a:p>
            <a:r>
              <a:rPr lang="en-US" sz="1600" dirty="0"/>
              <a:t>Men slightly more likely to receive shares / business wealth and property in intergenerational transfers.</a:t>
            </a:r>
          </a:p>
        </p:txBody>
      </p:sp>
    </p:spTree>
    <p:extLst>
      <p:ext uri="{BB962C8B-B14F-4D97-AF65-F5344CB8AC3E}">
        <p14:creationId xmlns:p14="http://schemas.microsoft.com/office/powerpoint/2010/main" val="1620436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61B385-1D01-484F-848A-D85273D27FB4}"/>
              </a:ext>
            </a:extLst>
          </p:cNvPr>
          <p:cNvSpPr>
            <a:spLocks noGrp="1"/>
          </p:cNvSpPr>
          <p:nvPr>
            <p:ph idx="1"/>
          </p:nvPr>
        </p:nvSpPr>
        <p:spPr>
          <a:xfrm>
            <a:off x="457200" y="1306286"/>
            <a:ext cx="8229600" cy="4963885"/>
          </a:xfrm>
        </p:spPr>
        <p:txBody>
          <a:bodyPr>
            <a:noAutofit/>
          </a:bodyPr>
          <a:lstStyle/>
          <a:p>
            <a:endParaRPr lang="en-US" sz="1700" dirty="0"/>
          </a:p>
          <a:p>
            <a:r>
              <a:rPr lang="en-US" sz="1800" dirty="0"/>
              <a:t>Our cross-country survey datasets consistently find a wealth gap in </a:t>
            </a:r>
            <a:r>
              <a:rPr lang="en-GB" sz="1800" dirty="0"/>
              <a:t>favour</a:t>
            </a:r>
            <a:r>
              <a:rPr lang="en-US" sz="1800" dirty="0"/>
              <a:t> of households with male HRP (controlling for household size).</a:t>
            </a:r>
          </a:p>
          <a:p>
            <a:r>
              <a:rPr lang="en-US" sz="1800" dirty="0"/>
              <a:t>Using individual data for Britain, we find similar probabilities and amounts for lifetime transfers received for men and women.</a:t>
            </a:r>
          </a:p>
          <a:p>
            <a:r>
              <a:rPr lang="en-US" sz="1800" dirty="0"/>
              <a:t>However, association between transfer receipt and wealth weaker for women. </a:t>
            </a:r>
          </a:p>
          <a:p>
            <a:r>
              <a:rPr lang="en-US" sz="1800" dirty="0"/>
              <a:t>This is mainly driven by a stronger connection between transfers and financial and business wealth for men.</a:t>
            </a:r>
          </a:p>
          <a:p>
            <a:r>
              <a:rPr lang="en-US" sz="1800" dirty="0"/>
              <a:t>Women display a stronger association between inheritance receipt and main residence wealth, but it does not compensate for the gap in financial and business wealth</a:t>
            </a:r>
          </a:p>
          <a:p>
            <a:r>
              <a:rPr lang="en-US" sz="1800" dirty="0"/>
              <a:t>This result holds controlling for age, education, income and marital status which points possibly at a differential effect (and/or different types) of intergenerational transfers on women’s wealth</a:t>
            </a:r>
          </a:p>
        </p:txBody>
      </p:sp>
      <p:sp>
        <p:nvSpPr>
          <p:cNvPr id="6" name="Title 1">
            <a:extLst>
              <a:ext uri="{FF2B5EF4-FFF2-40B4-BE49-F238E27FC236}">
                <a16:creationId xmlns:a16="http://schemas.microsoft.com/office/drawing/2014/main" id="{E3CBB112-8B84-6E41-AC5D-77B2902953B1}"/>
              </a:ext>
            </a:extLst>
          </p:cNvPr>
          <p:cNvSpPr txBox="1">
            <a:spLocks/>
          </p:cNvSpPr>
          <p:nvPr/>
        </p:nvSpPr>
        <p:spPr>
          <a:xfrm>
            <a:off x="557348" y="210737"/>
            <a:ext cx="8229600" cy="126536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2">
                    <a:lumMod val="75000"/>
                  </a:schemeClr>
                </a:solidFill>
                <a:latin typeface="+mj-lt"/>
                <a:ea typeface="+mj-ea"/>
                <a:cs typeface="+mj-cs"/>
              </a:defRPr>
            </a:lvl1pPr>
          </a:lstStyle>
          <a:p>
            <a:r>
              <a:rPr lang="en-US" sz="2800" dirty="0"/>
              <a:t>Conclusion – Connection between lifetime inheritances and current wealth </a:t>
            </a:r>
          </a:p>
        </p:txBody>
      </p:sp>
    </p:spTree>
    <p:extLst>
      <p:ext uri="{BB962C8B-B14F-4D97-AF65-F5344CB8AC3E}">
        <p14:creationId xmlns:p14="http://schemas.microsoft.com/office/powerpoint/2010/main" val="1756609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61B385-1D01-484F-848A-D85273D27FB4}"/>
              </a:ext>
            </a:extLst>
          </p:cNvPr>
          <p:cNvSpPr>
            <a:spLocks noGrp="1"/>
          </p:cNvSpPr>
          <p:nvPr>
            <p:ph idx="1"/>
          </p:nvPr>
        </p:nvSpPr>
        <p:spPr>
          <a:xfrm>
            <a:off x="457200" y="1306286"/>
            <a:ext cx="8229600" cy="4963885"/>
          </a:xfrm>
        </p:spPr>
        <p:txBody>
          <a:bodyPr>
            <a:noAutofit/>
          </a:bodyPr>
          <a:lstStyle/>
          <a:p>
            <a:endParaRPr lang="en-GB" sz="1700" dirty="0"/>
          </a:p>
          <a:p>
            <a:r>
              <a:rPr lang="en-GB" sz="1800" dirty="0"/>
              <a:t>Intergenerational transfers above the median amount (over 5000 GBP per household adult, or 7000 at the individual level) have an impact in overall wealth in the years after receipt. Non-recipients and recipients of small bequests. </a:t>
            </a:r>
          </a:p>
          <a:p>
            <a:r>
              <a:rPr lang="en-GB" sz="1800" dirty="0"/>
              <a:t>Transfers in the top quartile (over 20.000 per adult or 37.000 per household) have –unsurprisingly- the strongest impact in overall wealth and all types of wealth</a:t>
            </a:r>
          </a:p>
          <a:p>
            <a:r>
              <a:rPr lang="en-GB" sz="1800" dirty="0"/>
              <a:t>Non-receivers and receivers of a small transfer do not see a change in the median wealth gap for total wealth per adult in the following two waves (4 years). </a:t>
            </a:r>
          </a:p>
          <a:p>
            <a:r>
              <a:rPr lang="en-GB" sz="1800" dirty="0"/>
              <a:t>Male headed households receivers of medium and large transfers see a greater increase in overall wealth in the next to waves than male headed receivers. </a:t>
            </a:r>
          </a:p>
          <a:p>
            <a:r>
              <a:rPr lang="en-GB" sz="1800" dirty="0"/>
              <a:t>This effect is driven by differential increases in property and financial wealth for medium inheritance receivers and in inheritance wealth for large inheritance receivers. </a:t>
            </a:r>
          </a:p>
          <a:p>
            <a:r>
              <a:rPr lang="en-GB" sz="1800" dirty="0"/>
              <a:t>Analysing available individual financial wealth changes confirms increase in male wealth gap only for large transfers receivers. </a:t>
            </a:r>
          </a:p>
          <a:p>
            <a:r>
              <a:rPr lang="en-GB" sz="1800" dirty="0"/>
              <a:t>The scrutiny of type of assets receive in the transfers show now male gap in average amounts, but higher probability of receiving property and business assets.  </a:t>
            </a:r>
          </a:p>
        </p:txBody>
      </p:sp>
      <p:sp>
        <p:nvSpPr>
          <p:cNvPr id="6" name="Title 1">
            <a:extLst>
              <a:ext uri="{FF2B5EF4-FFF2-40B4-BE49-F238E27FC236}">
                <a16:creationId xmlns:a16="http://schemas.microsoft.com/office/drawing/2014/main" id="{E3CBB112-8B84-6E41-AC5D-77B2902953B1}"/>
              </a:ext>
            </a:extLst>
          </p:cNvPr>
          <p:cNvSpPr txBox="1">
            <a:spLocks/>
          </p:cNvSpPr>
          <p:nvPr/>
        </p:nvSpPr>
        <p:spPr>
          <a:xfrm>
            <a:off x="557348" y="210737"/>
            <a:ext cx="8229600" cy="126536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2">
                    <a:lumMod val="75000"/>
                  </a:schemeClr>
                </a:solidFill>
                <a:latin typeface="+mj-lt"/>
                <a:ea typeface="+mj-ea"/>
                <a:cs typeface="+mj-cs"/>
              </a:defRPr>
            </a:lvl1pPr>
          </a:lstStyle>
          <a:p>
            <a:r>
              <a:rPr lang="en-US" sz="2800" dirty="0"/>
              <a:t>Conclusion – Longitudinal analysis of inheritance receipt short-term impact on wealth</a:t>
            </a:r>
          </a:p>
        </p:txBody>
      </p:sp>
    </p:spTree>
    <p:extLst>
      <p:ext uri="{BB962C8B-B14F-4D97-AF65-F5344CB8AC3E}">
        <p14:creationId xmlns:p14="http://schemas.microsoft.com/office/powerpoint/2010/main" val="716154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61B385-1D01-484F-848A-D85273D27FB4}"/>
              </a:ext>
            </a:extLst>
          </p:cNvPr>
          <p:cNvSpPr>
            <a:spLocks noGrp="1"/>
          </p:cNvSpPr>
          <p:nvPr>
            <p:ph idx="1"/>
          </p:nvPr>
        </p:nvSpPr>
        <p:spPr>
          <a:xfrm>
            <a:off x="457200" y="1476103"/>
            <a:ext cx="8229600" cy="4963885"/>
          </a:xfrm>
        </p:spPr>
        <p:txBody>
          <a:bodyPr>
            <a:noAutofit/>
          </a:bodyPr>
          <a:lstStyle/>
          <a:p>
            <a:r>
              <a:rPr lang="en-US" sz="2400" dirty="0"/>
              <a:t>Develop the longitudinal analysis with individual dataset (using most recent WAS waves as they become available), incorporating individual and household characteristics. </a:t>
            </a:r>
          </a:p>
          <a:p>
            <a:r>
              <a:rPr lang="en-US" sz="2400" dirty="0"/>
              <a:t>Follow wealth over a longer period of time in WAS (with shrinking sample) to study longer term impact of intergenerational transfers on wealth</a:t>
            </a:r>
          </a:p>
          <a:p>
            <a:r>
              <a:rPr lang="en-US" sz="2400" dirty="0"/>
              <a:t>Revisit comparative household-based analysis having learned from WAS about individual patterns underlying key household variables </a:t>
            </a:r>
          </a:p>
          <a:p>
            <a:pPr marL="0" indent="0">
              <a:buNone/>
            </a:pPr>
            <a:endParaRPr lang="en-US" sz="2400" dirty="0"/>
          </a:p>
          <a:p>
            <a:pPr marL="0" indent="0">
              <a:buNone/>
            </a:pPr>
            <a:endParaRPr lang="en-US" sz="2400" dirty="0"/>
          </a:p>
        </p:txBody>
      </p:sp>
      <p:sp>
        <p:nvSpPr>
          <p:cNvPr id="6" name="Title 1">
            <a:extLst>
              <a:ext uri="{FF2B5EF4-FFF2-40B4-BE49-F238E27FC236}">
                <a16:creationId xmlns:a16="http://schemas.microsoft.com/office/drawing/2014/main" id="{E3CBB112-8B84-6E41-AC5D-77B2902953B1}"/>
              </a:ext>
            </a:extLst>
          </p:cNvPr>
          <p:cNvSpPr txBox="1">
            <a:spLocks/>
          </p:cNvSpPr>
          <p:nvPr/>
        </p:nvSpPr>
        <p:spPr>
          <a:xfrm>
            <a:off x="557348" y="210737"/>
            <a:ext cx="8229600" cy="126536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2">
                    <a:lumMod val="75000"/>
                  </a:schemeClr>
                </a:solidFill>
                <a:latin typeface="+mj-lt"/>
                <a:ea typeface="+mj-ea"/>
                <a:cs typeface="+mj-cs"/>
              </a:defRPr>
            </a:lvl1pPr>
          </a:lstStyle>
          <a:p>
            <a:r>
              <a:rPr lang="en-US" sz="2800" dirty="0"/>
              <a:t>Future research priorities</a:t>
            </a:r>
          </a:p>
        </p:txBody>
      </p:sp>
    </p:spTree>
    <p:extLst>
      <p:ext uri="{BB962C8B-B14F-4D97-AF65-F5344CB8AC3E}">
        <p14:creationId xmlns:p14="http://schemas.microsoft.com/office/powerpoint/2010/main" val="3983644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DF2C4-6CAD-1B4B-87DE-129B9D8D35B5}"/>
              </a:ext>
            </a:extLst>
          </p:cNvPr>
          <p:cNvSpPr>
            <a:spLocks noGrp="1"/>
          </p:cNvSpPr>
          <p:nvPr>
            <p:ph idx="1"/>
          </p:nvPr>
        </p:nvSpPr>
        <p:spPr>
          <a:xfrm>
            <a:off x="457199" y="934278"/>
            <a:ext cx="8468139" cy="5377070"/>
          </a:xfrm>
        </p:spPr>
        <p:txBody>
          <a:bodyPr>
            <a:noAutofit/>
          </a:bodyPr>
          <a:lstStyle/>
          <a:p>
            <a:r>
              <a:rPr lang="en-US" sz="2000" dirty="0">
                <a:cs typeface="Times New Roman" panose="02020603050405020304" pitchFamily="18" charset="0"/>
              </a:rPr>
              <a:t>Nolan B., Palomino J.C., Van </a:t>
            </a:r>
            <a:r>
              <a:rPr lang="en-US" sz="2000" dirty="0" err="1">
                <a:cs typeface="Times New Roman" panose="02020603050405020304" pitchFamily="18" charset="0"/>
              </a:rPr>
              <a:t>Kerm</a:t>
            </a:r>
            <a:r>
              <a:rPr lang="en-US" sz="2000" dirty="0">
                <a:cs typeface="Times New Roman" panose="02020603050405020304" pitchFamily="18" charset="0"/>
              </a:rPr>
              <a:t> P., Morelli S. </a:t>
            </a:r>
            <a:r>
              <a:rPr lang="en-US" sz="2000" i="1" dirty="0">
                <a:cs typeface="Times New Roman" panose="02020603050405020304" pitchFamily="18" charset="0"/>
              </a:rPr>
              <a:t>The Wealth of Families: The Intergenerational Transmission of Wealth in Britain in Comparative Perspective</a:t>
            </a:r>
            <a:r>
              <a:rPr lang="en-US" sz="2000" b="1" dirty="0">
                <a:cs typeface="Times New Roman" panose="02020603050405020304" pitchFamily="18" charset="0"/>
              </a:rPr>
              <a:t>. </a:t>
            </a:r>
            <a:r>
              <a:rPr lang="en-US" sz="2000" dirty="0">
                <a:cs typeface="Times New Roman" panose="02020603050405020304" pitchFamily="18" charset="0"/>
              </a:rPr>
              <a:t>Nuffield Foundation and INET at the Oxford Martin School (2020)</a:t>
            </a:r>
          </a:p>
          <a:p>
            <a:pPr marL="0" indent="0">
              <a:buNone/>
            </a:pPr>
            <a:endParaRPr lang="en-US" sz="2000" dirty="0">
              <a:cs typeface="Times New Roman" panose="02020603050405020304" pitchFamily="18" charset="0"/>
            </a:endParaRPr>
          </a:p>
          <a:p>
            <a:r>
              <a:rPr lang="en-US" sz="2000" dirty="0">
                <a:cs typeface="Times New Roman" panose="02020603050405020304" pitchFamily="18" charset="0"/>
              </a:rPr>
              <a:t>Nolan B., Palomino J.C., Van </a:t>
            </a:r>
            <a:r>
              <a:rPr lang="en-US" sz="2000" dirty="0" err="1">
                <a:cs typeface="Times New Roman" panose="02020603050405020304" pitchFamily="18" charset="0"/>
              </a:rPr>
              <a:t>Kerm</a:t>
            </a:r>
            <a:r>
              <a:rPr lang="en-US" sz="2000" dirty="0">
                <a:cs typeface="Times New Roman" panose="02020603050405020304" pitchFamily="18" charset="0"/>
              </a:rPr>
              <a:t> P., Morelli S. ‘Intergenerational wealth transfers and wealth inequality in rich countries: What do we learn from Gini decomposition?’, </a:t>
            </a:r>
            <a:r>
              <a:rPr lang="en-US" sz="2000" i="1" dirty="0">
                <a:cs typeface="Times New Roman" panose="02020603050405020304" pitchFamily="18" charset="0"/>
              </a:rPr>
              <a:t>Economics </a:t>
            </a:r>
            <a:r>
              <a:rPr lang="en-US" sz="2000" i="1">
                <a:cs typeface="Times New Roman" panose="02020603050405020304" pitchFamily="18" charset="0"/>
              </a:rPr>
              <a:t>Letters </a:t>
            </a:r>
            <a:r>
              <a:rPr lang="en-US" sz="2000">
                <a:cs typeface="Times New Roman" panose="02020603050405020304" pitchFamily="18" charset="0"/>
              </a:rPr>
              <a:t>Vol. 199</a:t>
            </a:r>
            <a:r>
              <a:rPr lang="en-US" sz="2000" dirty="0">
                <a:cs typeface="Times New Roman" panose="02020603050405020304" pitchFamily="18" charset="0"/>
              </a:rPr>
              <a:t>, 109701, (2021)</a:t>
            </a:r>
          </a:p>
          <a:p>
            <a:endParaRPr lang="en-US" sz="2000" dirty="0">
              <a:cs typeface="Times New Roman" panose="02020603050405020304" pitchFamily="18" charset="0"/>
            </a:endParaRPr>
          </a:p>
          <a:p>
            <a:r>
              <a:rPr lang="en-US" sz="2000" dirty="0">
                <a:cs typeface="Times New Roman" panose="02020603050405020304" pitchFamily="18" charset="0"/>
              </a:rPr>
              <a:t>Palomino J.C., Marrero, G., Nolan B., Rodríguez, J.G. </a:t>
            </a:r>
            <a:r>
              <a:rPr lang="en-US" sz="2000" i="1" dirty="0">
                <a:cs typeface="Times New Roman" panose="02020603050405020304" pitchFamily="18" charset="0"/>
              </a:rPr>
              <a:t>Wealth inequality, intergenerational transfers and socioeconomic background. </a:t>
            </a:r>
            <a:r>
              <a:rPr lang="en-US" sz="2000" dirty="0">
                <a:cs typeface="Times New Roman" panose="02020603050405020304" pitchFamily="18" charset="0"/>
              </a:rPr>
              <a:t>INET Oxford Working Paper No. 2020-15 (2020). Resubmitted </a:t>
            </a:r>
            <a:r>
              <a:rPr lang="en-US" sz="2000" i="1" dirty="0">
                <a:cs typeface="Times New Roman" panose="02020603050405020304" pitchFamily="18" charset="0"/>
              </a:rPr>
              <a:t>Oxford Economic Papers</a:t>
            </a:r>
          </a:p>
          <a:p>
            <a:endParaRPr lang="en-US" sz="2000" dirty="0">
              <a:cs typeface="Times New Roman" panose="02020603050405020304" pitchFamily="18" charset="0"/>
            </a:endParaRPr>
          </a:p>
          <a:p>
            <a:r>
              <a:rPr lang="en-US" sz="2000" dirty="0">
                <a:cs typeface="Times New Roman" panose="02020603050405020304" pitchFamily="18" charset="0"/>
              </a:rPr>
              <a:t>Morelli S., Nolan B., Palomino J.C., Van </a:t>
            </a:r>
            <a:r>
              <a:rPr lang="en-US" sz="2000" dirty="0" err="1">
                <a:cs typeface="Times New Roman" panose="02020603050405020304" pitchFamily="18" charset="0"/>
              </a:rPr>
              <a:t>Kerm</a:t>
            </a:r>
            <a:r>
              <a:rPr lang="en-US" sz="2000" dirty="0">
                <a:cs typeface="Times New Roman" panose="02020603050405020304" pitchFamily="18" charset="0"/>
              </a:rPr>
              <a:t> P. ‘Inheritance, Gifts and the Accumulation of Wealth for Low-income Households’,  Forthcoming </a:t>
            </a:r>
            <a:r>
              <a:rPr lang="en-US" sz="2000" i="1" dirty="0">
                <a:cs typeface="Times New Roman" panose="02020603050405020304" pitchFamily="18" charset="0"/>
              </a:rPr>
              <a:t>Journal of European Social Policy</a:t>
            </a:r>
          </a:p>
        </p:txBody>
      </p:sp>
    </p:spTree>
    <p:extLst>
      <p:ext uri="{BB962C8B-B14F-4D97-AF65-F5344CB8AC3E}">
        <p14:creationId xmlns:p14="http://schemas.microsoft.com/office/powerpoint/2010/main" val="329073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C7F808-5877-CA48-BCC3-FCA98B566D10}"/>
              </a:ext>
            </a:extLst>
          </p:cNvPr>
          <p:cNvSpPr>
            <a:spLocks noGrp="1"/>
          </p:cNvSpPr>
          <p:nvPr>
            <p:ph type="title"/>
          </p:nvPr>
        </p:nvSpPr>
        <p:spPr/>
        <p:txBody>
          <a:bodyPr>
            <a:normAutofit/>
          </a:bodyPr>
          <a:lstStyle/>
          <a:p>
            <a:r>
              <a:rPr lang="en-GB" sz="3600" dirty="0"/>
              <a:t>Role of Intergenerational Transfers in Wealth Inequality</a:t>
            </a:r>
          </a:p>
        </p:txBody>
      </p:sp>
      <p:sp>
        <p:nvSpPr>
          <p:cNvPr id="3" name="Marcador de contenido 2">
            <a:extLst>
              <a:ext uri="{FF2B5EF4-FFF2-40B4-BE49-F238E27FC236}">
                <a16:creationId xmlns:a16="http://schemas.microsoft.com/office/drawing/2014/main" id="{7F5C2B32-207B-0F4A-A0A6-EAF1491D6DFB}"/>
              </a:ext>
            </a:extLst>
          </p:cNvPr>
          <p:cNvSpPr>
            <a:spLocks noGrp="1"/>
          </p:cNvSpPr>
          <p:nvPr>
            <p:ph idx="1"/>
          </p:nvPr>
        </p:nvSpPr>
        <p:spPr>
          <a:xfrm>
            <a:off x="628650" y="1772818"/>
            <a:ext cx="8229600" cy="4313190"/>
          </a:xfrm>
        </p:spPr>
        <p:txBody>
          <a:bodyPr>
            <a:normAutofit lnSpcReduction="10000"/>
          </a:bodyPr>
          <a:lstStyle/>
          <a:p>
            <a:pPr marL="0" indent="0">
              <a:buNone/>
            </a:pPr>
            <a:r>
              <a:rPr lang="en-GB" sz="2800" dirty="0"/>
              <a:t>Much-debated in literature</a:t>
            </a:r>
          </a:p>
          <a:p>
            <a:pPr marL="0" indent="0">
              <a:buNone/>
            </a:pPr>
            <a:r>
              <a:rPr lang="en-GB" sz="2800" dirty="0"/>
              <a:t>We employed three different approaches:</a:t>
            </a:r>
          </a:p>
          <a:p>
            <a:r>
              <a:rPr lang="en-GB" sz="2800" dirty="0"/>
              <a:t>Decomposition of Gini coefficient to distinguish contributions of ‘transfer wealth’ versus ‘non-transfer wealth’  </a:t>
            </a:r>
          </a:p>
          <a:p>
            <a:r>
              <a:rPr lang="en-GB" sz="2800" dirty="0"/>
              <a:t>Influence function approach via RIF regression</a:t>
            </a:r>
          </a:p>
          <a:p>
            <a:r>
              <a:rPr lang="en-GB" sz="2800" dirty="0"/>
              <a:t>Adapted ‘Equality of Opportunity’ framework</a:t>
            </a:r>
          </a:p>
          <a:p>
            <a:pPr marL="0" indent="0">
              <a:buNone/>
            </a:pPr>
            <a:r>
              <a:rPr lang="en-GB" sz="2800" dirty="0"/>
              <a:t>Differing results highlight central role of (implicit) counterfactual/point of reference</a:t>
            </a:r>
          </a:p>
        </p:txBody>
      </p:sp>
    </p:spTree>
    <p:extLst>
      <p:ext uri="{BB962C8B-B14F-4D97-AF65-F5344CB8AC3E}">
        <p14:creationId xmlns:p14="http://schemas.microsoft.com/office/powerpoint/2010/main" val="3822440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2E459-7344-5E44-9CA9-417ADEDA2112}"/>
              </a:ext>
            </a:extLst>
          </p:cNvPr>
          <p:cNvSpPr>
            <a:spLocks noGrp="1"/>
          </p:cNvSpPr>
          <p:nvPr>
            <p:ph idx="1"/>
          </p:nvPr>
        </p:nvSpPr>
        <p:spPr>
          <a:xfrm>
            <a:off x="457200" y="1288330"/>
            <a:ext cx="8229600" cy="4281339"/>
          </a:xfrm>
        </p:spPr>
        <p:txBody>
          <a:bodyPr anchor="ctr"/>
          <a:lstStyle/>
          <a:p>
            <a:pPr marL="0" indent="0" algn="ctr">
              <a:buNone/>
            </a:pPr>
            <a:r>
              <a:rPr lang="en-GB" dirty="0"/>
              <a:t>THANK YOU!! </a:t>
            </a:r>
          </a:p>
        </p:txBody>
      </p:sp>
    </p:spTree>
    <p:extLst>
      <p:ext uri="{BB962C8B-B14F-4D97-AF65-F5344CB8AC3E}">
        <p14:creationId xmlns:p14="http://schemas.microsoft.com/office/powerpoint/2010/main" val="317202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0AC7-BE32-AA43-8EAD-800E0E4B1B54}"/>
              </a:ext>
            </a:extLst>
          </p:cNvPr>
          <p:cNvSpPr>
            <a:spLocks noGrp="1"/>
          </p:cNvSpPr>
          <p:nvPr>
            <p:ph type="title"/>
          </p:nvPr>
        </p:nvSpPr>
        <p:spPr>
          <a:xfrm>
            <a:off x="562303" y="416739"/>
            <a:ext cx="8229600" cy="753192"/>
          </a:xfrm>
        </p:spPr>
        <p:txBody>
          <a:bodyPr>
            <a:noAutofit/>
          </a:bodyPr>
          <a:lstStyle/>
          <a:p>
            <a:r>
              <a:rPr lang="es-ES" sz="3600" dirty="0" err="1"/>
              <a:t>Gender</a:t>
            </a:r>
            <a:r>
              <a:rPr lang="es-ES" sz="3600" dirty="0"/>
              <a:t>, </a:t>
            </a:r>
            <a:r>
              <a:rPr lang="es-ES" sz="3600" dirty="0" err="1"/>
              <a:t>Wealth</a:t>
            </a:r>
            <a:r>
              <a:rPr lang="es-ES" sz="3600" dirty="0"/>
              <a:t> and </a:t>
            </a:r>
            <a:r>
              <a:rPr lang="es-ES" sz="3600" dirty="0" err="1"/>
              <a:t>Wealth</a:t>
            </a:r>
            <a:r>
              <a:rPr lang="es-ES" sz="3600" dirty="0"/>
              <a:t> </a:t>
            </a:r>
            <a:r>
              <a:rPr lang="es-ES" sz="3600" dirty="0" err="1"/>
              <a:t>Transfers</a:t>
            </a:r>
            <a:br>
              <a:rPr lang="es-ES" sz="3600" dirty="0"/>
            </a:br>
            <a:endParaRPr lang="en-ES" sz="3600" dirty="0"/>
          </a:p>
        </p:txBody>
      </p:sp>
      <p:sp>
        <p:nvSpPr>
          <p:cNvPr id="3" name="Content Placeholder 2">
            <a:extLst>
              <a:ext uri="{FF2B5EF4-FFF2-40B4-BE49-F238E27FC236}">
                <a16:creationId xmlns:a16="http://schemas.microsoft.com/office/drawing/2014/main" id="{075ACA55-803B-2D44-BFF4-93FDD279D9AF}"/>
              </a:ext>
            </a:extLst>
          </p:cNvPr>
          <p:cNvSpPr>
            <a:spLocks noGrp="1"/>
          </p:cNvSpPr>
          <p:nvPr>
            <p:ph idx="1"/>
          </p:nvPr>
        </p:nvSpPr>
        <p:spPr>
          <a:xfrm>
            <a:off x="352097" y="914400"/>
            <a:ext cx="8478562" cy="5943600"/>
          </a:xfrm>
        </p:spPr>
        <p:txBody>
          <a:bodyPr>
            <a:noAutofit/>
          </a:bodyPr>
          <a:lstStyle/>
          <a:p>
            <a:r>
              <a:rPr lang="en-GB" sz="2400" dirty="0"/>
              <a:t>Gender wealth gap widely established (</a:t>
            </a:r>
            <a:r>
              <a:rPr lang="en-GB" sz="2400" dirty="0" err="1"/>
              <a:t>Grabka</a:t>
            </a:r>
            <a:r>
              <a:rPr lang="en-GB" sz="2400" dirty="0"/>
              <a:t> et al. (2015), </a:t>
            </a:r>
            <a:r>
              <a:rPr lang="en-GB" sz="2400" dirty="0" err="1"/>
              <a:t>Siermienska</a:t>
            </a:r>
            <a:r>
              <a:rPr lang="en-GB" sz="2400" dirty="0"/>
              <a:t> (2010, 2018). </a:t>
            </a:r>
          </a:p>
          <a:p>
            <a:r>
              <a:rPr lang="en-GB" sz="2400" dirty="0"/>
              <a:t>Life time pattern accumulation of wealth flatter for women in Europe (</a:t>
            </a:r>
            <a:r>
              <a:rPr lang="en-GB" sz="2400" dirty="0" err="1"/>
              <a:t>Gritti</a:t>
            </a:r>
            <a:r>
              <a:rPr lang="en-GB" sz="2400" dirty="0"/>
              <a:t>, 2020); different portfolios (Lersch, 2017) and attitudes to savings (James 2020).</a:t>
            </a:r>
          </a:p>
          <a:p>
            <a:r>
              <a:rPr lang="en-GB" sz="2400" dirty="0"/>
              <a:t>Ruel and Houser (2013) longitudinal US data: gender wealth gap might be affected by transfers but interacts with SES and marital history; Loxton (2019) no gender difference in amount received on average in Health and Retirement Study</a:t>
            </a:r>
          </a:p>
          <a:p>
            <a:r>
              <a:rPr lang="en-GB" sz="2400" dirty="0" err="1"/>
              <a:t>Schneebaum</a:t>
            </a:r>
            <a:r>
              <a:rPr lang="en-GB" sz="2400" dirty="0"/>
              <a:t> et al (2014) for Europe (HFCS): differences in structure and transfers explain only part of  wealth gap between male and female headed households, labour market main factor</a:t>
            </a:r>
          </a:p>
          <a:p>
            <a:r>
              <a:rPr lang="en-GB" sz="2400" dirty="0" err="1"/>
              <a:t>Bessière</a:t>
            </a:r>
            <a:r>
              <a:rPr lang="en-GB" sz="2400" dirty="0"/>
              <a:t> and </a:t>
            </a:r>
            <a:r>
              <a:rPr lang="en-GB" sz="2400" dirty="0" err="1"/>
              <a:t>Gollac</a:t>
            </a:r>
            <a:r>
              <a:rPr lang="en-GB" sz="2400" dirty="0"/>
              <a:t> (2020) for France: sons more likely to inherit professional (business) assets and real estate, daughters money</a:t>
            </a:r>
          </a:p>
        </p:txBody>
      </p:sp>
    </p:spTree>
    <p:extLst>
      <p:ext uri="{BB962C8B-B14F-4D97-AF65-F5344CB8AC3E}">
        <p14:creationId xmlns:p14="http://schemas.microsoft.com/office/powerpoint/2010/main" val="558572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0AC7-BE32-AA43-8EAD-800E0E4B1B54}"/>
              </a:ext>
            </a:extLst>
          </p:cNvPr>
          <p:cNvSpPr>
            <a:spLocks noGrp="1"/>
          </p:cNvSpPr>
          <p:nvPr>
            <p:ph type="title"/>
          </p:nvPr>
        </p:nvSpPr>
        <p:spPr>
          <a:xfrm>
            <a:off x="457200" y="332657"/>
            <a:ext cx="8229600" cy="1052006"/>
          </a:xfrm>
        </p:spPr>
        <p:txBody>
          <a:bodyPr>
            <a:normAutofit fontScale="90000"/>
          </a:bodyPr>
          <a:lstStyle/>
          <a:p>
            <a:r>
              <a:rPr lang="es-ES" sz="3600" dirty="0" err="1"/>
              <a:t>Lifetime</a:t>
            </a:r>
            <a:r>
              <a:rPr lang="es-ES" sz="3600" dirty="0"/>
              <a:t> </a:t>
            </a:r>
            <a:r>
              <a:rPr lang="es-ES" sz="3600" dirty="0" err="1"/>
              <a:t>Wealth</a:t>
            </a:r>
            <a:r>
              <a:rPr lang="es-ES" sz="3600" dirty="0"/>
              <a:t> </a:t>
            </a:r>
            <a:r>
              <a:rPr lang="es-ES" sz="3600" dirty="0" err="1"/>
              <a:t>Transfers</a:t>
            </a:r>
            <a:r>
              <a:rPr lang="es-ES" sz="3600" dirty="0"/>
              <a:t>, </a:t>
            </a:r>
            <a:r>
              <a:rPr lang="es-ES" sz="3600" dirty="0" err="1"/>
              <a:t>Wealth</a:t>
            </a:r>
            <a:r>
              <a:rPr lang="es-ES" sz="3600" dirty="0"/>
              <a:t> and </a:t>
            </a:r>
            <a:r>
              <a:rPr lang="es-ES" sz="3600" dirty="0" err="1"/>
              <a:t>Gender</a:t>
            </a:r>
            <a:endParaRPr lang="en-ES" sz="3600" dirty="0"/>
          </a:p>
        </p:txBody>
      </p:sp>
      <p:sp>
        <p:nvSpPr>
          <p:cNvPr id="3" name="Content Placeholder 2">
            <a:extLst>
              <a:ext uri="{FF2B5EF4-FFF2-40B4-BE49-F238E27FC236}">
                <a16:creationId xmlns:a16="http://schemas.microsoft.com/office/drawing/2014/main" id="{075ACA55-803B-2D44-BFF4-93FDD279D9AF}"/>
              </a:ext>
            </a:extLst>
          </p:cNvPr>
          <p:cNvSpPr>
            <a:spLocks noGrp="1"/>
          </p:cNvSpPr>
          <p:nvPr>
            <p:ph idx="1"/>
          </p:nvPr>
        </p:nvSpPr>
        <p:spPr>
          <a:xfrm>
            <a:off x="457200" y="1384664"/>
            <a:ext cx="8229600" cy="4741500"/>
          </a:xfrm>
        </p:spPr>
        <p:txBody>
          <a:bodyPr>
            <a:noAutofit/>
          </a:bodyPr>
          <a:lstStyle/>
          <a:p>
            <a:pPr marL="0" indent="0">
              <a:buNone/>
            </a:pPr>
            <a:r>
              <a:rPr lang="en-GB" sz="2800" dirty="0"/>
              <a:t>Here we ask:</a:t>
            </a:r>
          </a:p>
          <a:p>
            <a:r>
              <a:rPr lang="en-GB" sz="2800" dirty="0"/>
              <a:t>Is there gap between households with female vs male ‘reference person’ in wealth transfers receipts in Britain and 6 other rich countries? </a:t>
            </a:r>
          </a:p>
          <a:p>
            <a:pPr lvl="2"/>
            <a:r>
              <a:rPr lang="en-GB" dirty="0"/>
              <a:t>Role played by household structure</a:t>
            </a:r>
          </a:p>
          <a:p>
            <a:r>
              <a:rPr lang="en-GB" sz="2800" dirty="0"/>
              <a:t>Is there a gap in Britain between women and men in probability of having received wealth transfers and/or amounts received?</a:t>
            </a:r>
          </a:p>
          <a:p>
            <a:r>
              <a:rPr lang="en-GB" sz="2800" dirty="0"/>
              <a:t>Is the British gender wealth gap linked to differences in individual intergenerational transfers?</a:t>
            </a:r>
          </a:p>
        </p:txBody>
      </p:sp>
    </p:spTree>
    <p:extLst>
      <p:ext uri="{BB962C8B-B14F-4D97-AF65-F5344CB8AC3E}">
        <p14:creationId xmlns:p14="http://schemas.microsoft.com/office/powerpoint/2010/main" val="93627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27DB8F6-6F0E-C845-9CD9-AB35AEBFD928}"/>
              </a:ext>
            </a:extLst>
          </p:cNvPr>
          <p:cNvSpPr>
            <a:spLocks noGrp="1" noChangeArrowheads="1"/>
          </p:cNvSpPr>
          <p:nvPr>
            <p:ph type="title"/>
          </p:nvPr>
        </p:nvSpPr>
        <p:spPr>
          <a:xfrm>
            <a:off x="762000" y="381000"/>
            <a:ext cx="7696200" cy="1066800"/>
          </a:xfrm>
        </p:spPr>
        <p:txBody>
          <a:bodyPr>
            <a:normAutofit fontScale="90000"/>
          </a:bodyPr>
          <a:lstStyle/>
          <a:p>
            <a:r>
              <a:rPr lang="en-US" altLang="en-US" dirty="0"/>
              <a:t>Intergenerational Wealth Transfers in Surveys</a:t>
            </a:r>
          </a:p>
        </p:txBody>
      </p:sp>
      <p:sp>
        <p:nvSpPr>
          <p:cNvPr id="3075" name="Rectangle 3">
            <a:extLst>
              <a:ext uri="{FF2B5EF4-FFF2-40B4-BE49-F238E27FC236}">
                <a16:creationId xmlns:a16="http://schemas.microsoft.com/office/drawing/2014/main" id="{68E3FD65-4C92-1D41-A5D2-6F4967E995FD}"/>
              </a:ext>
            </a:extLst>
          </p:cNvPr>
          <p:cNvSpPr>
            <a:spLocks noGrp="1" noChangeArrowheads="1"/>
          </p:cNvSpPr>
          <p:nvPr>
            <p:ph type="body" idx="1"/>
          </p:nvPr>
        </p:nvSpPr>
        <p:spPr>
          <a:xfrm>
            <a:off x="395536" y="1628800"/>
            <a:ext cx="8568952" cy="4848200"/>
          </a:xfrm>
        </p:spPr>
        <p:txBody>
          <a:bodyPr>
            <a:normAutofit/>
          </a:bodyPr>
          <a:lstStyle/>
          <a:p>
            <a:pPr lvl="0">
              <a:lnSpc>
                <a:spcPct val="90000"/>
              </a:lnSpc>
            </a:pPr>
            <a:r>
              <a:rPr lang="en-IE" altLang="en-US" sz="2800" dirty="0"/>
              <a:t>SCF and HFCS</a:t>
            </a:r>
            <a:r>
              <a:rPr lang="en-IE" altLang="en-US" sz="2800" dirty="0">
                <a:solidFill>
                  <a:prstClr val="black"/>
                </a:solidFill>
              </a:rPr>
              <a:t> ask about </a:t>
            </a:r>
          </a:p>
          <a:p>
            <a:pPr lvl="1">
              <a:lnSpc>
                <a:spcPct val="90000"/>
              </a:lnSpc>
            </a:pPr>
            <a:r>
              <a:rPr lang="en-IE" altLang="en-US" sz="2400" dirty="0">
                <a:solidFill>
                  <a:prstClr val="black"/>
                </a:solidFill>
              </a:rPr>
              <a:t>3 most important inheritances or gifts received at any time in past</a:t>
            </a:r>
          </a:p>
          <a:p>
            <a:pPr lvl="1">
              <a:lnSpc>
                <a:spcPct val="90000"/>
              </a:lnSpc>
            </a:pPr>
            <a:r>
              <a:rPr lang="en-IE" altLang="en-US" sz="2400" dirty="0">
                <a:solidFill>
                  <a:prstClr val="black"/>
                </a:solidFill>
              </a:rPr>
              <a:t>year received, value (when received), whether gift or inheritance, source (parent, etc.)</a:t>
            </a:r>
            <a:endParaRPr lang="en-IE" altLang="en-US" sz="2800" dirty="0"/>
          </a:p>
          <a:p>
            <a:pPr>
              <a:lnSpc>
                <a:spcPct val="90000"/>
              </a:lnSpc>
            </a:pPr>
            <a:r>
              <a:rPr lang="en-IE" altLang="en-US" sz="2800" dirty="0"/>
              <a:t>WAS Wave 1 asked about</a:t>
            </a:r>
          </a:p>
          <a:p>
            <a:pPr lvl="1">
              <a:lnSpc>
                <a:spcPct val="90000"/>
              </a:lnSpc>
            </a:pPr>
            <a:r>
              <a:rPr lang="en-IE" altLang="en-US" sz="2400" dirty="0"/>
              <a:t>inheritances in the previous five years, inheritances received earlier than that, gifts in the previous two years</a:t>
            </a:r>
          </a:p>
          <a:p>
            <a:pPr>
              <a:lnSpc>
                <a:spcPct val="90000"/>
              </a:lnSpc>
            </a:pPr>
            <a:r>
              <a:rPr lang="en-IE" altLang="en-US" sz="2800" dirty="0"/>
              <a:t>Subsequent WAS waves ask about </a:t>
            </a:r>
          </a:p>
          <a:p>
            <a:pPr lvl="1">
              <a:lnSpc>
                <a:spcPct val="90000"/>
              </a:lnSpc>
            </a:pPr>
            <a:r>
              <a:rPr lang="en-IE" altLang="en-US" sz="2400" dirty="0"/>
              <a:t>Inheritances, gifts received in past two years (i.e. since previous wave) </a:t>
            </a:r>
          </a:p>
        </p:txBody>
      </p:sp>
    </p:spTree>
    <p:extLst>
      <p:ext uri="{BB962C8B-B14F-4D97-AF65-F5344CB8AC3E}">
        <p14:creationId xmlns:p14="http://schemas.microsoft.com/office/powerpoint/2010/main" val="30637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0AC7-BE32-AA43-8EAD-800E0E4B1B54}"/>
              </a:ext>
            </a:extLst>
          </p:cNvPr>
          <p:cNvSpPr>
            <a:spLocks noGrp="1"/>
          </p:cNvSpPr>
          <p:nvPr>
            <p:ph type="title"/>
          </p:nvPr>
        </p:nvSpPr>
        <p:spPr/>
        <p:txBody>
          <a:bodyPr>
            <a:normAutofit/>
          </a:bodyPr>
          <a:lstStyle/>
          <a:p>
            <a:r>
              <a:rPr lang="en-US" altLang="en-US" sz="3600" dirty="0"/>
              <a:t>Intergenerational Wealth Transfers in Surveys</a:t>
            </a:r>
            <a:endParaRPr lang="en-ES" sz="3600" dirty="0"/>
          </a:p>
        </p:txBody>
      </p:sp>
      <p:sp>
        <p:nvSpPr>
          <p:cNvPr id="4" name="Content Placeholder 2">
            <a:extLst>
              <a:ext uri="{FF2B5EF4-FFF2-40B4-BE49-F238E27FC236}">
                <a16:creationId xmlns:a16="http://schemas.microsoft.com/office/drawing/2014/main" id="{A45D8DE6-E57D-4F45-A042-5137E56B621D}"/>
              </a:ext>
            </a:extLst>
          </p:cNvPr>
          <p:cNvSpPr>
            <a:spLocks noGrp="1"/>
          </p:cNvSpPr>
          <p:nvPr>
            <p:ph idx="1"/>
          </p:nvPr>
        </p:nvSpPr>
        <p:spPr>
          <a:xfrm>
            <a:off x="457200" y="1739694"/>
            <a:ext cx="8229600" cy="4639335"/>
          </a:xfrm>
        </p:spPr>
        <p:txBody>
          <a:bodyPr>
            <a:noAutofit/>
          </a:bodyPr>
          <a:lstStyle/>
          <a:p>
            <a:r>
              <a:rPr lang="en-GB" sz="2800" dirty="0"/>
              <a:t>Wealth transfers and wealth usually measured at household level</a:t>
            </a:r>
          </a:p>
          <a:p>
            <a:r>
              <a:rPr lang="en-GB" sz="2800" dirty="0"/>
              <a:t>Gender differences via household reference person (HRP) -&gt; </a:t>
            </a:r>
            <a:r>
              <a:rPr lang="en-GB" sz="2400" dirty="0"/>
              <a:t>where joint households, highest income is taken</a:t>
            </a:r>
            <a:endParaRPr lang="en-GB" sz="2800" dirty="0"/>
          </a:p>
          <a:p>
            <a:r>
              <a:rPr lang="en-GB" sz="2800" dirty="0"/>
              <a:t>Transfer values reported at date of receipt, updated to survey year using CPI</a:t>
            </a:r>
          </a:p>
          <a:p>
            <a:r>
              <a:rPr lang="en-GB" sz="2800" dirty="0"/>
              <a:t>Exclude transfers from deceased spouse</a:t>
            </a:r>
          </a:p>
          <a:p>
            <a:r>
              <a:rPr lang="en-GB" sz="2800" dirty="0"/>
              <a:t>WAS distinctive in having individual data on transfers and on wealth (though some variables only available from Wave 3).</a:t>
            </a:r>
          </a:p>
        </p:txBody>
      </p:sp>
    </p:spTree>
    <p:extLst>
      <p:ext uri="{BB962C8B-B14F-4D97-AF65-F5344CB8AC3E}">
        <p14:creationId xmlns:p14="http://schemas.microsoft.com/office/powerpoint/2010/main" val="3224975305"/>
      </p:ext>
    </p:extLst>
  </p:cSld>
  <p:clrMapOvr>
    <a:masterClrMapping/>
  </p:clrMapOvr>
</p:sld>
</file>

<file path=ppt/theme/theme1.xml><?xml version="1.0" encoding="utf-8"?>
<a:theme xmlns:a="http://schemas.openxmlformats.org/drawingml/2006/main" name="INET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2939</Words>
  <Application>Microsoft Macintosh PowerPoint</Application>
  <PresentationFormat>On-screen Show (4:3)</PresentationFormat>
  <Paragraphs>627</Paragraphs>
  <Slides>50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Google Sans</vt:lpstr>
      <vt:lpstr>Lucida Grande</vt:lpstr>
      <vt:lpstr>INET_ppt</vt:lpstr>
      <vt:lpstr> gender, Intergenerational transfers and wealth</vt:lpstr>
      <vt:lpstr>The Broader Project</vt:lpstr>
      <vt:lpstr>Exploiting Household Wealth Surveys for Rich Countries</vt:lpstr>
      <vt:lpstr>Distribution of Inter’al Transfers by Wealth</vt:lpstr>
      <vt:lpstr>Role of Intergenerational Transfers in Wealth Inequality</vt:lpstr>
      <vt:lpstr>Gender, Wealth and Wealth Transfers </vt:lpstr>
      <vt:lpstr>Lifetime Wealth Transfers, Wealth and Gender</vt:lpstr>
      <vt:lpstr>Intergenerational Wealth Transfers in Surveys</vt:lpstr>
      <vt:lpstr>Intergenerational Wealth Transfers in Surveys</vt:lpstr>
      <vt:lpstr>Intergenerational Wealth Transfers in WAS</vt:lpstr>
      <vt:lpstr>The wealth gap across countries. Household mean wealth by gender of HRP (households)</vt:lpstr>
      <vt:lpstr>The wealth gap across countries. Household median wealth by gender of HRP (households)</vt:lpstr>
      <vt:lpstr>Transfers gender gap? % households reporting intergenerational transfers receipt by gender of HRP</vt:lpstr>
      <vt:lpstr>Transfers gender gap? Mean intergenerational transfers amount by gender of HRP</vt:lpstr>
      <vt:lpstr>Analysis of individual data on transfers and wealth in Wealth and Assets Survey</vt:lpstr>
      <vt:lpstr>Transfers per adult vs individual data on transfers and wealth in Wealth and Assets Survey (Britain) </vt:lpstr>
      <vt:lpstr>Individual transfer receipt (Britain) – By age group and gender</vt:lpstr>
      <vt:lpstr>Individual transfer amount (Britain) – By age group and gender</vt:lpstr>
      <vt:lpstr>Wealth by gender / Wealth by having received transfer</vt:lpstr>
      <vt:lpstr>Gender wealth gap by whether received transfer</vt:lpstr>
      <vt:lpstr>Intergenerational transfers, gender and wealth</vt:lpstr>
      <vt:lpstr>Main residence wealth by whether received transfer and gender</vt:lpstr>
      <vt:lpstr>Other property (non-main residence) and physical wealth (vehicles and valuable) by whether received transfer and gender</vt:lpstr>
      <vt:lpstr>Financial and business wealth by whether received transfer and gender</vt:lpstr>
      <vt:lpstr>Modelling impact of accumulated inheritance receipt on types of wealth</vt:lpstr>
      <vt:lpstr>Modelling impact of inheritance receipt on wealth by type</vt:lpstr>
      <vt:lpstr>Short term impact of intergenerational transfers and gender wealth gap: exploiting the longitudinal component of WAS</vt:lpstr>
      <vt:lpstr>Longitudinal sample (households)</vt:lpstr>
      <vt:lpstr>Short term impact of transfers on wealth – Total wealth</vt:lpstr>
      <vt:lpstr>Short term impact of transfers on wealth – Property wealth</vt:lpstr>
      <vt:lpstr>Short term impact of transfers on wealth – Physical Wealth</vt:lpstr>
      <vt:lpstr>Short term impact of transfers on wealth – Financial wealth</vt:lpstr>
      <vt:lpstr>Longitudinal sample. Baseline gender wealth gap</vt:lpstr>
      <vt:lpstr>Longitudinal sample. Baseline gender total wealth gap by (future) transfer group</vt:lpstr>
      <vt:lpstr>Short term impact of transfers on the gender wealth gap – Total Wealth </vt:lpstr>
      <vt:lpstr>Longitudinal sample. Baseline gender property wealth gap by (future) transfer group</vt:lpstr>
      <vt:lpstr>Short term impact of transfers on the gender wealth gap – Property Wealth </vt:lpstr>
      <vt:lpstr>Longitudinal sample. Baseline gender physical wealth gap by (future) transfer group</vt:lpstr>
      <vt:lpstr>Short term impact of transfers on the gender wealth gap – Physical Wealth </vt:lpstr>
      <vt:lpstr>Longitudinal sample. Baseline gender financial wealth gap by (future) transfer group</vt:lpstr>
      <vt:lpstr>Short term impact of transfers on the gender wealth gap – Financial Wealth </vt:lpstr>
      <vt:lpstr>Longitudinal sample (individuals)</vt:lpstr>
      <vt:lpstr>Longitudinal Individual sample. Baseline gender financial wealth gap by (future) transfer group</vt:lpstr>
      <vt:lpstr>Short term impact of transfers on the gender wealth gap – Financial Wealth (Individual Sample)</vt:lpstr>
      <vt:lpstr>Types of assets in recent inheritances wealth receipts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gender, Intergenerational transfers and wealth</dc:title>
  <dc:creator>Juan Palomino</dc:creator>
  <cp:lastModifiedBy>Brian Nolan</cp:lastModifiedBy>
  <cp:revision>79</cp:revision>
  <dcterms:created xsi:type="dcterms:W3CDTF">2020-11-17T08:10:02Z</dcterms:created>
  <dcterms:modified xsi:type="dcterms:W3CDTF">2021-05-25T09:49:49Z</dcterms:modified>
</cp:coreProperties>
</file>