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485" r:id="rId6"/>
    <p:sldId id="501" r:id="rId7"/>
    <p:sldId id="500" r:id="rId8"/>
    <p:sldId id="436" r:id="rId9"/>
    <p:sldId id="265" r:id="rId10"/>
    <p:sldId id="505" r:id="rId11"/>
    <p:sldId id="502" r:id="rId12"/>
    <p:sldId id="503" r:id="rId13"/>
    <p:sldId id="297" r:id="rId14"/>
    <p:sldId id="511" r:id="rId15"/>
    <p:sldId id="496" r:id="rId16"/>
    <p:sldId id="499" r:id="rId17"/>
    <p:sldId id="509" r:id="rId18"/>
    <p:sldId id="504" r:id="rId19"/>
    <p:sldId id="508" r:id="rId20"/>
    <p:sldId id="493" r:id="rId21"/>
    <p:sldId id="507" r:id="rId22"/>
    <p:sldId id="50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1" userDrawn="1">
          <p15:clr>
            <a:srgbClr val="A4A3A4"/>
          </p15:clr>
        </p15:guide>
        <p15:guide id="3" pos="6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a Glucksberg" initials="LG" lastIdx="1" clrIdx="0">
    <p:extLst>
      <p:ext uri="{19B8F6BF-5375-455C-9EA6-DF929625EA0E}">
        <p15:presenceInfo xmlns:p15="http://schemas.microsoft.com/office/powerpoint/2012/main" userId="Luna Gluck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A7539-AA9B-420E-BD66-E1193F698555}" v="49" dt="2020-02-03T23:28:36.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3" autoAdjust="0"/>
    <p:restoredTop sz="94671"/>
  </p:normalViewPr>
  <p:slideViewPr>
    <p:cSldViewPr snapToGrid="0">
      <p:cViewPr varScale="1">
        <p:scale>
          <a:sx n="36" d="100"/>
          <a:sy n="36" d="100"/>
        </p:scale>
        <p:origin x="836" y="48"/>
      </p:cViewPr>
      <p:guideLst>
        <p:guide orient="horz" pos="2160"/>
        <p:guide pos="551"/>
        <p:guide pos="6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3T23:21:47.607" idx="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31D9B-7CF9-334B-A3A9-701C99AE6A2A}"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B6692-3258-744F-9A63-2E656616975B}" type="slidenum">
              <a:rPr lang="en-US" smtClean="0"/>
              <a:t>‹#›</a:t>
            </a:fld>
            <a:endParaRPr lang="en-US"/>
          </a:p>
        </p:txBody>
      </p:sp>
    </p:spTree>
    <p:extLst>
      <p:ext uri="{BB962C8B-B14F-4D97-AF65-F5344CB8AC3E}">
        <p14:creationId xmlns:p14="http://schemas.microsoft.com/office/powerpoint/2010/main" val="7197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84EA-698C-4DA7-B4EF-75DAA47BE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B484E7-6001-491F-BC2E-769A74E21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EE6269-31B9-418E-8DD4-4E03A98A71CF}"/>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B124449C-2230-43A1-ADBC-BAD46770C1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B1531-511D-4E71-8AFE-D2AFB21E74E6}"/>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50069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560B-4B31-4C0B-BEC7-EB9B37A654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0AF411-CB04-46C7-B8C2-C0E30FAF83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62F1D5-D63C-497E-A091-ABBF814E46D7}"/>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27F7832D-809E-4E92-B880-2B9991A00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84C01-B6A5-43FE-A1D8-55EBC1494798}"/>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67460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FF4A2-3DEA-4035-955C-61D2698B39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0C6179-4356-4B3A-B111-150F5D842C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A577BE-B5A8-46C2-9375-9A56BAE91380}"/>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20CFF3A3-2EA0-46DB-AE1B-CCE714F9B3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8B5601-237F-4504-AEBB-3D67A2E01DD1}"/>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98534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6287-071E-4A29-8F26-FC05BFDB5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0A9A23-3042-416D-8CBB-85790E5D7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8C6E1-4A3B-485D-B4FF-46B09FDD30B3}"/>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3D99F74C-5678-4DC5-AE0E-0C386460F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C6EFD1-0C76-43F8-8263-3A33AABB158D}"/>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83980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6EC0-2AB3-4F90-B984-4CFEDE61E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A82D4E-AFDF-4B5A-A437-3550796B0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788B3B-926B-47DB-8142-25F66B33C08C}"/>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D0ADBCB5-23DD-432E-8B90-4AA8AFED8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E1D25-2E88-4520-B8F9-B06417FF1118}"/>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30409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AF22-4BD9-4828-93C0-BF8430A29D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D732B-A8B2-412B-B315-791F16DE8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738B73-EB42-4E2C-AE3F-E61135FBB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B88520-FD01-4B27-8917-6C4224BA8364}"/>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6" name="Footer Placeholder 5">
            <a:extLst>
              <a:ext uri="{FF2B5EF4-FFF2-40B4-BE49-F238E27FC236}">
                <a16:creationId xmlns:a16="http://schemas.microsoft.com/office/drawing/2014/main" id="{B54495B5-F71C-4B8E-874B-255490E7E3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C69158-44AA-4889-9D17-50FDD8873813}"/>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65026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7940-B7CF-43BE-A40F-D90983E9C8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722CD8-F115-43A5-854E-1D2F44EE4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C967-D4F5-417E-9850-AB2E36F7BC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2CEE20-D57A-4C6A-AD73-467D7519B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A8C96-DA23-4111-B015-B017618FF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D96DA52-9859-431A-B12A-3D8731C6E803}"/>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8" name="Footer Placeholder 7">
            <a:extLst>
              <a:ext uri="{FF2B5EF4-FFF2-40B4-BE49-F238E27FC236}">
                <a16:creationId xmlns:a16="http://schemas.microsoft.com/office/drawing/2014/main" id="{81794A91-2908-4F10-951D-E5F32C58BA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15FF75-9DAF-4179-9ACB-BB45D1925177}"/>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8840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A02B-7D52-452D-B12C-EE3CC825C74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8A1B8-10C6-4236-9971-024BDEAB9EEE}"/>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4" name="Footer Placeholder 3">
            <a:extLst>
              <a:ext uri="{FF2B5EF4-FFF2-40B4-BE49-F238E27FC236}">
                <a16:creationId xmlns:a16="http://schemas.microsoft.com/office/drawing/2014/main" id="{23AFE076-EE35-4DDD-95CE-0381AEEDE5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510856-FFFD-4232-96AA-019F2E79DDB0}"/>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399300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64A52-AA89-4473-B1F3-75CCC7DEF0D2}"/>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3" name="Footer Placeholder 2">
            <a:extLst>
              <a:ext uri="{FF2B5EF4-FFF2-40B4-BE49-F238E27FC236}">
                <a16:creationId xmlns:a16="http://schemas.microsoft.com/office/drawing/2014/main" id="{6D88DDDC-78CD-405B-8DF2-BDAB1B82D2C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1E0F18-217E-4AE9-8648-8CFC14E750D7}"/>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201777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CA94-F171-400C-92E9-44E95D992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E7FF89-F2D0-4AB3-8D07-8484B8D83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F0044A-82B3-4DA4-BEC3-BBE16C0BD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7F2DF-82A5-4465-AD13-4BEC9B12B269}"/>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6" name="Footer Placeholder 5">
            <a:extLst>
              <a:ext uri="{FF2B5EF4-FFF2-40B4-BE49-F238E27FC236}">
                <a16:creationId xmlns:a16="http://schemas.microsoft.com/office/drawing/2014/main" id="{D729A5E5-2286-4D5E-A695-47B201CD77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FA56EE-20EE-4838-B2BE-64D6C74CA889}"/>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428729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6095-9A6B-40DD-A274-521671A7D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0C91D6-77DA-4548-BD6E-A29E4F069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6B4E15-3F2E-4220-9199-93D3FDB1B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BF159-4FBF-4BF2-AED4-31209844F55F}"/>
              </a:ext>
            </a:extLst>
          </p:cNvPr>
          <p:cNvSpPr>
            <a:spLocks noGrp="1"/>
          </p:cNvSpPr>
          <p:nvPr>
            <p:ph type="dt" sz="half" idx="10"/>
          </p:nvPr>
        </p:nvSpPr>
        <p:spPr/>
        <p:txBody>
          <a:bodyPr/>
          <a:lstStyle/>
          <a:p>
            <a:fld id="{40DF0B9A-EC6F-46B9-AD24-9BD6701E7B7E}" type="datetimeFigureOut">
              <a:rPr lang="en-GB" smtClean="0"/>
              <a:t>04/03/2020</a:t>
            </a:fld>
            <a:endParaRPr lang="en-GB"/>
          </a:p>
        </p:txBody>
      </p:sp>
      <p:sp>
        <p:nvSpPr>
          <p:cNvPr id="6" name="Footer Placeholder 5">
            <a:extLst>
              <a:ext uri="{FF2B5EF4-FFF2-40B4-BE49-F238E27FC236}">
                <a16:creationId xmlns:a16="http://schemas.microsoft.com/office/drawing/2014/main" id="{B03EF3B1-E7D7-4457-BD6E-FDB5552ED0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0D9A2E-7002-43A9-905A-20CBD9665007}"/>
              </a:ext>
            </a:extLst>
          </p:cNvPr>
          <p:cNvSpPr>
            <a:spLocks noGrp="1"/>
          </p:cNvSpPr>
          <p:nvPr>
            <p:ph type="sldNum" sz="quarter" idx="12"/>
          </p:nvPr>
        </p:nvSpPr>
        <p:spPr/>
        <p:txBody>
          <a:bodyPr/>
          <a:lstStyle/>
          <a:p>
            <a:fld id="{42750FA8-6721-4042-A704-64DAD87EF3D9}" type="slidenum">
              <a:rPr lang="en-GB" smtClean="0"/>
              <a:t>‹#›</a:t>
            </a:fld>
            <a:endParaRPr lang="en-GB"/>
          </a:p>
        </p:txBody>
      </p:sp>
    </p:spTree>
    <p:extLst>
      <p:ext uri="{BB962C8B-B14F-4D97-AF65-F5344CB8AC3E}">
        <p14:creationId xmlns:p14="http://schemas.microsoft.com/office/powerpoint/2010/main" val="162915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848D0-BB50-46B2-80D0-8F4887F4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2DA37E-0220-486B-AB0E-0E2A72EB1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4ECFFF-8E76-422F-99AA-EC885C284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F0B9A-EC6F-46B9-AD24-9BD6701E7B7E}" type="datetimeFigureOut">
              <a:rPr lang="en-GB" smtClean="0"/>
              <a:t>04/03/2020</a:t>
            </a:fld>
            <a:endParaRPr lang="en-GB"/>
          </a:p>
        </p:txBody>
      </p:sp>
      <p:sp>
        <p:nvSpPr>
          <p:cNvPr id="5" name="Footer Placeholder 4">
            <a:extLst>
              <a:ext uri="{FF2B5EF4-FFF2-40B4-BE49-F238E27FC236}">
                <a16:creationId xmlns:a16="http://schemas.microsoft.com/office/drawing/2014/main" id="{B754B716-FDF7-4C09-96A0-54A551FC8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44CA6E-E008-43BD-B727-706C7038B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50FA8-6721-4042-A704-64DAD87EF3D9}" type="slidenum">
              <a:rPr lang="en-GB" smtClean="0"/>
              <a:t>‹#›</a:t>
            </a:fld>
            <a:endParaRPr lang="en-GB"/>
          </a:p>
        </p:txBody>
      </p:sp>
    </p:spTree>
    <p:extLst>
      <p:ext uri="{BB962C8B-B14F-4D97-AF65-F5344CB8AC3E}">
        <p14:creationId xmlns:p14="http://schemas.microsoft.com/office/powerpoint/2010/main" val="340139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4D2B-D919-497F-9F19-020C4C77EE8B}"/>
              </a:ext>
            </a:extLst>
          </p:cNvPr>
          <p:cNvSpPr>
            <a:spLocks noGrp="1"/>
          </p:cNvSpPr>
          <p:nvPr>
            <p:ph type="ctrTitle"/>
          </p:nvPr>
        </p:nvSpPr>
        <p:spPr>
          <a:xfrm>
            <a:off x="1524000" y="1993411"/>
            <a:ext cx="9144000" cy="2566232"/>
          </a:xfrm>
        </p:spPr>
        <p:txBody>
          <a:bodyPr>
            <a:normAutofit fontScale="90000"/>
          </a:bodyPr>
          <a:lstStyle/>
          <a:p>
            <a:br>
              <a:rPr lang="en-GB" b="1" dirty="0">
                <a:solidFill>
                  <a:srgbClr val="FF0000"/>
                </a:solidFill>
              </a:rPr>
            </a:br>
            <a:br>
              <a:rPr lang="en-GB" b="1" dirty="0">
                <a:solidFill>
                  <a:srgbClr val="FF0000"/>
                </a:solidFill>
              </a:rPr>
            </a:br>
            <a:br>
              <a:rPr lang="en-GB" b="1" dirty="0">
                <a:solidFill>
                  <a:srgbClr val="FF0000"/>
                </a:solidFill>
              </a:rPr>
            </a:br>
            <a:br>
              <a:rPr lang="en-GB" b="1" dirty="0">
                <a:solidFill>
                  <a:srgbClr val="FF0000"/>
                </a:solidFill>
              </a:rPr>
            </a:br>
            <a:br>
              <a:rPr lang="en-GB" b="1" dirty="0">
                <a:solidFill>
                  <a:srgbClr val="FF0000"/>
                </a:solidFill>
              </a:rPr>
            </a:br>
            <a:br>
              <a:rPr lang="en-GB" b="1" dirty="0">
                <a:solidFill>
                  <a:srgbClr val="FF0000"/>
                </a:solidFill>
              </a:rPr>
            </a:br>
            <a:br>
              <a:rPr lang="en-GB" b="1" dirty="0">
                <a:solidFill>
                  <a:srgbClr val="FF0000"/>
                </a:solidFill>
              </a:rPr>
            </a:br>
            <a:br>
              <a:rPr lang="en-GB" b="1" dirty="0">
                <a:solidFill>
                  <a:srgbClr val="FF0000"/>
                </a:solidFill>
              </a:rPr>
            </a:br>
            <a:r>
              <a:rPr lang="en-GB" sz="4900" b="1" dirty="0">
                <a:solidFill>
                  <a:srgbClr val="FF0000"/>
                </a:solidFill>
              </a:rPr>
              <a:t>It’s slippery at the top: churn and anxiety amongst elite families</a:t>
            </a:r>
            <a:br>
              <a:rPr lang="en-GB" dirty="0"/>
            </a:br>
            <a:endParaRPr lang="en-GB" dirty="0">
              <a:solidFill>
                <a:srgbClr val="FF0000"/>
              </a:solidFill>
            </a:endParaRPr>
          </a:p>
        </p:txBody>
      </p:sp>
      <p:sp>
        <p:nvSpPr>
          <p:cNvPr id="3" name="Subtitle 2">
            <a:extLst>
              <a:ext uri="{FF2B5EF4-FFF2-40B4-BE49-F238E27FC236}">
                <a16:creationId xmlns:a16="http://schemas.microsoft.com/office/drawing/2014/main" id="{1AD668DC-A13D-4018-9F36-A00976B26FA6}"/>
              </a:ext>
            </a:extLst>
          </p:cNvPr>
          <p:cNvSpPr>
            <a:spLocks noGrp="1"/>
          </p:cNvSpPr>
          <p:nvPr>
            <p:ph type="subTitle" idx="1"/>
          </p:nvPr>
        </p:nvSpPr>
        <p:spPr>
          <a:xfrm>
            <a:off x="1524000" y="3602038"/>
            <a:ext cx="9144000" cy="2566232"/>
          </a:xfrm>
        </p:spPr>
        <p:txBody>
          <a:bodyPr>
            <a:normAutofit/>
          </a:bodyPr>
          <a:lstStyle/>
          <a:p>
            <a:endParaRPr lang="en-GB" dirty="0"/>
          </a:p>
          <a:p>
            <a:endParaRPr lang="en-GB" dirty="0"/>
          </a:p>
          <a:p>
            <a:endParaRPr lang="en-GB" dirty="0"/>
          </a:p>
          <a:p>
            <a:r>
              <a:rPr lang="en-GB" dirty="0"/>
              <a:t>Dr Luna Glucksberg</a:t>
            </a:r>
          </a:p>
          <a:p>
            <a:r>
              <a:rPr lang="en-GB" dirty="0"/>
              <a:t>III Research Fellow</a:t>
            </a:r>
          </a:p>
          <a:p>
            <a:endParaRPr lang="en-GB" dirty="0"/>
          </a:p>
          <a:p>
            <a:endParaRPr lang="en-GB" dirty="0"/>
          </a:p>
        </p:txBody>
      </p:sp>
      <p:pic>
        <p:nvPicPr>
          <p:cNvPr id="4" name="Picture 3">
            <a:extLst>
              <a:ext uri="{FF2B5EF4-FFF2-40B4-BE49-F238E27FC236}">
                <a16:creationId xmlns:a16="http://schemas.microsoft.com/office/drawing/2014/main" id="{D944E85E-E82D-7240-9F20-83E27942D07F}"/>
              </a:ext>
            </a:extLst>
          </p:cNvPr>
          <p:cNvPicPr>
            <a:picLocks noChangeAspect="1"/>
          </p:cNvPicPr>
          <p:nvPr/>
        </p:nvPicPr>
        <p:blipFill>
          <a:blip r:embed="rId2"/>
          <a:stretch>
            <a:fillRect/>
          </a:stretch>
        </p:blipFill>
        <p:spPr>
          <a:xfrm>
            <a:off x="990600" y="457200"/>
            <a:ext cx="4038600" cy="844487"/>
          </a:xfrm>
          <a:prstGeom prst="rect">
            <a:avLst/>
          </a:prstGeom>
        </p:spPr>
      </p:pic>
      <p:pic>
        <p:nvPicPr>
          <p:cNvPr id="5" name="Picture 4">
            <a:extLst>
              <a:ext uri="{FF2B5EF4-FFF2-40B4-BE49-F238E27FC236}">
                <a16:creationId xmlns:a16="http://schemas.microsoft.com/office/drawing/2014/main" id="{E53C859D-074A-1642-91B8-BBF270A6329B}"/>
              </a:ext>
            </a:extLst>
          </p:cNvPr>
          <p:cNvPicPr>
            <a:picLocks noChangeAspect="1"/>
          </p:cNvPicPr>
          <p:nvPr/>
        </p:nvPicPr>
        <p:blipFill>
          <a:blip r:embed="rId3"/>
          <a:stretch>
            <a:fillRect/>
          </a:stretch>
        </p:blipFill>
        <p:spPr>
          <a:xfrm>
            <a:off x="10310812" y="191630"/>
            <a:ext cx="1781175" cy="1790700"/>
          </a:xfrm>
          <a:prstGeom prst="rect">
            <a:avLst/>
          </a:prstGeom>
        </p:spPr>
      </p:pic>
    </p:spTree>
    <p:extLst>
      <p:ext uri="{BB962C8B-B14F-4D97-AF65-F5344CB8AC3E}">
        <p14:creationId xmlns:p14="http://schemas.microsoft.com/office/powerpoint/2010/main" val="71086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24459" y="794480"/>
            <a:ext cx="5195341" cy="5382484"/>
          </a:xfrm>
        </p:spPr>
        <p:txBody>
          <a:bodyPr>
            <a:normAutofit fontScale="70000" lnSpcReduction="20000"/>
          </a:bodyPr>
          <a:lstStyle/>
          <a:p>
            <a:pPr marL="0" indent="0">
              <a:buNone/>
            </a:pPr>
            <a:r>
              <a:rPr lang="en-GB" sz="3100" dirty="0"/>
              <a:t>“For élite families to become influential, in the long run, they must be institutionalized, with a professional class of lawyers, bankers, and managers who run this institution. The resultant vision is not one wherein élites are actors realizing their ends. Instead, they are structurally constrained in order to sustain other ends.” (Khan, 2016) </a:t>
            </a:r>
          </a:p>
          <a:p>
            <a:pPr marL="0" indent="0">
              <a:buNone/>
            </a:pPr>
            <a:endParaRPr lang="en-GB" sz="3100" dirty="0"/>
          </a:p>
          <a:p>
            <a:pPr marL="0" indent="0">
              <a:buNone/>
            </a:pPr>
            <a:r>
              <a:rPr lang="en-GB" sz="3100" dirty="0"/>
              <a:t>What keeps it all together is a concept called “family governance.”  If a family wants to maintain a business approach to its wealth, that “business” needs by-laws.  A family needs to thoughtfully consider who will run the family “firm.”  It is typically best to have professional management calling the shots. (Todd </a:t>
            </a:r>
            <a:r>
              <a:rPr lang="en-GB" sz="3100" dirty="0" err="1"/>
              <a:t>Ganos</a:t>
            </a:r>
            <a:r>
              <a:rPr lang="en-GB" sz="3100" dirty="0"/>
              <a:t>, </a:t>
            </a:r>
            <a:r>
              <a:rPr lang="en-GB" sz="3100" i="1" dirty="0"/>
              <a:t>Forbes</a:t>
            </a:r>
            <a:r>
              <a:rPr lang="en-GB" sz="3100" dirty="0"/>
              <a:t>, 2014)</a:t>
            </a:r>
          </a:p>
          <a:p>
            <a:pPr marL="0" indent="0">
              <a:buNone/>
            </a:pPr>
            <a:endParaRPr lang="en-GB" sz="3100" dirty="0"/>
          </a:p>
          <a:p>
            <a:pPr marL="0" indent="0">
              <a:buNone/>
            </a:pPr>
            <a:r>
              <a:rPr lang="en-GB" sz="1500" dirty="0"/>
              <a:t>Figure Source: EY Family Office Guide 2017</a:t>
            </a:r>
          </a:p>
          <a:p>
            <a:pPr marL="0" indent="0">
              <a:buNone/>
            </a:pPr>
            <a:endParaRPr lang="en-GB" dirty="0"/>
          </a:p>
        </p:txBody>
      </p:sp>
      <p:pic>
        <p:nvPicPr>
          <p:cNvPr id="4" name="Content Placeholder 3" descr="A screenshot of a cell phone&#10;&#10;Description automatically generated">
            <a:extLst>
              <a:ext uri="{FF2B5EF4-FFF2-40B4-BE49-F238E27FC236}">
                <a16:creationId xmlns:a16="http://schemas.microsoft.com/office/drawing/2014/main" id="{EDF7FA1E-4DA2-42BD-ADB8-536694F626F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31" t="2" r="-2" b="10663"/>
          <a:stretch/>
        </p:blipFill>
        <p:spPr>
          <a:xfrm>
            <a:off x="6172202" y="0"/>
            <a:ext cx="6048574" cy="6776482"/>
          </a:xfrm>
        </p:spPr>
      </p:pic>
    </p:spTree>
    <p:extLst>
      <p:ext uri="{BB962C8B-B14F-4D97-AF65-F5344CB8AC3E}">
        <p14:creationId xmlns:p14="http://schemas.microsoft.com/office/powerpoint/2010/main" val="24896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6DF970EA-B84D-4E41-BB04-44F5BC1BE27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32860" y="0"/>
            <a:ext cx="6264083" cy="1630326"/>
          </a:xfrm>
        </p:spPr>
      </p:pic>
      <p:sp>
        <p:nvSpPr>
          <p:cNvPr id="6" name="TextBox 5">
            <a:extLst>
              <a:ext uri="{FF2B5EF4-FFF2-40B4-BE49-F238E27FC236}">
                <a16:creationId xmlns:a16="http://schemas.microsoft.com/office/drawing/2014/main" id="{52972435-45E5-4938-AAE9-848895422982}"/>
              </a:ext>
            </a:extLst>
          </p:cNvPr>
          <p:cNvSpPr txBox="1"/>
          <p:nvPr/>
        </p:nvSpPr>
        <p:spPr>
          <a:xfrm>
            <a:off x="1434694" y="1445660"/>
            <a:ext cx="5993919" cy="246221"/>
          </a:xfrm>
          <a:prstGeom prst="rect">
            <a:avLst/>
          </a:prstGeom>
          <a:noFill/>
        </p:spPr>
        <p:txBody>
          <a:bodyPr wrap="square" rtlCol="0">
            <a:spAutoFit/>
          </a:bodyPr>
          <a:lstStyle/>
          <a:p>
            <a:r>
              <a:rPr lang="en-GB" sz="1000" dirty="0"/>
              <a:t>Source: Capgemini, The Global State of Family Offices, 2012</a:t>
            </a:r>
          </a:p>
        </p:txBody>
      </p:sp>
      <p:pic>
        <p:nvPicPr>
          <p:cNvPr id="8" name="Picture 7" descr="A screenshot of a cell phone&#10;&#10;Description automatically generated">
            <a:extLst>
              <a:ext uri="{FF2B5EF4-FFF2-40B4-BE49-F238E27FC236}">
                <a16:creationId xmlns:a16="http://schemas.microsoft.com/office/drawing/2014/main" id="{07DA693B-CC6B-4AC5-9840-143B73D1E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609" y="2290022"/>
            <a:ext cx="7724806" cy="444038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9A193A69-F639-4281-BC0E-A36CE2008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625" y="29224"/>
            <a:ext cx="3079391" cy="6858000"/>
          </a:xfrm>
          <a:prstGeom prst="rect">
            <a:avLst/>
          </a:prstGeom>
        </p:spPr>
      </p:pic>
    </p:spTree>
    <p:extLst>
      <p:ext uri="{BB962C8B-B14F-4D97-AF65-F5344CB8AC3E}">
        <p14:creationId xmlns:p14="http://schemas.microsoft.com/office/powerpoint/2010/main" val="417727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7612AFEF-C53E-4FEC-B4AC-77707195F348}"/>
              </a:ext>
            </a:extLst>
          </p:cNvPr>
          <p:cNvPicPr>
            <a:picLocks noChangeAspect="1"/>
          </p:cNvPicPr>
          <p:nvPr/>
        </p:nvPicPr>
        <p:blipFill rotWithShape="1">
          <a:blip r:embed="rId2">
            <a:extLst>
              <a:ext uri="{28A0092B-C50C-407E-A947-70E740481C1C}">
                <a14:useLocalDpi xmlns:a14="http://schemas.microsoft.com/office/drawing/2010/main" val="0"/>
              </a:ext>
            </a:extLst>
          </a:blip>
          <a:srcRect l="1345" t="414" r="-1" b="-1"/>
          <a:stretch/>
        </p:blipFill>
        <p:spPr>
          <a:xfrm>
            <a:off x="5054009" y="14176"/>
            <a:ext cx="6898902" cy="6829647"/>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BBB2C24-ED80-4C2F-9649-4179A7CFD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64981"/>
            <a:ext cx="5208862" cy="2118684"/>
          </a:xfrm>
          <a:prstGeom prst="rect">
            <a:avLst/>
          </a:prstGeom>
        </p:spPr>
      </p:pic>
    </p:spTree>
    <p:extLst>
      <p:ext uri="{BB962C8B-B14F-4D97-AF65-F5344CB8AC3E}">
        <p14:creationId xmlns:p14="http://schemas.microsoft.com/office/powerpoint/2010/main" val="236151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map&#10;&#10;Description automatically generated">
            <a:extLst>
              <a:ext uri="{FF2B5EF4-FFF2-40B4-BE49-F238E27FC236}">
                <a16:creationId xmlns:a16="http://schemas.microsoft.com/office/drawing/2014/main" id="{4EE43CCF-CB51-47FE-BC6C-810A1AFB47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26512" y="124402"/>
            <a:ext cx="7315474" cy="6090132"/>
          </a:xfrm>
          <a:prstGeom prst="rect">
            <a:avLst/>
          </a:prstGeom>
        </p:spPr>
      </p:pic>
    </p:spTree>
    <p:extLst>
      <p:ext uri="{BB962C8B-B14F-4D97-AF65-F5344CB8AC3E}">
        <p14:creationId xmlns:p14="http://schemas.microsoft.com/office/powerpoint/2010/main" val="340298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64A18A-498B-4ED7-AA14-B27B53D8C416}"/>
              </a:ext>
            </a:extLst>
          </p:cNvPr>
          <p:cNvPicPr>
            <a:picLocks noChangeAspect="1"/>
          </p:cNvPicPr>
          <p:nvPr/>
        </p:nvPicPr>
        <p:blipFill>
          <a:blip r:embed="rId2"/>
          <a:stretch>
            <a:fillRect/>
          </a:stretch>
        </p:blipFill>
        <p:spPr>
          <a:xfrm>
            <a:off x="98139" y="217841"/>
            <a:ext cx="6863913" cy="1496917"/>
          </a:xfrm>
          <a:prstGeom prst="rect">
            <a:avLst/>
          </a:prstGeom>
        </p:spPr>
      </p:pic>
      <p:sp>
        <p:nvSpPr>
          <p:cNvPr id="2" name="Title 1">
            <a:extLst>
              <a:ext uri="{FF2B5EF4-FFF2-40B4-BE49-F238E27FC236}">
                <a16:creationId xmlns:a16="http://schemas.microsoft.com/office/drawing/2014/main" id="{0CBE5BB6-D7B8-42A2-BE40-2C5657433DA9}"/>
              </a:ext>
            </a:extLst>
          </p:cNvPr>
          <p:cNvSpPr>
            <a:spLocks noGrp="1"/>
          </p:cNvSpPr>
          <p:nvPr>
            <p:ph type="title"/>
          </p:nvPr>
        </p:nvSpPr>
        <p:spPr>
          <a:xfrm>
            <a:off x="5739809" y="5902610"/>
            <a:ext cx="1411836" cy="955390"/>
          </a:xfrm>
        </p:spPr>
        <p:txBody>
          <a:bodyPr>
            <a:normAutofit/>
          </a:bodyPr>
          <a:lstStyle/>
          <a:p>
            <a:r>
              <a:rPr lang="en-GB" sz="1800" dirty="0"/>
              <a:t>Source: Coutts, 2013</a:t>
            </a:r>
          </a:p>
        </p:txBody>
      </p:sp>
      <p:pic>
        <p:nvPicPr>
          <p:cNvPr id="6" name="Content Placeholder 5">
            <a:extLst>
              <a:ext uri="{FF2B5EF4-FFF2-40B4-BE49-F238E27FC236}">
                <a16:creationId xmlns:a16="http://schemas.microsoft.com/office/drawing/2014/main" id="{3C966983-9C77-485E-8955-9C7CA4CB83AA}"/>
              </a:ext>
            </a:extLst>
          </p:cNvPr>
          <p:cNvPicPr>
            <a:picLocks noGrp="1" noChangeAspect="1"/>
          </p:cNvPicPr>
          <p:nvPr>
            <p:ph sz="half" idx="1"/>
          </p:nvPr>
        </p:nvPicPr>
        <p:blipFill>
          <a:blip r:embed="rId3"/>
          <a:stretch>
            <a:fillRect/>
          </a:stretch>
        </p:blipFill>
        <p:spPr>
          <a:xfrm>
            <a:off x="98139" y="1602518"/>
            <a:ext cx="5613991" cy="5124514"/>
          </a:xfrm>
          <a:prstGeom prst="rect">
            <a:avLst/>
          </a:prstGeom>
        </p:spPr>
      </p:pic>
      <p:pic>
        <p:nvPicPr>
          <p:cNvPr id="5" name="Content Placeholder 4">
            <a:extLst>
              <a:ext uri="{FF2B5EF4-FFF2-40B4-BE49-F238E27FC236}">
                <a16:creationId xmlns:a16="http://schemas.microsoft.com/office/drawing/2014/main" id="{C48CE664-EB90-4404-9B94-B1D5C0374FB1}"/>
              </a:ext>
            </a:extLst>
          </p:cNvPr>
          <p:cNvPicPr>
            <a:picLocks noGrp="1" noChangeAspect="1"/>
          </p:cNvPicPr>
          <p:nvPr>
            <p:ph sz="half" idx="2"/>
          </p:nvPr>
        </p:nvPicPr>
        <p:blipFill>
          <a:blip r:embed="rId4"/>
          <a:stretch>
            <a:fillRect/>
          </a:stretch>
        </p:blipFill>
        <p:spPr>
          <a:xfrm>
            <a:off x="7151644" y="0"/>
            <a:ext cx="4704421" cy="6858000"/>
          </a:xfrm>
          <a:prstGeom prst="rect">
            <a:avLst/>
          </a:prstGeom>
        </p:spPr>
      </p:pic>
    </p:spTree>
    <p:extLst>
      <p:ext uri="{BB962C8B-B14F-4D97-AF65-F5344CB8AC3E}">
        <p14:creationId xmlns:p14="http://schemas.microsoft.com/office/powerpoint/2010/main" val="81419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087-4A2A-DE43-B5A9-106B47C8172D}"/>
              </a:ext>
            </a:extLst>
          </p:cNvPr>
          <p:cNvSpPr>
            <a:spLocks noGrp="1"/>
          </p:cNvSpPr>
          <p:nvPr>
            <p:ph type="title"/>
          </p:nvPr>
        </p:nvSpPr>
        <p:spPr>
          <a:xfrm>
            <a:off x="648929" y="2617840"/>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Generational Algebra</a:t>
            </a:r>
          </a:p>
        </p:txBody>
      </p:sp>
      <p:sp>
        <p:nvSpPr>
          <p:cNvPr id="4" name="Content Placeholder 3">
            <a:extLst>
              <a:ext uri="{FF2B5EF4-FFF2-40B4-BE49-F238E27FC236}">
                <a16:creationId xmlns:a16="http://schemas.microsoft.com/office/drawing/2014/main" id="{DB96D2D7-FAC8-6C41-BCDC-3F291FD1D23E}"/>
              </a:ext>
            </a:extLst>
          </p:cNvPr>
          <p:cNvSpPr>
            <a:spLocks noGrp="1"/>
          </p:cNvSpPr>
          <p:nvPr>
            <p:ph sz="half" idx="2"/>
          </p:nvPr>
        </p:nvSpPr>
        <p:spPr>
          <a:xfrm>
            <a:off x="648931" y="2438400"/>
            <a:ext cx="3505494" cy="3785419"/>
          </a:xfrm>
        </p:spPr>
        <p:txBody>
          <a:bodyPr vert="horz" lIns="91440" tIns="45720" rIns="91440" bIns="45720" rtlCol="0">
            <a:normAutofit/>
          </a:bodyPr>
          <a:lstStyle/>
          <a:p>
            <a:pPr marL="0" indent="0">
              <a:buNone/>
            </a:pPr>
            <a:endParaRPr lang="en-US" sz="1900" dirty="0"/>
          </a:p>
        </p:txBody>
      </p:sp>
      <p:sp>
        <p:nvSpPr>
          <p:cNvPr id="24" name="Rectangle 1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380B0A44-B972-D546-8852-4712CF78BF0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 t="50581" r="151"/>
          <a:stretch/>
        </p:blipFill>
        <p:spPr bwMode="auto">
          <a:xfrm>
            <a:off x="5917043" y="1405338"/>
            <a:ext cx="5123376" cy="3897774"/>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07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0087-4A2A-DE43-B5A9-106B47C8172D}"/>
              </a:ext>
            </a:extLst>
          </p:cNvPr>
          <p:cNvSpPr>
            <a:spLocks noGrp="1"/>
          </p:cNvSpPr>
          <p:nvPr>
            <p:ph type="title"/>
          </p:nvPr>
        </p:nvSpPr>
        <p:spPr>
          <a:xfrm>
            <a:off x="542335" y="233330"/>
            <a:ext cx="3612090" cy="2018257"/>
          </a:xfrm>
        </p:spPr>
        <p:txBody>
          <a:bodyPr vert="horz" lIns="91440" tIns="45720" rIns="91440" bIns="45720" rtlCol="0" anchor="ctr">
            <a:normAutofit fontScale="90000"/>
          </a:bodyPr>
          <a:lstStyle/>
          <a:p>
            <a:r>
              <a:rPr lang="en-US" sz="4000" dirty="0"/>
              <a:t>The third generation curse, or the rule of 92</a:t>
            </a:r>
            <a:br>
              <a:rPr lang="en-US" dirty="0"/>
            </a:br>
            <a:endParaRPr lang="en-US"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DB96D2D7-FAC8-6C41-BCDC-3F291FD1D23E}"/>
              </a:ext>
            </a:extLst>
          </p:cNvPr>
          <p:cNvSpPr>
            <a:spLocks noGrp="1"/>
          </p:cNvSpPr>
          <p:nvPr>
            <p:ph sz="half" idx="2"/>
          </p:nvPr>
        </p:nvSpPr>
        <p:spPr>
          <a:xfrm>
            <a:off x="648931" y="2438400"/>
            <a:ext cx="3505494" cy="3785419"/>
          </a:xfrm>
        </p:spPr>
        <p:txBody>
          <a:bodyPr vert="horz" lIns="91440" tIns="45720" rIns="91440" bIns="45720" rtlCol="0">
            <a:normAutofit/>
          </a:bodyPr>
          <a:lstStyle/>
          <a:p>
            <a:pPr marL="0" indent="0">
              <a:buNone/>
            </a:pPr>
            <a:r>
              <a:rPr lang="en-US" sz="1900" i="1" dirty="0"/>
              <a:t>“The ‘rule of 92’ states that 92% of a family’s wealth is lost by the third generation. The reason for this is because families tend to focus solely on ‘hard needs’ (for example, asset allocations) at the expense of recognizing the importance of ‘soft needs’ such as succession planning”</a:t>
            </a:r>
            <a:r>
              <a:rPr lang="en-US" sz="1900" dirty="0"/>
              <a:t>  </a:t>
            </a:r>
          </a:p>
          <a:p>
            <a:pPr marL="0" indent="0">
              <a:buNone/>
            </a:pPr>
            <a:endParaRPr lang="en-US" sz="1600" dirty="0"/>
          </a:p>
          <a:p>
            <a:pPr marL="0" indent="0">
              <a:buNone/>
            </a:pPr>
            <a:r>
              <a:rPr lang="en-US" sz="1600" dirty="0"/>
              <a:t>Campden Wealth Ltd and UBS, 2018: 68) Campden Wealth Ltd and UBS, 2018: 68) </a:t>
            </a:r>
          </a:p>
        </p:txBody>
      </p:sp>
      <p:pic>
        <p:nvPicPr>
          <p:cNvPr id="5" name="Picture 2">
            <a:extLst>
              <a:ext uri="{FF2B5EF4-FFF2-40B4-BE49-F238E27FC236}">
                <a16:creationId xmlns:a16="http://schemas.microsoft.com/office/drawing/2014/main" id="{380B0A44-B972-D546-8852-4712CF78BF0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9" t="-15" r="760" b="49419"/>
          <a:stretch/>
        </p:blipFill>
        <p:spPr bwMode="auto">
          <a:xfrm>
            <a:off x="6047653" y="1053136"/>
            <a:ext cx="5185182" cy="406119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72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843-8C46-4124-82F4-F7F7614AD737}"/>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3300" dirty="0"/>
              <a:t>Generational algebra,  the 3</a:t>
            </a:r>
            <a:r>
              <a:rPr lang="en-US" sz="3300" baseline="30000" dirty="0"/>
              <a:t>rd</a:t>
            </a:r>
            <a:r>
              <a:rPr lang="en-US" sz="3300" dirty="0"/>
              <a:t> generation curse, and rising inequality</a:t>
            </a:r>
          </a:p>
        </p:txBody>
      </p:sp>
      <p:pic>
        <p:nvPicPr>
          <p:cNvPr id="9" name="Picture 2">
            <a:extLst>
              <a:ext uri="{FF2B5EF4-FFF2-40B4-BE49-F238E27FC236}">
                <a16:creationId xmlns:a16="http://schemas.microsoft.com/office/drawing/2014/main" id="{0779B1DC-509D-4A04-BF0E-13A581769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 t="-15" r="760" b="49419"/>
          <a:stretch/>
        </p:blipFill>
        <p:spPr bwMode="auto">
          <a:xfrm>
            <a:off x="481946" y="982004"/>
            <a:ext cx="3529109" cy="27640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AC9C3B73-CB37-4637-ACA5-A7EBBF3A1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0581" r="151"/>
          <a:stretch/>
        </p:blipFill>
        <p:spPr bwMode="auto">
          <a:xfrm>
            <a:off x="4332788" y="1022624"/>
            <a:ext cx="3526424" cy="268281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ABEF7B75-9DE0-4E81-8C17-4CC05D3F8099}"/>
              </a:ext>
            </a:extLst>
          </p:cNvPr>
          <p:cNvPicPr>
            <a:picLocks noGrp="1" noChangeAspect="1"/>
          </p:cNvPicPr>
          <p:nvPr>
            <p:ph idx="1"/>
          </p:nvPr>
        </p:nvPicPr>
        <p:blipFill>
          <a:blip r:embed="rId3"/>
          <a:stretch>
            <a:fillRect/>
          </a:stretch>
        </p:blipFill>
        <p:spPr>
          <a:xfrm>
            <a:off x="8153400" y="1280071"/>
            <a:ext cx="3553968" cy="2167920"/>
          </a:xfrm>
          <a:prstGeom prst="rect">
            <a:avLst/>
          </a:prstGeom>
        </p:spPr>
      </p:pic>
      <p:cxnSp>
        <p:nvCxnSpPr>
          <p:cNvPr id="35" name="Straight Connector 26">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6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E419-A446-6B43-B804-1CDAFEB3AE63}"/>
              </a:ext>
            </a:extLst>
          </p:cNvPr>
          <p:cNvSpPr>
            <a:spLocks noGrp="1"/>
          </p:cNvSpPr>
          <p:nvPr>
            <p:ph type="title"/>
          </p:nvPr>
        </p:nvSpPr>
        <p:spPr/>
        <p:txBody>
          <a:bodyPr/>
          <a:lstStyle/>
          <a:p>
            <a:r>
              <a:rPr lang="en-US" dirty="0"/>
              <a:t>Perception v. reality? Or rather, emic and etic?  </a:t>
            </a:r>
          </a:p>
        </p:txBody>
      </p:sp>
      <p:sp>
        <p:nvSpPr>
          <p:cNvPr id="3" name="Content Placeholder 2">
            <a:extLst>
              <a:ext uri="{FF2B5EF4-FFF2-40B4-BE49-F238E27FC236}">
                <a16:creationId xmlns:a16="http://schemas.microsoft.com/office/drawing/2014/main" id="{9E8079BC-E324-E34E-B2D9-4A15670136B9}"/>
              </a:ext>
            </a:extLst>
          </p:cNvPr>
          <p:cNvSpPr>
            <a:spLocks noGrp="1"/>
          </p:cNvSpPr>
          <p:nvPr>
            <p:ph idx="1"/>
          </p:nvPr>
        </p:nvSpPr>
        <p:spPr/>
        <p:txBody>
          <a:bodyPr/>
          <a:lstStyle/>
          <a:p>
            <a:pPr marL="0" indent="0">
              <a:buNone/>
            </a:pPr>
            <a:r>
              <a:rPr lang="en-GB" dirty="0"/>
              <a:t>“Panel of 18,869 people with rare surnames whose wealth is observed at death in England and Wales 1858–2012 to measure the intergenerational elasticity of wealth over five generations. We show, using rare surnames to track families, that wealth is much more persistent than standard one generation estimates would suggest. </a:t>
            </a:r>
            <a:r>
              <a:rPr lang="en-GB" i="1" dirty="0"/>
              <a:t>There is still a significant correlation between the wealth of families five generations apart</a:t>
            </a:r>
            <a:r>
              <a:rPr lang="en-GB" dirty="0"/>
              <a:t>” (Clark and Cummins 2015, italics are mine)</a:t>
            </a:r>
            <a:endParaRPr lang="en-US" dirty="0"/>
          </a:p>
        </p:txBody>
      </p:sp>
    </p:spTree>
    <p:extLst>
      <p:ext uri="{BB962C8B-B14F-4D97-AF65-F5344CB8AC3E}">
        <p14:creationId xmlns:p14="http://schemas.microsoft.com/office/powerpoint/2010/main" val="258464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1A59-EDC3-D44D-8226-8538E7AD8DE9}"/>
              </a:ext>
            </a:extLst>
          </p:cNvPr>
          <p:cNvSpPr>
            <a:spLocks noGrp="1"/>
          </p:cNvSpPr>
          <p:nvPr>
            <p:ph type="title"/>
          </p:nvPr>
        </p:nvSpPr>
        <p:spPr/>
        <p:txBody>
          <a:bodyPr/>
          <a:lstStyle/>
          <a:p>
            <a:r>
              <a:rPr lang="en-US" dirty="0">
                <a:solidFill>
                  <a:srgbClr val="FF0000"/>
                </a:solidFill>
              </a:rPr>
              <a:t>Concluding thoughts</a:t>
            </a:r>
          </a:p>
        </p:txBody>
      </p:sp>
      <p:sp>
        <p:nvSpPr>
          <p:cNvPr id="3" name="Content Placeholder 2">
            <a:extLst>
              <a:ext uri="{FF2B5EF4-FFF2-40B4-BE49-F238E27FC236}">
                <a16:creationId xmlns:a16="http://schemas.microsoft.com/office/drawing/2014/main" id="{B025812F-FEE6-8849-8112-2C51EF4190CC}"/>
              </a:ext>
            </a:extLst>
          </p:cNvPr>
          <p:cNvSpPr>
            <a:spLocks noGrp="1"/>
          </p:cNvSpPr>
          <p:nvPr>
            <p:ph idx="1"/>
          </p:nvPr>
        </p:nvSpPr>
        <p:spPr/>
        <p:txBody>
          <a:bodyPr/>
          <a:lstStyle/>
          <a:p>
            <a:r>
              <a:rPr lang="en-US" dirty="0"/>
              <a:t>Paradox of objective positional advantage, both in terms of wealth and income, and intense feelings of anxiety about the future</a:t>
            </a:r>
          </a:p>
          <a:p>
            <a:r>
              <a:rPr lang="en-US" dirty="0"/>
              <a:t>Generational algebra, the family grows faster than the capital</a:t>
            </a:r>
          </a:p>
          <a:p>
            <a:r>
              <a:rPr lang="en-US" dirty="0"/>
              <a:t>This anxiety drives ever more extreme accumulating </a:t>
            </a:r>
            <a:r>
              <a:rPr lang="en-US" dirty="0" err="1"/>
              <a:t>behaviours</a:t>
            </a:r>
            <a:r>
              <a:rPr lang="en-US" dirty="0"/>
              <a:t>, in the name of family preservation through the generations </a:t>
            </a:r>
          </a:p>
          <a:p>
            <a:r>
              <a:rPr lang="en-US" dirty="0"/>
              <a:t>‘The family’ functions as an excellent cultural construct within which to hide/obscure economic strategies established to secure economic advantage over time</a:t>
            </a:r>
          </a:p>
        </p:txBody>
      </p:sp>
    </p:spTree>
    <p:extLst>
      <p:ext uri="{BB962C8B-B14F-4D97-AF65-F5344CB8AC3E}">
        <p14:creationId xmlns:p14="http://schemas.microsoft.com/office/powerpoint/2010/main" val="251494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0E99B7E-C1B1-9946-81D2-ADBCB72948D7}"/>
              </a:ext>
            </a:extLst>
          </p:cNvPr>
          <p:cNvPicPr>
            <a:picLocks noGrp="1"/>
          </p:cNvPicPr>
          <p:nvPr>
            <p:ph idx="1"/>
          </p:nvPr>
        </p:nvPicPr>
        <p:blipFill>
          <a:blip r:embed="rId2">
            <a:extLst>
              <a:ext uri="{28A0092B-C50C-407E-A947-70E740481C1C}">
                <a14:useLocalDpi xmlns:a14="http://schemas.microsoft.com/office/drawing/2010/main" val="0"/>
              </a:ext>
            </a:extLst>
          </a:blip>
          <a:srcRect l="267" t="8229" b="-385"/>
          <a:stretch>
            <a:fillRect/>
          </a:stretch>
        </p:blipFill>
        <p:spPr bwMode="auto">
          <a:xfrm>
            <a:off x="618786" y="2449888"/>
            <a:ext cx="5294716" cy="2984400"/>
          </a:xfrm>
          <a:prstGeom prst="rect">
            <a:avLst/>
          </a:prstGeom>
          <a:noFill/>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361598B-8EB4-6944-81F5-C2D931B4F6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53817" y="1125798"/>
            <a:ext cx="5294715" cy="4606404"/>
          </a:xfrm>
          <a:prstGeom prst="rect">
            <a:avLst/>
          </a:prstGeom>
        </p:spPr>
      </p:pic>
      <p:sp>
        <p:nvSpPr>
          <p:cNvPr id="5" name="Rectangle 4">
            <a:extLst>
              <a:ext uri="{FF2B5EF4-FFF2-40B4-BE49-F238E27FC236}">
                <a16:creationId xmlns:a16="http://schemas.microsoft.com/office/drawing/2014/main" id="{4632F267-BD75-6A4E-8F1F-B82DA8F89A28}"/>
              </a:ext>
            </a:extLst>
          </p:cNvPr>
          <p:cNvSpPr/>
          <p:nvPr/>
        </p:nvSpPr>
        <p:spPr>
          <a:xfrm>
            <a:off x="2011680" y="5208693"/>
            <a:ext cx="6096000" cy="369332"/>
          </a:xfrm>
          <a:prstGeom prst="rect">
            <a:avLst/>
          </a:prstGeom>
        </p:spPr>
        <p:txBody>
          <a:bodyPr>
            <a:spAutoFit/>
          </a:bodyPr>
          <a:lstStyle/>
          <a:p>
            <a:endParaRPr lang="en-US" dirty="0"/>
          </a:p>
        </p:txBody>
      </p:sp>
      <p:sp>
        <p:nvSpPr>
          <p:cNvPr id="2" name="TextBox 1">
            <a:extLst>
              <a:ext uri="{FF2B5EF4-FFF2-40B4-BE49-F238E27FC236}">
                <a16:creationId xmlns:a16="http://schemas.microsoft.com/office/drawing/2014/main" id="{E71BEA81-47C7-4F45-82A4-873F48370CC1}"/>
              </a:ext>
            </a:extLst>
          </p:cNvPr>
          <p:cNvSpPr txBox="1"/>
          <p:nvPr/>
        </p:nvSpPr>
        <p:spPr>
          <a:xfrm>
            <a:off x="845631" y="1037968"/>
            <a:ext cx="5408186" cy="1200329"/>
          </a:xfrm>
          <a:prstGeom prst="rect">
            <a:avLst/>
          </a:prstGeom>
          <a:noFill/>
        </p:spPr>
        <p:txBody>
          <a:bodyPr wrap="square" rtlCol="0">
            <a:spAutoFit/>
          </a:bodyPr>
          <a:lstStyle/>
          <a:p>
            <a:endParaRPr lang="en-US" dirty="0"/>
          </a:p>
          <a:p>
            <a:r>
              <a:rPr lang="en-US" dirty="0"/>
              <a:t>“It’s not the same families at the top! Piketty is wrong!” FO Senior Executive</a:t>
            </a:r>
          </a:p>
          <a:p>
            <a:endParaRPr lang="en-US" dirty="0"/>
          </a:p>
        </p:txBody>
      </p:sp>
    </p:spTree>
    <p:extLst>
      <p:ext uri="{BB962C8B-B14F-4D97-AF65-F5344CB8AC3E}">
        <p14:creationId xmlns:p14="http://schemas.microsoft.com/office/powerpoint/2010/main" val="219700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080F72-846F-9E43-B97E-31BAB743E8E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77683" y="643466"/>
            <a:ext cx="7836634" cy="5571067"/>
          </a:xfrm>
          <a:prstGeom prst="rect">
            <a:avLst/>
          </a:prstGeom>
        </p:spPr>
      </p:pic>
    </p:spTree>
    <p:extLst>
      <p:ext uri="{BB962C8B-B14F-4D97-AF65-F5344CB8AC3E}">
        <p14:creationId xmlns:p14="http://schemas.microsoft.com/office/powerpoint/2010/main" val="181098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238B127-995F-8F42-A491-E4C78DA94B7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39148" y="643467"/>
            <a:ext cx="8913704" cy="5571066"/>
          </a:xfrm>
          <a:prstGeom prst="rect">
            <a:avLst/>
          </a:prstGeom>
        </p:spPr>
      </p:pic>
    </p:spTree>
    <p:extLst>
      <p:ext uri="{BB962C8B-B14F-4D97-AF65-F5344CB8AC3E}">
        <p14:creationId xmlns:p14="http://schemas.microsoft.com/office/powerpoint/2010/main" val="383152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4462272"/>
            <a:ext cx="10506456" cy="1197864"/>
          </a:xfrm>
        </p:spPr>
        <p:txBody>
          <a:bodyPr vert="horz" lIns="91440" tIns="45720" rIns="91440" bIns="45720" rtlCol="0" anchor="b">
            <a:normAutofit/>
          </a:bodyPr>
          <a:lstStyle/>
          <a:p>
            <a:pPr algn="ctr"/>
            <a:r>
              <a:rPr lang="en-US" sz="3800"/>
              <a:t>Wealth inequality: higher than and different form income inequality</a:t>
            </a:r>
          </a:p>
        </p:txBody>
      </p:sp>
      <p:sp>
        <p:nvSpPr>
          <p:cNvPr id="17" name="Content Placeholder 9">
            <a:extLst>
              <a:ext uri="{FF2B5EF4-FFF2-40B4-BE49-F238E27FC236}">
                <a16:creationId xmlns:a16="http://schemas.microsoft.com/office/drawing/2014/main" id="{29251531-3CB4-4AFC-BB4E-0ADCFD40DEFB}"/>
              </a:ext>
            </a:extLst>
          </p:cNvPr>
          <p:cNvSpPr>
            <a:spLocks noGrp="1"/>
          </p:cNvSpPr>
          <p:nvPr>
            <p:ph idx="1"/>
          </p:nvPr>
        </p:nvSpPr>
        <p:spPr>
          <a:xfrm>
            <a:off x="841248" y="5742432"/>
            <a:ext cx="10506456" cy="530352"/>
          </a:xfrm>
        </p:spPr>
        <p:txBody>
          <a:bodyPr vert="horz" lIns="91440" tIns="45720" rIns="91440" bIns="45720" rtlCol="0">
            <a:normAutofit/>
          </a:bodyPr>
          <a:lstStyle/>
          <a:p>
            <a:pPr marL="0" indent="0" algn="ctr">
              <a:buNone/>
            </a:pPr>
            <a:r>
              <a:rPr lang="en-US" sz="2000"/>
              <a:t>Courtesy of Louis Chauvel</a:t>
            </a:r>
          </a:p>
        </p:txBody>
      </p:sp>
      <p:pic>
        <p:nvPicPr>
          <p:cNvPr id="4" name="Content Placeholder 3" descr="A screenshot of a social media post&#10;&#10;Description automatically generated"/>
          <p:cNvPicPr>
            <a:picLocks noChangeAspect="1"/>
          </p:cNvPicPr>
          <p:nvPr/>
        </p:nvPicPr>
        <p:blipFill>
          <a:blip r:embed="rId2"/>
          <a:stretch>
            <a:fillRect/>
          </a:stretch>
        </p:blipFill>
        <p:spPr>
          <a:xfrm>
            <a:off x="3255390" y="308758"/>
            <a:ext cx="5681220" cy="3934244"/>
          </a:xfrm>
          <a:prstGeom prst="rect">
            <a:avLst/>
          </a:prstGeom>
        </p:spPr>
      </p:pic>
    </p:spTree>
    <p:extLst>
      <p:ext uri="{BB962C8B-B14F-4D97-AF65-F5344CB8AC3E}">
        <p14:creationId xmlns:p14="http://schemas.microsoft.com/office/powerpoint/2010/main" val="366054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C3E2-1629-384C-9FE8-A970C3FE5745}"/>
              </a:ext>
            </a:extLst>
          </p:cNvPr>
          <p:cNvSpPr>
            <a:spLocks noGrp="1"/>
          </p:cNvSpPr>
          <p:nvPr>
            <p:ph type="title"/>
          </p:nvPr>
        </p:nvSpPr>
        <p:spPr/>
        <p:txBody>
          <a:bodyPr/>
          <a:lstStyle/>
          <a:p>
            <a:r>
              <a:rPr lang="en-US" dirty="0"/>
              <a:t>The Plan	</a:t>
            </a:r>
          </a:p>
        </p:txBody>
      </p:sp>
      <p:sp>
        <p:nvSpPr>
          <p:cNvPr id="3" name="Content Placeholder 2">
            <a:extLst>
              <a:ext uri="{FF2B5EF4-FFF2-40B4-BE49-F238E27FC236}">
                <a16:creationId xmlns:a16="http://schemas.microsoft.com/office/drawing/2014/main" id="{D535D875-5AAC-5E4D-9341-98B6070223B7}"/>
              </a:ext>
            </a:extLst>
          </p:cNvPr>
          <p:cNvSpPr>
            <a:spLocks noGrp="1"/>
          </p:cNvSpPr>
          <p:nvPr>
            <p:ph idx="1"/>
          </p:nvPr>
        </p:nvSpPr>
        <p:spPr/>
        <p:txBody>
          <a:bodyPr/>
          <a:lstStyle/>
          <a:p>
            <a:endParaRPr lang="en-US" dirty="0"/>
          </a:p>
          <a:p>
            <a:pPr marL="0" indent="0">
              <a:buNone/>
            </a:pPr>
            <a:r>
              <a:rPr lang="en-US" dirty="0"/>
              <a:t>“It’s not the same families at the top! Piketty is wrong!”</a:t>
            </a:r>
          </a:p>
          <a:p>
            <a:pPr marL="0" indent="0">
              <a:buNone/>
            </a:pPr>
            <a:r>
              <a:rPr lang="en-US" dirty="0"/>
              <a:t>Context/Literature</a:t>
            </a:r>
          </a:p>
          <a:p>
            <a:pPr marL="0" indent="0">
              <a:buNone/>
            </a:pPr>
            <a:r>
              <a:rPr lang="en-US" dirty="0"/>
              <a:t>Methodology</a:t>
            </a:r>
          </a:p>
          <a:p>
            <a:pPr marL="0" indent="0">
              <a:buNone/>
            </a:pPr>
            <a:r>
              <a:rPr lang="en-US" dirty="0"/>
              <a:t>Family offices, what they do, who they serve</a:t>
            </a:r>
          </a:p>
          <a:p>
            <a:pPr marL="0" indent="0">
              <a:buNone/>
            </a:pPr>
            <a:r>
              <a:rPr lang="en-US" dirty="0"/>
              <a:t>Generational Algebra and the </a:t>
            </a:r>
            <a:r>
              <a:rPr lang="en-US"/>
              <a:t>Third Generation Curse (!!!)</a:t>
            </a:r>
            <a:endParaRPr lang="en-US" dirty="0"/>
          </a:p>
          <a:p>
            <a:pPr marL="0" indent="0">
              <a:buNone/>
            </a:pPr>
            <a:r>
              <a:rPr lang="en-US" dirty="0"/>
              <a:t>Concluding thoughts </a:t>
            </a:r>
          </a:p>
        </p:txBody>
      </p:sp>
    </p:spTree>
    <p:extLst>
      <p:ext uri="{BB962C8B-B14F-4D97-AF65-F5344CB8AC3E}">
        <p14:creationId xmlns:p14="http://schemas.microsoft.com/office/powerpoint/2010/main" val="342879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D7FF-6B7B-8649-8BE8-AAB566188630}"/>
              </a:ext>
            </a:extLst>
          </p:cNvPr>
          <p:cNvSpPr>
            <a:spLocks noGrp="1"/>
          </p:cNvSpPr>
          <p:nvPr>
            <p:ph type="title"/>
          </p:nvPr>
        </p:nvSpPr>
        <p:spPr/>
        <p:txBody>
          <a:bodyPr/>
          <a:lstStyle/>
          <a:p>
            <a:r>
              <a:rPr lang="en-US" dirty="0"/>
              <a:t>Context/Literature</a:t>
            </a:r>
          </a:p>
        </p:txBody>
      </p:sp>
      <p:sp>
        <p:nvSpPr>
          <p:cNvPr id="3" name="Content Placeholder 2">
            <a:extLst>
              <a:ext uri="{FF2B5EF4-FFF2-40B4-BE49-F238E27FC236}">
                <a16:creationId xmlns:a16="http://schemas.microsoft.com/office/drawing/2014/main" id="{CA0DC44E-D6D3-2040-9DFA-12A9D93C1DC9}"/>
              </a:ext>
            </a:extLst>
          </p:cNvPr>
          <p:cNvSpPr>
            <a:spLocks noGrp="1"/>
          </p:cNvSpPr>
          <p:nvPr>
            <p:ph idx="1"/>
          </p:nvPr>
        </p:nvSpPr>
        <p:spPr/>
        <p:txBody>
          <a:bodyPr>
            <a:normAutofit fontScale="92500" lnSpcReduction="10000"/>
          </a:bodyPr>
          <a:lstStyle/>
          <a:p>
            <a:r>
              <a:rPr lang="en-US" dirty="0"/>
              <a:t>‘Disproportionate amount of resources at their disposal’ (Khan, 2012</a:t>
            </a:r>
            <a:r>
              <a:rPr lang="en-GB" dirty="0"/>
              <a:t>)</a:t>
            </a:r>
          </a:p>
          <a:p>
            <a:r>
              <a:rPr lang="en-US" dirty="0"/>
              <a:t>Growing body of work studying elites: Savage and Williams, 2008; Dorling, 2014; Glucksberg and Burrows, 2016; Hay and </a:t>
            </a:r>
            <a:r>
              <a:rPr lang="en-US" dirty="0" err="1"/>
              <a:t>Beaverstock</a:t>
            </a:r>
            <a:r>
              <a:rPr lang="en-US" dirty="0"/>
              <a:t>, 2016; Davis and Williams, 2017; Hecht, 2017; </a:t>
            </a:r>
            <a:r>
              <a:rPr lang="en-US" dirty="0" err="1"/>
              <a:t>Korsnes</a:t>
            </a:r>
            <a:r>
              <a:rPr lang="en-US" dirty="0"/>
              <a:t> et al., 2017</a:t>
            </a:r>
            <a:r>
              <a:rPr lang="en-GB" dirty="0"/>
              <a:t>.</a:t>
            </a:r>
          </a:p>
          <a:p>
            <a:r>
              <a:rPr lang="en-US" dirty="0"/>
              <a:t>‘</a:t>
            </a:r>
            <a:r>
              <a:rPr lang="en-US" dirty="0" err="1"/>
              <a:t>Hecth’s</a:t>
            </a:r>
            <a:r>
              <a:rPr lang="en-US" dirty="0"/>
              <a:t> (Hecht, 2017) concept of ‘relational disadvantage’ and  Aarseth’s (2017) ‘fear of falling’ i.e. the ‘churn’ and ‘slipperiness’ at the very top.</a:t>
            </a:r>
          </a:p>
          <a:p>
            <a:r>
              <a:rPr lang="en-US" dirty="0"/>
              <a:t>Savage (2015) vertiginous landscape of inequality</a:t>
            </a:r>
          </a:p>
          <a:p>
            <a:r>
              <a:rPr lang="en-GB" dirty="0"/>
              <a:t>Sherman (2017) high-powered couples in New York struggled not only to maintain their own positionality but also to portray themselves as deserving, moral, prudent, as opposed to the vulgar ‘super-rich’. </a:t>
            </a:r>
            <a:endParaRPr lang="en-US" dirty="0"/>
          </a:p>
          <a:p>
            <a:r>
              <a:rPr lang="en-US" dirty="0"/>
              <a:t>But what about time? And the future? </a:t>
            </a:r>
          </a:p>
        </p:txBody>
      </p:sp>
    </p:spTree>
    <p:extLst>
      <p:ext uri="{BB962C8B-B14F-4D97-AF65-F5344CB8AC3E}">
        <p14:creationId xmlns:p14="http://schemas.microsoft.com/office/powerpoint/2010/main" val="404053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2066-0347-184D-A5C8-279CEDB70BC4}"/>
              </a:ext>
            </a:extLst>
          </p:cNvPr>
          <p:cNvSpPr>
            <a:spLocks noGrp="1"/>
          </p:cNvSpPr>
          <p:nvPr>
            <p:ph type="title"/>
          </p:nvPr>
        </p:nvSpPr>
        <p:spPr/>
        <p:txBody>
          <a:bodyPr/>
          <a:lstStyle/>
          <a:p>
            <a:r>
              <a:rPr lang="en-US" dirty="0"/>
              <a:t>Methodology </a:t>
            </a:r>
          </a:p>
        </p:txBody>
      </p:sp>
      <p:sp>
        <p:nvSpPr>
          <p:cNvPr id="3" name="Content Placeholder 2">
            <a:extLst>
              <a:ext uri="{FF2B5EF4-FFF2-40B4-BE49-F238E27FC236}">
                <a16:creationId xmlns:a16="http://schemas.microsoft.com/office/drawing/2014/main" id="{F56EFAFC-B5D2-AD40-9ED1-502086D42EB1}"/>
              </a:ext>
            </a:extLst>
          </p:cNvPr>
          <p:cNvSpPr>
            <a:spLocks noGrp="1"/>
          </p:cNvSpPr>
          <p:nvPr>
            <p:ph idx="1"/>
          </p:nvPr>
        </p:nvSpPr>
        <p:spPr/>
        <p:txBody>
          <a:bodyPr>
            <a:normAutofit fontScale="92500" lnSpcReduction="20000"/>
          </a:bodyPr>
          <a:lstStyle/>
          <a:p>
            <a:r>
              <a:rPr lang="en-US" dirty="0"/>
              <a:t>19 respondents in total, over a year, in London (families both UK and international) </a:t>
            </a:r>
          </a:p>
          <a:p>
            <a:r>
              <a:rPr lang="en-US" dirty="0"/>
              <a:t>Interviews </a:t>
            </a:r>
          </a:p>
          <a:p>
            <a:r>
              <a:rPr lang="en-US" dirty="0"/>
              <a:t>Observations at conferences and events </a:t>
            </a:r>
          </a:p>
          <a:p>
            <a:r>
              <a:rPr lang="en-US" dirty="0"/>
              <a:t>12 in FOs, 7 in consulting/advising firms to FOs</a:t>
            </a:r>
          </a:p>
          <a:p>
            <a:r>
              <a:rPr lang="en-US" dirty="0"/>
              <a:t>5 in SFO, 7 in MFO</a:t>
            </a:r>
          </a:p>
          <a:p>
            <a:r>
              <a:rPr lang="en-US" dirty="0"/>
              <a:t>5 (not the same as SFO) were family members themselves</a:t>
            </a:r>
          </a:p>
          <a:p>
            <a:r>
              <a:rPr lang="en-US" dirty="0"/>
              <a:t>8 men, 11 women</a:t>
            </a:r>
          </a:p>
          <a:p>
            <a:r>
              <a:rPr lang="en-US" dirty="0"/>
              <a:t>Overwhelmingly white, only 1 Black and 1 Indian/African family members</a:t>
            </a:r>
          </a:p>
          <a:p>
            <a:r>
              <a:rPr lang="en-US" dirty="0"/>
              <a:t>All in senior leadership roles</a:t>
            </a:r>
          </a:p>
          <a:p>
            <a:r>
              <a:rPr lang="en-US" dirty="0"/>
              <a:t>All interviewed with consent (and no recordings possible)</a:t>
            </a:r>
          </a:p>
        </p:txBody>
      </p:sp>
    </p:spTree>
    <p:extLst>
      <p:ext uri="{BB962C8B-B14F-4D97-AF65-F5344CB8AC3E}">
        <p14:creationId xmlns:p14="http://schemas.microsoft.com/office/powerpoint/2010/main" val="235757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B93E-C4F3-7F44-8845-81116C7C2F69}"/>
              </a:ext>
            </a:extLst>
          </p:cNvPr>
          <p:cNvSpPr>
            <a:spLocks noGrp="1"/>
          </p:cNvSpPr>
          <p:nvPr>
            <p:ph type="title"/>
          </p:nvPr>
        </p:nvSpPr>
        <p:spPr/>
        <p:txBody>
          <a:bodyPr/>
          <a:lstStyle/>
          <a:p>
            <a:r>
              <a:rPr lang="en-US" dirty="0"/>
              <a:t>Background/Previous research </a:t>
            </a:r>
          </a:p>
        </p:txBody>
      </p:sp>
      <p:sp>
        <p:nvSpPr>
          <p:cNvPr id="3" name="Content Placeholder 2">
            <a:extLst>
              <a:ext uri="{FF2B5EF4-FFF2-40B4-BE49-F238E27FC236}">
                <a16:creationId xmlns:a16="http://schemas.microsoft.com/office/drawing/2014/main" id="{C6AD7241-8777-EE49-BBD2-5E8BCB6A16B6}"/>
              </a:ext>
            </a:extLst>
          </p:cNvPr>
          <p:cNvSpPr>
            <a:spLocks noGrp="1"/>
          </p:cNvSpPr>
          <p:nvPr>
            <p:ph idx="1"/>
          </p:nvPr>
        </p:nvSpPr>
        <p:spPr/>
        <p:txBody>
          <a:bodyPr/>
          <a:lstStyle/>
          <a:p>
            <a:r>
              <a:rPr lang="en-US" dirty="0"/>
              <a:t>What are Family Offices and how do they operate? </a:t>
            </a:r>
          </a:p>
          <a:p>
            <a:r>
              <a:rPr lang="en-US" dirty="0"/>
              <a:t>What is their role in the reproduction of elite families? </a:t>
            </a:r>
          </a:p>
          <a:p>
            <a:r>
              <a:rPr lang="en-US" dirty="0"/>
              <a:t>What is the role of women in these processes? </a:t>
            </a:r>
          </a:p>
          <a:p>
            <a:endParaRPr lang="en-US" dirty="0"/>
          </a:p>
          <a:p>
            <a:r>
              <a:rPr lang="en-US" dirty="0"/>
              <a:t>Established networks from previous work in elite areas, London based, especially in Mayfair, where FOs tend to be based</a:t>
            </a:r>
          </a:p>
        </p:txBody>
      </p:sp>
    </p:spTree>
    <p:extLst>
      <p:ext uri="{BB962C8B-B14F-4D97-AF65-F5344CB8AC3E}">
        <p14:creationId xmlns:p14="http://schemas.microsoft.com/office/powerpoint/2010/main" val="326496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FFBAEE68EC64439C70D1D92B0E046C" ma:contentTypeVersion="10" ma:contentTypeDescription="Create a new document." ma:contentTypeScope="" ma:versionID="61c0f344e38322cb0041d76a04dc76ba">
  <xsd:schema xmlns:xsd="http://www.w3.org/2001/XMLSchema" xmlns:xs="http://www.w3.org/2001/XMLSchema" xmlns:p="http://schemas.microsoft.com/office/2006/metadata/properties" xmlns:ns1="http://schemas.microsoft.com/sharepoint/v3" xmlns:ns3="5e1cff4d-8728-4fb0-bb3f-4778d5027b9c" targetNamespace="http://schemas.microsoft.com/office/2006/metadata/properties" ma:root="true" ma:fieldsID="8202ae6dbb912567d4767609b93bd844" ns1:_="" ns3:_="">
    <xsd:import namespace="http://schemas.microsoft.com/sharepoint/v3"/>
    <xsd:import namespace="5e1cff4d-8728-4fb0-bb3f-4778d5027b9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1cff4d-8728-4fb0-bb3f-4778d5027b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F9430-E758-4473-B22C-85CD674406F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ED32C61-2206-44AB-9CE0-9E3FC8223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1cff4d-8728-4fb0-bb3f-4778d5027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368C62-6DC1-4D05-8754-266FDD1900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TotalTime>
  <Words>833</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It’s slippery at the top: churn and anxiety amongst elite families </vt:lpstr>
      <vt:lpstr>PowerPoint Presentation</vt:lpstr>
      <vt:lpstr>PowerPoint Presentation</vt:lpstr>
      <vt:lpstr>PowerPoint Presentation</vt:lpstr>
      <vt:lpstr>Wealth inequality: higher than and different form income inequality</vt:lpstr>
      <vt:lpstr>The Plan </vt:lpstr>
      <vt:lpstr>Context/Literature</vt:lpstr>
      <vt:lpstr>Methodology </vt:lpstr>
      <vt:lpstr>Background/Previous research </vt:lpstr>
      <vt:lpstr>PowerPoint Presentation</vt:lpstr>
      <vt:lpstr>PowerPoint Presentation</vt:lpstr>
      <vt:lpstr>PowerPoint Presentation</vt:lpstr>
      <vt:lpstr>PowerPoint Presentation</vt:lpstr>
      <vt:lpstr>Source: Coutts, 2013</vt:lpstr>
      <vt:lpstr>Generational Algebra</vt:lpstr>
      <vt:lpstr>The third generation curse, or the rule of 92 </vt:lpstr>
      <vt:lpstr>Generational algebra,  the 3rd generation curse, and rising inequality</vt:lpstr>
      <vt:lpstr>Perception v. reality? Or rather, emic and etic?  </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slippery at the top: churn and anxiety amongst elite families</dc:title>
  <dc:creator>Luna Glucksberg</dc:creator>
  <cp:lastModifiedBy>Munoz-Gonzalez,S</cp:lastModifiedBy>
  <cp:revision>2</cp:revision>
  <dcterms:created xsi:type="dcterms:W3CDTF">2020-02-03T22:15:14Z</dcterms:created>
  <dcterms:modified xsi:type="dcterms:W3CDTF">2020-03-04T18:52:52Z</dcterms:modified>
</cp:coreProperties>
</file>