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9" r:id="rId3"/>
    <p:sldId id="260" r:id="rId4"/>
    <p:sldId id="258" r:id="rId5"/>
    <p:sldId id="280" r:id="rId6"/>
    <p:sldId id="261" r:id="rId7"/>
    <p:sldId id="262" r:id="rId8"/>
    <p:sldId id="263" r:id="rId9"/>
    <p:sldId id="264" r:id="rId10"/>
    <p:sldId id="267" r:id="rId11"/>
    <p:sldId id="278" r:id="rId12"/>
    <p:sldId id="271" r:id="rId13"/>
    <p:sldId id="268" r:id="rId14"/>
    <p:sldId id="272" r:id="rId15"/>
    <p:sldId id="273" r:id="rId16"/>
    <p:sldId id="279" r:id="rId17"/>
    <p:sldId id="281" r:id="rId18"/>
    <p:sldId id="276"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sz="1600" b="1" i="0" baseline="0" dirty="0"/>
              <a:t>Figure 1. Male/Female Income Cumulative Distribution  </a:t>
            </a:r>
            <a:r>
              <a:rPr lang="en-CA" sz="1600" b="1" i="0" baseline="0" dirty="0" err="1"/>
              <a:t>Vingtile</a:t>
            </a:r>
            <a:r>
              <a:rPr lang="en-CA" sz="1600" b="1" i="0" baseline="0" dirty="0"/>
              <a:t> Ratios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2001</c:v>
                </c:pt>
              </c:strCache>
            </c:strRef>
          </c:tx>
          <c:spPr>
            <a:solidFill>
              <a:schemeClr val="accent1"/>
            </a:solidFill>
            <a:ln>
              <a:noFill/>
            </a:ln>
            <a:effectLst/>
          </c:spPr>
          <c:invertIfNegative val="0"/>
          <c:cat>
            <c:strRef>
              <c:f>Sheet1!$A$2:$A$21</c:f>
              <c:strCache>
                <c:ptCount val="20"/>
                <c:pt idx="0">
                  <c:v>V1</c:v>
                </c:pt>
                <c:pt idx="1">
                  <c:v>V2</c:v>
                </c:pt>
                <c:pt idx="2">
                  <c:v>V3</c:v>
                </c:pt>
                <c:pt idx="3">
                  <c:v>V4</c:v>
                </c:pt>
                <c:pt idx="4">
                  <c:v>V5</c:v>
                </c:pt>
                <c:pt idx="5">
                  <c:v>V6</c:v>
                </c:pt>
                <c:pt idx="6">
                  <c:v>V7</c:v>
                </c:pt>
                <c:pt idx="7">
                  <c:v>V8</c:v>
                </c:pt>
                <c:pt idx="8">
                  <c:v>V9</c:v>
                </c:pt>
                <c:pt idx="9">
                  <c:v>V10</c:v>
                </c:pt>
                <c:pt idx="10">
                  <c:v>V11</c:v>
                </c:pt>
                <c:pt idx="11">
                  <c:v>V12</c:v>
                </c:pt>
                <c:pt idx="12">
                  <c:v>V13</c:v>
                </c:pt>
                <c:pt idx="13">
                  <c:v>V14</c:v>
                </c:pt>
                <c:pt idx="14">
                  <c:v>V15</c:v>
                </c:pt>
                <c:pt idx="15">
                  <c:v>V16</c:v>
                </c:pt>
                <c:pt idx="16">
                  <c:v>V17</c:v>
                </c:pt>
                <c:pt idx="17">
                  <c:v>V18</c:v>
                </c:pt>
                <c:pt idx="18">
                  <c:v>V19</c:v>
                </c:pt>
                <c:pt idx="19">
                  <c:v>V20</c:v>
                </c:pt>
              </c:strCache>
            </c:strRef>
          </c:cat>
          <c:val>
            <c:numRef>
              <c:f>Sheet1!$B$2:$B$21</c:f>
              <c:numCache>
                <c:formatCode>General</c:formatCode>
                <c:ptCount val="20"/>
                <c:pt idx="0">
                  <c:v>0.66676000000000002</c:v>
                </c:pt>
                <c:pt idx="1">
                  <c:v>0.58801000000000003</c:v>
                </c:pt>
                <c:pt idx="2">
                  <c:v>0.57184000000000001</c:v>
                </c:pt>
                <c:pt idx="3">
                  <c:v>0.55567</c:v>
                </c:pt>
                <c:pt idx="4">
                  <c:v>0.56523000000000001</c:v>
                </c:pt>
                <c:pt idx="5">
                  <c:v>0.56083000000000005</c:v>
                </c:pt>
                <c:pt idx="6">
                  <c:v>0.57508000000000004</c:v>
                </c:pt>
                <c:pt idx="7">
                  <c:v>0.58704000000000001</c:v>
                </c:pt>
                <c:pt idx="8">
                  <c:v>0.61024999999999996</c:v>
                </c:pt>
                <c:pt idx="9">
                  <c:v>0.62978000000000001</c:v>
                </c:pt>
                <c:pt idx="10">
                  <c:v>0.65610999999999997</c:v>
                </c:pt>
                <c:pt idx="11">
                  <c:v>0.67957999999999996</c:v>
                </c:pt>
                <c:pt idx="12">
                  <c:v>0.70720000000000005</c:v>
                </c:pt>
                <c:pt idx="13">
                  <c:v>0.73607</c:v>
                </c:pt>
                <c:pt idx="14">
                  <c:v>0.77093999999999996</c:v>
                </c:pt>
                <c:pt idx="15">
                  <c:v>0.80600000000000005</c:v>
                </c:pt>
                <c:pt idx="16">
                  <c:v>0.84670999999999996</c:v>
                </c:pt>
                <c:pt idx="17">
                  <c:v>0.88988</c:v>
                </c:pt>
                <c:pt idx="18">
                  <c:v>0.93823999999999996</c:v>
                </c:pt>
                <c:pt idx="19">
                  <c:v>1</c:v>
                </c:pt>
              </c:numCache>
            </c:numRef>
          </c:val>
          <c:extLst>
            <c:ext xmlns:c16="http://schemas.microsoft.com/office/drawing/2014/chart" uri="{C3380CC4-5D6E-409C-BE32-E72D297353CC}">
              <c16:uniqueId val="{00000000-B5AD-4737-8DF1-E638EE3F6B5B}"/>
            </c:ext>
          </c:extLst>
        </c:ser>
        <c:ser>
          <c:idx val="1"/>
          <c:order val="1"/>
          <c:tx>
            <c:strRef>
              <c:f>Sheet1!$C$1</c:f>
              <c:strCache>
                <c:ptCount val="1"/>
                <c:pt idx="0">
                  <c:v>2006</c:v>
                </c:pt>
              </c:strCache>
            </c:strRef>
          </c:tx>
          <c:spPr>
            <a:solidFill>
              <a:schemeClr val="accent2"/>
            </a:solidFill>
            <a:ln>
              <a:noFill/>
            </a:ln>
            <a:effectLst/>
          </c:spPr>
          <c:invertIfNegative val="0"/>
          <c:cat>
            <c:strRef>
              <c:f>Sheet1!$A$2:$A$21</c:f>
              <c:strCache>
                <c:ptCount val="20"/>
                <c:pt idx="0">
                  <c:v>V1</c:v>
                </c:pt>
                <c:pt idx="1">
                  <c:v>V2</c:v>
                </c:pt>
                <c:pt idx="2">
                  <c:v>V3</c:v>
                </c:pt>
                <c:pt idx="3">
                  <c:v>V4</c:v>
                </c:pt>
                <c:pt idx="4">
                  <c:v>V5</c:v>
                </c:pt>
                <c:pt idx="5">
                  <c:v>V6</c:v>
                </c:pt>
                <c:pt idx="6">
                  <c:v>V7</c:v>
                </c:pt>
                <c:pt idx="7">
                  <c:v>V8</c:v>
                </c:pt>
                <c:pt idx="8">
                  <c:v>V9</c:v>
                </c:pt>
                <c:pt idx="9">
                  <c:v>V10</c:v>
                </c:pt>
                <c:pt idx="10">
                  <c:v>V11</c:v>
                </c:pt>
                <c:pt idx="11">
                  <c:v>V12</c:v>
                </c:pt>
                <c:pt idx="12">
                  <c:v>V13</c:v>
                </c:pt>
                <c:pt idx="13">
                  <c:v>V14</c:v>
                </c:pt>
                <c:pt idx="14">
                  <c:v>V15</c:v>
                </c:pt>
                <c:pt idx="15">
                  <c:v>V16</c:v>
                </c:pt>
                <c:pt idx="16">
                  <c:v>V17</c:v>
                </c:pt>
                <c:pt idx="17">
                  <c:v>V18</c:v>
                </c:pt>
                <c:pt idx="18">
                  <c:v>V19</c:v>
                </c:pt>
                <c:pt idx="19">
                  <c:v>V20</c:v>
                </c:pt>
              </c:strCache>
            </c:strRef>
          </c:cat>
          <c:val>
            <c:numRef>
              <c:f>Sheet1!$C$2:$C$21</c:f>
              <c:numCache>
                <c:formatCode>General</c:formatCode>
                <c:ptCount val="20"/>
                <c:pt idx="0">
                  <c:v>0.89783999999999997</c:v>
                </c:pt>
                <c:pt idx="1">
                  <c:v>0.67549999999999999</c:v>
                </c:pt>
                <c:pt idx="2">
                  <c:v>0.63192000000000004</c:v>
                </c:pt>
                <c:pt idx="3">
                  <c:v>0.62505999999999995</c:v>
                </c:pt>
                <c:pt idx="4">
                  <c:v>0.61600999999999995</c:v>
                </c:pt>
                <c:pt idx="5">
                  <c:v>0.61331000000000002</c:v>
                </c:pt>
                <c:pt idx="6">
                  <c:v>0.61848999999999998</c:v>
                </c:pt>
                <c:pt idx="7">
                  <c:v>0.63044</c:v>
                </c:pt>
                <c:pt idx="8">
                  <c:v>0.64734000000000003</c:v>
                </c:pt>
                <c:pt idx="9">
                  <c:v>0.66808999999999996</c:v>
                </c:pt>
                <c:pt idx="10">
                  <c:v>0.69045000000000001</c:v>
                </c:pt>
                <c:pt idx="11">
                  <c:v>0.71213000000000004</c:v>
                </c:pt>
                <c:pt idx="12">
                  <c:v>0.73484000000000005</c:v>
                </c:pt>
                <c:pt idx="13">
                  <c:v>0.76036000000000004</c:v>
                </c:pt>
                <c:pt idx="14">
                  <c:v>0.78886000000000001</c:v>
                </c:pt>
                <c:pt idx="15">
                  <c:v>0.82357999999999998</c:v>
                </c:pt>
                <c:pt idx="16">
                  <c:v>0.86062000000000005</c:v>
                </c:pt>
                <c:pt idx="17">
                  <c:v>0.90080000000000005</c:v>
                </c:pt>
                <c:pt idx="18">
                  <c:v>0.94871000000000005</c:v>
                </c:pt>
                <c:pt idx="19">
                  <c:v>1</c:v>
                </c:pt>
              </c:numCache>
            </c:numRef>
          </c:val>
          <c:extLst>
            <c:ext xmlns:c16="http://schemas.microsoft.com/office/drawing/2014/chart" uri="{C3380CC4-5D6E-409C-BE32-E72D297353CC}">
              <c16:uniqueId val="{00000001-B5AD-4737-8DF1-E638EE3F6B5B}"/>
            </c:ext>
          </c:extLst>
        </c:ser>
        <c:ser>
          <c:idx val="2"/>
          <c:order val="2"/>
          <c:tx>
            <c:strRef>
              <c:f>Sheet1!$D$1</c:f>
              <c:strCache>
                <c:ptCount val="1"/>
                <c:pt idx="0">
                  <c:v>2011</c:v>
                </c:pt>
              </c:strCache>
            </c:strRef>
          </c:tx>
          <c:spPr>
            <a:solidFill>
              <a:schemeClr val="accent3"/>
            </a:solidFill>
            <a:ln>
              <a:noFill/>
            </a:ln>
            <a:effectLst/>
          </c:spPr>
          <c:invertIfNegative val="0"/>
          <c:cat>
            <c:strRef>
              <c:f>Sheet1!$A$2:$A$21</c:f>
              <c:strCache>
                <c:ptCount val="20"/>
                <c:pt idx="0">
                  <c:v>V1</c:v>
                </c:pt>
                <c:pt idx="1">
                  <c:v>V2</c:v>
                </c:pt>
                <c:pt idx="2">
                  <c:v>V3</c:v>
                </c:pt>
                <c:pt idx="3">
                  <c:v>V4</c:v>
                </c:pt>
                <c:pt idx="4">
                  <c:v>V5</c:v>
                </c:pt>
                <c:pt idx="5">
                  <c:v>V6</c:v>
                </c:pt>
                <c:pt idx="6">
                  <c:v>V7</c:v>
                </c:pt>
                <c:pt idx="7">
                  <c:v>V8</c:v>
                </c:pt>
                <c:pt idx="8">
                  <c:v>V9</c:v>
                </c:pt>
                <c:pt idx="9">
                  <c:v>V10</c:v>
                </c:pt>
                <c:pt idx="10">
                  <c:v>V11</c:v>
                </c:pt>
                <c:pt idx="11">
                  <c:v>V12</c:v>
                </c:pt>
                <c:pt idx="12">
                  <c:v>V13</c:v>
                </c:pt>
                <c:pt idx="13">
                  <c:v>V14</c:v>
                </c:pt>
                <c:pt idx="14">
                  <c:v>V15</c:v>
                </c:pt>
                <c:pt idx="15">
                  <c:v>V16</c:v>
                </c:pt>
                <c:pt idx="16">
                  <c:v>V17</c:v>
                </c:pt>
                <c:pt idx="17">
                  <c:v>V18</c:v>
                </c:pt>
                <c:pt idx="18">
                  <c:v>V19</c:v>
                </c:pt>
                <c:pt idx="19">
                  <c:v>V20</c:v>
                </c:pt>
              </c:strCache>
            </c:strRef>
          </c:cat>
          <c:val>
            <c:numRef>
              <c:f>Sheet1!$D$2:$D$21</c:f>
              <c:numCache>
                <c:formatCode>General</c:formatCode>
                <c:ptCount val="20"/>
                <c:pt idx="0">
                  <c:v>1.15503</c:v>
                </c:pt>
                <c:pt idx="1">
                  <c:v>0.81577</c:v>
                </c:pt>
                <c:pt idx="2">
                  <c:v>0.72443999999999997</c:v>
                </c:pt>
                <c:pt idx="3">
                  <c:v>0.69228000000000001</c:v>
                </c:pt>
                <c:pt idx="4">
                  <c:v>0.68325999999999998</c:v>
                </c:pt>
                <c:pt idx="5">
                  <c:v>0.67542999999999997</c:v>
                </c:pt>
                <c:pt idx="6">
                  <c:v>0.67906999999999995</c:v>
                </c:pt>
                <c:pt idx="7">
                  <c:v>0.68703000000000003</c:v>
                </c:pt>
                <c:pt idx="8">
                  <c:v>0.70133000000000001</c:v>
                </c:pt>
                <c:pt idx="9">
                  <c:v>0.71870999999999996</c:v>
                </c:pt>
                <c:pt idx="10">
                  <c:v>0.73621999999999999</c:v>
                </c:pt>
                <c:pt idx="11">
                  <c:v>0.75495999999999996</c:v>
                </c:pt>
                <c:pt idx="12">
                  <c:v>0.77408999999999994</c:v>
                </c:pt>
                <c:pt idx="13">
                  <c:v>0.79522999999999999</c:v>
                </c:pt>
                <c:pt idx="14">
                  <c:v>0.82126999999999994</c:v>
                </c:pt>
                <c:pt idx="15">
                  <c:v>0.85153999999999996</c:v>
                </c:pt>
                <c:pt idx="16">
                  <c:v>0.88183999999999996</c:v>
                </c:pt>
                <c:pt idx="17">
                  <c:v>0.91381999999999997</c:v>
                </c:pt>
                <c:pt idx="18">
                  <c:v>0.95340000000000003</c:v>
                </c:pt>
                <c:pt idx="19">
                  <c:v>1</c:v>
                </c:pt>
              </c:numCache>
            </c:numRef>
          </c:val>
          <c:extLst>
            <c:ext xmlns:c16="http://schemas.microsoft.com/office/drawing/2014/chart" uri="{C3380CC4-5D6E-409C-BE32-E72D297353CC}">
              <c16:uniqueId val="{00000002-B5AD-4737-8DF1-E638EE3F6B5B}"/>
            </c:ext>
          </c:extLst>
        </c:ser>
        <c:ser>
          <c:idx val="3"/>
          <c:order val="3"/>
          <c:tx>
            <c:strRef>
              <c:f>Sheet1!$E$1</c:f>
              <c:strCache>
                <c:ptCount val="1"/>
                <c:pt idx="0">
                  <c:v>2016</c:v>
                </c:pt>
              </c:strCache>
            </c:strRef>
          </c:tx>
          <c:spPr>
            <a:solidFill>
              <a:schemeClr val="accent4"/>
            </a:solidFill>
            <a:ln>
              <a:noFill/>
            </a:ln>
            <a:effectLst/>
          </c:spPr>
          <c:invertIfNegative val="0"/>
          <c:cat>
            <c:strRef>
              <c:f>Sheet1!$A$2:$A$21</c:f>
              <c:strCache>
                <c:ptCount val="20"/>
                <c:pt idx="0">
                  <c:v>V1</c:v>
                </c:pt>
                <c:pt idx="1">
                  <c:v>V2</c:v>
                </c:pt>
                <c:pt idx="2">
                  <c:v>V3</c:v>
                </c:pt>
                <c:pt idx="3">
                  <c:v>V4</c:v>
                </c:pt>
                <c:pt idx="4">
                  <c:v>V5</c:v>
                </c:pt>
                <c:pt idx="5">
                  <c:v>V6</c:v>
                </c:pt>
                <c:pt idx="6">
                  <c:v>V7</c:v>
                </c:pt>
                <c:pt idx="7">
                  <c:v>V8</c:v>
                </c:pt>
                <c:pt idx="8">
                  <c:v>V9</c:v>
                </c:pt>
                <c:pt idx="9">
                  <c:v>V10</c:v>
                </c:pt>
                <c:pt idx="10">
                  <c:v>V11</c:v>
                </c:pt>
                <c:pt idx="11">
                  <c:v>V12</c:v>
                </c:pt>
                <c:pt idx="12">
                  <c:v>V13</c:v>
                </c:pt>
                <c:pt idx="13">
                  <c:v>V14</c:v>
                </c:pt>
                <c:pt idx="14">
                  <c:v>V15</c:v>
                </c:pt>
                <c:pt idx="15">
                  <c:v>V16</c:v>
                </c:pt>
                <c:pt idx="16">
                  <c:v>V17</c:v>
                </c:pt>
                <c:pt idx="17">
                  <c:v>V18</c:v>
                </c:pt>
                <c:pt idx="18">
                  <c:v>V19</c:v>
                </c:pt>
                <c:pt idx="19">
                  <c:v>V20</c:v>
                </c:pt>
              </c:strCache>
            </c:strRef>
          </c:cat>
          <c:val>
            <c:numRef>
              <c:f>Sheet1!$E$2:$E$21</c:f>
              <c:numCache>
                <c:formatCode>General</c:formatCode>
                <c:ptCount val="20"/>
                <c:pt idx="0">
                  <c:v>1.86341</c:v>
                </c:pt>
                <c:pt idx="1">
                  <c:v>2.0732400000000002</c:v>
                </c:pt>
                <c:pt idx="2">
                  <c:v>1.6752800000000001</c:v>
                </c:pt>
                <c:pt idx="3">
                  <c:v>1.2938799999999999</c:v>
                </c:pt>
                <c:pt idx="4">
                  <c:v>1.11741</c:v>
                </c:pt>
                <c:pt idx="5">
                  <c:v>1.0263899999999999</c:v>
                </c:pt>
                <c:pt idx="6">
                  <c:v>0.96260000000000001</c:v>
                </c:pt>
                <c:pt idx="7">
                  <c:v>0.91754000000000002</c:v>
                </c:pt>
                <c:pt idx="8">
                  <c:v>0.88880999999999999</c:v>
                </c:pt>
                <c:pt idx="9">
                  <c:v>0.86909999999999998</c:v>
                </c:pt>
                <c:pt idx="10">
                  <c:v>0.86114999999999997</c:v>
                </c:pt>
                <c:pt idx="11">
                  <c:v>0.85973999999999995</c:v>
                </c:pt>
                <c:pt idx="12">
                  <c:v>0.86029</c:v>
                </c:pt>
                <c:pt idx="13">
                  <c:v>0.86431000000000002</c:v>
                </c:pt>
                <c:pt idx="14">
                  <c:v>0.87451000000000001</c:v>
                </c:pt>
                <c:pt idx="15">
                  <c:v>0.88990000000000002</c:v>
                </c:pt>
                <c:pt idx="16">
                  <c:v>0.90854999999999997</c:v>
                </c:pt>
                <c:pt idx="17">
                  <c:v>0.92791000000000001</c:v>
                </c:pt>
                <c:pt idx="18">
                  <c:v>0.95694999999999997</c:v>
                </c:pt>
                <c:pt idx="19">
                  <c:v>1</c:v>
                </c:pt>
              </c:numCache>
            </c:numRef>
          </c:val>
          <c:extLst>
            <c:ext xmlns:c16="http://schemas.microsoft.com/office/drawing/2014/chart" uri="{C3380CC4-5D6E-409C-BE32-E72D297353CC}">
              <c16:uniqueId val="{00000003-B5AD-4737-8DF1-E638EE3F6B5B}"/>
            </c:ext>
          </c:extLst>
        </c:ser>
        <c:dLbls>
          <c:showLegendKey val="0"/>
          <c:showVal val="0"/>
          <c:showCatName val="0"/>
          <c:showSerName val="0"/>
          <c:showPercent val="0"/>
          <c:showBubbleSize val="0"/>
        </c:dLbls>
        <c:gapWidth val="219"/>
        <c:overlap val="-27"/>
        <c:axId val="2106402015"/>
        <c:axId val="2106397023"/>
      </c:barChart>
      <c:catAx>
        <c:axId val="210640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6397023"/>
        <c:crosses val="autoZero"/>
        <c:auto val="1"/>
        <c:lblAlgn val="ctr"/>
        <c:lblOffset val="100"/>
        <c:noMultiLvlLbl val="0"/>
      </c:catAx>
      <c:valAx>
        <c:axId val="21063970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6402015"/>
        <c:crosses val="autoZero"/>
        <c:crossBetween val="between"/>
      </c:valAx>
      <c:spPr>
        <a:noFill/>
        <a:ln>
          <a:noFill/>
        </a:ln>
        <a:effectLst/>
      </c:spPr>
    </c:plotArea>
    <c:legend>
      <c:legendPos val="b"/>
      <c:layout>
        <c:manualLayout>
          <c:xMode val="edge"/>
          <c:yMode val="edge"/>
          <c:x val="0.20156496062992127"/>
          <c:y val="0.90128921384826899"/>
          <c:w val="0.49038859725867601"/>
          <c:h val="6.696475440569929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sz="1800" b="1" i="0" baseline="0" dirty="0"/>
              <a:t>Figure 2. Male/Female Education and Age Ordered Categorical Cumulative Distribution Ratios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5495636404492534"/>
          <c:y val="0.16898023986418104"/>
          <c:w val="0.53277161380253746"/>
          <c:h val="0.73132080011068346"/>
        </c:manualLayout>
      </c:layout>
      <c:barChart>
        <c:barDir val="col"/>
        <c:grouping val="clustered"/>
        <c:varyColors val="0"/>
        <c:ser>
          <c:idx val="0"/>
          <c:order val="0"/>
          <c:tx>
            <c:strRef>
              <c:f>Sheet1!$B$1</c:f>
              <c:strCache>
                <c:ptCount val="1"/>
                <c:pt idx="0">
                  <c:v>2001</c:v>
                </c:pt>
              </c:strCache>
            </c:strRef>
          </c:tx>
          <c:spPr>
            <a:solidFill>
              <a:schemeClr val="accent1"/>
            </a:solidFill>
            <a:ln>
              <a:noFill/>
            </a:ln>
            <a:effectLst/>
          </c:spPr>
          <c:invertIfNegative val="0"/>
          <c:cat>
            <c:strRef>
              <c:f>Sheet1!$A$2:$A$21</c:f>
              <c:strCache>
                <c:ptCount val="19"/>
                <c:pt idx="3">
                  <c:v>EDU1</c:v>
                </c:pt>
                <c:pt idx="4">
                  <c:v>EDU2</c:v>
                </c:pt>
                <c:pt idx="5">
                  <c:v>EDU3</c:v>
                </c:pt>
                <c:pt idx="6">
                  <c:v>EDU4</c:v>
                </c:pt>
                <c:pt idx="7">
                  <c:v>EDU5</c:v>
                </c:pt>
                <c:pt idx="8">
                  <c:v>EDU6</c:v>
                </c:pt>
                <c:pt idx="13">
                  <c:v>AGE1</c:v>
                </c:pt>
                <c:pt idx="14">
                  <c:v>AGE2</c:v>
                </c:pt>
                <c:pt idx="15">
                  <c:v>AGE3</c:v>
                </c:pt>
                <c:pt idx="16">
                  <c:v>AGE4</c:v>
                </c:pt>
                <c:pt idx="17">
                  <c:v>AGE5</c:v>
                </c:pt>
                <c:pt idx="18">
                  <c:v>AGE6</c:v>
                </c:pt>
              </c:strCache>
            </c:strRef>
          </c:cat>
          <c:val>
            <c:numRef>
              <c:f>Sheet1!$B$2:$B$21</c:f>
              <c:numCache>
                <c:formatCode>General</c:formatCode>
                <c:ptCount val="20"/>
                <c:pt idx="3">
                  <c:v>1.0077400000000001</c:v>
                </c:pt>
                <c:pt idx="4">
                  <c:v>0.96482999999999997</c:v>
                </c:pt>
                <c:pt idx="5">
                  <c:v>0.99677000000000004</c:v>
                </c:pt>
                <c:pt idx="6">
                  <c:v>0.98201000000000005</c:v>
                </c:pt>
                <c:pt idx="7">
                  <c:v>0.99404999999999999</c:v>
                </c:pt>
                <c:pt idx="8">
                  <c:v>1</c:v>
                </c:pt>
                <c:pt idx="13">
                  <c:v>1.03423</c:v>
                </c:pt>
                <c:pt idx="14">
                  <c:v>1.0258700000000001</c:v>
                </c:pt>
                <c:pt idx="15">
                  <c:v>1.0258</c:v>
                </c:pt>
                <c:pt idx="16">
                  <c:v>1.0421400000000001</c:v>
                </c:pt>
                <c:pt idx="17">
                  <c:v>1.0387900000000001</c:v>
                </c:pt>
                <c:pt idx="18">
                  <c:v>1</c:v>
                </c:pt>
              </c:numCache>
            </c:numRef>
          </c:val>
          <c:extLst>
            <c:ext xmlns:c16="http://schemas.microsoft.com/office/drawing/2014/chart" uri="{C3380CC4-5D6E-409C-BE32-E72D297353CC}">
              <c16:uniqueId val="{00000000-80C3-448C-AE17-D429009585EB}"/>
            </c:ext>
          </c:extLst>
        </c:ser>
        <c:ser>
          <c:idx val="1"/>
          <c:order val="1"/>
          <c:tx>
            <c:strRef>
              <c:f>Sheet1!$C$1</c:f>
              <c:strCache>
                <c:ptCount val="1"/>
                <c:pt idx="0">
                  <c:v>2006</c:v>
                </c:pt>
              </c:strCache>
            </c:strRef>
          </c:tx>
          <c:spPr>
            <a:solidFill>
              <a:schemeClr val="accent2"/>
            </a:solidFill>
            <a:ln>
              <a:noFill/>
            </a:ln>
            <a:effectLst/>
          </c:spPr>
          <c:invertIfNegative val="0"/>
          <c:cat>
            <c:strRef>
              <c:f>Sheet1!$A$2:$A$21</c:f>
              <c:strCache>
                <c:ptCount val="19"/>
                <c:pt idx="3">
                  <c:v>EDU1</c:v>
                </c:pt>
                <c:pt idx="4">
                  <c:v>EDU2</c:v>
                </c:pt>
                <c:pt idx="5">
                  <c:v>EDU3</c:v>
                </c:pt>
                <c:pt idx="6">
                  <c:v>EDU4</c:v>
                </c:pt>
                <c:pt idx="7">
                  <c:v>EDU5</c:v>
                </c:pt>
                <c:pt idx="8">
                  <c:v>EDU6</c:v>
                </c:pt>
                <c:pt idx="13">
                  <c:v>AGE1</c:v>
                </c:pt>
                <c:pt idx="14">
                  <c:v>AGE2</c:v>
                </c:pt>
                <c:pt idx="15">
                  <c:v>AGE3</c:v>
                </c:pt>
                <c:pt idx="16">
                  <c:v>AGE4</c:v>
                </c:pt>
                <c:pt idx="17">
                  <c:v>AGE5</c:v>
                </c:pt>
                <c:pt idx="18">
                  <c:v>AGE6</c:v>
                </c:pt>
              </c:strCache>
            </c:strRef>
          </c:cat>
          <c:val>
            <c:numRef>
              <c:f>Sheet1!$C$2:$C$21</c:f>
              <c:numCache>
                <c:formatCode>General</c:formatCode>
                <c:ptCount val="20"/>
                <c:pt idx="3">
                  <c:v>1.0051099999999999</c:v>
                </c:pt>
                <c:pt idx="4">
                  <c:v>0.95535000000000003</c:v>
                </c:pt>
                <c:pt idx="5">
                  <c:v>1.0147600000000001</c:v>
                </c:pt>
                <c:pt idx="6">
                  <c:v>0.98655999999999999</c:v>
                </c:pt>
                <c:pt idx="7">
                  <c:v>0.99439</c:v>
                </c:pt>
                <c:pt idx="8">
                  <c:v>1</c:v>
                </c:pt>
                <c:pt idx="13">
                  <c:v>1.04359</c:v>
                </c:pt>
                <c:pt idx="14">
                  <c:v>1.02441</c:v>
                </c:pt>
                <c:pt idx="15">
                  <c:v>1.02566</c:v>
                </c:pt>
                <c:pt idx="16">
                  <c:v>1.03433</c:v>
                </c:pt>
                <c:pt idx="17">
                  <c:v>1.0325500000000001</c:v>
                </c:pt>
                <c:pt idx="18">
                  <c:v>1</c:v>
                </c:pt>
              </c:numCache>
            </c:numRef>
          </c:val>
          <c:extLst>
            <c:ext xmlns:c16="http://schemas.microsoft.com/office/drawing/2014/chart" uri="{C3380CC4-5D6E-409C-BE32-E72D297353CC}">
              <c16:uniqueId val="{00000001-80C3-448C-AE17-D429009585EB}"/>
            </c:ext>
          </c:extLst>
        </c:ser>
        <c:ser>
          <c:idx val="2"/>
          <c:order val="2"/>
          <c:tx>
            <c:strRef>
              <c:f>Sheet1!$D$1</c:f>
              <c:strCache>
                <c:ptCount val="1"/>
                <c:pt idx="0">
                  <c:v>2011</c:v>
                </c:pt>
              </c:strCache>
            </c:strRef>
          </c:tx>
          <c:spPr>
            <a:solidFill>
              <a:schemeClr val="accent3"/>
            </a:solidFill>
            <a:ln>
              <a:noFill/>
            </a:ln>
            <a:effectLst/>
          </c:spPr>
          <c:invertIfNegative val="0"/>
          <c:cat>
            <c:strRef>
              <c:f>Sheet1!$A$2:$A$21</c:f>
              <c:strCache>
                <c:ptCount val="19"/>
                <c:pt idx="3">
                  <c:v>EDU1</c:v>
                </c:pt>
                <c:pt idx="4">
                  <c:v>EDU2</c:v>
                </c:pt>
                <c:pt idx="5">
                  <c:v>EDU3</c:v>
                </c:pt>
                <c:pt idx="6">
                  <c:v>EDU4</c:v>
                </c:pt>
                <c:pt idx="7">
                  <c:v>EDU5</c:v>
                </c:pt>
                <c:pt idx="8">
                  <c:v>EDU6</c:v>
                </c:pt>
                <c:pt idx="13">
                  <c:v>AGE1</c:v>
                </c:pt>
                <c:pt idx="14">
                  <c:v>AGE2</c:v>
                </c:pt>
                <c:pt idx="15">
                  <c:v>AGE3</c:v>
                </c:pt>
                <c:pt idx="16">
                  <c:v>AGE4</c:v>
                </c:pt>
                <c:pt idx="17">
                  <c:v>AGE5</c:v>
                </c:pt>
                <c:pt idx="18">
                  <c:v>AGE6</c:v>
                </c:pt>
              </c:strCache>
            </c:strRef>
          </c:cat>
          <c:val>
            <c:numRef>
              <c:f>Sheet1!$D$2:$D$21</c:f>
              <c:numCache>
                <c:formatCode>General</c:formatCode>
                <c:ptCount val="20"/>
                <c:pt idx="3">
                  <c:v>1.0240499999999999</c:v>
                </c:pt>
                <c:pt idx="4">
                  <c:v>0.98180000000000001</c:v>
                </c:pt>
                <c:pt idx="5">
                  <c:v>1.0345200000000001</c:v>
                </c:pt>
                <c:pt idx="6">
                  <c:v>0.98945000000000005</c:v>
                </c:pt>
                <c:pt idx="7">
                  <c:v>0.99394000000000005</c:v>
                </c:pt>
                <c:pt idx="8">
                  <c:v>1</c:v>
                </c:pt>
                <c:pt idx="13">
                  <c:v>1.0708800000000001</c:v>
                </c:pt>
                <c:pt idx="14">
                  <c:v>1.0262100000000001</c:v>
                </c:pt>
                <c:pt idx="15">
                  <c:v>1.0207999999999999</c:v>
                </c:pt>
                <c:pt idx="16">
                  <c:v>1.02999</c:v>
                </c:pt>
                <c:pt idx="17">
                  <c:v>1.0258400000000001</c:v>
                </c:pt>
                <c:pt idx="18">
                  <c:v>1</c:v>
                </c:pt>
              </c:numCache>
            </c:numRef>
          </c:val>
          <c:extLst>
            <c:ext xmlns:c16="http://schemas.microsoft.com/office/drawing/2014/chart" uri="{C3380CC4-5D6E-409C-BE32-E72D297353CC}">
              <c16:uniqueId val="{00000002-80C3-448C-AE17-D429009585EB}"/>
            </c:ext>
          </c:extLst>
        </c:ser>
        <c:ser>
          <c:idx val="3"/>
          <c:order val="3"/>
          <c:tx>
            <c:strRef>
              <c:f>Sheet1!$E$1</c:f>
              <c:strCache>
                <c:ptCount val="1"/>
                <c:pt idx="0">
                  <c:v>2016</c:v>
                </c:pt>
              </c:strCache>
            </c:strRef>
          </c:tx>
          <c:spPr>
            <a:solidFill>
              <a:schemeClr val="accent4"/>
            </a:solidFill>
            <a:ln>
              <a:noFill/>
            </a:ln>
            <a:effectLst/>
          </c:spPr>
          <c:invertIfNegative val="0"/>
          <c:cat>
            <c:strRef>
              <c:f>Sheet1!$A$2:$A$21</c:f>
              <c:strCache>
                <c:ptCount val="19"/>
                <c:pt idx="3">
                  <c:v>EDU1</c:v>
                </c:pt>
                <c:pt idx="4">
                  <c:v>EDU2</c:v>
                </c:pt>
                <c:pt idx="5">
                  <c:v>EDU3</c:v>
                </c:pt>
                <c:pt idx="6">
                  <c:v>EDU4</c:v>
                </c:pt>
                <c:pt idx="7">
                  <c:v>EDU5</c:v>
                </c:pt>
                <c:pt idx="8">
                  <c:v>EDU6</c:v>
                </c:pt>
                <c:pt idx="13">
                  <c:v>AGE1</c:v>
                </c:pt>
                <c:pt idx="14">
                  <c:v>AGE2</c:v>
                </c:pt>
                <c:pt idx="15">
                  <c:v>AGE3</c:v>
                </c:pt>
                <c:pt idx="16">
                  <c:v>AGE4</c:v>
                </c:pt>
                <c:pt idx="17">
                  <c:v>AGE5</c:v>
                </c:pt>
                <c:pt idx="18">
                  <c:v>AGE6</c:v>
                </c:pt>
              </c:strCache>
            </c:strRef>
          </c:cat>
          <c:val>
            <c:numRef>
              <c:f>Sheet1!$E$2:$E$21</c:f>
              <c:numCache>
                <c:formatCode>General</c:formatCode>
                <c:ptCount val="20"/>
                <c:pt idx="3">
                  <c:v>1.07135</c:v>
                </c:pt>
                <c:pt idx="4">
                  <c:v>1.02451</c:v>
                </c:pt>
                <c:pt idx="5">
                  <c:v>1.0500499999999999</c:v>
                </c:pt>
                <c:pt idx="6">
                  <c:v>0.99563999999999997</c:v>
                </c:pt>
                <c:pt idx="7">
                  <c:v>0.99509000000000003</c:v>
                </c:pt>
                <c:pt idx="8">
                  <c:v>1</c:v>
                </c:pt>
                <c:pt idx="13">
                  <c:v>1.0813999999999999</c:v>
                </c:pt>
                <c:pt idx="14">
                  <c:v>1.04128</c:v>
                </c:pt>
                <c:pt idx="15">
                  <c:v>1.0284599999999999</c:v>
                </c:pt>
                <c:pt idx="16">
                  <c:v>1.0282800000000001</c:v>
                </c:pt>
                <c:pt idx="17">
                  <c:v>1.02057</c:v>
                </c:pt>
                <c:pt idx="18">
                  <c:v>1</c:v>
                </c:pt>
              </c:numCache>
            </c:numRef>
          </c:val>
          <c:extLst>
            <c:ext xmlns:c16="http://schemas.microsoft.com/office/drawing/2014/chart" uri="{C3380CC4-5D6E-409C-BE32-E72D297353CC}">
              <c16:uniqueId val="{00000003-80C3-448C-AE17-D429009585EB}"/>
            </c:ext>
          </c:extLst>
        </c:ser>
        <c:dLbls>
          <c:showLegendKey val="0"/>
          <c:showVal val="0"/>
          <c:showCatName val="0"/>
          <c:showSerName val="0"/>
          <c:showPercent val="0"/>
          <c:showBubbleSize val="0"/>
        </c:dLbls>
        <c:gapWidth val="219"/>
        <c:overlap val="-27"/>
        <c:axId val="2106402015"/>
        <c:axId val="2106397023"/>
      </c:barChart>
      <c:catAx>
        <c:axId val="210640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6397023"/>
        <c:crosses val="autoZero"/>
        <c:auto val="1"/>
        <c:lblAlgn val="ctr"/>
        <c:lblOffset val="100"/>
        <c:noMultiLvlLbl val="0"/>
      </c:catAx>
      <c:valAx>
        <c:axId val="21063970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6402015"/>
        <c:crosses val="autoZero"/>
        <c:crossBetween val="between"/>
      </c:valAx>
      <c:spPr>
        <a:noFill/>
        <a:ln>
          <a:noFill/>
        </a:ln>
        <a:effectLst/>
      </c:spPr>
    </c:plotArea>
    <c:legend>
      <c:legendPos val="b"/>
      <c:layout>
        <c:manualLayout>
          <c:xMode val="edge"/>
          <c:yMode val="edge"/>
          <c:x val="0.20156496062992127"/>
          <c:y val="0.90128921384826899"/>
          <c:w val="0.49038859725867601"/>
          <c:h val="6.696475440569929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2D377E-942E-4BB0-883C-4717F7DF0002}" type="datetimeFigureOut">
              <a:rPr lang="en-CA" smtClean="0"/>
              <a:t>2021-12-07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C6F058-1CCE-4827-999B-6DC49BBA2998}" type="slidenum">
              <a:rPr lang="en-CA" smtClean="0"/>
              <a:t>‹#›</a:t>
            </a:fld>
            <a:endParaRPr lang="en-CA"/>
          </a:p>
        </p:txBody>
      </p:sp>
    </p:spTree>
    <p:extLst>
      <p:ext uri="{BB962C8B-B14F-4D97-AF65-F5344CB8AC3E}">
        <p14:creationId xmlns:p14="http://schemas.microsoft.com/office/powerpoint/2010/main" val="3095970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C6F058-1CCE-4827-999B-6DC49BBA2998}" type="slidenum">
              <a:rPr lang="en-CA" smtClean="0"/>
              <a:t>4</a:t>
            </a:fld>
            <a:endParaRPr lang="en-CA"/>
          </a:p>
        </p:txBody>
      </p:sp>
    </p:spTree>
    <p:extLst>
      <p:ext uri="{BB962C8B-B14F-4D97-AF65-F5344CB8AC3E}">
        <p14:creationId xmlns:p14="http://schemas.microsoft.com/office/powerpoint/2010/main" val="833020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F2C8AD99-0420-4177-A38B-DFC871C3491C}" type="datetimeFigureOut">
              <a:rPr lang="en-CA" smtClean="0"/>
              <a:t>2021-12-07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3481475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2C8AD99-0420-4177-A38B-DFC871C3491C}" type="datetimeFigureOut">
              <a:rPr lang="en-CA" smtClean="0"/>
              <a:t>2021-12-07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429433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2C8AD99-0420-4177-A38B-DFC871C3491C}" type="datetimeFigureOut">
              <a:rPr lang="en-CA" smtClean="0"/>
              <a:t>2021-12-07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358346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2C8AD99-0420-4177-A38B-DFC871C3491C}" type="datetimeFigureOut">
              <a:rPr lang="en-CA" smtClean="0"/>
              <a:t>2021-12-07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244779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C8AD99-0420-4177-A38B-DFC871C3491C}" type="datetimeFigureOut">
              <a:rPr lang="en-CA" smtClean="0"/>
              <a:t>2021-12-07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3269797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F2C8AD99-0420-4177-A38B-DFC871C3491C}" type="datetimeFigureOut">
              <a:rPr lang="en-CA" smtClean="0"/>
              <a:t>2021-12-07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238062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F2C8AD99-0420-4177-A38B-DFC871C3491C}" type="datetimeFigureOut">
              <a:rPr lang="en-CA" smtClean="0"/>
              <a:t>2021-12-07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31558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F2C8AD99-0420-4177-A38B-DFC871C3491C}" type="datetimeFigureOut">
              <a:rPr lang="en-CA" smtClean="0"/>
              <a:t>2021-12-07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260762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C8AD99-0420-4177-A38B-DFC871C3491C}" type="datetimeFigureOut">
              <a:rPr lang="en-CA" smtClean="0"/>
              <a:t>2021-12-07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179533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C8AD99-0420-4177-A38B-DFC871C3491C}" type="datetimeFigureOut">
              <a:rPr lang="en-CA" smtClean="0"/>
              <a:t>2021-12-07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1331728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C8AD99-0420-4177-A38B-DFC871C3491C}" type="datetimeFigureOut">
              <a:rPr lang="en-CA" smtClean="0"/>
              <a:t>2021-12-07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1B0850F-90F1-46D8-98E4-80779F748228}" type="slidenum">
              <a:rPr lang="en-CA" smtClean="0"/>
              <a:t>‹#›</a:t>
            </a:fld>
            <a:endParaRPr lang="en-CA"/>
          </a:p>
        </p:txBody>
      </p:sp>
    </p:spTree>
    <p:extLst>
      <p:ext uri="{BB962C8B-B14F-4D97-AF65-F5344CB8AC3E}">
        <p14:creationId xmlns:p14="http://schemas.microsoft.com/office/powerpoint/2010/main" val="457609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8AD99-0420-4177-A38B-DFC871C3491C}" type="datetimeFigureOut">
              <a:rPr lang="en-CA" smtClean="0"/>
              <a:t>2021-12-07</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B0850F-90F1-46D8-98E4-80779F748228}" type="slidenum">
              <a:rPr lang="en-CA" smtClean="0"/>
              <a:t>‹#›</a:t>
            </a:fld>
            <a:endParaRPr lang="en-CA"/>
          </a:p>
        </p:txBody>
      </p:sp>
    </p:spTree>
    <p:extLst>
      <p:ext uri="{BB962C8B-B14F-4D97-AF65-F5344CB8AC3E}">
        <p14:creationId xmlns:p14="http://schemas.microsoft.com/office/powerpoint/2010/main" val="3711002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800" b="1" dirty="0"/>
              <a:t>Is there a “Grand Gender Convergence” in 21</a:t>
            </a:r>
            <a:r>
              <a:rPr lang="en-CA" sz="3800" b="1" baseline="30000" dirty="0"/>
              <a:t>st</a:t>
            </a:r>
            <a:r>
              <a:rPr lang="en-CA" sz="3800" b="1" dirty="0"/>
              <a:t> Century Canada? - The Jury is Still Out.</a:t>
            </a:r>
            <a:br>
              <a:rPr lang="en-CA" b="1" dirty="0"/>
            </a:br>
            <a:endParaRPr lang="en-CA" dirty="0"/>
          </a:p>
        </p:txBody>
      </p:sp>
      <p:sp>
        <p:nvSpPr>
          <p:cNvPr id="3" name="Subtitle 2"/>
          <p:cNvSpPr>
            <a:spLocks noGrp="1"/>
          </p:cNvSpPr>
          <p:nvPr>
            <p:ph type="subTitle" idx="1"/>
          </p:nvPr>
        </p:nvSpPr>
        <p:spPr/>
        <p:txBody>
          <a:bodyPr/>
          <a:lstStyle/>
          <a:p>
            <a:r>
              <a:rPr lang="en-CA" dirty="0"/>
              <a:t>Gordon Anderson</a:t>
            </a:r>
          </a:p>
          <a:p>
            <a:r>
              <a:rPr lang="en-CA" dirty="0"/>
              <a:t>Department of Economics</a:t>
            </a:r>
          </a:p>
          <a:p>
            <a:r>
              <a:rPr lang="en-CA" dirty="0"/>
              <a:t>University of Toronto</a:t>
            </a:r>
          </a:p>
        </p:txBody>
      </p:sp>
    </p:spTree>
    <p:extLst>
      <p:ext uri="{BB962C8B-B14F-4D97-AF65-F5344CB8AC3E}">
        <p14:creationId xmlns:p14="http://schemas.microsoft.com/office/powerpoint/2010/main" val="205471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a:t>F</a:t>
            </a:r>
            <a:r>
              <a:rPr lang="en-CA" baseline="-25000" dirty="0" err="1"/>
              <a:t>male</a:t>
            </a:r>
            <a:r>
              <a:rPr lang="en-CA" dirty="0"/>
              <a:t>/</a:t>
            </a:r>
            <a:r>
              <a:rPr lang="en-CA" dirty="0" err="1"/>
              <a:t>F</a:t>
            </a:r>
            <a:r>
              <a:rPr lang="en-CA" baseline="-25000" dirty="0" err="1"/>
              <a:t>female</a:t>
            </a:r>
            <a:r>
              <a:rPr lang="en-CA" dirty="0"/>
              <a:t> CDF ratios</a:t>
            </a:r>
            <a:endParaRPr lang="en-CA" baseline="-25000" dirty="0"/>
          </a:p>
        </p:txBody>
      </p:sp>
      <p:sp>
        <p:nvSpPr>
          <p:cNvPr id="3" name="Content Placeholder 2"/>
          <p:cNvSpPr>
            <a:spLocks noGrp="1"/>
          </p:cNvSpPr>
          <p:nvPr>
            <p:ph idx="1"/>
          </p:nvPr>
        </p:nvSpPr>
        <p:spPr>
          <a:xfrm>
            <a:off x="5183187" y="987425"/>
            <a:ext cx="12910931" cy="10267719"/>
          </a:xfrm>
        </p:spPr>
        <p:txBody>
          <a:bodyPr/>
          <a:lstStyle/>
          <a:p>
            <a:endParaRPr lang="en-CA" dirty="0"/>
          </a:p>
        </p:txBody>
      </p:sp>
      <p:sp>
        <p:nvSpPr>
          <p:cNvPr id="4" name="Text Placeholder 3"/>
          <p:cNvSpPr>
            <a:spLocks noGrp="1"/>
          </p:cNvSpPr>
          <p:nvPr>
            <p:ph type="body" sz="half" idx="2"/>
          </p:nvPr>
        </p:nvSpPr>
        <p:spPr/>
        <p:txBody>
          <a:bodyPr>
            <a:normAutofit lnSpcReduction="10000"/>
          </a:bodyPr>
          <a:lstStyle/>
          <a:p>
            <a:r>
              <a:rPr lang="en-CA" dirty="0"/>
              <a:t>Figure 1 presents a visualization of the overall relative progress of female and male distributions over the observation period. </a:t>
            </a:r>
          </a:p>
          <a:p>
            <a:r>
              <a:rPr lang="en-CA" dirty="0"/>
              <a:t>Values less than or equal to 1 over the whole range of variation indicate first order distributional dominance of males over females, values greater than or equal to one indicate dominance of females over males.</a:t>
            </a:r>
          </a:p>
          <a:p>
            <a:r>
              <a:rPr lang="en-CA" dirty="0"/>
              <a:t>Male distributions dominate the female distributions in 2001 and 2006, “almost dominate” in 2011 and, due to a preponderance of males in the lowest quartile, there is no dominance in 2016. The ratios ever increasing proximity to 1 over the period is indicative of convergence over the observation period. </a:t>
            </a:r>
          </a:p>
        </p:txBody>
      </p:sp>
      <p:sp>
        <p:nvSpPr>
          <p:cNvPr id="7" name="Rectangle 2"/>
          <p:cNvSpPr>
            <a:spLocks noChangeArrowheads="1"/>
          </p:cNvSpPr>
          <p:nvPr/>
        </p:nvSpPr>
        <p:spPr bwMode="auto">
          <a:xfrm>
            <a:off x="-1" y="0"/>
            <a:ext cx="25503073" cy="963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CA"/>
          </a:p>
        </p:txBody>
      </p:sp>
      <p:graphicFrame>
        <p:nvGraphicFramePr>
          <p:cNvPr id="8" name="Chart 7"/>
          <p:cNvGraphicFramePr/>
          <p:nvPr>
            <p:extLst>
              <p:ext uri="{D42A27DB-BD31-4B8C-83A1-F6EECF244321}">
                <p14:modId xmlns:p14="http://schemas.microsoft.com/office/powerpoint/2010/main" val="2560417800"/>
              </p:ext>
            </p:extLst>
          </p:nvPr>
        </p:nvGraphicFramePr>
        <p:xfrm>
          <a:off x="5442857" y="457200"/>
          <a:ext cx="6033525" cy="541178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3"/>
          <p:cNvSpPr>
            <a:spLocks noChangeArrowheads="1"/>
          </p:cNvSpPr>
          <p:nvPr/>
        </p:nvSpPr>
        <p:spPr bwMode="auto">
          <a:xfrm>
            <a:off x="-1" y="3257549"/>
            <a:ext cx="255030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303537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8AC48-D07B-440E-B7F8-A1E93CE40CB0}"/>
              </a:ext>
            </a:extLst>
          </p:cNvPr>
          <p:cNvSpPr>
            <a:spLocks noGrp="1"/>
          </p:cNvSpPr>
          <p:nvPr>
            <p:ph type="title"/>
          </p:nvPr>
        </p:nvSpPr>
        <p:spPr/>
        <p:txBody>
          <a:bodyPr>
            <a:normAutofit/>
          </a:bodyPr>
          <a:lstStyle/>
          <a:p>
            <a:r>
              <a:rPr lang="en-CA" sz="3000" b="1" dirty="0">
                <a:latin typeface="+mn-lt"/>
              </a:rPr>
              <a:t>A Grand Gender Convergence in Incomes.</a:t>
            </a:r>
            <a:br>
              <a:rPr lang="en-CA" sz="3000" b="1" dirty="0">
                <a:latin typeface="+mn-lt"/>
              </a:rPr>
            </a:br>
            <a:endParaRPr lang="en-CA" sz="3000" b="1" dirty="0">
              <a:latin typeface="+mn-lt"/>
            </a:endParaRPr>
          </a:p>
        </p:txBody>
      </p:sp>
      <p:sp>
        <p:nvSpPr>
          <p:cNvPr id="6" name="Content Placeholder 5">
            <a:extLst>
              <a:ext uri="{FF2B5EF4-FFF2-40B4-BE49-F238E27FC236}">
                <a16:creationId xmlns:a16="http://schemas.microsoft.com/office/drawing/2014/main" id="{E43CDA6F-C896-4F32-AB12-2B86589ED820}"/>
              </a:ext>
            </a:extLst>
          </p:cNvPr>
          <p:cNvSpPr>
            <a:spLocks noGrp="1"/>
          </p:cNvSpPr>
          <p:nvPr>
            <p:ph idx="1"/>
          </p:nvPr>
        </p:nvSpPr>
        <p:spPr/>
        <p:txBody>
          <a:bodyPr>
            <a:noAutofit/>
          </a:bodyPr>
          <a:lstStyle/>
          <a:p>
            <a:pPr>
              <a:lnSpc>
                <a:spcPct val="107000"/>
              </a:lnSpc>
              <a:spcAft>
                <a:spcPts val="800"/>
              </a:spcAft>
            </a:pPr>
            <a:r>
              <a:rPr lang="en-CA" sz="2000" b="1" dirty="0">
                <a:latin typeface="Times New Roman" panose="02020603050405020304" pitchFamily="18" charset="0"/>
              </a:rPr>
              <a:t>Male – Female Income Distribution Overlaps Overall and Across Human Resource Subgroups</a:t>
            </a: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2001              2006           2011              2016</a:t>
            </a: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Male-Female Overall Income Transvariation     0.22813         </a:t>
            </a:r>
            <a:r>
              <a:rPr lang="en-CA" sz="1900" b="1" dirty="0">
                <a:effectLst/>
                <a:latin typeface="Times New Roman" panose="02020603050405020304" pitchFamily="18" charset="0"/>
                <a:ea typeface="Calibri" panose="020F0502020204030204" pitchFamily="34" charset="0"/>
              </a:rPr>
              <a:t>0.20091       0.17420        </a:t>
            </a: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0.17789 </a:t>
            </a:r>
            <a:endParaRPr lang="en-CA" sz="19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Standard Error                                                    </a:t>
            </a:r>
            <a:r>
              <a:rPr lang="en-CA" sz="1900" b="1" dirty="0">
                <a:effectLst/>
                <a:latin typeface="Times New Roman" panose="02020603050405020304" pitchFamily="18" charset="0"/>
                <a:ea typeface="Calibri" panose="020F0502020204030204" pitchFamily="34" charset="0"/>
              </a:rPr>
              <a:t>(0.00110)      (0.00102)    </a:t>
            </a: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(0.00094)       (0.00092)</a:t>
            </a:r>
            <a:endParaRPr lang="en-CA" sz="19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Average Transvariation Across HR status           0.24749         0.22569       0.20036         0.19956  </a:t>
            </a:r>
            <a:endParaRPr lang="en-CA" sz="19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Standard Error                                                    (0.00443)      </a:t>
            </a:r>
            <a:r>
              <a:rPr lang="en-CA" sz="1900" b="1" dirty="0">
                <a:effectLst/>
                <a:latin typeface="Times New Roman" panose="02020603050405020304" pitchFamily="18" charset="0"/>
                <a:ea typeface="Calibri" panose="020F0502020204030204" pitchFamily="34" charset="0"/>
              </a:rPr>
              <a:t>(0.00318)     (0.00276)      (0.00316)</a:t>
            </a:r>
            <a:endParaRPr lang="en-CA" sz="19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Female Sample Size                                                </a:t>
            </a:r>
            <a:r>
              <a:rPr lang="en-CA" sz="1900" b="1" dirty="0">
                <a:effectLst/>
                <a:latin typeface="Times New Roman" panose="02020603050405020304" pitchFamily="18" charset="0"/>
                <a:ea typeface="Calibri" panose="020F0502020204030204" pitchFamily="34" charset="0"/>
              </a:rPr>
              <a:t>294194         </a:t>
            </a: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317695        </a:t>
            </a:r>
            <a:r>
              <a:rPr lang="en-CA" sz="1900" b="1" dirty="0">
                <a:effectLst/>
                <a:latin typeface="Times New Roman" panose="02020603050405020304" pitchFamily="18" charset="0"/>
                <a:ea typeface="Calibri" panose="020F0502020204030204" pitchFamily="34" charset="0"/>
              </a:rPr>
              <a:t>335512</a:t>
            </a: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353424</a:t>
            </a:r>
            <a:endParaRPr lang="en-CA" sz="1900" b="1" dirty="0">
              <a:effectLst/>
              <a:latin typeface="Calibri" panose="020F0502020204030204" pitchFamily="34" charset="0"/>
              <a:ea typeface="Calibri" panose="020F0502020204030204" pitchFamily="34" charset="0"/>
              <a:cs typeface="Times New Roman" panose="02020603050405020304" pitchFamily="18" charset="0"/>
            </a:endParaRPr>
          </a:p>
          <a:p>
            <a:r>
              <a:rPr lang="en-CA" sz="1900" b="1" dirty="0">
                <a:effectLst/>
                <a:latin typeface="Times New Roman" panose="02020603050405020304" pitchFamily="18" charset="0"/>
                <a:ea typeface="Calibri" panose="020F0502020204030204" pitchFamily="34" charset="0"/>
              </a:rPr>
              <a:t>Male Sample Size                                                    283591          302092        320040 </a:t>
            </a:r>
            <a:r>
              <a:rPr lang="en-CA"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900" b="1" dirty="0">
                <a:effectLst/>
                <a:latin typeface="Times New Roman" panose="02020603050405020304" pitchFamily="18" charset="0"/>
                <a:ea typeface="Calibri" panose="020F0502020204030204" pitchFamily="34" charset="0"/>
              </a:rPr>
              <a:t>337292</a:t>
            </a:r>
            <a:endParaRPr lang="en-CA" sz="1900" b="1" dirty="0"/>
          </a:p>
        </p:txBody>
      </p:sp>
    </p:spTree>
    <p:extLst>
      <p:ext uri="{BB962C8B-B14F-4D97-AF65-F5344CB8AC3E}">
        <p14:creationId xmlns:p14="http://schemas.microsoft.com/office/powerpoint/2010/main" val="275978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1000"/>
                                        <p:tgtEl>
                                          <p:spTgt spid="6">
                                            <p:txEl>
                                              <p:pRg st="0" end="0"/>
                                            </p:txEl>
                                          </p:spTgt>
                                        </p:tgtEl>
                                      </p:cBhvr>
                                    </p:animEffect>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fade">
                                      <p:cBhvr>
                                        <p:cTn id="27" dur="1000"/>
                                        <p:tgtEl>
                                          <p:spTgt spid="6">
                                            <p:txEl>
                                              <p:pRg st="2" end="2"/>
                                            </p:txEl>
                                          </p:spTgt>
                                        </p:tgtEl>
                                      </p:cBhvr>
                                    </p:animEffect>
                                    <p:anim calcmode="lin" valueType="num">
                                      <p:cBhvr>
                                        <p:cTn id="2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anim calcmode="lin" valueType="num">
                                      <p:cBhvr>
                                        <p:cTn id="3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Effect transition="in" filter="fade">
                                      <p:cBhvr>
                                        <p:cTn id="41" dur="1000"/>
                                        <p:tgtEl>
                                          <p:spTgt spid="6">
                                            <p:txEl>
                                              <p:pRg st="4" end="4"/>
                                            </p:txEl>
                                          </p:spTgt>
                                        </p:tgtEl>
                                      </p:cBhvr>
                                    </p:animEffect>
                                    <p:anim calcmode="lin" valueType="num">
                                      <p:cBhvr>
                                        <p:cTn id="4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6">
                                            <p:txEl>
                                              <p:pRg st="5" end="5"/>
                                            </p:txEl>
                                          </p:spTgt>
                                        </p:tgtEl>
                                        <p:attrNameLst>
                                          <p:attrName>style.visibility</p:attrName>
                                        </p:attrNameLst>
                                      </p:cBhvr>
                                      <p:to>
                                        <p:strVal val="visible"/>
                                      </p:to>
                                    </p:set>
                                    <p:animEffect transition="in" filter="fade">
                                      <p:cBhvr>
                                        <p:cTn id="48" dur="1000"/>
                                        <p:tgtEl>
                                          <p:spTgt spid="6">
                                            <p:txEl>
                                              <p:pRg st="5" end="5"/>
                                            </p:txEl>
                                          </p:spTgt>
                                        </p:tgtEl>
                                      </p:cBhvr>
                                    </p:animEffect>
                                    <p:anim calcmode="lin" valueType="num">
                                      <p:cBhvr>
                                        <p:cTn id="49"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6">
                                            <p:txEl>
                                              <p:pRg st="6" end="6"/>
                                            </p:txEl>
                                          </p:spTgt>
                                        </p:tgtEl>
                                        <p:attrNameLst>
                                          <p:attrName>style.visibility</p:attrName>
                                        </p:attrNameLst>
                                      </p:cBhvr>
                                      <p:to>
                                        <p:strVal val="visible"/>
                                      </p:to>
                                    </p:set>
                                    <p:animEffect transition="in" filter="fade">
                                      <p:cBhvr>
                                        <p:cTn id="55" dur="1000"/>
                                        <p:tgtEl>
                                          <p:spTgt spid="6">
                                            <p:txEl>
                                              <p:pRg st="6" end="6"/>
                                            </p:txEl>
                                          </p:spTgt>
                                        </p:tgtEl>
                                      </p:cBhvr>
                                    </p:animEffect>
                                    <p:anim calcmode="lin" valueType="num">
                                      <p:cBhvr>
                                        <p:cTn id="56"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6">
                                            <p:txEl>
                                              <p:pRg st="7" end="7"/>
                                            </p:txEl>
                                          </p:spTgt>
                                        </p:tgtEl>
                                        <p:attrNameLst>
                                          <p:attrName>style.visibility</p:attrName>
                                        </p:attrNameLst>
                                      </p:cBhvr>
                                      <p:to>
                                        <p:strVal val="visible"/>
                                      </p:to>
                                    </p:set>
                                    <p:animEffect transition="in" filter="fade">
                                      <p:cBhvr>
                                        <p:cTn id="62" dur="1000"/>
                                        <p:tgtEl>
                                          <p:spTgt spid="6">
                                            <p:txEl>
                                              <p:pRg st="7" end="7"/>
                                            </p:txEl>
                                          </p:spTgt>
                                        </p:tgtEl>
                                      </p:cBhvr>
                                    </p:animEffect>
                                    <p:anim calcmode="lin" valueType="num">
                                      <p:cBhvr>
                                        <p:cTn id="6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64"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Similarities (Overlaps) in Male-Female Income Distributions across EHC, AE over time.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r>
                  <a:rPr lang="en-CA" dirty="0"/>
                  <a:t>For exploratory purposes a regression of Female-Male income distribution overlaps over education (EI) and age (AI) class levels indexed by their respective category numbers was explored. </a:t>
                </a:r>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𝑂𝑉</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r>
                          <a:rPr lang="en-CA" i="1">
                            <a:latin typeface="Cambria Math" panose="02040503050406030204" pitchFamily="18" charset="0"/>
                          </a:rPr>
                          <m:t>,</m:t>
                        </m:r>
                        <m:r>
                          <a:rPr lang="en-CA" i="1">
                            <a:latin typeface="Cambria Math" panose="02040503050406030204" pitchFamily="18" charset="0"/>
                          </a:rPr>
                          <m:t>𝑘</m:t>
                        </m:r>
                      </m:sub>
                    </m:sSub>
                  </m:oMath>
                </a14:m>
                <a:r>
                  <a:rPr lang="en-CA" dirty="0"/>
                  <a:t>, the Female-Male Overlaps (income distribution similarities) are assumed to be a quadratic function of age and education group levels, time trend T and the overlap in the previous period </a:t>
                </a:r>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𝑂𝑉</m:t>
                        </m:r>
                      </m:e>
                      <m:sub>
                        <m:r>
                          <a:rPr lang="en-CA" i="1">
                            <a:latin typeface="Cambria Math" panose="02040503050406030204" pitchFamily="18" charset="0"/>
                          </a:rPr>
                          <m:t>𝑡𝑙</m:t>
                        </m:r>
                        <m:r>
                          <a:rPr lang="en-CA" i="1">
                            <a:latin typeface="Cambria Math" panose="02040503050406030204" pitchFamily="18" charset="0"/>
                          </a:rPr>
                          <m:t>,</m:t>
                        </m:r>
                        <m:r>
                          <a:rPr lang="en-CA" i="1">
                            <a:latin typeface="Cambria Math" panose="02040503050406030204" pitchFamily="18" charset="0"/>
                          </a:rPr>
                          <m:t>𝑗</m:t>
                        </m:r>
                        <m:r>
                          <a:rPr lang="en-CA" i="1">
                            <a:latin typeface="Cambria Math" panose="02040503050406030204" pitchFamily="18" charset="0"/>
                          </a:rPr>
                          <m:t>,</m:t>
                        </m:r>
                        <m:r>
                          <a:rPr lang="en-CA" i="1">
                            <a:latin typeface="Cambria Math" panose="02040503050406030204" pitchFamily="18" charset="0"/>
                          </a:rPr>
                          <m:t>𝑘</m:t>
                        </m:r>
                      </m:sub>
                    </m:sSub>
                  </m:oMath>
                </a14:m>
                <a:r>
                  <a:rPr lang="en-CA" dirty="0"/>
                  <a:t> represented in the following regression equation.  </a:t>
                </a:r>
              </a:p>
              <a:p>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𝑂𝑉</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r>
                      <a:rPr lang="en-CA" i="1">
                        <a:latin typeface="Cambria Math" panose="02040503050406030204" pitchFamily="18" charset="0"/>
                      </a:rPr>
                      <m:t>𝛼</m:t>
                    </m:r>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1</m:t>
                        </m:r>
                      </m:sub>
                    </m:sSub>
                    <m:sSub>
                      <m:sSubPr>
                        <m:ctrlPr>
                          <a:rPr lang="en-CA" i="1">
                            <a:latin typeface="Cambria Math" panose="02040503050406030204" pitchFamily="18" charset="0"/>
                          </a:rPr>
                        </m:ctrlPr>
                      </m:sSubPr>
                      <m:e>
                        <m:r>
                          <a:rPr lang="en-CA" i="1">
                            <a:latin typeface="Cambria Math" panose="02040503050406030204" pitchFamily="18" charset="0"/>
                          </a:rPr>
                          <m:t>𝑇</m:t>
                        </m:r>
                      </m:e>
                      <m:sub>
                        <m:r>
                          <a:rPr lang="en-CA" i="1">
                            <a:latin typeface="Cambria Math" panose="02040503050406030204" pitchFamily="18" charset="0"/>
                          </a:rPr>
                          <m:t>𝑡</m:t>
                        </m:r>
                      </m:sub>
                    </m:sSub>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2</m:t>
                        </m:r>
                      </m:sub>
                    </m:sSub>
                    <m:sSub>
                      <m:sSubPr>
                        <m:ctrlPr>
                          <a:rPr lang="en-CA" i="1">
                            <a:latin typeface="Cambria Math" panose="02040503050406030204" pitchFamily="18" charset="0"/>
                          </a:rPr>
                        </m:ctrlPr>
                      </m:sSubPr>
                      <m:e>
                        <m:r>
                          <a:rPr lang="en-CA" i="1">
                            <a:latin typeface="Cambria Math" panose="02040503050406030204" pitchFamily="18" charset="0"/>
                          </a:rPr>
                          <m:t>𝐸𝐼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sub>
                    </m:sSub>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3</m:t>
                        </m:r>
                      </m:sub>
                    </m:sSub>
                    <m:sSubSup>
                      <m:sSubSupPr>
                        <m:ctrlPr>
                          <a:rPr lang="en-CA" i="1">
                            <a:latin typeface="Cambria Math" panose="02040503050406030204" pitchFamily="18" charset="0"/>
                          </a:rPr>
                        </m:ctrlPr>
                      </m:sSubSupPr>
                      <m:e>
                        <m:r>
                          <a:rPr lang="en-CA" i="1">
                            <a:latin typeface="Cambria Math" panose="02040503050406030204" pitchFamily="18" charset="0"/>
                          </a:rPr>
                          <m:t>𝐸𝐼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sub>
                      <m:sup>
                        <m:r>
                          <a:rPr lang="en-CA" i="1">
                            <a:latin typeface="Cambria Math" panose="02040503050406030204" pitchFamily="18" charset="0"/>
                          </a:rPr>
                          <m:t>2</m:t>
                        </m:r>
                      </m:sup>
                    </m:sSubSup>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4</m:t>
                        </m:r>
                      </m:sub>
                    </m:sSub>
                    <m:sSub>
                      <m:sSubPr>
                        <m:ctrlPr>
                          <a:rPr lang="en-CA" i="1">
                            <a:latin typeface="Cambria Math" panose="02040503050406030204" pitchFamily="18" charset="0"/>
                          </a:rPr>
                        </m:ctrlPr>
                      </m:sSubPr>
                      <m:e>
                        <m:r>
                          <a:rPr lang="en-CA" i="1">
                            <a:latin typeface="Cambria Math" panose="02040503050406030204" pitchFamily="18" charset="0"/>
                          </a:rPr>
                          <m:t>𝐴𝐼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5</m:t>
                        </m:r>
                      </m:sub>
                    </m:sSub>
                    <m:sSubSup>
                      <m:sSubSupPr>
                        <m:ctrlPr>
                          <a:rPr lang="en-CA" i="1">
                            <a:latin typeface="Cambria Math" panose="02040503050406030204" pitchFamily="18" charset="0"/>
                          </a:rPr>
                        </m:ctrlPr>
                      </m:sSubSupPr>
                      <m:e>
                        <m:r>
                          <a:rPr lang="en-CA" i="1">
                            <a:latin typeface="Cambria Math" panose="02040503050406030204" pitchFamily="18" charset="0"/>
                          </a:rPr>
                          <m:t>𝐴𝐼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sub>
                      <m:sup>
                        <m:r>
                          <a:rPr lang="en-CA" i="1">
                            <a:latin typeface="Cambria Math" panose="02040503050406030204" pitchFamily="18" charset="0"/>
                          </a:rPr>
                          <m:t>2</m:t>
                        </m:r>
                      </m:sup>
                    </m:sSubSup>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6</m:t>
                        </m:r>
                      </m:sub>
                    </m:sSub>
                    <m:d>
                      <m:dPr>
                        <m:ctrlPr>
                          <a:rPr lang="en-CA" i="1">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𝐸𝐼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sub>
                        </m:sSub>
                        <m:sSub>
                          <m:sSubPr>
                            <m:ctrlPr>
                              <a:rPr lang="en-CA" i="1">
                                <a:latin typeface="Cambria Math" panose="02040503050406030204" pitchFamily="18" charset="0"/>
                              </a:rPr>
                            </m:ctrlPr>
                          </m:sSubPr>
                          <m:e>
                            <m:r>
                              <a:rPr lang="en-CA" i="1">
                                <a:latin typeface="Cambria Math" panose="02040503050406030204" pitchFamily="18" charset="0"/>
                              </a:rPr>
                              <m:t>𝐴𝐼</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sub>
                        </m:sSub>
                      </m:e>
                    </m:d>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𝛽</m:t>
                        </m:r>
                      </m:e>
                      <m:sub>
                        <m:r>
                          <a:rPr lang="en-CA" i="1">
                            <a:latin typeface="Cambria Math" panose="02040503050406030204" pitchFamily="18" charset="0"/>
                          </a:rPr>
                          <m:t>7</m:t>
                        </m:r>
                      </m:sub>
                    </m:sSub>
                    <m:sSub>
                      <m:sSubPr>
                        <m:ctrlPr>
                          <a:rPr lang="en-CA" i="1">
                            <a:latin typeface="Cambria Math" panose="02040503050406030204" pitchFamily="18" charset="0"/>
                          </a:rPr>
                        </m:ctrlPr>
                      </m:sSubPr>
                      <m:e>
                        <m:r>
                          <a:rPr lang="en-CA" i="1">
                            <a:latin typeface="Cambria Math" panose="02040503050406030204" pitchFamily="18" charset="0"/>
                          </a:rPr>
                          <m:t>𝑂𝑉</m:t>
                        </m:r>
                      </m:e>
                      <m:sub>
                        <m:r>
                          <a:rPr lang="en-CA" i="1">
                            <a:latin typeface="Cambria Math" panose="02040503050406030204" pitchFamily="18" charset="0"/>
                          </a:rPr>
                          <m:t>𝑡𝑙</m:t>
                        </m:r>
                        <m:r>
                          <a:rPr lang="en-CA" i="1">
                            <a:latin typeface="Cambria Math" panose="02040503050406030204" pitchFamily="18" charset="0"/>
                          </a:rPr>
                          <m:t>,</m:t>
                        </m:r>
                        <m:r>
                          <a:rPr lang="en-CA" i="1">
                            <a:latin typeface="Cambria Math" panose="02040503050406030204" pitchFamily="18" charset="0"/>
                          </a:rPr>
                          <m:t>𝑗</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𝑒</m:t>
                        </m:r>
                      </m:e>
                      <m:sub>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𝑗</m:t>
                        </m:r>
                        <m:r>
                          <a:rPr lang="en-CA" i="1">
                            <a:latin typeface="Cambria Math" panose="02040503050406030204" pitchFamily="18" charset="0"/>
                          </a:rPr>
                          <m:t>,</m:t>
                        </m:r>
                        <m:r>
                          <a:rPr lang="en-CA" i="1">
                            <a:latin typeface="Cambria Math" panose="02040503050406030204" pitchFamily="18" charset="0"/>
                          </a:rPr>
                          <m:t>𝑘</m:t>
                        </m:r>
                      </m:sub>
                    </m:sSub>
                  </m:oMath>
                </a14:m>
                <a:endParaRPr lang="en-CA" dirty="0"/>
              </a:p>
              <a:p>
                <a:r>
                  <a:rPr lang="en-CA" dirty="0"/>
                  <a:t>The results record an increasing concave function of the education level (the more highly educated are the parties, the more closely aligned are their incomes) and a decreasing concave function of age (the younger the age group the more closely are their incomes aligned) and a positive trend reflecting increasing similarity in male and female income distributions over time.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812" t="-3221" r="-986"/>
                </a:stretch>
              </a:blipFill>
            </p:spPr>
            <p:txBody>
              <a:bodyPr/>
              <a:lstStyle/>
              <a:p>
                <a:r>
                  <a:rPr lang="en-CA">
                    <a:noFill/>
                  </a:rPr>
                  <a:t> </a:t>
                </a:r>
              </a:p>
            </p:txBody>
          </p:sp>
        </mc:Fallback>
      </mc:AlternateContent>
    </p:spTree>
    <p:extLst>
      <p:ext uri="{BB962C8B-B14F-4D97-AF65-F5344CB8AC3E}">
        <p14:creationId xmlns:p14="http://schemas.microsoft.com/office/powerpoint/2010/main" val="1717112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a:t>F</a:t>
            </a:r>
            <a:r>
              <a:rPr lang="en-CA" baseline="-25000" dirty="0" err="1"/>
              <a:t>male</a:t>
            </a:r>
            <a:r>
              <a:rPr lang="en-CA" dirty="0"/>
              <a:t>/</a:t>
            </a:r>
            <a:r>
              <a:rPr lang="en-CA" dirty="0" err="1"/>
              <a:t>F</a:t>
            </a:r>
            <a:r>
              <a:rPr lang="en-CA" baseline="-25000" dirty="0" err="1"/>
              <a:t>female</a:t>
            </a:r>
            <a:r>
              <a:rPr lang="en-CA" dirty="0"/>
              <a:t> CDF ratios</a:t>
            </a:r>
          </a:p>
        </p:txBody>
      </p:sp>
      <p:sp>
        <p:nvSpPr>
          <p:cNvPr id="3" name="Picture Placeholder 2"/>
          <p:cNvSpPr>
            <a:spLocks noGrp="1"/>
          </p:cNvSpPr>
          <p:nvPr>
            <p:ph type="pic" idx="1"/>
          </p:nvPr>
        </p:nvSpPr>
        <p:spPr>
          <a:xfrm>
            <a:off x="5183187" y="987425"/>
            <a:ext cx="12806569" cy="8937397"/>
          </a:xfrm>
        </p:spPr>
      </p:sp>
      <p:sp>
        <p:nvSpPr>
          <p:cNvPr id="4" name="Text Placeholder 3"/>
          <p:cNvSpPr>
            <a:spLocks noGrp="1"/>
          </p:cNvSpPr>
          <p:nvPr>
            <p:ph type="body" sz="half" idx="2"/>
          </p:nvPr>
        </p:nvSpPr>
        <p:spPr/>
        <p:txBody>
          <a:bodyPr/>
          <a:lstStyle/>
          <a:p>
            <a:r>
              <a:rPr lang="en-CA" dirty="0"/>
              <a:t>Dominance and convergence are less clear in the case of education although a sequence of male/female cumulative </a:t>
            </a:r>
            <a:r>
              <a:rPr lang="en-CA" dirty="0" err="1"/>
              <a:t>cdf</a:t>
            </a:r>
            <a:r>
              <a:rPr lang="en-CA" dirty="0"/>
              <a:t> ratios of {1.07135, 1.03683, 1.04425, 1.02367, 1.01471, 1.01119}in 2016 indicates second order dominance of females over males in education. </a:t>
            </a:r>
          </a:p>
          <a:p>
            <a:r>
              <a:rPr lang="en-CA" dirty="0"/>
              <a:t>Females first order dominate males in the age category comparisons in all years though there is no clear convergence over the observation period.</a:t>
            </a:r>
          </a:p>
        </p:txBody>
      </p:sp>
      <p:sp>
        <p:nvSpPr>
          <p:cNvPr id="5" name="Rectangle 2"/>
          <p:cNvSpPr>
            <a:spLocks noChangeArrowheads="1"/>
          </p:cNvSpPr>
          <p:nvPr/>
        </p:nvSpPr>
        <p:spPr bwMode="auto">
          <a:xfrm>
            <a:off x="-1" y="296102"/>
            <a:ext cx="2529692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a:ln>
                  <a:noFill/>
                </a:ln>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CA"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Chart 5"/>
          <p:cNvGraphicFramePr/>
          <p:nvPr>
            <p:extLst>
              <p:ext uri="{D42A27DB-BD31-4B8C-83A1-F6EECF244321}">
                <p14:modId xmlns:p14="http://schemas.microsoft.com/office/powerpoint/2010/main" val="3868966356"/>
              </p:ext>
            </p:extLst>
          </p:nvPr>
        </p:nvGraphicFramePr>
        <p:xfrm>
          <a:off x="3397930" y="0"/>
          <a:ext cx="6200429" cy="5868988"/>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p:cNvSpPr>
            <a:spLocks noChangeArrowheads="1"/>
          </p:cNvSpPr>
          <p:nvPr/>
        </p:nvSpPr>
        <p:spPr bwMode="auto">
          <a:xfrm>
            <a:off x="-1" y="3671887"/>
            <a:ext cx="2529692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912281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6"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b="1" dirty="0"/>
              <a:t>Human Resource Stocks, A Grand Gender Divergence?</a:t>
            </a:r>
            <a:endParaRPr lang="en-CA" sz="3600" dirty="0"/>
          </a:p>
        </p:txBody>
      </p:sp>
      <p:sp>
        <p:nvSpPr>
          <p:cNvPr id="3" name="Content Placeholder 2"/>
          <p:cNvSpPr>
            <a:spLocks noGrp="1"/>
          </p:cNvSpPr>
          <p:nvPr>
            <p:ph idx="1"/>
          </p:nvPr>
        </p:nvSpPr>
        <p:spPr/>
        <p:txBody>
          <a:bodyPr/>
          <a:lstStyle/>
          <a:p>
            <a:r>
              <a:rPr lang="en-CA" dirty="0"/>
              <a:t>Recall that the latent measure of human resource stock is a bivariate function of education and training levels and experience (for which age is a proxy), the distribution of those two categorical variates is bivariate. </a:t>
            </a:r>
          </a:p>
          <a:p>
            <a:r>
              <a:rPr lang="en-CA" dirty="0"/>
              <a:t>The Male-Female Human Resource Stock Transvariations (Standard Errors) of those bivariate distributions for the successive quinquennial observation years are: 0.08541(0.00037), 0.09165(0.00037), 0.09457(0.00036) and 0.09541(0.00035) respectively so that, contrary to the income distribution behaviour, the respective distributions appear to be diverging significantly. </a:t>
            </a:r>
          </a:p>
        </p:txBody>
      </p:sp>
    </p:spTree>
    <p:extLst>
      <p:ext uri="{BB962C8B-B14F-4D97-AF65-F5344CB8AC3E}">
        <p14:creationId xmlns:p14="http://schemas.microsoft.com/office/powerpoint/2010/main" val="361868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3300" b="1" dirty="0">
                <a:latin typeface="+mn-lt"/>
              </a:rPr>
              <a:t>Distributional Coefficients of Variation of Human Resource Factors Across Income vingtiles.</a:t>
            </a:r>
            <a:br>
              <a:rPr lang="en-CA" sz="3300" b="1" dirty="0">
                <a:latin typeface="+mn-lt"/>
              </a:rPr>
            </a:br>
            <a:r>
              <a:rPr lang="en-CA" sz="2200" b="1" dirty="0">
                <a:latin typeface="+mn-lt"/>
              </a:rPr>
              <a:t>(Overall, Females and Males are each becoming less similar across vingtiles in education and joint distributions and more similar in age across income vingtiles</a:t>
            </a:r>
            <a:r>
              <a:rPr lang="en-CA" sz="2000" b="1" dirty="0"/>
              <a:t>.)</a:t>
            </a:r>
            <a:r>
              <a:rPr lang="en-CA" b="1" dirty="0"/>
              <a:t> </a:t>
            </a:r>
            <a:br>
              <a:rPr lang="en-CA" dirty="0"/>
            </a:b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6030621"/>
              </p:ext>
            </p:extLst>
          </p:nvPr>
        </p:nvGraphicFramePr>
        <p:xfrm>
          <a:off x="1097281" y="2218414"/>
          <a:ext cx="9597223" cy="4190337"/>
        </p:xfrm>
        <a:graphic>
          <a:graphicData uri="http://schemas.openxmlformats.org/drawingml/2006/table">
            <a:tbl>
              <a:tblPr firstRow="1" firstCol="1" bandRow="1">
                <a:tableStyleId>{5C22544A-7EE6-4342-B048-85BDC9FD1C3A}</a:tableStyleId>
              </a:tblPr>
              <a:tblGrid>
                <a:gridCol w="1442032">
                  <a:extLst>
                    <a:ext uri="{9D8B030D-6E8A-4147-A177-3AD203B41FA5}">
                      <a16:colId xmlns:a16="http://schemas.microsoft.com/office/drawing/2014/main" val="1692122084"/>
                    </a:ext>
                  </a:extLst>
                </a:gridCol>
                <a:gridCol w="2024764">
                  <a:extLst>
                    <a:ext uri="{9D8B030D-6E8A-4147-A177-3AD203B41FA5}">
                      <a16:colId xmlns:a16="http://schemas.microsoft.com/office/drawing/2014/main" val="1130209862"/>
                    </a:ext>
                  </a:extLst>
                </a:gridCol>
                <a:gridCol w="2025787">
                  <a:extLst>
                    <a:ext uri="{9D8B030D-6E8A-4147-A177-3AD203B41FA5}">
                      <a16:colId xmlns:a16="http://schemas.microsoft.com/office/drawing/2014/main" val="2159065237"/>
                    </a:ext>
                  </a:extLst>
                </a:gridCol>
                <a:gridCol w="2024764">
                  <a:extLst>
                    <a:ext uri="{9D8B030D-6E8A-4147-A177-3AD203B41FA5}">
                      <a16:colId xmlns:a16="http://schemas.microsoft.com/office/drawing/2014/main" val="3859419428"/>
                    </a:ext>
                  </a:extLst>
                </a:gridCol>
                <a:gridCol w="2079876">
                  <a:extLst>
                    <a:ext uri="{9D8B030D-6E8A-4147-A177-3AD203B41FA5}">
                      <a16:colId xmlns:a16="http://schemas.microsoft.com/office/drawing/2014/main" val="1312325101"/>
                    </a:ext>
                  </a:extLst>
                </a:gridCol>
              </a:tblGrid>
              <a:tr h="404018">
                <a:tc>
                  <a:txBody>
                    <a:bodyPr/>
                    <a:lstStyle/>
                    <a:p>
                      <a:pPr>
                        <a:lnSpc>
                          <a:spcPct val="107000"/>
                        </a:lnSpc>
                        <a:spcAft>
                          <a:spcPts val="0"/>
                        </a:spcAft>
                      </a:pPr>
                      <a:r>
                        <a:rPr lang="en-CA" sz="1800" b="1" i="0" baseline="0" dirty="0">
                          <a:effectLst/>
                        </a:rPr>
                        <a:t> </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a:effectLst/>
                        </a:rPr>
                        <a:t>2001</a:t>
                      </a:r>
                      <a:endParaRPr lang="en-CA" sz="18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a:effectLst/>
                        </a:rPr>
                        <a:t>2006</a:t>
                      </a:r>
                      <a:endParaRPr lang="en-CA" sz="18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a:effectLst/>
                        </a:rPr>
                        <a:t>2011</a:t>
                      </a:r>
                      <a:endParaRPr lang="en-CA" sz="18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a:effectLst/>
                        </a:rPr>
                        <a:t>2016</a:t>
                      </a:r>
                      <a:endParaRPr lang="en-CA" sz="18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3009693"/>
                  </a:ext>
                </a:extLst>
              </a:tr>
              <a:tr h="3786319">
                <a:tc>
                  <a:txBody>
                    <a:bodyPr/>
                    <a:lstStyle/>
                    <a:p>
                      <a:pPr>
                        <a:lnSpc>
                          <a:spcPct val="107000"/>
                        </a:lnSpc>
                        <a:spcAft>
                          <a:spcPts val="0"/>
                        </a:spcAft>
                      </a:pPr>
                      <a:r>
                        <a:rPr lang="en-CA" sz="1800" b="1" i="0" baseline="0" dirty="0">
                          <a:effectLst/>
                        </a:rPr>
                        <a:t>Overall </a:t>
                      </a:r>
                      <a:r>
                        <a:rPr lang="en-CA" sz="1800" b="1" i="0" baseline="0" dirty="0" err="1">
                          <a:effectLst/>
                        </a:rPr>
                        <a:t>edu</a:t>
                      </a:r>
                      <a:endParaRPr lang="en-CA" sz="1800" b="1" i="0" baseline="0" dirty="0">
                        <a:effectLst/>
                      </a:endParaRPr>
                    </a:p>
                    <a:p>
                      <a:pPr>
                        <a:lnSpc>
                          <a:spcPct val="107000"/>
                        </a:lnSpc>
                        <a:spcAft>
                          <a:spcPts val="0"/>
                        </a:spcAft>
                      </a:pPr>
                      <a:r>
                        <a:rPr lang="en-CA" sz="1800" b="1" i="0" baseline="0" dirty="0">
                          <a:effectLst/>
                        </a:rPr>
                        <a:t>Overall age</a:t>
                      </a:r>
                    </a:p>
                    <a:p>
                      <a:pPr>
                        <a:lnSpc>
                          <a:spcPct val="107000"/>
                        </a:lnSpc>
                        <a:spcAft>
                          <a:spcPts val="0"/>
                        </a:spcAft>
                      </a:pPr>
                      <a:r>
                        <a:rPr lang="en-CA" sz="1800" b="1" i="0" baseline="0" dirty="0">
                          <a:effectLst/>
                        </a:rPr>
                        <a:t>Overall joint</a:t>
                      </a:r>
                    </a:p>
                    <a:p>
                      <a:pPr>
                        <a:lnSpc>
                          <a:spcPct val="107000"/>
                        </a:lnSpc>
                        <a:spcAft>
                          <a:spcPts val="0"/>
                        </a:spcAft>
                      </a:pPr>
                      <a:r>
                        <a:rPr lang="en-CA" sz="1800" b="1" i="0" baseline="0" dirty="0">
                          <a:effectLst/>
                        </a:rPr>
                        <a:t>Female </a:t>
                      </a:r>
                      <a:r>
                        <a:rPr lang="en-CA" sz="1800" b="1" i="0" baseline="0" dirty="0" err="1">
                          <a:effectLst/>
                        </a:rPr>
                        <a:t>edu</a:t>
                      </a:r>
                      <a:endParaRPr lang="en-CA" sz="1800" b="1" i="0" baseline="0" dirty="0">
                        <a:effectLst/>
                      </a:endParaRPr>
                    </a:p>
                    <a:p>
                      <a:pPr>
                        <a:lnSpc>
                          <a:spcPct val="107000"/>
                        </a:lnSpc>
                        <a:spcAft>
                          <a:spcPts val="0"/>
                        </a:spcAft>
                      </a:pPr>
                      <a:r>
                        <a:rPr lang="en-CA" sz="1800" b="1" i="0" baseline="0" dirty="0">
                          <a:effectLst/>
                        </a:rPr>
                        <a:t>Female age</a:t>
                      </a:r>
                    </a:p>
                    <a:p>
                      <a:pPr>
                        <a:lnSpc>
                          <a:spcPct val="107000"/>
                        </a:lnSpc>
                        <a:spcAft>
                          <a:spcPts val="0"/>
                        </a:spcAft>
                      </a:pPr>
                      <a:r>
                        <a:rPr lang="en-CA" sz="1800" b="1" i="0" baseline="0" dirty="0">
                          <a:effectLst/>
                        </a:rPr>
                        <a:t>Female Joint</a:t>
                      </a:r>
                    </a:p>
                    <a:p>
                      <a:pPr>
                        <a:lnSpc>
                          <a:spcPct val="107000"/>
                        </a:lnSpc>
                        <a:spcAft>
                          <a:spcPts val="0"/>
                        </a:spcAft>
                      </a:pPr>
                      <a:r>
                        <a:rPr lang="en-CA" sz="1800" b="1" i="0" baseline="0" dirty="0">
                          <a:effectLst/>
                        </a:rPr>
                        <a:t>Male </a:t>
                      </a:r>
                      <a:r>
                        <a:rPr lang="en-CA" sz="1800" b="1" i="0" baseline="0" dirty="0" err="1">
                          <a:effectLst/>
                        </a:rPr>
                        <a:t>edu</a:t>
                      </a:r>
                      <a:endParaRPr lang="en-CA" sz="1800" b="1" i="0" baseline="0" dirty="0">
                        <a:effectLst/>
                      </a:endParaRPr>
                    </a:p>
                    <a:p>
                      <a:pPr>
                        <a:lnSpc>
                          <a:spcPct val="107000"/>
                        </a:lnSpc>
                        <a:spcAft>
                          <a:spcPts val="0"/>
                        </a:spcAft>
                      </a:pPr>
                      <a:r>
                        <a:rPr lang="en-CA" sz="1800" b="1" i="0" baseline="0" dirty="0">
                          <a:effectLst/>
                        </a:rPr>
                        <a:t>Male age</a:t>
                      </a:r>
                    </a:p>
                    <a:p>
                      <a:pPr>
                        <a:lnSpc>
                          <a:spcPct val="107000"/>
                        </a:lnSpc>
                        <a:spcAft>
                          <a:spcPts val="0"/>
                        </a:spcAft>
                      </a:pPr>
                      <a:r>
                        <a:rPr lang="en-CA" sz="1800" b="1" i="0" baseline="0" dirty="0">
                          <a:effectLst/>
                        </a:rPr>
                        <a:t>Male Joint</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dirty="0">
                          <a:effectLst/>
                        </a:rPr>
                        <a:t>0.14760   0.00049 </a:t>
                      </a:r>
                    </a:p>
                    <a:p>
                      <a:pPr>
                        <a:lnSpc>
                          <a:spcPct val="107000"/>
                        </a:lnSpc>
                        <a:spcAft>
                          <a:spcPts val="0"/>
                        </a:spcAft>
                      </a:pPr>
                      <a:r>
                        <a:rPr lang="en-CA" sz="1800" b="1" i="0" baseline="0" dirty="0">
                          <a:effectLst/>
                        </a:rPr>
                        <a:t>0.16027   0.00050 </a:t>
                      </a:r>
                    </a:p>
                    <a:p>
                      <a:pPr>
                        <a:lnSpc>
                          <a:spcPct val="107000"/>
                        </a:lnSpc>
                        <a:spcAft>
                          <a:spcPts val="0"/>
                        </a:spcAft>
                      </a:pPr>
                      <a:r>
                        <a:rPr lang="en-CA" sz="1800" b="1" i="0" baseline="0" dirty="0">
                          <a:effectLst/>
                        </a:rPr>
                        <a:t>0.34449   0.00054 </a:t>
                      </a:r>
                    </a:p>
                    <a:p>
                      <a:pPr>
                        <a:lnSpc>
                          <a:spcPct val="107000"/>
                        </a:lnSpc>
                        <a:spcAft>
                          <a:spcPts val="0"/>
                        </a:spcAft>
                      </a:pPr>
                      <a:r>
                        <a:rPr lang="en-CA" sz="1800" b="1" i="0" baseline="0" dirty="0">
                          <a:effectLst/>
                        </a:rPr>
                        <a:t>0.16530   0.09091 </a:t>
                      </a:r>
                    </a:p>
                    <a:p>
                      <a:pPr>
                        <a:lnSpc>
                          <a:spcPct val="107000"/>
                        </a:lnSpc>
                        <a:spcAft>
                          <a:spcPts val="0"/>
                        </a:spcAft>
                      </a:pPr>
                      <a:r>
                        <a:rPr lang="en-CA" sz="1800" b="1" i="0" baseline="0" dirty="0">
                          <a:effectLst/>
                        </a:rPr>
                        <a:t>0.15760   0.08877 </a:t>
                      </a:r>
                    </a:p>
                    <a:p>
                      <a:pPr>
                        <a:lnSpc>
                          <a:spcPct val="107000"/>
                        </a:lnSpc>
                        <a:spcAft>
                          <a:spcPts val="0"/>
                        </a:spcAft>
                      </a:pPr>
                      <a:r>
                        <a:rPr lang="en-CA" sz="1800" b="1" i="0" baseline="0" dirty="0">
                          <a:effectLst/>
                        </a:rPr>
                        <a:t>0.34618   0.08877 </a:t>
                      </a:r>
                    </a:p>
                    <a:p>
                      <a:pPr>
                        <a:lnSpc>
                          <a:spcPct val="107000"/>
                        </a:lnSpc>
                        <a:spcAft>
                          <a:spcPts val="0"/>
                        </a:spcAft>
                      </a:pPr>
                      <a:r>
                        <a:rPr lang="en-CA" sz="1800" b="1" i="0" baseline="0" dirty="0">
                          <a:effectLst/>
                        </a:rPr>
                        <a:t>0.12801   0.08000 </a:t>
                      </a:r>
                    </a:p>
                    <a:p>
                      <a:pPr>
                        <a:lnSpc>
                          <a:spcPct val="107000"/>
                        </a:lnSpc>
                        <a:spcAft>
                          <a:spcPts val="0"/>
                        </a:spcAft>
                      </a:pPr>
                      <a:r>
                        <a:rPr lang="en-CA" sz="1800" b="1" i="0" baseline="0" dirty="0">
                          <a:effectLst/>
                        </a:rPr>
                        <a:t>0.16530   0.09091 </a:t>
                      </a:r>
                    </a:p>
                    <a:p>
                      <a:pPr>
                        <a:lnSpc>
                          <a:spcPct val="107000"/>
                        </a:lnSpc>
                        <a:spcAft>
                          <a:spcPts val="0"/>
                        </a:spcAft>
                      </a:pPr>
                      <a:r>
                        <a:rPr lang="en-CA" sz="1800" b="1" i="0" baseline="0" dirty="0">
                          <a:effectLst/>
                        </a:rPr>
                        <a:t>0.34327   0.09091</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dirty="0">
                          <a:effectLst/>
                        </a:rPr>
                        <a:t>0.14293   0.00046 </a:t>
                      </a:r>
                    </a:p>
                    <a:p>
                      <a:pPr>
                        <a:lnSpc>
                          <a:spcPct val="107000"/>
                        </a:lnSpc>
                        <a:spcAft>
                          <a:spcPts val="0"/>
                        </a:spcAft>
                      </a:pPr>
                      <a:r>
                        <a:rPr lang="en-CA" sz="1800" b="1" i="0" baseline="0" dirty="0">
                          <a:effectLst/>
                        </a:rPr>
                        <a:t>0.15343   0.00047 </a:t>
                      </a:r>
                    </a:p>
                    <a:p>
                      <a:pPr>
                        <a:lnSpc>
                          <a:spcPct val="107000"/>
                        </a:lnSpc>
                        <a:spcAft>
                          <a:spcPts val="0"/>
                        </a:spcAft>
                      </a:pPr>
                      <a:r>
                        <a:rPr lang="en-CA" sz="1800" b="1" i="0" baseline="0" dirty="0">
                          <a:effectLst/>
                        </a:rPr>
                        <a:t>0.35789   0.00050 </a:t>
                      </a:r>
                    </a:p>
                    <a:p>
                      <a:pPr>
                        <a:lnSpc>
                          <a:spcPct val="107000"/>
                        </a:lnSpc>
                        <a:spcAft>
                          <a:spcPts val="0"/>
                        </a:spcAft>
                      </a:pPr>
                      <a:r>
                        <a:rPr lang="en-CA" sz="1800" b="1" i="0" baseline="0" dirty="0">
                          <a:effectLst/>
                        </a:rPr>
                        <a:t>0.16325   0.09035 </a:t>
                      </a:r>
                    </a:p>
                    <a:p>
                      <a:pPr>
                        <a:lnSpc>
                          <a:spcPct val="107000"/>
                        </a:lnSpc>
                        <a:spcAft>
                          <a:spcPts val="0"/>
                        </a:spcAft>
                      </a:pPr>
                      <a:r>
                        <a:rPr lang="en-CA" sz="1800" b="1" i="0" baseline="0" dirty="0">
                          <a:effectLst/>
                        </a:rPr>
                        <a:t>0.15405   0.08777 </a:t>
                      </a:r>
                    </a:p>
                    <a:p>
                      <a:pPr>
                        <a:lnSpc>
                          <a:spcPct val="107000"/>
                        </a:lnSpc>
                        <a:spcAft>
                          <a:spcPts val="0"/>
                        </a:spcAft>
                      </a:pPr>
                      <a:r>
                        <a:rPr lang="en-CA" sz="1800" b="1" i="0" baseline="0" dirty="0">
                          <a:effectLst/>
                        </a:rPr>
                        <a:t>0.36629   0.08777 </a:t>
                      </a:r>
                    </a:p>
                    <a:p>
                      <a:pPr>
                        <a:lnSpc>
                          <a:spcPct val="107000"/>
                        </a:lnSpc>
                        <a:spcAft>
                          <a:spcPts val="0"/>
                        </a:spcAft>
                      </a:pPr>
                      <a:r>
                        <a:rPr lang="en-CA" sz="1800" b="1" i="0" baseline="0" dirty="0">
                          <a:effectLst/>
                        </a:rPr>
                        <a:t>0.12069   0.07768 </a:t>
                      </a:r>
                    </a:p>
                    <a:p>
                      <a:pPr>
                        <a:lnSpc>
                          <a:spcPct val="107000"/>
                        </a:lnSpc>
                        <a:spcAft>
                          <a:spcPts val="0"/>
                        </a:spcAft>
                      </a:pPr>
                      <a:r>
                        <a:rPr lang="en-CA" sz="1800" b="1" i="0" baseline="0" dirty="0">
                          <a:effectLst/>
                        </a:rPr>
                        <a:t>0.15497   0.08803 </a:t>
                      </a:r>
                    </a:p>
                    <a:p>
                      <a:pPr>
                        <a:lnSpc>
                          <a:spcPct val="107000"/>
                        </a:lnSpc>
                        <a:spcAft>
                          <a:spcPts val="0"/>
                        </a:spcAft>
                      </a:pPr>
                      <a:r>
                        <a:rPr lang="en-CA" sz="1800" b="1" i="0" baseline="0" dirty="0">
                          <a:effectLst/>
                        </a:rPr>
                        <a:t>0.35228   0.08803</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dirty="0">
                          <a:effectLst/>
                        </a:rPr>
                        <a:t>0.15089   0.00045 </a:t>
                      </a:r>
                    </a:p>
                    <a:p>
                      <a:pPr>
                        <a:lnSpc>
                          <a:spcPct val="107000"/>
                        </a:lnSpc>
                        <a:spcAft>
                          <a:spcPts val="0"/>
                        </a:spcAft>
                      </a:pPr>
                      <a:r>
                        <a:rPr lang="en-CA" sz="1800" b="1" i="0" baseline="0" dirty="0">
                          <a:effectLst/>
                        </a:rPr>
                        <a:t>0.15122   0.00045 </a:t>
                      </a:r>
                    </a:p>
                    <a:p>
                      <a:pPr>
                        <a:lnSpc>
                          <a:spcPct val="107000"/>
                        </a:lnSpc>
                        <a:spcAft>
                          <a:spcPts val="0"/>
                        </a:spcAft>
                      </a:pPr>
                      <a:r>
                        <a:rPr lang="en-CA" sz="1800" b="1" i="0" baseline="0" dirty="0">
                          <a:effectLst/>
                        </a:rPr>
                        <a:t>0.37682   0.00047 </a:t>
                      </a:r>
                    </a:p>
                    <a:p>
                      <a:pPr>
                        <a:lnSpc>
                          <a:spcPct val="107000"/>
                        </a:lnSpc>
                        <a:spcAft>
                          <a:spcPts val="0"/>
                        </a:spcAft>
                      </a:pPr>
                      <a:r>
                        <a:rPr lang="en-CA" sz="1800" b="1" i="0" baseline="0" dirty="0">
                          <a:effectLst/>
                        </a:rPr>
                        <a:t>0.17051   0.09233 </a:t>
                      </a:r>
                    </a:p>
                    <a:p>
                      <a:pPr>
                        <a:lnSpc>
                          <a:spcPct val="107000"/>
                        </a:lnSpc>
                        <a:spcAft>
                          <a:spcPts val="0"/>
                        </a:spcAft>
                      </a:pPr>
                      <a:r>
                        <a:rPr lang="en-CA" sz="1800" b="1" i="0" baseline="0" dirty="0">
                          <a:effectLst/>
                        </a:rPr>
                        <a:t>0.15231   0.08727 </a:t>
                      </a:r>
                    </a:p>
                    <a:p>
                      <a:pPr>
                        <a:lnSpc>
                          <a:spcPct val="107000"/>
                        </a:lnSpc>
                        <a:spcAft>
                          <a:spcPts val="0"/>
                        </a:spcAft>
                      </a:pPr>
                      <a:r>
                        <a:rPr lang="en-CA" sz="1800" b="1" i="0" baseline="0" dirty="0">
                          <a:effectLst/>
                        </a:rPr>
                        <a:t>0.38203   0.08727 </a:t>
                      </a:r>
                    </a:p>
                    <a:p>
                      <a:pPr>
                        <a:lnSpc>
                          <a:spcPct val="107000"/>
                        </a:lnSpc>
                        <a:spcAft>
                          <a:spcPts val="0"/>
                        </a:spcAft>
                      </a:pPr>
                      <a:r>
                        <a:rPr lang="en-CA" sz="1800" b="1" i="0" baseline="0" dirty="0">
                          <a:effectLst/>
                        </a:rPr>
                        <a:t>0.12749   0.07984 </a:t>
                      </a:r>
                    </a:p>
                    <a:p>
                      <a:pPr>
                        <a:lnSpc>
                          <a:spcPct val="107000"/>
                        </a:lnSpc>
                        <a:spcAft>
                          <a:spcPts val="0"/>
                        </a:spcAft>
                      </a:pPr>
                      <a:r>
                        <a:rPr lang="en-CA" sz="1800" b="1" i="0" baseline="0" dirty="0">
                          <a:effectLst/>
                        </a:rPr>
                        <a:t>0.15132   0.08698 </a:t>
                      </a:r>
                    </a:p>
                    <a:p>
                      <a:pPr>
                        <a:lnSpc>
                          <a:spcPct val="107000"/>
                        </a:lnSpc>
                        <a:spcAft>
                          <a:spcPts val="0"/>
                        </a:spcAft>
                      </a:pPr>
                      <a:r>
                        <a:rPr lang="en-CA" sz="1800" b="1" i="0" baseline="0" dirty="0">
                          <a:effectLst/>
                        </a:rPr>
                        <a:t>0.37345   0.08698</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800" b="1" i="0" baseline="0" dirty="0">
                          <a:effectLst/>
                        </a:rPr>
                        <a:t>0.22461   0.00049 </a:t>
                      </a:r>
                    </a:p>
                    <a:p>
                      <a:pPr>
                        <a:lnSpc>
                          <a:spcPct val="107000"/>
                        </a:lnSpc>
                        <a:spcAft>
                          <a:spcPts val="0"/>
                        </a:spcAft>
                      </a:pPr>
                      <a:r>
                        <a:rPr lang="en-CA" sz="1800" b="1" i="0" baseline="0" dirty="0">
                          <a:effectLst/>
                        </a:rPr>
                        <a:t>0.13813   0.00042 </a:t>
                      </a:r>
                    </a:p>
                    <a:p>
                      <a:pPr>
                        <a:lnSpc>
                          <a:spcPct val="107000"/>
                        </a:lnSpc>
                        <a:spcAft>
                          <a:spcPts val="0"/>
                        </a:spcAft>
                      </a:pPr>
                      <a:r>
                        <a:rPr lang="en-CA" sz="1800" b="1" i="0" baseline="0" dirty="0">
                          <a:effectLst/>
                        </a:rPr>
                        <a:t>0.44894   0.00044 </a:t>
                      </a:r>
                    </a:p>
                    <a:p>
                      <a:pPr>
                        <a:lnSpc>
                          <a:spcPct val="107000"/>
                        </a:lnSpc>
                        <a:spcAft>
                          <a:spcPts val="0"/>
                        </a:spcAft>
                      </a:pPr>
                      <a:r>
                        <a:rPr lang="en-CA" sz="1800" b="1" i="0" baseline="0" dirty="0">
                          <a:effectLst/>
                        </a:rPr>
                        <a:t>0.22006   0.10490 </a:t>
                      </a:r>
                    </a:p>
                    <a:p>
                      <a:pPr>
                        <a:lnSpc>
                          <a:spcPct val="107000"/>
                        </a:lnSpc>
                        <a:spcAft>
                          <a:spcPts val="0"/>
                        </a:spcAft>
                      </a:pPr>
                      <a:r>
                        <a:rPr lang="en-CA" sz="1800" b="1" i="0" baseline="0" dirty="0">
                          <a:effectLst/>
                        </a:rPr>
                        <a:t>0.14091   0.08394 </a:t>
                      </a:r>
                    </a:p>
                    <a:p>
                      <a:pPr>
                        <a:lnSpc>
                          <a:spcPct val="107000"/>
                        </a:lnSpc>
                        <a:spcAft>
                          <a:spcPts val="0"/>
                        </a:spcAft>
                      </a:pPr>
                      <a:r>
                        <a:rPr lang="en-CA" sz="1800" b="1" i="0" baseline="0" dirty="0">
                          <a:effectLst/>
                        </a:rPr>
                        <a:t>0.44995   0.08394 </a:t>
                      </a:r>
                    </a:p>
                    <a:p>
                      <a:pPr>
                        <a:lnSpc>
                          <a:spcPct val="107000"/>
                        </a:lnSpc>
                        <a:spcAft>
                          <a:spcPts val="0"/>
                        </a:spcAft>
                      </a:pPr>
                      <a:r>
                        <a:rPr lang="en-CA" sz="1800" b="1" i="0" baseline="0" dirty="0">
                          <a:effectLst/>
                        </a:rPr>
                        <a:t>0.22892   0.10699 </a:t>
                      </a:r>
                    </a:p>
                    <a:p>
                      <a:pPr>
                        <a:lnSpc>
                          <a:spcPct val="107000"/>
                        </a:lnSpc>
                        <a:spcAft>
                          <a:spcPts val="0"/>
                        </a:spcAft>
                      </a:pPr>
                      <a:r>
                        <a:rPr lang="en-CA" sz="1800" b="1" i="0" baseline="0" dirty="0">
                          <a:effectLst/>
                        </a:rPr>
                        <a:t>0.13661   0.08265 </a:t>
                      </a:r>
                    </a:p>
                    <a:p>
                      <a:pPr>
                        <a:lnSpc>
                          <a:spcPct val="107000"/>
                        </a:lnSpc>
                        <a:spcAft>
                          <a:spcPts val="0"/>
                        </a:spcAft>
                      </a:pPr>
                      <a:r>
                        <a:rPr lang="en-CA" sz="1800" b="1" i="0" baseline="0" dirty="0">
                          <a:effectLst/>
                        </a:rPr>
                        <a:t>0.44761   0.08265</a:t>
                      </a:r>
                      <a:endParaRPr lang="en-CA" sz="18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8584193"/>
                  </a:ext>
                </a:extLst>
              </a:tr>
            </a:tbl>
          </a:graphicData>
        </a:graphic>
      </p:graphicFrame>
      <p:sp>
        <p:nvSpPr>
          <p:cNvPr id="5" name="Rectangle 1"/>
          <p:cNvSpPr>
            <a:spLocks noChangeArrowheads="1"/>
          </p:cNvSpPr>
          <p:nvPr/>
        </p:nvSpPr>
        <p:spPr bwMode="auto">
          <a:xfrm>
            <a:off x="-1452032" y="0"/>
            <a:ext cx="1547481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6790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90C764FC-A1C1-4C13-B142-7CCC3A4C8329}"/>
                  </a:ext>
                </a:extLst>
              </p:cNvPr>
              <p:cNvSpPr>
                <a:spLocks noGrp="1"/>
              </p:cNvSpPr>
              <p:nvPr>
                <p:ph type="title"/>
              </p:nvPr>
            </p:nvSpPr>
            <p:spPr/>
            <p:txBody>
              <a:bodyPr>
                <a:noAutofit/>
              </a:bodyPr>
              <a:lstStyle/>
              <a:p>
                <a:pPr>
                  <a:lnSpc>
                    <a:spcPct val="100000"/>
                  </a:lnSpc>
                  <a:spcAft>
                    <a:spcPts val="800"/>
                  </a:spcAft>
                </a:pPr>
                <a:r>
                  <a:rPr lang="en-CA" sz="2400" b="1" dirty="0">
                    <a:effectLst/>
                    <a:latin typeface="Times New Roman" panose="02020603050405020304" pitchFamily="18" charset="0"/>
                    <a:ea typeface="Times New Roman" panose="02020603050405020304" pitchFamily="18" charset="0"/>
                    <a:cs typeface="CMR12"/>
                  </a:rPr>
                  <a:t>Male –Female Stochastic Dominance comparisons of latent Human Resource Stock  Distributions. (</a:t>
                </a:r>
                <a14:m>
                  <m:oMath xmlns:m="http://schemas.openxmlformats.org/officeDocument/2006/math">
                    <m:r>
                      <a:rPr lang="en-CA" sz="2400" b="1" i="0" smtClean="0">
                        <a:effectLst/>
                        <a:latin typeface="Cambria Math" panose="02040503050406030204" pitchFamily="18" charset="0"/>
                        <a:ea typeface="Times New Roman" panose="02020603050405020304" pitchFamily="18" charset="0"/>
                        <a:cs typeface="CMR12"/>
                      </a:rPr>
                      <m:t>𝐇𝐑</m:t>
                    </m:r>
                    <m:r>
                      <a:rPr lang="en-CA" sz="2400" b="1" i="0" smtClean="0">
                        <a:effectLst/>
                        <a:latin typeface="Cambria Math" panose="02040503050406030204" pitchFamily="18" charset="0"/>
                        <a:ea typeface="Times New Roman" panose="02020603050405020304" pitchFamily="18" charset="0"/>
                        <a:cs typeface="CMR12"/>
                      </a:rPr>
                      <m:t>=</m:t>
                    </m:r>
                    <m:r>
                      <a:rPr lang="en-CA" sz="2400" b="1" i="0" smtClean="0">
                        <a:effectLst/>
                        <a:latin typeface="Cambria Math" panose="02040503050406030204" pitchFamily="18" charset="0"/>
                        <a:ea typeface="Cambria Math" panose="02040503050406030204" pitchFamily="18" charset="0"/>
                        <a:cs typeface="CMR12"/>
                      </a:rPr>
                      <m:t>𝛉</m:t>
                    </m:r>
                    <m:r>
                      <a:rPr lang="en-CA" sz="2400" b="1" i="0" smtClean="0">
                        <a:effectLst/>
                        <a:latin typeface="Cambria Math" panose="02040503050406030204" pitchFamily="18" charset="0"/>
                        <a:ea typeface="Cambria Math" panose="02040503050406030204" pitchFamily="18" charset="0"/>
                        <a:cs typeface="CMR12"/>
                      </a:rPr>
                      <m:t>(</m:t>
                    </m:r>
                    <m:sSub>
                      <m:sSubPr>
                        <m:ctrlPr>
                          <a:rPr lang="en-CA" sz="2400" b="1" smtClean="0">
                            <a:effectLst/>
                            <a:latin typeface="Cambria Math" panose="02040503050406030204" pitchFamily="18" charset="0"/>
                            <a:ea typeface="Times New Roman" panose="02020603050405020304" pitchFamily="18" charset="0"/>
                            <a:cs typeface="CMR12"/>
                          </a:rPr>
                        </m:ctrlPr>
                      </m:sSubPr>
                      <m:e>
                        <m:r>
                          <a:rPr lang="en-CA" sz="2400" b="1" i="0" baseline="0">
                            <a:effectLst/>
                            <a:latin typeface="Cambria Math" panose="02040503050406030204" pitchFamily="18" charset="0"/>
                            <a:ea typeface="Times New Roman" panose="02020603050405020304" pitchFamily="18" charset="0"/>
                            <a:cs typeface="CMR12"/>
                          </a:rPr>
                          <m:t>𝐞</m:t>
                        </m:r>
                      </m:e>
                      <m:sub>
                        <m:r>
                          <a:rPr lang="en-CA" sz="2400" b="1" i="0" baseline="0">
                            <a:effectLst/>
                            <a:latin typeface="Cambria Math" panose="02040503050406030204" pitchFamily="18" charset="0"/>
                            <a:ea typeface="Times New Roman" panose="02020603050405020304" pitchFamily="18" charset="0"/>
                            <a:cs typeface="CMR12"/>
                          </a:rPr>
                          <m:t>𝐢</m:t>
                        </m:r>
                      </m:sub>
                    </m:sSub>
                    <m:r>
                      <a:rPr lang="en-CA" sz="2400" b="1" i="0" baseline="0" smtClean="0">
                        <a:effectLst/>
                        <a:latin typeface="Cambria Math" panose="02040503050406030204" pitchFamily="18" charset="0"/>
                        <a:ea typeface="Times New Roman" panose="02020603050405020304" pitchFamily="18" charset="0"/>
                        <a:cs typeface="CMR12"/>
                      </a:rPr>
                      <m:t>,</m:t>
                    </m:r>
                  </m:oMath>
                </a14:m>
                <a:r>
                  <a:rPr lang="en-CA" sz="2400" b="1" dirty="0">
                    <a:latin typeface="Times New Roman" panose="02020603050405020304" pitchFamily="18" charset="0"/>
                    <a:ea typeface="Times New Roman" panose="02020603050405020304" pitchFamily="18" charset="0"/>
                    <a:cs typeface="CMR12"/>
                  </a:rPr>
                  <a:t> </a:t>
                </a:r>
                <a14:m>
                  <m:oMath xmlns:m="http://schemas.openxmlformats.org/officeDocument/2006/math">
                    <m:sSub>
                      <m:sSubPr>
                        <m:ctrlPr>
                          <a:rPr lang="en-CA" sz="2400" b="1">
                            <a:latin typeface="Cambria Math" panose="02040503050406030204" pitchFamily="18" charset="0"/>
                            <a:ea typeface="Times New Roman" panose="02020603050405020304" pitchFamily="18" charset="0"/>
                            <a:cs typeface="CMR12"/>
                          </a:rPr>
                        </m:ctrlPr>
                      </m:sSubPr>
                      <m:e>
                        <m:r>
                          <a:rPr lang="en-CA" sz="2400" b="1" i="0">
                            <a:latin typeface="Cambria Math" panose="02040503050406030204" pitchFamily="18" charset="0"/>
                            <a:ea typeface="Times New Roman" panose="02020603050405020304" pitchFamily="18" charset="0"/>
                            <a:cs typeface="CMR12"/>
                          </a:rPr>
                          <m:t>𝐚</m:t>
                        </m:r>
                      </m:e>
                      <m:sub>
                        <m:r>
                          <a:rPr lang="en-CA" sz="2400" b="1" i="0">
                            <a:latin typeface="Cambria Math" panose="02040503050406030204" pitchFamily="18" charset="0"/>
                            <a:ea typeface="Times New Roman" panose="02020603050405020304" pitchFamily="18" charset="0"/>
                            <a:cs typeface="CMR12"/>
                          </a:rPr>
                          <m:t>𝐣</m:t>
                        </m:r>
                      </m:sub>
                    </m:sSub>
                  </m:oMath>
                </a14:m>
                <a:r>
                  <a:rPr lang="en-CA" sz="2400" b="1" dirty="0">
                    <a:effectLst/>
                    <a:latin typeface="Times New Roman" panose="02020603050405020304" pitchFamily="18" charset="0"/>
                    <a:ea typeface="Times New Roman" panose="02020603050405020304" pitchFamily="18" charset="0"/>
                    <a:cs typeface="CMR12"/>
                  </a:rPr>
                  <a:t>) for ordered categorical human capital levels </a:t>
                </a:r>
                <a14:m>
                  <m:oMath xmlns:m="http://schemas.openxmlformats.org/officeDocument/2006/math">
                    <m:sSub>
                      <m:sSubPr>
                        <m:ctrlPr>
                          <a:rPr lang="en-CA" sz="2400" b="1">
                            <a:latin typeface="Cambria Math" panose="02040503050406030204" pitchFamily="18" charset="0"/>
                            <a:ea typeface="Times New Roman" panose="02020603050405020304" pitchFamily="18" charset="0"/>
                            <a:cs typeface="CMR12"/>
                          </a:rPr>
                        </m:ctrlPr>
                      </m:sSubPr>
                      <m:e>
                        <m:r>
                          <a:rPr lang="en-CA" sz="2400" b="1" i="0">
                            <a:latin typeface="Cambria Math" panose="02040503050406030204" pitchFamily="18" charset="0"/>
                            <a:ea typeface="Times New Roman" panose="02020603050405020304" pitchFamily="18" charset="0"/>
                            <a:cs typeface="CMR12"/>
                          </a:rPr>
                          <m:t>𝐞</m:t>
                        </m:r>
                      </m:e>
                      <m:sub>
                        <m:r>
                          <a:rPr lang="en-CA" sz="2400" b="1" i="0">
                            <a:latin typeface="Cambria Math" panose="02040503050406030204" pitchFamily="18" charset="0"/>
                            <a:ea typeface="Times New Roman" panose="02020603050405020304" pitchFamily="18" charset="0"/>
                            <a:cs typeface="CMR12"/>
                          </a:rPr>
                          <m:t>𝐢</m:t>
                        </m:r>
                      </m:sub>
                    </m:sSub>
                  </m:oMath>
                </a14:m>
                <a:r>
                  <a:rPr lang="en-CA" sz="2400" b="1" dirty="0">
                    <a:effectLst/>
                    <a:latin typeface="Times New Roman" panose="02020603050405020304" pitchFamily="18" charset="0"/>
                    <a:ea typeface="Times New Roman" panose="02020603050405020304" pitchFamily="18" charset="0"/>
                    <a:cs typeface="CMR12"/>
                  </a:rPr>
                  <a:t>, i=1,..,I and ordered categorical experience levels </a:t>
                </a:r>
                <a14:m>
                  <m:oMath xmlns:m="http://schemas.openxmlformats.org/officeDocument/2006/math">
                    <m:sSub>
                      <m:sSubPr>
                        <m:ctrlPr>
                          <a:rPr lang="en-CA" sz="2400" b="1">
                            <a:latin typeface="Cambria Math" panose="02040503050406030204" pitchFamily="18" charset="0"/>
                            <a:ea typeface="Times New Roman" panose="02020603050405020304" pitchFamily="18" charset="0"/>
                            <a:cs typeface="CMR12"/>
                          </a:rPr>
                        </m:ctrlPr>
                      </m:sSubPr>
                      <m:e>
                        <m:r>
                          <a:rPr lang="en-CA" sz="2400" b="1" i="0">
                            <a:latin typeface="Cambria Math" panose="02040503050406030204" pitchFamily="18" charset="0"/>
                            <a:ea typeface="Times New Roman" panose="02020603050405020304" pitchFamily="18" charset="0"/>
                            <a:cs typeface="CMR12"/>
                          </a:rPr>
                          <m:t>𝐚</m:t>
                        </m:r>
                      </m:e>
                      <m:sub>
                        <m:r>
                          <a:rPr lang="en-CA" sz="2400" b="1" i="0">
                            <a:latin typeface="Cambria Math" panose="02040503050406030204" pitchFamily="18" charset="0"/>
                            <a:ea typeface="Times New Roman" panose="02020603050405020304" pitchFamily="18" charset="0"/>
                            <a:cs typeface="CMR12"/>
                          </a:rPr>
                          <m:t>𝐣</m:t>
                        </m:r>
                      </m:sub>
                    </m:sSub>
                  </m:oMath>
                </a14:m>
                <a:r>
                  <a:rPr lang="en-CA" sz="2400" b="1" dirty="0">
                    <a:effectLst/>
                    <a:latin typeface="Times New Roman" panose="02020603050405020304" pitchFamily="18" charset="0"/>
                    <a:ea typeface="Times New Roman" panose="02020603050405020304" pitchFamily="18" charset="0"/>
                    <a:cs typeface="CMR12"/>
                  </a:rPr>
                  <a:t>, j=1,..,J)</a:t>
                </a:r>
                <a:br>
                  <a:rPr lang="en-CA" sz="2400" b="1" dirty="0">
                    <a:effectLst/>
                    <a:latin typeface="Times New Roman" panose="02020603050405020304" pitchFamily="18" charset="0"/>
                    <a:ea typeface="Times New Roman" panose="02020603050405020304" pitchFamily="18" charset="0"/>
                    <a:cs typeface="CMR12"/>
                  </a:rPr>
                </a:br>
                <a:endParaRPr lang="en-CA" sz="2400" b="1" dirty="0">
                  <a:latin typeface="Times New Roman" panose="02020603050405020304" pitchFamily="18" charset="0"/>
                </a:endParaRPr>
              </a:p>
            </p:txBody>
          </p:sp>
        </mc:Choice>
        <mc:Fallback>
          <p:sp>
            <p:nvSpPr>
              <p:cNvPr id="2" name="Title 1">
                <a:extLst>
                  <a:ext uri="{FF2B5EF4-FFF2-40B4-BE49-F238E27FC236}">
                    <a16:creationId xmlns:a16="http://schemas.microsoft.com/office/drawing/2014/main" id="{90C764FC-A1C1-4C13-B142-7CCC3A4C8329}"/>
                  </a:ext>
                </a:extLst>
              </p:cNvPr>
              <p:cNvSpPr>
                <a:spLocks noGrp="1" noRot="1" noChangeAspect="1" noMove="1" noResize="1" noEditPoints="1" noAdjustHandles="1" noChangeArrowheads="1" noChangeShapeType="1" noTextEdit="1"/>
              </p:cNvSpPr>
              <p:nvPr>
                <p:ph type="title"/>
              </p:nvPr>
            </p:nvSpPr>
            <p:spPr>
              <a:blipFill>
                <a:blip r:embed="rId2"/>
                <a:stretch>
                  <a:fillRect l="-928" t="-14747"/>
                </a:stretch>
              </a:blipFill>
            </p:spPr>
            <p:txBody>
              <a:bodyPr/>
              <a:lstStyle/>
              <a:p>
                <a:r>
                  <a:rPr lang="en-CA">
                    <a:noFill/>
                  </a:rPr>
                  <a:t> </a:t>
                </a:r>
              </a:p>
            </p:txBody>
          </p:sp>
        </mc:Fallback>
      </mc:AlternateContent>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C9C53E0-5EA0-42D8-9350-AA61A8E270AC}"/>
                  </a:ext>
                </a:extLst>
              </p:cNvPr>
              <p:cNvSpPr>
                <a:spLocks noGrp="1"/>
              </p:cNvSpPr>
              <p:nvPr>
                <p:ph idx="1"/>
              </p:nvPr>
            </p:nvSpPr>
            <p:spPr>
              <a:xfrm>
                <a:off x="838200" y="1976581"/>
                <a:ext cx="10515600" cy="4200381"/>
              </a:xfrm>
            </p:spPr>
            <p:txBody>
              <a:bodyPr>
                <a:normAutofit fontScale="25000" lnSpcReduction="20000"/>
              </a:bodyPr>
              <a:lstStyle/>
              <a:p>
                <a:r>
                  <a:rPr lang="en-CA" sz="5600" dirty="0">
                    <a:effectLst/>
                    <a:ea typeface="Times New Roman" panose="02020603050405020304" pitchFamily="18" charset="0"/>
                    <a:cs typeface="CMR12"/>
                  </a:rPr>
                  <a:t>Letting </a:t>
                </a:r>
                <a14:m>
                  <m:oMath xmlns:m="http://schemas.openxmlformats.org/officeDocument/2006/math">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p</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sub>
                    </m:sSub>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P</m:t>
                    </m:r>
                    <m:d>
                      <m:dPr>
                        <m:ctrlPr>
                          <a:rPr lang="en-CA" sz="5600" i="1">
                            <a:effectLst/>
                            <a:latin typeface="Cambria Math" panose="02040503050406030204" pitchFamily="18" charset="0"/>
                            <a:ea typeface="Times New Roman" panose="02020603050405020304" pitchFamily="18" charset="0"/>
                            <a:cs typeface="CMR12"/>
                          </a:rPr>
                        </m:ctrlPr>
                      </m:dPr>
                      <m:e>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e</m:t>
                            </m:r>
                          </m:e>
                          <m:sub>
                            <m:r>
                              <m:rPr>
                                <m:sty m:val="p"/>
                              </m:rPr>
                              <a:rPr lang="en-CA" sz="5600" b="0" i="0" baseline="0">
                                <a:effectLst/>
                                <a:latin typeface="Cambria Math" panose="02040503050406030204" pitchFamily="18" charset="0"/>
                                <a:ea typeface="Times New Roman" panose="02020603050405020304" pitchFamily="18" charset="0"/>
                                <a:cs typeface="CMR12"/>
                              </a:rPr>
                              <m:t>i</m:t>
                            </m:r>
                          </m:sub>
                        </m:sSub>
                        <m:r>
                          <a:rPr lang="en-CA" sz="5600" b="0" i="0" baseline="0">
                            <a:effectLst/>
                            <a:latin typeface="Cambria Math" panose="02040503050406030204" pitchFamily="18" charset="0"/>
                            <a:ea typeface="Times New Roman" panose="02020603050405020304" pitchFamily="18" charset="0"/>
                            <a:cs typeface="CMR12"/>
                          </a:rPr>
                          <m:t>∩</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a</m:t>
                            </m:r>
                          </m:e>
                          <m:sub>
                            <m:r>
                              <m:rPr>
                                <m:sty m:val="p"/>
                              </m:rPr>
                              <a:rPr lang="en-CA" sz="5600" b="0" i="0" baseline="0">
                                <a:effectLst/>
                                <a:latin typeface="Cambria Math" panose="02040503050406030204" pitchFamily="18" charset="0"/>
                                <a:ea typeface="Times New Roman" panose="02020603050405020304" pitchFamily="18" charset="0"/>
                                <a:cs typeface="CMR12"/>
                              </a:rPr>
                              <m:t>j</m:t>
                            </m:r>
                          </m:sub>
                        </m:sSub>
                      </m:e>
                    </m:d>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for</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=1,..,</m:t>
                    </m:r>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and</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=1,..,</m:t>
                    </m:r>
                    <m:r>
                      <m:rPr>
                        <m:sty m:val="p"/>
                      </m:rPr>
                      <a:rPr lang="en-CA" sz="5600" b="0" i="0" baseline="0">
                        <a:effectLst/>
                        <a:latin typeface="Cambria Math" panose="02040503050406030204" pitchFamily="18" charset="0"/>
                        <a:ea typeface="Times New Roman" panose="02020603050405020304" pitchFamily="18" charset="0"/>
                        <a:cs typeface="CMR12"/>
                      </a:rPr>
                      <m:t>J</m:t>
                    </m:r>
                  </m:oMath>
                </a14:m>
                <a:r>
                  <a:rPr lang="en-CA" sz="5600" dirty="0">
                    <a:effectLst/>
                    <a:ea typeface="Calibri" panose="020F0502020204030204" pitchFamily="34" charset="0"/>
                    <a:cs typeface="CMR12"/>
                  </a:rPr>
                  <a:t>, </a:t>
                </a:r>
                <a14:m>
                  <m:oMath xmlns:m="http://schemas.openxmlformats.org/officeDocument/2006/math">
                    <m:sSub>
                      <m:sSubPr>
                        <m:ctrlPr>
                          <a:rPr lang="en-CA" sz="5600" i="1">
                            <a:solidFill>
                              <a:srgbClr val="222222"/>
                            </a:solidFill>
                            <a:effectLst/>
                            <a:latin typeface="Cambria Math" panose="020405030504060302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F</m:t>
                        </m:r>
                      </m:e>
                      <m:sub>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ic</m:t>
                        </m:r>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jc</m:t>
                        </m:r>
                      </m:sub>
                    </m:sSub>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 </m:t>
                    </m:r>
                  </m:oMath>
                </a14:m>
                <a:r>
                  <a:rPr lang="en-CA" sz="5600" dirty="0">
                    <a:effectLst/>
                    <a:ea typeface="Calibri" panose="020F0502020204030204" pitchFamily="34" charset="0"/>
                    <a:cs typeface="CMR12"/>
                  </a:rPr>
                  <a:t>the Joint CDF (the probability of being no higher than </a:t>
                </a:r>
                <a14:m>
                  <m:oMath xmlns:m="http://schemas.openxmlformats.org/officeDocument/2006/math">
                    <m:sSub>
                      <m:sSubPr>
                        <m:ctrlPr>
                          <a:rPr lang="en-CA" sz="5600" i="1">
                            <a:effectLst/>
                            <a:latin typeface="Cambria Math" panose="02040503050406030204" pitchFamily="18" charset="0"/>
                            <a:cs typeface="CMR12"/>
                          </a:rPr>
                        </m:ctrlPr>
                      </m:sSubPr>
                      <m:e>
                        <m:r>
                          <m:rPr>
                            <m:sty m:val="p"/>
                          </m:rPr>
                          <a:rPr lang="en-CA" sz="5600" b="0" i="0" baseline="0">
                            <a:effectLst/>
                            <a:latin typeface="Cambria Math" panose="02040503050406030204" pitchFamily="18" charset="0"/>
                            <a:ea typeface="Calibri" panose="020F0502020204030204" pitchFamily="34" charset="0"/>
                            <a:cs typeface="CMR12"/>
                          </a:rPr>
                          <m:t>e</m:t>
                        </m:r>
                      </m:e>
                      <m:sub>
                        <m:r>
                          <m:rPr>
                            <m:sty m:val="p"/>
                          </m:rPr>
                          <a:rPr lang="en-CA" sz="5600" b="0" i="0" baseline="0">
                            <a:effectLst/>
                            <a:latin typeface="Cambria Math" panose="02040503050406030204" pitchFamily="18" charset="0"/>
                            <a:ea typeface="Calibri" panose="020F0502020204030204" pitchFamily="34" charset="0"/>
                            <a:cs typeface="CMR12"/>
                          </a:rPr>
                          <m:t>ic</m:t>
                        </m:r>
                      </m:sub>
                    </m:sSub>
                  </m:oMath>
                </a14:m>
                <a:r>
                  <a:rPr lang="en-CA" sz="5600" dirty="0">
                    <a:solidFill>
                      <a:srgbClr val="222222"/>
                    </a:solidFill>
                    <a:effectLst/>
                    <a:ea typeface="Calibri" panose="020F0502020204030204" pitchFamily="34" charset="0"/>
                    <a:cs typeface="Arial" panose="020B0604020202020204" pitchFamily="34" charset="0"/>
                  </a:rPr>
                  <a:t> and </a:t>
                </a:r>
                <a14:m>
                  <m:oMath xmlns:m="http://schemas.openxmlformats.org/officeDocument/2006/math">
                    <m:sSub>
                      <m:sSubPr>
                        <m:ctrlPr>
                          <a:rPr lang="en-CA" sz="5600" i="1">
                            <a:effectLst/>
                            <a:latin typeface="Cambria Math" panose="02040503050406030204" pitchFamily="18" charset="0"/>
                            <a:cs typeface="CMR12"/>
                          </a:rPr>
                        </m:ctrlPr>
                      </m:sSubPr>
                      <m:e>
                        <m:r>
                          <m:rPr>
                            <m:sty m:val="p"/>
                          </m:rPr>
                          <a:rPr lang="en-CA" sz="5600" b="0" i="0" baseline="0">
                            <a:effectLst/>
                            <a:latin typeface="Cambria Math" panose="02040503050406030204" pitchFamily="18" charset="0"/>
                            <a:ea typeface="Calibri" panose="020F0502020204030204" pitchFamily="34" charset="0"/>
                            <a:cs typeface="CMR12"/>
                          </a:rPr>
                          <m:t>a</m:t>
                        </m:r>
                      </m:e>
                      <m:sub>
                        <m:r>
                          <m:rPr>
                            <m:sty m:val="p"/>
                          </m:rPr>
                          <a:rPr lang="en-CA" sz="5600" b="0" i="0" baseline="0">
                            <a:effectLst/>
                            <a:latin typeface="Cambria Math" panose="02040503050406030204" pitchFamily="18" charset="0"/>
                            <a:ea typeface="Calibri" panose="020F0502020204030204" pitchFamily="34" charset="0"/>
                            <a:cs typeface="CMR12"/>
                          </a:rPr>
                          <m:t>jc</m:t>
                        </m:r>
                      </m:sub>
                    </m:sSub>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for</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ic</m:t>
                    </m:r>
                    <m:r>
                      <a:rPr lang="en-CA" sz="5600" b="0" i="0" baseline="0">
                        <a:effectLst/>
                        <a:latin typeface="Cambria Math" panose="02040503050406030204" pitchFamily="18" charset="0"/>
                        <a:ea typeface="Times New Roman" panose="02020603050405020304" pitchFamily="18" charset="0"/>
                        <a:cs typeface="CMR12"/>
                      </a:rPr>
                      <m:t>=1,..,</m:t>
                    </m:r>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and</m:t>
                    </m:r>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jc</m:t>
                    </m:r>
                    <m:r>
                      <a:rPr lang="en-CA" sz="5600" b="0" i="0" baseline="0">
                        <a:effectLst/>
                        <a:latin typeface="Cambria Math" panose="02040503050406030204" pitchFamily="18" charset="0"/>
                        <a:ea typeface="Times New Roman" panose="02020603050405020304" pitchFamily="18" charset="0"/>
                        <a:cs typeface="CMR12"/>
                      </a:rPr>
                      <m:t>=1,..,</m:t>
                    </m:r>
                    <m:r>
                      <m:rPr>
                        <m:sty m:val="p"/>
                      </m:rPr>
                      <a:rPr lang="en-CA" sz="5600" b="0" i="0" baseline="0">
                        <a:effectLst/>
                        <a:latin typeface="Cambria Math" panose="02040503050406030204" pitchFamily="18" charset="0"/>
                        <a:ea typeface="Times New Roman" panose="02020603050405020304" pitchFamily="18" charset="0"/>
                        <a:cs typeface="CMR12"/>
                      </a:rPr>
                      <m:t>J</m:t>
                    </m:r>
                  </m:oMath>
                </a14:m>
                <a:r>
                  <a:rPr lang="en-CA" sz="5600" dirty="0">
                    <a:effectLst/>
                    <a:ea typeface="Times New Roman" panose="02020603050405020304" pitchFamily="18" charset="0"/>
                    <a:cs typeface="Arial" panose="020B0604020202020204" pitchFamily="34" charset="0"/>
                  </a:rPr>
                  <a:t>,  </a:t>
                </a:r>
                <a:r>
                  <a:rPr lang="en-CA" sz="5600" dirty="0">
                    <a:solidFill>
                      <a:srgbClr val="222222"/>
                    </a:solidFill>
                    <a:effectLst/>
                    <a:ea typeface="Calibri" panose="020F0502020204030204" pitchFamily="34" charset="0"/>
                    <a:cs typeface="Arial" panose="020B0604020202020204" pitchFamily="34" charset="0"/>
                  </a:rPr>
                  <a:t>is given by  </a:t>
                </a:r>
                <a14:m>
                  <m:oMath xmlns:m="http://schemas.openxmlformats.org/officeDocument/2006/math">
                    <m:sSub>
                      <m:sSubPr>
                        <m:ctrlPr>
                          <a:rPr lang="en-CA" sz="5600" i="1">
                            <a:solidFill>
                              <a:srgbClr val="222222"/>
                            </a:solidFill>
                            <a:effectLst/>
                            <a:latin typeface="Cambria Math" panose="020405030504060302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F</m:t>
                        </m:r>
                      </m:e>
                      <m:sub>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ic</m:t>
                        </m:r>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jc</m:t>
                        </m:r>
                      </m:sub>
                    </m:sSub>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ic</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jc</m:t>
                            </m:r>
                          </m:sup>
                          <m:e>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p</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sub>
                            </m:sSub>
                          </m:e>
                        </m:nary>
                      </m:e>
                    </m:nary>
                  </m:oMath>
                </a14:m>
                <a:r>
                  <a:rPr lang="en-CA" sz="5600" dirty="0">
                    <a:solidFill>
                      <a:srgbClr val="222222"/>
                    </a:solidFill>
                    <a:effectLst/>
                    <a:ea typeface="Calibri" panose="020F0502020204030204" pitchFamily="34" charset="0"/>
                    <a:cs typeface="Arial" panose="020B0604020202020204" pitchFamily="34" charset="0"/>
                  </a:rPr>
                  <a:t> and </a:t>
                </a:r>
                <a:r>
                  <a:rPr lang="en-CA" sz="5600" dirty="0">
                    <a:effectLst/>
                    <a:ea typeface="Times New Roman" panose="02020603050405020304" pitchFamily="18" charset="0"/>
                    <a:cs typeface="Arial" panose="020B0604020202020204" pitchFamily="34" charset="0"/>
                  </a:rPr>
                  <a:t> </a:t>
                </a:r>
                <a14:m>
                  <m:oMath xmlns:m="http://schemas.openxmlformats.org/officeDocument/2006/math">
                    <m:sSub>
                      <m:sSubPr>
                        <m:ctrlPr>
                          <a:rPr lang="en-CA" sz="5600" i="1">
                            <a:solidFill>
                              <a:srgbClr val="222222"/>
                            </a:solidFill>
                            <a:effectLst/>
                            <a:latin typeface="Cambria Math" panose="020405030504060302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CF</m:t>
                        </m:r>
                      </m:e>
                      <m:sub>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ic</m:t>
                        </m:r>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jc</m:t>
                        </m:r>
                      </m:sub>
                    </m:sSub>
                  </m:oMath>
                </a14:m>
                <a:r>
                  <a:rPr lang="en-CA" sz="5600" dirty="0">
                    <a:solidFill>
                      <a:srgbClr val="222222"/>
                    </a:solidFill>
                    <a:effectLst/>
                    <a:ea typeface="Times New Roman" panose="02020603050405020304" pitchFamily="18" charset="0"/>
                    <a:cs typeface="Arial" panose="020B0604020202020204" pitchFamily="34" charset="0"/>
                  </a:rPr>
                  <a:t> </a:t>
                </a:r>
                <a:r>
                  <a:rPr lang="en-CA" sz="5600" dirty="0">
                    <a:solidFill>
                      <a:srgbClr val="222222"/>
                    </a:solidFill>
                    <a:effectLst/>
                    <a:ea typeface="Calibri" panose="020F0502020204030204" pitchFamily="34" charset="0"/>
                    <a:cs typeface="Arial" panose="020B0604020202020204" pitchFamily="34" charset="0"/>
                  </a:rPr>
                  <a:t>he Cumulative CDF may be written as: </a:t>
                </a:r>
                <a14:m>
                  <m:oMath xmlns:m="http://schemas.openxmlformats.org/officeDocument/2006/math">
                    <m:sSub>
                      <m:sSubPr>
                        <m:ctrlPr>
                          <a:rPr lang="en-CA" sz="5600" i="1">
                            <a:solidFill>
                              <a:srgbClr val="222222"/>
                            </a:solidFill>
                            <a:effectLst/>
                            <a:latin typeface="Cambria Math" panose="020405030504060302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CF</m:t>
                        </m:r>
                      </m:e>
                      <m:sub>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ic</m:t>
                        </m:r>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jc</m:t>
                        </m:r>
                      </m:sub>
                    </m:sSub>
                    <m:r>
                      <a:rPr lang="en-CA" sz="5600" b="0" i="0" baseline="0">
                        <a:solidFill>
                          <a:srgbClr val="222222"/>
                        </a:solidFill>
                        <a:effectLst/>
                        <a:latin typeface="Cambria Math" panose="02040503050406030204" pitchFamily="18" charset="0"/>
                        <a:ea typeface="Calibri" panose="020F0502020204030204" pitchFamily="34"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ic</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jc</m:t>
                            </m:r>
                          </m:sup>
                          <m:e>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sub>
                            </m:sSub>
                          </m:e>
                        </m:nary>
                      </m:e>
                    </m:nary>
                  </m:oMath>
                </a14:m>
                <a:r>
                  <a:rPr lang="en-CA" sz="5600" dirty="0">
                    <a:solidFill>
                      <a:srgbClr val="222222"/>
                    </a:solidFill>
                    <a:effectLst/>
                    <a:ea typeface="Times New Roman" panose="02020603050405020304" pitchFamily="18" charset="0"/>
                    <a:cs typeface="Arial" panose="020B0604020202020204" pitchFamily="34" charset="0"/>
                  </a:rPr>
                  <a:t>. </a:t>
                </a:r>
              </a:p>
              <a:p>
                <a:r>
                  <a:rPr lang="en-CA" sz="5600" dirty="0"/>
                  <a:t>For </a:t>
                </a:r>
                <a14:m>
                  <m:oMath xmlns:m="http://schemas.openxmlformats.org/officeDocument/2006/math">
                    <m:r>
                      <m:rPr>
                        <m:sty m:val="p"/>
                      </m:rPr>
                      <a:rPr lang="en-CA" sz="5600" b="0" i="0" baseline="0">
                        <a:ea typeface="Cambria Math" panose="02040503050406030204" pitchFamily="18" charset="0"/>
                        <a:cs typeface="CMR12"/>
                      </a:rPr>
                      <m:t>θ</m:t>
                    </m:r>
                    <m:r>
                      <a:rPr lang="en-CA" sz="5600" b="0" i="0" baseline="0">
                        <a:ea typeface="Cambria Math" panose="02040503050406030204" pitchFamily="18" charset="0"/>
                        <a:cs typeface="CMR12"/>
                      </a:rPr>
                      <m:t>(</m:t>
                    </m:r>
                    <m:sSub>
                      <m:sSubPr>
                        <m:ctrlPr>
                          <a:rPr lang="en-CA" sz="5600">
                            <a:ea typeface="Times New Roman" panose="02020603050405020304" pitchFamily="18" charset="0"/>
                            <a:cs typeface="CMR12"/>
                          </a:rPr>
                        </m:ctrlPr>
                      </m:sSubPr>
                      <m:e>
                        <m:r>
                          <m:rPr>
                            <m:sty m:val="p"/>
                          </m:rPr>
                          <a:rPr lang="en-CA" sz="5600" b="0" i="0" baseline="0">
                            <a:ea typeface="Times New Roman" panose="02020603050405020304" pitchFamily="18" charset="0"/>
                            <a:cs typeface="CMR12"/>
                          </a:rPr>
                          <m:t>e</m:t>
                        </m:r>
                      </m:e>
                      <m:sub>
                        <m:r>
                          <m:rPr>
                            <m:sty m:val="p"/>
                          </m:rPr>
                          <a:rPr lang="en-CA" sz="5600" b="0" i="0" baseline="0">
                            <a:ea typeface="Times New Roman" panose="02020603050405020304" pitchFamily="18" charset="0"/>
                            <a:cs typeface="CMR12"/>
                          </a:rPr>
                          <m:t>i</m:t>
                        </m:r>
                      </m:sub>
                    </m:sSub>
                    <m:r>
                      <a:rPr lang="en-CA" sz="5600" b="0" i="0" baseline="0">
                        <a:ea typeface="Times New Roman" panose="02020603050405020304" pitchFamily="18" charset="0"/>
                        <a:cs typeface="CMR12"/>
                      </a:rPr>
                      <m:t>,</m:t>
                    </m:r>
                  </m:oMath>
                </a14:m>
                <a:r>
                  <a:rPr lang="en-CA" sz="5600" dirty="0">
                    <a:ea typeface="Times New Roman" panose="02020603050405020304" pitchFamily="18" charset="0"/>
                    <a:cs typeface="CMR12"/>
                  </a:rPr>
                  <a:t> </a:t>
                </a:r>
                <a14:m>
                  <m:oMath xmlns:m="http://schemas.openxmlformats.org/officeDocument/2006/math">
                    <m:sSub>
                      <m:sSubPr>
                        <m:ctrlPr>
                          <a:rPr lang="en-CA" sz="5600">
                            <a:ea typeface="Times New Roman" panose="02020603050405020304" pitchFamily="18" charset="0"/>
                            <a:cs typeface="CMR12"/>
                          </a:rPr>
                        </m:ctrlPr>
                      </m:sSubPr>
                      <m:e>
                        <m:r>
                          <m:rPr>
                            <m:sty m:val="p"/>
                          </m:rPr>
                          <a:rPr lang="en-CA" sz="5600" b="0" i="0" baseline="0">
                            <a:ea typeface="Times New Roman" panose="02020603050405020304" pitchFamily="18" charset="0"/>
                            <a:cs typeface="CMR12"/>
                          </a:rPr>
                          <m:t>a</m:t>
                        </m:r>
                      </m:e>
                      <m:sub>
                        <m:r>
                          <m:rPr>
                            <m:sty m:val="p"/>
                          </m:rPr>
                          <a:rPr lang="en-CA" sz="5600" b="0" i="0" baseline="0">
                            <a:ea typeface="Times New Roman" panose="02020603050405020304" pitchFamily="18" charset="0"/>
                            <a:cs typeface="CMR12"/>
                          </a:rPr>
                          <m:t>j</m:t>
                        </m:r>
                      </m:sub>
                    </m:sSub>
                  </m:oMath>
                </a14:m>
                <a:r>
                  <a:rPr lang="en-CA" sz="5600" dirty="0">
                    <a:ea typeface="Times New Roman" panose="02020603050405020304" pitchFamily="18" charset="0"/>
                    <a:cs typeface="CMR12"/>
                  </a:rPr>
                  <a:t>) monotonic non-decreasing, a </a:t>
                </a:r>
                <a:r>
                  <a:rPr lang="en-CA" sz="5600" dirty="0"/>
                  <a:t>necessary condition for females to have superior human resource stocks to males is that:</a:t>
                </a:r>
              </a:p>
              <a:p>
                <a:r>
                  <a:rPr lang="en-CA" sz="5600" dirty="0"/>
                  <a:t>                    </a:t>
                </a:r>
                <a14:m>
                  <m:oMath xmlns:m="http://schemas.openxmlformats.org/officeDocument/2006/math">
                    <m:sSub>
                      <m:sSubPr>
                        <m:ctrlPr>
                          <a:rPr lang="en-CA" sz="5600" i="1">
                            <a:latin typeface="Cambria Math" panose="02040503050406030204" pitchFamily="18" charset="0"/>
                          </a:rPr>
                        </m:ctrlPr>
                      </m:sSubPr>
                      <m:e>
                        <m:r>
                          <m:rPr>
                            <m:sty m:val="p"/>
                          </m:rPr>
                          <a:rPr lang="en-CA" sz="5600" b="0" i="0" baseline="0">
                            <a:latin typeface="Cambria Math" panose="02040503050406030204" pitchFamily="18" charset="0"/>
                          </a:rPr>
                          <m:t>F</m:t>
                        </m:r>
                      </m:e>
                      <m:sub>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G</m:t>
                        </m:r>
                      </m:sub>
                    </m:sSub>
                    <m:r>
                      <a:rPr lang="en-CA" sz="5600" b="0" i="0" baseline="0">
                        <a:latin typeface="Cambria Math" panose="02040503050406030204" pitchFamily="18" charset="0"/>
                      </a:rPr>
                      <m:t>≤</m:t>
                    </m:r>
                    <m:sSub>
                      <m:sSubPr>
                        <m:ctrlPr>
                          <a:rPr lang="en-CA" sz="5600" i="1">
                            <a:latin typeface="Cambria Math" panose="02040503050406030204" pitchFamily="18" charset="0"/>
                          </a:rPr>
                        </m:ctrlPr>
                      </m:sSubPr>
                      <m:e>
                        <m:r>
                          <m:rPr>
                            <m:sty m:val="p"/>
                          </m:rPr>
                          <a:rPr lang="en-CA" sz="5600" b="0" i="0" baseline="0">
                            <a:latin typeface="Cambria Math" panose="02040503050406030204" pitchFamily="18" charset="0"/>
                          </a:rPr>
                          <m:t>F</m:t>
                        </m:r>
                      </m:e>
                      <m:sub>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B</m:t>
                        </m:r>
                      </m:sub>
                    </m:sSub>
                    <m:r>
                      <a:rPr lang="en-CA" sz="5600" b="0" i="0" baseline="0">
                        <a:latin typeface="Cambria Math" panose="02040503050406030204" pitchFamily="18" charset="0"/>
                      </a:rPr>
                      <m:t> </m:t>
                    </m:r>
                    <m:r>
                      <m:rPr>
                        <m:sty m:val="p"/>
                      </m:rPr>
                      <a:rPr lang="en-CA" sz="5600" b="0" i="0" baseline="0">
                        <a:latin typeface="Cambria Math" panose="02040503050406030204" pitchFamily="18" charset="0"/>
                      </a:rPr>
                      <m:t>for</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all</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and</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with</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strict</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inequality</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somewhere</m:t>
                    </m:r>
                  </m:oMath>
                </a14:m>
                <a:endParaRPr lang="en-CA" sz="5600" dirty="0"/>
              </a:p>
              <a:p>
                <a:r>
                  <a:rPr lang="en-CA" sz="5600" dirty="0">
                    <a:ea typeface="Cambria Math" panose="02040503050406030204" pitchFamily="18" charset="0"/>
                    <a:cs typeface="CMR12"/>
                  </a:rPr>
                  <a:t>For </a:t>
                </a:r>
                <a14:m>
                  <m:oMath xmlns:m="http://schemas.openxmlformats.org/officeDocument/2006/math">
                    <m:r>
                      <m:rPr>
                        <m:sty m:val="p"/>
                      </m:rPr>
                      <a:rPr lang="en-CA" sz="5600">
                        <a:latin typeface="Cambria Math" panose="02040503050406030204" pitchFamily="18" charset="0"/>
                        <a:ea typeface="Cambria Math" panose="02040503050406030204" pitchFamily="18" charset="0"/>
                        <a:cs typeface="CMR12"/>
                      </a:rPr>
                      <m:t>θ</m:t>
                    </m:r>
                    <m:r>
                      <a:rPr lang="en-CA" sz="5600">
                        <a:latin typeface="Cambria Math" panose="02040503050406030204" pitchFamily="18" charset="0"/>
                        <a:ea typeface="Cambria Math" panose="02040503050406030204" pitchFamily="18" charset="0"/>
                        <a:cs typeface="CMR12"/>
                      </a:rPr>
                      <m:t>(</m:t>
                    </m:r>
                    <m:sSub>
                      <m:sSubPr>
                        <m:ctrlPr>
                          <a:rPr lang="en-CA" sz="5600" i="1">
                            <a:latin typeface="Cambria Math" panose="02040503050406030204" pitchFamily="18" charset="0"/>
                            <a:ea typeface="Times New Roman" panose="02020603050405020304" pitchFamily="18" charset="0"/>
                            <a:cs typeface="CMR12"/>
                          </a:rPr>
                        </m:ctrlPr>
                      </m:sSubPr>
                      <m:e>
                        <m:r>
                          <m:rPr>
                            <m:sty m:val="p"/>
                          </m:rPr>
                          <a:rPr lang="en-CA" sz="5600">
                            <a:latin typeface="Cambria Math" panose="02040503050406030204" pitchFamily="18" charset="0"/>
                            <a:ea typeface="Times New Roman" panose="02020603050405020304" pitchFamily="18" charset="0"/>
                            <a:cs typeface="CMR12"/>
                          </a:rPr>
                          <m:t>e</m:t>
                        </m:r>
                      </m:e>
                      <m:sub>
                        <m:r>
                          <m:rPr>
                            <m:sty m:val="p"/>
                          </m:rPr>
                          <a:rPr lang="en-CA" sz="5600">
                            <a:latin typeface="Cambria Math" panose="02040503050406030204" pitchFamily="18" charset="0"/>
                            <a:ea typeface="Times New Roman" panose="02020603050405020304" pitchFamily="18" charset="0"/>
                            <a:cs typeface="CMR12"/>
                          </a:rPr>
                          <m:t>i</m:t>
                        </m:r>
                      </m:sub>
                    </m:sSub>
                    <m:r>
                      <a:rPr lang="en-CA" sz="5600">
                        <a:latin typeface="Cambria Math" panose="02040503050406030204" pitchFamily="18" charset="0"/>
                        <a:ea typeface="Times New Roman" panose="02020603050405020304" pitchFamily="18" charset="0"/>
                        <a:cs typeface="CMR12"/>
                      </a:rPr>
                      <m:t>,</m:t>
                    </m:r>
                  </m:oMath>
                </a14:m>
                <a:r>
                  <a:rPr lang="en-CA" sz="5600" dirty="0">
                    <a:ea typeface="Times New Roman" panose="02020603050405020304" pitchFamily="18" charset="0"/>
                    <a:cs typeface="CMR12"/>
                  </a:rPr>
                  <a:t> </a:t>
                </a:r>
                <a14:m>
                  <m:oMath xmlns:m="http://schemas.openxmlformats.org/officeDocument/2006/math">
                    <m:sSub>
                      <m:sSubPr>
                        <m:ctrlPr>
                          <a:rPr lang="en-CA" sz="5600" i="1">
                            <a:latin typeface="Cambria Math" panose="02040503050406030204" pitchFamily="18" charset="0"/>
                            <a:ea typeface="Times New Roman" panose="02020603050405020304" pitchFamily="18" charset="0"/>
                            <a:cs typeface="CMR12"/>
                          </a:rPr>
                        </m:ctrlPr>
                      </m:sSubPr>
                      <m:e>
                        <m:r>
                          <m:rPr>
                            <m:sty m:val="p"/>
                          </m:rPr>
                          <a:rPr lang="en-CA" sz="5600">
                            <a:latin typeface="Cambria Math" panose="02040503050406030204" pitchFamily="18" charset="0"/>
                            <a:ea typeface="Times New Roman" panose="02020603050405020304" pitchFamily="18" charset="0"/>
                            <a:cs typeface="CMR12"/>
                          </a:rPr>
                          <m:t>a</m:t>
                        </m:r>
                      </m:e>
                      <m:sub>
                        <m:r>
                          <m:rPr>
                            <m:sty m:val="p"/>
                          </m:rPr>
                          <a:rPr lang="en-CA" sz="5600">
                            <a:latin typeface="Cambria Math" panose="02040503050406030204" pitchFamily="18" charset="0"/>
                            <a:ea typeface="Times New Roman" panose="02020603050405020304" pitchFamily="18" charset="0"/>
                            <a:cs typeface="CMR12"/>
                          </a:rPr>
                          <m:t>j</m:t>
                        </m:r>
                      </m:sub>
                    </m:sSub>
                  </m:oMath>
                </a14:m>
                <a:r>
                  <a:rPr lang="en-CA" sz="5600" dirty="0">
                    <a:ea typeface="Times New Roman" panose="02020603050405020304" pitchFamily="18" charset="0"/>
                    <a:cs typeface="CMR12"/>
                  </a:rPr>
                  <a:t>) monotonic non-decreasing </a:t>
                </a:r>
                <a:r>
                  <a:rPr lang="en-CA" sz="5600" dirty="0"/>
                  <a:t>concave the corresponding necessary condition is:</a:t>
                </a:r>
              </a:p>
              <a:p>
                <a:r>
                  <a:rPr lang="en-CA" sz="5600" dirty="0"/>
                  <a:t>                </a:t>
                </a:r>
                <a14:m>
                  <m:oMath xmlns:m="http://schemas.openxmlformats.org/officeDocument/2006/math">
                    <m:sSub>
                      <m:sSubPr>
                        <m:ctrlPr>
                          <a:rPr lang="en-CA" sz="5600" i="1">
                            <a:latin typeface="Cambria Math" panose="02040503050406030204" pitchFamily="18" charset="0"/>
                          </a:rPr>
                        </m:ctrlPr>
                      </m:sSubPr>
                      <m:e>
                        <m:r>
                          <m:rPr>
                            <m:sty m:val="p"/>
                          </m:rPr>
                          <a:rPr lang="en-CA" sz="5600" b="0" i="0" baseline="0">
                            <a:latin typeface="Cambria Math" panose="02040503050406030204" pitchFamily="18" charset="0"/>
                          </a:rPr>
                          <m:t>CF</m:t>
                        </m:r>
                      </m:e>
                      <m:sub>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G</m:t>
                        </m:r>
                      </m:sub>
                    </m:sSub>
                    <m:r>
                      <a:rPr lang="en-CA" sz="5600" b="0" i="0" baseline="0">
                        <a:latin typeface="Cambria Math" panose="02040503050406030204" pitchFamily="18" charset="0"/>
                      </a:rPr>
                      <m:t>≤</m:t>
                    </m:r>
                    <m:sSub>
                      <m:sSubPr>
                        <m:ctrlPr>
                          <a:rPr lang="en-CA" sz="5600" i="1">
                            <a:latin typeface="Cambria Math" panose="02040503050406030204" pitchFamily="18" charset="0"/>
                          </a:rPr>
                        </m:ctrlPr>
                      </m:sSubPr>
                      <m:e>
                        <m:r>
                          <m:rPr>
                            <m:sty m:val="p"/>
                          </m:rPr>
                          <a:rPr lang="en-CA" sz="5600" b="0" i="0" baseline="0">
                            <a:latin typeface="Cambria Math" panose="02040503050406030204" pitchFamily="18" charset="0"/>
                          </a:rPr>
                          <m:t>CF</m:t>
                        </m:r>
                      </m:e>
                      <m:sub>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m:t>
                        </m:r>
                        <m:r>
                          <m:rPr>
                            <m:sty m:val="p"/>
                          </m:rPr>
                          <a:rPr lang="en-CA" sz="5600" b="0" i="0" baseline="0">
                            <a:latin typeface="Cambria Math" panose="02040503050406030204" pitchFamily="18" charset="0"/>
                          </a:rPr>
                          <m:t>B</m:t>
                        </m:r>
                      </m:sub>
                    </m:sSub>
                    <m:r>
                      <a:rPr lang="en-CA" sz="5600" b="0" i="0" baseline="0">
                        <a:latin typeface="Cambria Math" panose="02040503050406030204" pitchFamily="18" charset="0"/>
                      </a:rPr>
                      <m:t> </m:t>
                    </m:r>
                    <m:r>
                      <m:rPr>
                        <m:sty m:val="p"/>
                      </m:rPr>
                      <a:rPr lang="en-CA" sz="5600" b="0" i="0" baseline="0">
                        <a:latin typeface="Cambria Math" panose="02040503050406030204" pitchFamily="18" charset="0"/>
                      </a:rPr>
                      <m:t>for</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all</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ic</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and</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jc</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with</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strict</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inequality</m:t>
                    </m:r>
                    <m:r>
                      <a:rPr lang="en-CA" sz="5600" b="0" i="0" baseline="0">
                        <a:latin typeface="Cambria Math" panose="02040503050406030204" pitchFamily="18" charset="0"/>
                      </a:rPr>
                      <m:t> </m:t>
                    </m:r>
                    <m:r>
                      <m:rPr>
                        <m:sty m:val="p"/>
                      </m:rPr>
                      <a:rPr lang="en-CA" sz="5600" b="0" i="0" baseline="0">
                        <a:latin typeface="Cambria Math" panose="02040503050406030204" pitchFamily="18" charset="0"/>
                      </a:rPr>
                      <m:t>somewhere</m:t>
                    </m:r>
                  </m:oMath>
                </a14:m>
                <a:r>
                  <a:rPr lang="en-CA" sz="5600" dirty="0"/>
                  <a:t> </a:t>
                </a:r>
              </a:p>
              <a:p>
                <a:r>
                  <a:rPr lang="en-CA" sz="5600" dirty="0" err="1"/>
                  <a:t>hese</a:t>
                </a:r>
                <a:r>
                  <a:rPr lang="en-CA" sz="5600" dirty="0"/>
                  <a:t> conditions may be examined by considering in the first instance CDCDF, the cumulated differences in the CDF’s and its related dominance index CDCDFI where:</a:t>
                </a:r>
              </a:p>
              <a:p>
                <a:pPr>
                  <a:lnSpc>
                    <a:spcPct val="107000"/>
                  </a:lnSpc>
                  <a:spcAft>
                    <a:spcPts val="800"/>
                  </a:spcAft>
                </a:pPr>
                <a14:m>
                  <m:oMath xmlns:m="http://schemas.openxmlformats.org/officeDocument/2006/math">
                    <m:sSub>
                      <m:sSubPr>
                        <m:ctrlPr>
                          <a:rPr lang="en-CA" sz="5600" i="1"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CDCD</m:t>
                        </m:r>
                      </m:e>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F</m:t>
                        </m:r>
                      </m:sub>
                    </m:sSub>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ctrlPr>
                                  <a:rPr lang="en-CA" sz="5600" i="1">
                                    <a:effectLst/>
                                    <a:latin typeface="Cambria Math" panose="02040503050406030204" pitchFamily="18" charset="0"/>
                                    <a:ea typeface="Times New Roman" panose="02020603050405020304" pitchFamily="18" charset="0"/>
                                    <a:cs typeface="CMR12"/>
                                  </a:rPr>
                                </m:ctrlPr>
                              </m:dPr>
                              <m:e>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oMath>
                </a14:m>
                <a:r>
                  <a:rPr lang="en-CA" sz="5600" dirty="0">
                    <a:solidFill>
                      <a:srgbClr val="222222"/>
                    </a:solidFill>
                    <a:effectLst/>
                    <a:ea typeface="Times New Roman" panose="02020603050405020304" pitchFamily="18" charset="0"/>
                    <a:cs typeface="Arial" panose="020B0604020202020204" pitchFamily="34" charset="0"/>
                  </a:rPr>
                  <a:t>  and </a:t>
                </a:r>
                <a14:m>
                  <m:oMath xmlns:m="http://schemas.openxmlformats.org/officeDocument/2006/math">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 </m:t>
                    </m:r>
                    <m:sSub>
                      <m:sSubPr>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CDCDI</m:t>
                        </m:r>
                      </m:e>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F</m:t>
                        </m:r>
                      </m:sub>
                    </m:sSub>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ctrlPr>
                                  <a:rPr lang="en-CA" sz="5600" i="1">
                                    <a:effectLst/>
                                    <a:latin typeface="Cambria Math" panose="02040503050406030204" pitchFamily="18" charset="0"/>
                                    <a:ea typeface="Times New Roman" panose="02020603050405020304" pitchFamily="18" charset="0"/>
                                    <a:cs typeface="CMR12"/>
                                  </a:rPr>
                                </m:ctrlPr>
                              </m:dPr>
                              <m:e>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begChr m:val="|"/>
                                <m:endChr m:val="|"/>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dPr>
                              <m:e>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oMath>
                </a14:m>
                <a:r>
                  <a:rPr lang="en-CA" sz="5600" dirty="0">
                    <a:solidFill>
                      <a:srgbClr val="222222"/>
                    </a:solidFill>
                    <a:effectLst/>
                    <a:ea typeface="Times New Roman" panose="02020603050405020304" pitchFamily="18" charset="0"/>
                    <a:cs typeface="Arial" panose="020B0604020202020204" pitchFamily="34" charset="0"/>
                  </a:rPr>
                  <a:t> </a:t>
                </a:r>
              </a:p>
              <a:p>
                <a:pPr>
                  <a:lnSpc>
                    <a:spcPct val="107000"/>
                  </a:lnSpc>
                  <a:spcAft>
                    <a:spcPts val="800"/>
                  </a:spcAft>
                </a:pPr>
                <a14:m>
                  <m:oMath xmlns:m="http://schemas.openxmlformats.org/officeDocument/2006/math">
                    <m:sSub>
                      <m:sSubPr>
                        <m:ctrlPr>
                          <a:rPr lang="en-CA" sz="5600" i="1"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CDCCD</m:t>
                        </m:r>
                      </m:e>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F</m:t>
                        </m:r>
                      </m:sub>
                    </m:sSub>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ctrlPr>
                                  <a:rPr lang="en-CA" sz="5600" i="1">
                                    <a:effectLst/>
                                    <a:latin typeface="Cambria Math" panose="02040503050406030204" pitchFamily="18" charset="0"/>
                                    <a:ea typeface="Times New Roman" panose="02020603050405020304" pitchFamily="18" charset="0"/>
                                    <a:cs typeface="CMR12"/>
                                  </a:rPr>
                                </m:ctrlPr>
                              </m:dPr>
                              <m:e>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C</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C</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oMath>
                </a14:m>
                <a:r>
                  <a:rPr lang="en-CA" sz="5600" dirty="0">
                    <a:solidFill>
                      <a:srgbClr val="222222"/>
                    </a:solidFill>
                    <a:effectLst/>
                    <a:ea typeface="Times New Roman" panose="02020603050405020304" pitchFamily="18" charset="0"/>
                    <a:cs typeface="Arial" panose="020B0604020202020204" pitchFamily="34" charset="0"/>
                  </a:rPr>
                  <a:t>  and </a:t>
                </a:r>
                <a14:m>
                  <m:oMath xmlns:m="http://schemas.openxmlformats.org/officeDocument/2006/math">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 </m:t>
                    </m:r>
                    <m:sSub>
                      <m:sSubPr>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CDCCDI</m:t>
                        </m:r>
                      </m:e>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F</m:t>
                        </m:r>
                      </m:sub>
                    </m:sSub>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ctrlPr>
                                  <a:rPr lang="en-CA" sz="5600" i="1">
                                    <a:effectLst/>
                                    <a:latin typeface="Cambria Math" panose="02040503050406030204" pitchFamily="18" charset="0"/>
                                    <a:ea typeface="Times New Roman" panose="02020603050405020304" pitchFamily="18" charset="0"/>
                                    <a:cs typeface="CMR12"/>
                                  </a:rPr>
                                </m:ctrlPr>
                              </m:dPr>
                              <m:e>
                                <m:r>
                                  <a:rPr lang="en-CA" sz="5600" b="0" i="0" baseline="0">
                                    <a:effectLst/>
                                    <a:latin typeface="Cambria Math" panose="02040503050406030204" pitchFamily="18" charset="0"/>
                                    <a:ea typeface="Times New Roman" panose="02020603050405020304" pitchFamily="18" charset="0"/>
                                    <a:cs typeface="CMR12"/>
                                  </a:rPr>
                                  <m:t> </m:t>
                                </m:r>
                                <m:r>
                                  <m:rPr>
                                    <m:sty m:val="p"/>
                                  </m:rPr>
                                  <a:rPr lang="en-CA" sz="5600" b="0" i="0" baseline="0">
                                    <a:effectLst/>
                                    <a:latin typeface="Cambria Math" panose="02040503050406030204" pitchFamily="18" charset="0"/>
                                    <a:ea typeface="Times New Roman" panose="02020603050405020304" pitchFamily="18" charset="0"/>
                                    <a:cs typeface="CMR12"/>
                                  </a:rPr>
                                  <m:t>C</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CF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I</m:t>
                        </m:r>
                      </m:sup>
                      <m:e>
                        <m:nary>
                          <m:naryPr>
                            <m:chr m:val="∑"/>
                            <m:limLoc m:val="subSup"/>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naryPr>
                          <m:sub>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=1</m:t>
                            </m:r>
                          </m:sub>
                          <m:sup>
                            <m:r>
                              <m:rPr>
                                <m:sty m:val="p"/>
                              </m:rPr>
                              <a:rPr lang="en-CA" sz="5600" b="0" i="0" baseline="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J</m:t>
                            </m:r>
                          </m:sup>
                          <m:e>
                            <m:d>
                              <m:dPr>
                                <m:begChr m:val="|"/>
                                <m:endChr m:val="|"/>
                                <m:ctrlPr>
                                  <a:rPr lang="en-CA" sz="5600" i="1">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dPr>
                              <m:e>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CF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M</m:t>
                                    </m:r>
                                  </m:sub>
                                </m:sSub>
                                <m:r>
                                  <a:rPr lang="en-CA" sz="5600" b="0" i="0" baseline="0">
                                    <a:effectLst/>
                                    <a:latin typeface="Cambria Math" panose="02040503050406030204" pitchFamily="18" charset="0"/>
                                    <a:ea typeface="Times New Roman" panose="02020603050405020304" pitchFamily="18" charset="0"/>
                                    <a:cs typeface="CMR12"/>
                                  </a:rPr>
                                  <m:t>− </m:t>
                                </m:r>
                                <m:sSub>
                                  <m:sSubPr>
                                    <m:ctrlPr>
                                      <a:rPr lang="en-CA" sz="5600" i="1">
                                        <a:effectLst/>
                                        <a:latin typeface="Cambria Math" panose="02040503050406030204" pitchFamily="18" charset="0"/>
                                        <a:ea typeface="Times New Roman" panose="02020603050405020304" pitchFamily="18" charset="0"/>
                                        <a:cs typeface="CMR12"/>
                                      </a:rPr>
                                    </m:ctrlPr>
                                  </m:sSubPr>
                                  <m:e>
                                    <m:r>
                                      <m:rPr>
                                        <m:sty m:val="p"/>
                                      </m:rPr>
                                      <a:rPr lang="en-CA" sz="5600" b="0" i="0" baseline="0">
                                        <a:effectLst/>
                                        <a:latin typeface="Cambria Math" panose="02040503050406030204" pitchFamily="18" charset="0"/>
                                        <a:ea typeface="Times New Roman" panose="02020603050405020304" pitchFamily="18" charset="0"/>
                                        <a:cs typeface="CMR12"/>
                                      </a:rPr>
                                      <m:t>CF</m:t>
                                    </m:r>
                                  </m:e>
                                  <m:sub>
                                    <m:r>
                                      <m:rPr>
                                        <m:sty m:val="p"/>
                                      </m:rPr>
                                      <a:rPr lang="en-CA" sz="5600" b="0" i="0" baseline="0">
                                        <a:effectLst/>
                                        <a:latin typeface="Cambria Math" panose="02040503050406030204" pitchFamily="18" charset="0"/>
                                        <a:ea typeface="Times New Roman" panose="02020603050405020304" pitchFamily="18" charset="0"/>
                                        <a:cs typeface="CMR12"/>
                                      </a:rPr>
                                      <m:t>i</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j</m:t>
                                    </m:r>
                                    <m:r>
                                      <a:rPr lang="en-CA" sz="5600" b="0" i="0" baseline="0">
                                        <a:effectLst/>
                                        <a:latin typeface="Cambria Math" panose="02040503050406030204" pitchFamily="18" charset="0"/>
                                        <a:ea typeface="Times New Roman" panose="02020603050405020304" pitchFamily="18" charset="0"/>
                                        <a:cs typeface="CMR12"/>
                                      </a:rPr>
                                      <m:t>,</m:t>
                                    </m:r>
                                    <m:r>
                                      <m:rPr>
                                        <m:sty m:val="p"/>
                                      </m:rPr>
                                      <a:rPr lang="en-CA" sz="5600" b="0" i="0" baseline="0">
                                        <a:effectLst/>
                                        <a:latin typeface="Cambria Math" panose="02040503050406030204" pitchFamily="18" charset="0"/>
                                        <a:ea typeface="Times New Roman" panose="02020603050405020304" pitchFamily="18" charset="0"/>
                                        <a:cs typeface="CMR12"/>
                                      </a:rPr>
                                      <m:t>F</m:t>
                                    </m:r>
                                  </m:sub>
                                </m:sSub>
                              </m:e>
                            </m:d>
                          </m:e>
                        </m:nary>
                      </m:e>
                    </m:nary>
                  </m:oMath>
                </a14:m>
                <a:endParaRPr lang="en-CA" sz="5600" dirty="0">
                  <a:effectLst/>
                  <a:ea typeface="Calibri" panose="020F0502020204030204" pitchFamily="34" charset="0"/>
                  <a:cs typeface="Times New Roman" panose="02020603050405020304" pitchFamily="18" charset="0"/>
                </a:endParaRPr>
              </a:p>
              <a:p>
                <a:pPr>
                  <a:lnSpc>
                    <a:spcPct val="107000"/>
                  </a:lnSpc>
                  <a:spcAft>
                    <a:spcPts val="800"/>
                  </a:spcAft>
                </a:pPr>
                <a14:m>
                  <m:oMath xmlns:m="http://schemas.openxmlformats.org/officeDocument/2006/math">
                    <m:sSub>
                      <m:sSubPr>
                        <m:ctrlPr>
                          <a:rPr lang="en-CA" sz="5600"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CDCD</m:t>
                        </m:r>
                      </m:e>
                      <m:sub>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m:t>
                        </m:r>
                        <m: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F</m:t>
                        </m:r>
                      </m:sub>
                    </m:sSub>
                  </m:oMath>
                </a14:m>
                <a:r>
                  <a:rPr lang="en-CA" sz="5600" dirty="0">
                    <a:effectLst/>
                    <a:ea typeface="Calibri" panose="020F0502020204030204" pitchFamily="34" charset="0"/>
                    <a:cs typeface="Times New Roman" panose="02020603050405020304" pitchFamily="18" charset="0"/>
                  </a:rPr>
                  <a:t> (</a:t>
                </a:r>
                <a14:m>
                  <m:oMath xmlns:m="http://schemas.openxmlformats.org/officeDocument/2006/math">
                    <m:sSub>
                      <m:sSubPr>
                        <m:ctrlPr>
                          <a:rPr lang="en-CA" sz="5600"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m:t>
                        </m:r>
                        <m:r>
                          <m:rPr>
                            <m:sty m:val="p"/>
                          </m:rPr>
                          <a:rPr lang="en-CA" sz="5600" b="0" i="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C</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m:t>
                        </m:r>
                      </m:e>
                      <m:sub>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m:t>
                        </m:r>
                        <m: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F</m:t>
                        </m:r>
                      </m:sub>
                    </m:sSub>
                    <m:r>
                      <a:rPr lang="en-CA" sz="5600" b="0" i="1"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a:rPr lang="en-CA" sz="5600" i="1">
                        <a:solidFill>
                          <a:srgbClr val="222222"/>
                        </a:solidFill>
                        <a:latin typeface="Cambria Math" panose="02040503050406030204" pitchFamily="18" charset="0"/>
                        <a:ea typeface="Times New Roman" panose="02020603050405020304" pitchFamily="18" charset="0"/>
                        <a:cs typeface="Arial" panose="020B0604020202020204" pitchFamily="34" charset="0"/>
                      </a:rPr>
                      <m:t> </m:t>
                    </m:r>
                  </m:oMath>
                </a14:m>
                <a:r>
                  <a:rPr lang="en-CA" sz="5600" dirty="0">
                    <a:effectLst/>
                    <a:ea typeface="Calibri" panose="020F0502020204030204" pitchFamily="34" charset="0"/>
                    <a:cs typeface="Times New Roman" panose="02020603050405020304" pitchFamily="18" charset="0"/>
                  </a:rPr>
                  <a:t>&gt;0 and </a:t>
                </a:r>
                <a14:m>
                  <m:oMath xmlns:m="http://schemas.openxmlformats.org/officeDocument/2006/math">
                    <m:sSub>
                      <m:sSubPr>
                        <m:ctrlPr>
                          <a:rPr lang="en-CA" sz="5600"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CDCDI</m:t>
                        </m:r>
                      </m:e>
                      <m:sub>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m:t>
                        </m:r>
                        <m: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F</m:t>
                        </m:r>
                      </m:sub>
                    </m:sSub>
                    <m:r>
                      <a:rPr lang="en-CA" sz="5600" b="0" i="1"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 </m:t>
                    </m:r>
                    <m:d>
                      <m:dPr>
                        <m:ctrlPr>
                          <a:rPr lang="en-CA" sz="5600" b="0" i="1"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dPr>
                      <m:e>
                        <m:sSub>
                          <m:sSubPr>
                            <m:ctrlPr>
                              <a:rPr lang="en-CA" sz="5600"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m:t>
                            </m:r>
                            <m:r>
                              <m:rPr>
                                <m:sty m:val="p"/>
                              </m:rPr>
                              <a:rPr lang="en-CA" sz="5600" b="0" i="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C</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CDI</m:t>
                            </m:r>
                          </m:e>
                          <m:sub>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m:t>
                            </m:r>
                            <m: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m:rPr>
                                <m:sty m:val="p"/>
                              </m:rPr>
                              <a:rPr lang="en-CA" sz="5600">
                                <a:solidFill>
                                  <a:srgbClr val="222222"/>
                                </a:solidFill>
                                <a:latin typeface="Cambria Math" panose="02040503050406030204" pitchFamily="18" charset="0"/>
                                <a:ea typeface="Times New Roman" panose="02020603050405020304" pitchFamily="18" charset="0"/>
                                <a:cs typeface="Arial" panose="020B0604020202020204" pitchFamily="34" charset="0"/>
                              </a:rPr>
                              <m:t>F</m:t>
                            </m:r>
                          </m:sub>
                        </m:sSub>
                      </m:e>
                    </m:d>
                    <m:r>
                      <a:rPr lang="en-CA" sz="5600" b="0" i="1"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=1</m:t>
                    </m:r>
                  </m:oMath>
                </a14:m>
                <a:r>
                  <a:rPr lang="en-CA" sz="5600" dirty="0">
                    <a:effectLst/>
                    <a:ea typeface="Calibri" panose="020F0502020204030204" pitchFamily="34" charset="0"/>
                    <a:cs typeface="Times New Roman" panose="02020603050405020304" pitchFamily="18" charset="0"/>
                  </a:rPr>
                  <a:t>    First Order Dominance (Second Order Dominance) prevails</a:t>
                </a:r>
              </a:p>
              <a:p>
                <a:pPr>
                  <a:lnSpc>
                    <a:spcPct val="107000"/>
                  </a:lnSpc>
                  <a:spcAft>
                    <a:spcPts val="800"/>
                  </a:spcAft>
                </a:pPr>
                <a:endParaRPr lang="en-CA" sz="3300" b="1" dirty="0"/>
              </a:p>
            </p:txBody>
          </p:sp>
        </mc:Choice>
        <mc:Fallback>
          <p:sp>
            <p:nvSpPr>
              <p:cNvPr id="3" name="Content Placeholder 2">
                <a:extLst>
                  <a:ext uri="{FF2B5EF4-FFF2-40B4-BE49-F238E27FC236}">
                    <a16:creationId xmlns:a16="http://schemas.microsoft.com/office/drawing/2014/main" id="{EC9C53E0-5EA0-42D8-9350-AA61A8E270AC}"/>
                  </a:ext>
                </a:extLst>
              </p:cNvPr>
              <p:cNvSpPr>
                <a:spLocks noGrp="1" noRot="1" noChangeAspect="1" noMove="1" noResize="1" noEditPoints="1" noAdjustHandles="1" noChangeArrowheads="1" noChangeShapeType="1" noTextEdit="1"/>
              </p:cNvSpPr>
              <p:nvPr>
                <p:ph idx="1"/>
              </p:nvPr>
            </p:nvSpPr>
            <p:spPr>
              <a:xfrm>
                <a:off x="838200" y="1976581"/>
                <a:ext cx="10515600" cy="4200381"/>
              </a:xfrm>
              <a:blipFill>
                <a:blip r:embed="rId3"/>
                <a:stretch>
                  <a:fillRect l="-116" t="-3919"/>
                </a:stretch>
              </a:blipFill>
            </p:spPr>
            <p:txBody>
              <a:bodyPr/>
              <a:lstStyle/>
              <a:p>
                <a:r>
                  <a:rPr lang="en-CA">
                    <a:noFill/>
                  </a:rPr>
                  <a:t> </a:t>
                </a:r>
              </a:p>
            </p:txBody>
          </p:sp>
        </mc:Fallback>
      </mc:AlternateContent>
    </p:spTree>
    <p:extLst>
      <p:ext uri="{BB962C8B-B14F-4D97-AF65-F5344CB8AC3E}">
        <p14:creationId xmlns:p14="http://schemas.microsoft.com/office/powerpoint/2010/main" val="342929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C8B43-1D36-406F-A1C4-55DF43295073}"/>
              </a:ext>
            </a:extLst>
          </p:cNvPr>
          <p:cNvSpPr>
            <a:spLocks noGrp="1"/>
          </p:cNvSpPr>
          <p:nvPr>
            <p:ph type="title"/>
          </p:nvPr>
        </p:nvSpPr>
        <p:spPr/>
        <p:txBody>
          <a:bodyPr/>
          <a:lstStyle/>
          <a:p>
            <a:r>
              <a:rPr lang="en-CA" dirty="0"/>
              <a:t>Female Male Dominance Comparisons.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05854B3-9444-4C11-987A-068DC0ADAA3B}"/>
                  </a:ext>
                </a:extLst>
              </p:cNvPr>
              <p:cNvSpPr>
                <a:spLocks noGrp="1"/>
              </p:cNvSpPr>
              <p:nvPr>
                <p:ph idx="1"/>
              </p:nvPr>
            </p:nvSpPr>
            <p:spPr/>
            <p:txBody>
              <a:bodyPr>
                <a:normAutofit fontScale="62500" lnSpcReduction="20000"/>
              </a:bodyPr>
              <a:lstStyle/>
              <a:p>
                <a:pPr>
                  <a:lnSpc>
                    <a:spcPct val="107000"/>
                  </a:lnSpc>
                  <a:spcAft>
                    <a:spcPts val="800"/>
                  </a:spcAft>
                </a:pPr>
                <a:r>
                  <a:rPr lang="en-CA" sz="2800" b="1" dirty="0">
                    <a:effectLst/>
                    <a:ea typeface="Calibri" panose="020F0502020204030204" pitchFamily="34" charset="0"/>
                    <a:cs typeface="Times New Roman" panose="02020603050405020304" pitchFamily="18" charset="0"/>
                  </a:rPr>
                  <a:t> First Order Comparison                             Second Order Comparison</a:t>
                </a:r>
              </a:p>
              <a:p>
                <a:pPr>
                  <a:lnSpc>
                    <a:spcPct val="107000"/>
                  </a:lnSpc>
                  <a:spcAft>
                    <a:spcPts val="800"/>
                  </a:spcAft>
                </a:pPr>
                <a:r>
                  <a:rPr lang="en-CA" sz="2800" b="1" dirty="0">
                    <a:solidFill>
                      <a:srgbClr val="222222"/>
                    </a:solidFill>
                    <a:effectLst/>
                    <a:ea typeface="Times New Roman" panose="02020603050405020304" pitchFamily="18" charset="0"/>
                    <a:cs typeface="Arial" panose="020B0604020202020204" pitchFamily="34" charset="0"/>
                  </a:rPr>
                  <a:t>                                       </a:t>
                </a:r>
                <a14:m>
                  <m:oMath xmlns:m="http://schemas.openxmlformats.org/officeDocument/2006/math">
                    <m:sSub>
                      <m:sSubPr>
                        <m:ctrlPr>
                          <a:rPr lang="en-CA" sz="2800" b="1" i="1"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ctrlPr>
                      </m:sSubPr>
                      <m:e>
                        <m:r>
                          <a:rPr lang="en-CA" sz="2800" b="1" i="0" baseline="0"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𝐂𝐃𝐂𝐃</m:t>
                        </m:r>
                      </m:e>
                      <m:sub>
                        <m:r>
                          <a:rPr lang="en-CA" sz="2800" b="1" i="0" baseline="0"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𝐌</m:t>
                        </m:r>
                        <m:r>
                          <a:rPr lang="en-CA" sz="2800" b="1" i="0" baseline="0"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m:t>
                        </m:r>
                        <m:r>
                          <a:rPr lang="en-CA" sz="2800" b="1" i="0" baseline="0" smtClean="0">
                            <a:solidFill>
                              <a:srgbClr val="222222"/>
                            </a:solidFill>
                            <a:effectLst/>
                            <a:latin typeface="Cambria Math" panose="02040503050406030204" pitchFamily="18" charset="0"/>
                            <a:ea typeface="Times New Roman" panose="02020603050405020304" pitchFamily="18" charset="0"/>
                            <a:cs typeface="Arial" panose="020B0604020202020204" pitchFamily="34" charset="0"/>
                          </a:rPr>
                          <m:t>𝐅</m:t>
                        </m:r>
                      </m:sub>
                    </m:sSub>
                  </m:oMath>
                </a14:m>
                <a:r>
                  <a:rPr lang="en-CA" sz="2800" b="1" dirty="0">
                    <a:effectLst/>
                    <a:ea typeface="Calibri" panose="020F0502020204030204" pitchFamily="34" charset="0"/>
                    <a:cs typeface="Times New Roman" panose="02020603050405020304" pitchFamily="18" charset="0"/>
                  </a:rPr>
                  <a:t>                </a:t>
                </a:r>
                <a14:m>
                  <m:oMath xmlns:m="http://schemas.openxmlformats.org/officeDocument/2006/math">
                    <m:sSub>
                      <m:sSubPr>
                        <m:ctrlPr>
                          <a:rPr lang="en-CA" sz="2800" b="1"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𝐂𝐃𝐂𝐃𝐈</m:t>
                        </m:r>
                      </m:e>
                      <m:sub>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𝐌</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𝐅</m:t>
                        </m:r>
                      </m:sub>
                    </m:sSub>
                  </m:oMath>
                </a14:m>
                <a:r>
                  <a:rPr lang="en-CA" sz="2800" b="1" dirty="0">
                    <a:effectLst/>
                    <a:ea typeface="Calibri" panose="020F0502020204030204" pitchFamily="34" charset="0"/>
                    <a:cs typeface="Times New Roman" panose="02020603050405020304" pitchFamily="18" charset="0"/>
                  </a:rPr>
                  <a:t>                         </a:t>
                </a:r>
                <a14:m>
                  <m:oMath xmlns:m="http://schemas.openxmlformats.org/officeDocument/2006/math">
                    <m:sSub>
                      <m:sSubPr>
                        <m:ctrlPr>
                          <a:rPr lang="en-CA" sz="2800" b="1"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𝐂𝐃𝐂𝐂𝐃</m:t>
                        </m:r>
                      </m:e>
                      <m:sub>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𝐌</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𝐅</m:t>
                        </m:r>
                      </m:sub>
                    </m:sSub>
                  </m:oMath>
                </a14:m>
                <a:r>
                  <a:rPr lang="en-CA" sz="2800" b="1" dirty="0">
                    <a:effectLst/>
                    <a:ea typeface="Calibri" panose="020F0502020204030204" pitchFamily="34" charset="0"/>
                    <a:cs typeface="Times New Roman" panose="02020603050405020304" pitchFamily="18" charset="0"/>
                  </a:rPr>
                  <a:t>            </a:t>
                </a:r>
                <a14:m>
                  <m:oMath xmlns:m="http://schemas.openxmlformats.org/officeDocument/2006/math">
                    <m:sSub>
                      <m:sSubPr>
                        <m:ctrlPr>
                          <a:rPr lang="en-CA" sz="2800" b="1" i="1">
                            <a:solidFill>
                              <a:srgbClr val="222222"/>
                            </a:solidFill>
                            <a:latin typeface="Cambria Math" panose="02040503050406030204" pitchFamily="18" charset="0"/>
                            <a:ea typeface="Times New Roman" panose="02020603050405020304" pitchFamily="18" charset="0"/>
                            <a:cs typeface="Arial" panose="020B0604020202020204" pitchFamily="34" charset="0"/>
                          </a:rPr>
                        </m:ctrlPr>
                      </m:sSubPr>
                      <m:e>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𝐂𝐃𝐂𝐂𝐃𝐈</m:t>
                        </m:r>
                      </m:e>
                      <m:sub>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𝐌</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m:t>
                        </m:r>
                        <m:r>
                          <a:rPr lang="en-CA" sz="2800" b="1" i="0" baseline="0" smtClean="0">
                            <a:solidFill>
                              <a:srgbClr val="222222"/>
                            </a:solidFill>
                            <a:latin typeface="Cambria Math" panose="02040503050406030204" pitchFamily="18" charset="0"/>
                            <a:ea typeface="Times New Roman" panose="02020603050405020304" pitchFamily="18" charset="0"/>
                            <a:cs typeface="Arial" panose="020B0604020202020204" pitchFamily="34" charset="0"/>
                          </a:rPr>
                          <m:t>𝐅</m:t>
                        </m:r>
                      </m:sub>
                    </m:sSub>
                  </m:oMath>
                </a14:m>
                <a:endParaRPr lang="en-CA" sz="2800" b="1" dirty="0">
                  <a:effectLst/>
                  <a:ea typeface="Calibri" panose="020F0502020204030204" pitchFamily="34" charset="0"/>
                  <a:cs typeface="Times New Roman" panose="02020603050405020304" pitchFamily="18" charset="0"/>
                </a:endParaRPr>
              </a:p>
              <a:p>
                <a:pPr>
                  <a:lnSpc>
                    <a:spcPct val="107000"/>
                  </a:lnSpc>
                  <a:spcAft>
                    <a:spcPts val="800"/>
                  </a:spcAft>
                </a:pPr>
                <a:r>
                  <a:rPr lang="en-CA" sz="2800" b="1" dirty="0">
                    <a:effectLst/>
                    <a:ea typeface="Calibri" panose="020F0502020204030204" pitchFamily="34" charset="0"/>
                    <a:cs typeface="Times New Roman" panose="02020603050405020304" pitchFamily="18" charset="0"/>
                  </a:rPr>
                  <a:t>2001                               </a:t>
                </a:r>
                <a:r>
                  <a:rPr lang="en-CA" sz="2800" b="1" dirty="0">
                    <a:effectLst/>
                    <a:ea typeface="Calibri" panose="020F0502020204030204" pitchFamily="34" charset="0"/>
                  </a:rPr>
                  <a:t>0.60293                  0.69149                            </a:t>
                </a:r>
                <a:r>
                  <a:rPr lang="en-CA" sz="2800" b="1" dirty="0">
                    <a:effectLst/>
                    <a:ea typeface="Calibri" panose="020F0502020204030204" pitchFamily="34" charset="0"/>
                    <a:cs typeface="Times New Roman" panose="02020603050405020304" pitchFamily="18" charset="0"/>
                  </a:rPr>
                  <a:t> 8.76497                 1.00000</a:t>
                </a:r>
              </a:p>
              <a:p>
                <a:pPr>
                  <a:lnSpc>
                    <a:spcPct val="107000"/>
                  </a:lnSpc>
                  <a:spcAft>
                    <a:spcPts val="800"/>
                  </a:spcAft>
                </a:pPr>
                <a:r>
                  <a:rPr lang="en-CA" sz="2800" b="1" dirty="0">
                    <a:effectLst/>
                    <a:ea typeface="Calibri" panose="020F0502020204030204" pitchFamily="34" charset="0"/>
                    <a:cs typeface="Times New Roman" panose="02020603050405020304" pitchFamily="18" charset="0"/>
                  </a:rPr>
                  <a:t>2006                               0.60967                  0.68711                             8.73739                 1.00000</a:t>
                </a:r>
              </a:p>
              <a:p>
                <a:pPr>
                  <a:lnSpc>
                    <a:spcPct val="107000"/>
                  </a:lnSpc>
                  <a:spcAft>
                    <a:spcPts val="800"/>
                  </a:spcAft>
                </a:pPr>
                <a:r>
                  <a:rPr lang="en-CA" sz="2800" b="1" dirty="0">
                    <a:effectLst/>
                    <a:ea typeface="Calibri" panose="020F0502020204030204" pitchFamily="34" charset="0"/>
                    <a:cs typeface="Times New Roman" panose="02020603050405020304" pitchFamily="18" charset="0"/>
                  </a:rPr>
                  <a:t>2011                               0.70140                  0.74764                             9.99909                 1.00000</a:t>
                </a:r>
              </a:p>
              <a:p>
                <a:r>
                  <a:rPr lang="en-CA" sz="2800" b="1" dirty="0">
                    <a:effectLst/>
                    <a:ea typeface="Calibri" panose="020F0502020204030204" pitchFamily="34" charset="0"/>
                  </a:rPr>
                  <a:t>2016                               0.84599                  0.86380                           11.67396                 1.00000 </a:t>
                </a:r>
              </a:p>
              <a:p>
                <a:r>
                  <a:rPr lang="en-CA" sz="2800" b="1" dirty="0"/>
                  <a:t>In contrast to their income distributions, the increasing cumulated absolute differences of Female and Male human resource CDFs over time are indicative of some distributional separation over the years. Indeed, Female distributions stochastically dominate Male distributions at the second order throughout the period so that, if human resources are a non-decreasing concave function of embodied human capital, females can be deemed to have superior human resources to males over the period, furthermore the gap is widening (in this situation the cumulated differences will be the same as the cumulated absolute differences, and they are growing over time).</a:t>
                </a:r>
                <a:endParaRPr lang="en-CA" dirty="0"/>
              </a:p>
            </p:txBody>
          </p:sp>
        </mc:Choice>
        <mc:Fallback>
          <p:sp>
            <p:nvSpPr>
              <p:cNvPr id="3" name="Content Placeholder 2">
                <a:extLst>
                  <a:ext uri="{FF2B5EF4-FFF2-40B4-BE49-F238E27FC236}">
                    <a16:creationId xmlns:a16="http://schemas.microsoft.com/office/drawing/2014/main" id="{905854B3-9444-4C11-987A-068DC0ADAA3B}"/>
                  </a:ext>
                </a:extLst>
              </p:cNvPr>
              <p:cNvSpPr>
                <a:spLocks noGrp="1" noRot="1" noChangeAspect="1" noMove="1" noResize="1" noEditPoints="1" noAdjustHandles="1" noChangeArrowheads="1" noChangeShapeType="1" noTextEdit="1"/>
              </p:cNvSpPr>
              <p:nvPr>
                <p:ph idx="1"/>
              </p:nvPr>
            </p:nvSpPr>
            <p:spPr>
              <a:blipFill>
                <a:blip r:embed="rId2"/>
                <a:stretch>
                  <a:fillRect l="-406" t="-1541" r="-116"/>
                </a:stretch>
              </a:blipFill>
            </p:spPr>
            <p:txBody>
              <a:bodyPr/>
              <a:lstStyle/>
              <a:p>
                <a:r>
                  <a:rPr lang="en-CA">
                    <a:noFill/>
                  </a:rPr>
                  <a:t> </a:t>
                </a:r>
              </a:p>
            </p:txBody>
          </p:sp>
        </mc:Fallback>
      </mc:AlternateContent>
    </p:spTree>
    <p:extLst>
      <p:ext uri="{BB962C8B-B14F-4D97-AF65-F5344CB8AC3E}">
        <p14:creationId xmlns:p14="http://schemas.microsoft.com/office/powerpoint/2010/main" val="106242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418" y="457200"/>
            <a:ext cx="10515600" cy="1325563"/>
          </a:xfrm>
        </p:spPr>
        <p:txBody>
          <a:bodyPr>
            <a:noAutofit/>
          </a:bodyPr>
          <a:lstStyle/>
          <a:p>
            <a:r>
              <a:rPr lang="en-CA" sz="3000" b="1" dirty="0"/>
              <a:t>Utopia-Dystopia Average Absolute Rank Differences (Female – Male). Males outrank Females in Incomes but rank differences (gaps) are narrowing, Females outrank males in Human Resources but gaps are widening at the first order.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4812491"/>
              </p:ext>
            </p:extLst>
          </p:nvPr>
        </p:nvGraphicFramePr>
        <p:xfrm>
          <a:off x="580445" y="2027584"/>
          <a:ext cx="10574572" cy="4373214"/>
        </p:xfrm>
        <a:graphic>
          <a:graphicData uri="http://schemas.openxmlformats.org/drawingml/2006/table">
            <a:tbl>
              <a:tblPr firstRow="1" firstCol="1" bandRow="1">
                <a:tableStyleId>{5C22544A-7EE6-4342-B048-85BDC9FD1C3A}</a:tableStyleId>
              </a:tblPr>
              <a:tblGrid>
                <a:gridCol w="2078723">
                  <a:extLst>
                    <a:ext uri="{9D8B030D-6E8A-4147-A177-3AD203B41FA5}">
                      <a16:colId xmlns:a16="http://schemas.microsoft.com/office/drawing/2014/main" val="712587167"/>
                    </a:ext>
                  </a:extLst>
                </a:gridCol>
                <a:gridCol w="4328224">
                  <a:extLst>
                    <a:ext uri="{9D8B030D-6E8A-4147-A177-3AD203B41FA5}">
                      <a16:colId xmlns:a16="http://schemas.microsoft.com/office/drawing/2014/main" val="561441756"/>
                    </a:ext>
                  </a:extLst>
                </a:gridCol>
                <a:gridCol w="4167625">
                  <a:extLst>
                    <a:ext uri="{9D8B030D-6E8A-4147-A177-3AD203B41FA5}">
                      <a16:colId xmlns:a16="http://schemas.microsoft.com/office/drawing/2014/main" val="3034895574"/>
                    </a:ext>
                  </a:extLst>
                </a:gridCol>
              </a:tblGrid>
              <a:tr h="1199246">
                <a:tc>
                  <a:txBody>
                    <a:bodyPr/>
                    <a:lstStyle/>
                    <a:p>
                      <a:pPr>
                        <a:lnSpc>
                          <a:spcPct val="107000"/>
                        </a:lnSpc>
                        <a:spcAft>
                          <a:spcPts val="0"/>
                        </a:spcAft>
                      </a:pPr>
                      <a:r>
                        <a:rPr lang="en-CA" sz="1600" b="1" i="0" baseline="0" dirty="0">
                          <a:effectLst/>
                        </a:rPr>
                        <a:t> </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Income Distributions</a:t>
                      </a:r>
                    </a:p>
                    <a:p>
                      <a:pPr>
                        <a:lnSpc>
                          <a:spcPct val="107000"/>
                        </a:lnSpc>
                        <a:spcAft>
                          <a:spcPts val="0"/>
                        </a:spcAft>
                      </a:pPr>
                      <a:r>
                        <a:rPr lang="en-CA" sz="1600" b="1" i="0" baseline="0" dirty="0">
                          <a:effectLst/>
                        </a:rPr>
                        <a:t>   First Order    First Order     Second Order </a:t>
                      </a:r>
                    </a:p>
                    <a:p>
                      <a:pPr>
                        <a:lnSpc>
                          <a:spcPct val="107000"/>
                        </a:lnSpc>
                        <a:spcAft>
                          <a:spcPts val="0"/>
                        </a:spcAft>
                      </a:pPr>
                      <a:r>
                        <a:rPr lang="en-CA" sz="1600" b="1" i="0" baseline="0" dirty="0">
                          <a:effectLst/>
                        </a:rPr>
                        <a:t> Mean value  Mean Abs Val Mean Abs Val</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a:effectLst/>
                        </a:rPr>
                        <a:t>    Human Resource Distributions</a:t>
                      </a:r>
                    </a:p>
                    <a:p>
                      <a:pPr>
                        <a:lnSpc>
                          <a:spcPct val="107000"/>
                        </a:lnSpc>
                        <a:spcAft>
                          <a:spcPts val="0"/>
                        </a:spcAft>
                      </a:pPr>
                      <a:r>
                        <a:rPr lang="en-CA" sz="1600" b="1" i="0" baseline="0">
                          <a:effectLst/>
                        </a:rPr>
                        <a:t>   First Order    First Order   Second Order</a:t>
                      </a:r>
                    </a:p>
                    <a:p>
                      <a:pPr>
                        <a:lnSpc>
                          <a:spcPct val="107000"/>
                        </a:lnSpc>
                        <a:spcAft>
                          <a:spcPts val="0"/>
                        </a:spcAft>
                      </a:pPr>
                      <a:r>
                        <a:rPr lang="en-CA" sz="1600" b="1" i="0" baseline="0">
                          <a:effectLst/>
                        </a:rPr>
                        <a:t>Mean value  Mean Abs Val Mean Abs Val</a:t>
                      </a:r>
                      <a:endParaRPr lang="en-CA" sz="16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0472239"/>
                  </a:ext>
                </a:extLst>
              </a:tr>
              <a:tr h="793492">
                <a:tc>
                  <a:txBody>
                    <a:bodyPr/>
                    <a:lstStyle/>
                    <a:p>
                      <a:pPr>
                        <a:lnSpc>
                          <a:spcPct val="107000"/>
                        </a:lnSpc>
                        <a:spcAft>
                          <a:spcPts val="0"/>
                        </a:spcAft>
                      </a:pPr>
                      <a:r>
                        <a:rPr lang="en-CA" sz="1600" b="1" i="0" baseline="0">
                          <a:effectLst/>
                        </a:rPr>
                        <a:t>2001</a:t>
                      </a:r>
                    </a:p>
                    <a:p>
                      <a:pPr>
                        <a:lnSpc>
                          <a:spcPct val="107000"/>
                        </a:lnSpc>
                        <a:spcAft>
                          <a:spcPts val="0"/>
                        </a:spcAft>
                      </a:pPr>
                      <a:r>
                        <a:rPr lang="en-CA" sz="1600" b="1" i="0" baseline="0">
                          <a:effectLst/>
                        </a:rPr>
                        <a:t>Standard Error</a:t>
                      </a:r>
                      <a:endParaRPr lang="en-CA" sz="16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-16.38889        17.11111        17.55556  </a:t>
                      </a:r>
                    </a:p>
                    <a:p>
                      <a:pPr>
                        <a:lnSpc>
                          <a:spcPct val="107000"/>
                        </a:lnSpc>
                        <a:spcAft>
                          <a:spcPts val="0"/>
                        </a:spcAft>
                      </a:pPr>
                      <a:r>
                        <a:rPr lang="en-CA" sz="1600" b="1" i="0" baseline="0" dirty="0">
                          <a:effectLst/>
                        </a:rPr>
                        <a:t>     0.31698          0.26573          0.27395 </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a:effectLst/>
                        </a:rPr>
                        <a:t>      7.50000        7.50000        8.70000 </a:t>
                      </a:r>
                    </a:p>
                    <a:p>
                      <a:pPr>
                        <a:lnSpc>
                          <a:spcPct val="107000"/>
                        </a:lnSpc>
                        <a:spcAft>
                          <a:spcPts val="0"/>
                        </a:spcAft>
                      </a:pPr>
                      <a:r>
                        <a:rPr lang="en-CA" sz="1600" b="1" i="0" baseline="0">
                          <a:effectLst/>
                        </a:rPr>
                        <a:t>      0.11192         0.11192       0.10533  </a:t>
                      </a:r>
                      <a:endParaRPr lang="en-CA" sz="16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0794564"/>
                  </a:ext>
                </a:extLst>
              </a:tr>
              <a:tr h="793492">
                <a:tc>
                  <a:txBody>
                    <a:bodyPr/>
                    <a:lstStyle/>
                    <a:p>
                      <a:pPr>
                        <a:lnSpc>
                          <a:spcPct val="107000"/>
                        </a:lnSpc>
                        <a:spcAft>
                          <a:spcPts val="0"/>
                        </a:spcAft>
                      </a:pPr>
                      <a:r>
                        <a:rPr lang="en-CA" sz="1600" b="1" i="0" baseline="0" dirty="0">
                          <a:effectLst/>
                        </a:rPr>
                        <a:t>2006 </a:t>
                      </a:r>
                    </a:p>
                    <a:p>
                      <a:pPr>
                        <a:lnSpc>
                          <a:spcPct val="107000"/>
                        </a:lnSpc>
                        <a:spcAft>
                          <a:spcPts val="0"/>
                        </a:spcAft>
                      </a:pPr>
                      <a:r>
                        <a:rPr lang="en-CA" sz="1600" b="1" i="0" baseline="0" dirty="0">
                          <a:effectLst/>
                        </a:rPr>
                        <a:t>Standard Error</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-15.44444        15.44444        16.00000 </a:t>
                      </a:r>
                    </a:p>
                    <a:p>
                      <a:pPr>
                        <a:lnSpc>
                          <a:spcPct val="107000"/>
                        </a:lnSpc>
                        <a:spcAft>
                          <a:spcPts val="0"/>
                        </a:spcAft>
                      </a:pPr>
                      <a:r>
                        <a:rPr lang="en-CA" sz="1600" b="1" i="0" baseline="0" dirty="0">
                          <a:effectLst/>
                        </a:rPr>
                        <a:t>     0.24049          0.24049          0.25817</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a:effectLst/>
                        </a:rPr>
                        <a:t>      7.90000        7.90000        8.60000 </a:t>
                      </a:r>
                    </a:p>
                    <a:p>
                      <a:pPr>
                        <a:lnSpc>
                          <a:spcPct val="107000"/>
                        </a:lnSpc>
                        <a:spcAft>
                          <a:spcPts val="0"/>
                        </a:spcAft>
                      </a:pPr>
                      <a:r>
                        <a:rPr lang="en-CA" sz="1600" b="1" i="0" baseline="0">
                          <a:effectLst/>
                        </a:rPr>
                        <a:t>      0.12108         0.12108       0.10510</a:t>
                      </a:r>
                      <a:endParaRPr lang="en-CA" sz="16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7566407"/>
                  </a:ext>
                </a:extLst>
              </a:tr>
              <a:tr h="793492">
                <a:tc>
                  <a:txBody>
                    <a:bodyPr/>
                    <a:lstStyle/>
                    <a:p>
                      <a:pPr>
                        <a:lnSpc>
                          <a:spcPct val="107000"/>
                        </a:lnSpc>
                        <a:spcAft>
                          <a:spcPts val="0"/>
                        </a:spcAft>
                      </a:pPr>
                      <a:r>
                        <a:rPr lang="en-CA" sz="1600" b="1" i="0" baseline="0">
                          <a:effectLst/>
                        </a:rPr>
                        <a:t>2011 </a:t>
                      </a:r>
                    </a:p>
                    <a:p>
                      <a:pPr>
                        <a:lnSpc>
                          <a:spcPct val="107000"/>
                        </a:lnSpc>
                        <a:spcAft>
                          <a:spcPts val="0"/>
                        </a:spcAft>
                      </a:pPr>
                      <a:r>
                        <a:rPr lang="en-CA" sz="1600" b="1" i="0" baseline="0">
                          <a:effectLst/>
                        </a:rPr>
                        <a:t>Standard Error</a:t>
                      </a:r>
                      <a:endParaRPr lang="en-CA" sz="1600" b="1" i="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-12.44444        13.55556        13.88889 </a:t>
                      </a:r>
                    </a:p>
                    <a:p>
                      <a:pPr>
                        <a:lnSpc>
                          <a:spcPct val="107000"/>
                        </a:lnSpc>
                        <a:spcAft>
                          <a:spcPts val="0"/>
                        </a:spcAft>
                      </a:pPr>
                      <a:r>
                        <a:rPr lang="en-CA" sz="1600" b="1" i="0" baseline="0" dirty="0">
                          <a:effectLst/>
                        </a:rPr>
                        <a:t>     0.27879          0.20510          0.21701</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7.20000        7.20000        7.90000 </a:t>
                      </a:r>
                    </a:p>
                    <a:p>
                      <a:pPr>
                        <a:lnSpc>
                          <a:spcPct val="107000"/>
                        </a:lnSpc>
                        <a:spcAft>
                          <a:spcPts val="0"/>
                        </a:spcAft>
                      </a:pPr>
                      <a:r>
                        <a:rPr lang="en-CA" sz="1600" b="1" i="0" baseline="0" dirty="0">
                          <a:effectLst/>
                        </a:rPr>
                        <a:t>      0.09646         0.09646        0.08498</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4883795"/>
                  </a:ext>
                </a:extLst>
              </a:tr>
              <a:tr h="793492">
                <a:tc>
                  <a:txBody>
                    <a:bodyPr/>
                    <a:lstStyle/>
                    <a:p>
                      <a:pPr>
                        <a:lnSpc>
                          <a:spcPct val="107000"/>
                        </a:lnSpc>
                        <a:spcAft>
                          <a:spcPts val="0"/>
                        </a:spcAft>
                      </a:pPr>
                      <a:r>
                        <a:rPr lang="en-CA" sz="1600" b="1" i="0" baseline="0" dirty="0">
                          <a:effectLst/>
                        </a:rPr>
                        <a:t>2016 </a:t>
                      </a:r>
                    </a:p>
                    <a:p>
                      <a:pPr>
                        <a:lnSpc>
                          <a:spcPct val="107000"/>
                        </a:lnSpc>
                        <a:spcAft>
                          <a:spcPts val="0"/>
                        </a:spcAft>
                      </a:pPr>
                      <a:r>
                        <a:rPr lang="en-CA" sz="1600" b="1" i="0" baseline="0" dirty="0">
                          <a:effectLst/>
                        </a:rPr>
                        <a:t>Standard Error</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-7.00000        10.16667         9.88889 </a:t>
                      </a:r>
                    </a:p>
                    <a:p>
                      <a:pPr>
                        <a:lnSpc>
                          <a:spcPct val="107000"/>
                        </a:lnSpc>
                        <a:spcAft>
                          <a:spcPts val="0"/>
                        </a:spcAft>
                      </a:pPr>
                      <a:r>
                        <a:rPr lang="en-CA" sz="1600" b="1" i="0" baseline="0" dirty="0">
                          <a:effectLst/>
                        </a:rPr>
                        <a:t>     0.32832          0.20174          0.18138</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CA" sz="1600" b="1" i="0" baseline="0" dirty="0">
                          <a:effectLst/>
                        </a:rPr>
                        <a:t>      7.90000         8.20000       8.60000 </a:t>
                      </a:r>
                    </a:p>
                    <a:p>
                      <a:pPr>
                        <a:lnSpc>
                          <a:spcPct val="107000"/>
                        </a:lnSpc>
                        <a:spcAft>
                          <a:spcPts val="0"/>
                        </a:spcAft>
                      </a:pPr>
                      <a:r>
                        <a:rPr lang="en-CA" sz="1600" b="1" i="0" baseline="0" dirty="0">
                          <a:effectLst/>
                        </a:rPr>
                        <a:t>      0.13401         0.12070       0.10741</a:t>
                      </a:r>
                      <a:endParaRPr lang="en-CA" sz="1600" b="1" i="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6130627"/>
                  </a:ext>
                </a:extLst>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439214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Conclusion.</a:t>
            </a:r>
          </a:p>
        </p:txBody>
      </p:sp>
      <p:sp>
        <p:nvSpPr>
          <p:cNvPr id="3" name="Content Placeholder 2"/>
          <p:cNvSpPr>
            <a:spLocks noGrp="1"/>
          </p:cNvSpPr>
          <p:nvPr>
            <p:ph idx="1"/>
          </p:nvPr>
        </p:nvSpPr>
        <p:spPr/>
        <p:txBody>
          <a:bodyPr>
            <a:normAutofit fontScale="62500" lnSpcReduction="20000"/>
          </a:bodyPr>
          <a:lstStyle/>
          <a:p>
            <a:r>
              <a:rPr lang="en-CA" dirty="0"/>
              <a:t>In a world of equal opportunity unconstrained by the circumstance of gender, where an individuals’ income is the result of their efforts in applying their human resources with no gender differences in the predilection for time and effort spent at work, there should be an equilibrium in which males and females with similar human resource stocks should have similar income distributions and males and females at similar income levels </a:t>
            </a:r>
            <a:r>
              <a:rPr lang="en-CA"/>
              <a:t>should have </a:t>
            </a:r>
            <a:r>
              <a:rPr lang="en-CA" dirty="0"/>
              <a:t>similar human resource stock distributions.</a:t>
            </a:r>
          </a:p>
          <a:p>
            <a:r>
              <a:rPr lang="en-CA" dirty="0"/>
              <a:t>When this equilibrium is disrupted, its return should see the convergence of the income distributions of males and females in common human resource groups matched by the convergence of the human resource stock distributions of males and females in common income groups.</a:t>
            </a:r>
          </a:p>
          <a:p>
            <a:r>
              <a:rPr lang="en-CA" dirty="0"/>
              <a:t>In considering the progress of female and male income distributions in 36 human resource stock classes and their corresponding human resource stock distributions over twenty income vingtiles over the years 2001, 2006, 2011 and 2016, it appears that, while income gaps are narrowing, human resource gaps are widening. With respect to the latter, while age group patterns, the proxy for experience, are becoming increasingly similar across the genders, gaps in education and training, the proxy for human capital, appear to be widening, resulting in their joint age-education densities moving apart. </a:t>
            </a:r>
          </a:p>
          <a:p>
            <a:r>
              <a:rPr lang="en-CA" dirty="0"/>
              <a:t>Unless male and female proclivities for effort differ, this juxtaposition can only be reconciled by males being accorded a disproportionate return for their efforts or by females utilizing greater levels of human resources to achieve the same income level with the same effort. In either event, it is not a characteristic of a Grand Gender Convergence in Canada. </a:t>
            </a:r>
          </a:p>
        </p:txBody>
      </p:sp>
    </p:spTree>
    <p:extLst>
      <p:ext uri="{BB962C8B-B14F-4D97-AF65-F5344CB8AC3E}">
        <p14:creationId xmlns:p14="http://schemas.microsoft.com/office/powerpoint/2010/main" val="1151890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is the Grand Gender Convergence?</a:t>
            </a:r>
          </a:p>
        </p:txBody>
      </p:sp>
      <p:sp>
        <p:nvSpPr>
          <p:cNvPr id="3" name="Content Placeholder 2"/>
          <p:cNvSpPr>
            <a:spLocks noGrp="1"/>
          </p:cNvSpPr>
          <p:nvPr>
            <p:ph idx="1"/>
          </p:nvPr>
        </p:nvSpPr>
        <p:spPr/>
        <p:txBody>
          <a:bodyPr>
            <a:normAutofit fontScale="77500" lnSpcReduction="20000"/>
          </a:bodyPr>
          <a:lstStyle/>
          <a:p>
            <a:r>
              <a:rPr lang="en-CA" dirty="0"/>
              <a:t>“Equal Pay for Equal Work” has been a Mantra of Female Emancipation and Equity Movements for 150 years. </a:t>
            </a:r>
          </a:p>
          <a:p>
            <a:r>
              <a:rPr lang="en-CA" dirty="0"/>
              <a:t>“Join the union girls, and together say Equal Pay for Equal Work” Susan B. Anthony, The Revolution, 8 October 1869. "When women are given the ballot, there will be equal pay for equal work." Carrie Ashton Johnson, The Chicago Tribune, 1895.</a:t>
            </a:r>
          </a:p>
          <a:p>
            <a:r>
              <a:rPr lang="en-CA" dirty="0"/>
              <a:t>Undoubtedly progress has been made since those times but Goldin (2014), in dubbing the last centuries home and workplace convergence of male and female roles in the US “The Grand Gender Convergence”, expressed concern that the convergence process in earnings had stalled. </a:t>
            </a:r>
          </a:p>
          <a:p>
            <a:r>
              <a:rPr lang="en-CA" dirty="0"/>
              <a:t>Citing firms’ incentives to disproportionately reward sustained periods of work at inconvenient hours as a source of male advantage, her desiderata for continued convergence involved changes in job structure and remuneration.</a:t>
            </a:r>
          </a:p>
          <a:p>
            <a:r>
              <a:rPr lang="en-CA" dirty="0"/>
              <a:t>Question? Is the earnings process the whole story and what is the case in Canada?. </a:t>
            </a:r>
          </a:p>
        </p:txBody>
      </p:sp>
    </p:spTree>
    <p:extLst>
      <p:ext uri="{BB962C8B-B14F-4D97-AF65-F5344CB8AC3E}">
        <p14:creationId xmlns:p14="http://schemas.microsoft.com/office/powerpoint/2010/main" val="217535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Underlying Premise.</a:t>
            </a:r>
          </a:p>
        </p:txBody>
      </p:sp>
      <p:sp>
        <p:nvSpPr>
          <p:cNvPr id="3" name="Content Placeholder 2"/>
          <p:cNvSpPr>
            <a:spLocks noGrp="1"/>
          </p:cNvSpPr>
          <p:nvPr>
            <p:ph idx="1"/>
          </p:nvPr>
        </p:nvSpPr>
        <p:spPr/>
        <p:txBody>
          <a:bodyPr>
            <a:normAutofit fontScale="70000" lnSpcReduction="20000"/>
          </a:bodyPr>
          <a:lstStyle/>
          <a:p>
            <a:r>
              <a:rPr lang="en-CA" dirty="0"/>
              <a:t>“Equal Pay for Equal Work” demands similarity in rewards for similar efforts used with similar human resource stocks. Given income is the reward for the effort (the length and intensity of the work spell) and human resources (education, training and experience) applied in the workplace, with no wage discrimination and a presumption that willingness to work (effort) is similarly distributed across genders, similar human resource stock distributions should engender similar income distributions.  </a:t>
            </a:r>
          </a:p>
          <a:p>
            <a:r>
              <a:rPr lang="en-CA" dirty="0"/>
              <a:t>With complete similarity in all dimensions, gender designation becomes immaterial and will not affect the earnings, effort and human resource stock relationship. In effect males and females become perfect substitutes and completely exchangeable in the labour market so that, in equilibrium, gender specific joint distributions of earnings, efforts and resources become exchangeable or identical. Driven by common effort distributions, Females and Males with similar human resource stocks should have similar rewards distributions and similar male and female income groups should have similar human resource distributions.</a:t>
            </a:r>
          </a:p>
          <a:p>
            <a:r>
              <a:rPr lang="en-CA" dirty="0"/>
              <a:t>Even with similar effort distributions, when gender based differences in rewards prevail, similarities in income distributions can still be achieved with gender based differences in human resource stocks:=&gt; Increasing similarities in income (earnings) distributions are a necessary but not sufficient condition for the “Grand Gender Convergence”. </a:t>
            </a:r>
          </a:p>
          <a:p>
            <a:endParaRPr lang="en-CA" dirty="0"/>
          </a:p>
        </p:txBody>
      </p:sp>
    </p:spTree>
    <p:extLst>
      <p:ext uri="{BB962C8B-B14F-4D97-AF65-F5344CB8AC3E}">
        <p14:creationId xmlns:p14="http://schemas.microsoft.com/office/powerpoint/2010/main" val="3878568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Equal Pay for Equal Work under An Equal Opportunity (EO) Lens</a:t>
            </a:r>
          </a:p>
        </p:txBody>
      </p:sp>
      <p:sp>
        <p:nvSpPr>
          <p:cNvPr id="3" name="Content Placeholder 2"/>
          <p:cNvSpPr>
            <a:spLocks noGrp="1"/>
          </p:cNvSpPr>
          <p:nvPr>
            <p:ph idx="1"/>
          </p:nvPr>
        </p:nvSpPr>
        <p:spPr/>
        <p:txBody>
          <a:bodyPr>
            <a:normAutofit lnSpcReduction="10000"/>
          </a:bodyPr>
          <a:lstStyle/>
          <a:p>
            <a:r>
              <a:rPr lang="en-CA" dirty="0"/>
              <a:t>“Equal pay for equal work” has the flavour of an equality of opportunity paradigm.</a:t>
            </a:r>
          </a:p>
          <a:p>
            <a:r>
              <a:rPr lang="en-CA" dirty="0"/>
              <a:t>With Gender as the circumstance that shouldn’t influence the equality of male-female outcome distributions Ex Post EO (Ferreira and Peragine 2015) requires that income (or earnings) distributions should be similar or exchangeable for male and female groups with similar effort and human resources levels.</a:t>
            </a:r>
          </a:p>
          <a:p>
            <a:r>
              <a:rPr lang="en-CA" dirty="0"/>
              <a:t>Sen and Atkinson both argued that such ideal states are unlikely to exist in practice so the policy goal should be the promotion of progress, i.e. convergence, toward the equal opportunity state. Hence the focus on convergence.</a:t>
            </a:r>
          </a:p>
          <a:p>
            <a:endParaRPr lang="en-CA" dirty="0"/>
          </a:p>
        </p:txBody>
      </p:sp>
    </p:spTree>
    <p:extLst>
      <p:ext uri="{BB962C8B-B14F-4D97-AF65-F5344CB8AC3E}">
        <p14:creationId xmlns:p14="http://schemas.microsoft.com/office/powerpoint/2010/main" val="303592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050E3-15D2-454C-BBE1-8015DABFE16C}"/>
              </a:ext>
            </a:extLst>
          </p:cNvPr>
          <p:cNvSpPr>
            <a:spLocks noGrp="1"/>
          </p:cNvSpPr>
          <p:nvPr>
            <p:ph type="title"/>
          </p:nvPr>
        </p:nvSpPr>
        <p:spPr/>
        <p:txBody>
          <a:bodyPr>
            <a:normAutofit/>
          </a:bodyPr>
          <a:lstStyle/>
          <a:p>
            <a:r>
              <a:rPr lang="en-CA" sz="3000" b="1" dirty="0">
                <a:effectLst/>
                <a:latin typeface="Times New Roman" panose="02020603050405020304" pitchFamily="18" charset="0"/>
                <a:ea typeface="Calibri" panose="020F0502020204030204" pitchFamily="34" charset="0"/>
              </a:rPr>
              <a:t>The Income – Human Resource Distributional Convergence Issue and Exchangeability</a:t>
            </a:r>
            <a:endParaRPr lang="en-CA" sz="30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0C111D5-101D-4B5C-AA89-BB778F19BBA4}"/>
                  </a:ext>
                </a:extLst>
              </p:cNvPr>
              <p:cNvSpPr>
                <a:spLocks noGrp="1"/>
              </p:cNvSpPr>
              <p:nvPr>
                <p:ph idx="1"/>
              </p:nvPr>
            </p:nvSpPr>
            <p:spPr/>
            <p:txBody>
              <a:bodyPr>
                <a:normAutofit lnSpcReduction="10000"/>
              </a:bodyPr>
              <a:lstStyle/>
              <a:p>
                <a:r>
                  <a:rPr lang="en-CA" sz="1800" dirty="0">
                    <a:effectLst/>
                    <a:latin typeface="Times New Roman" panose="02020603050405020304" pitchFamily="18" charset="0"/>
                    <a:ea typeface="Calibri" panose="020F0502020204030204" pitchFamily="34" charset="0"/>
                  </a:rPr>
                  <a:t>Consider groups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oMath>
                </a14:m>
                <a:r>
                  <a:rPr lang="en-CA" sz="1800" dirty="0">
                    <a:effectLst/>
                    <a:latin typeface="Times New Roman" panose="02020603050405020304" pitchFamily="18" charset="0"/>
                    <a:ea typeface="Calibri" panose="020F0502020204030204" pitchFamily="34" charset="0"/>
                  </a:rPr>
                  <a:t> and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r>
                      <a:rPr lang="en-CA" sz="1800" b="0" i="1" smtClean="0">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CA" sz="1800" dirty="0">
                    <a:effectLst/>
                    <a:latin typeface="Times New Roman" panose="02020603050405020304" pitchFamily="18" charset="0"/>
                    <a:ea typeface="Calibri" panose="020F0502020204030204" pitchFamily="34" charset="0"/>
                  </a:rPr>
                  <a:t>identical in their work and human capital acquisition preferences, the only distinguishing feature is group designation and possibly group size. Absent gender discrimination in the labour market, similar </a:t>
                </a:r>
                <a14:m>
                  <m:oMath xmlns:m="http://schemas.openxmlformats.org/officeDocument/2006/math">
                    <m:r>
                      <a:rPr lang="en-CA" sz="1800" i="1">
                        <a:latin typeface="Cambria Math" panose="02040503050406030204" pitchFamily="18" charset="0"/>
                        <a:ea typeface="Calibri" panose="020F0502020204030204" pitchFamily="34" charset="0"/>
                        <a:cs typeface="Times New Roman" panose="02020603050405020304" pitchFamily="18" charset="0"/>
                      </a:rPr>
                      <m:t>𝐵</m:t>
                    </m:r>
                    <m:r>
                      <a:rPr lang="en-CA" sz="1800" i="1">
                        <a:latin typeface="Cambria Math" panose="02040503050406030204" pitchFamily="18" charset="0"/>
                        <a:ea typeface="Calibri" panose="020F0502020204030204" pitchFamily="34" charset="0"/>
                        <a:cs typeface="Times New Roman" panose="02020603050405020304" pitchFamily="18" charset="0"/>
                      </a:rPr>
                      <m:t> </m:t>
                    </m:r>
                  </m:oMath>
                </a14:m>
                <a:r>
                  <a:rPr lang="en-CA" sz="1800" dirty="0">
                    <a:effectLst/>
                    <a:latin typeface="Times New Roman" panose="02020603050405020304" pitchFamily="18" charset="0"/>
                    <a:ea typeface="Calibri" panose="020F0502020204030204" pitchFamily="34" charset="0"/>
                  </a:rPr>
                  <a:t>and </a:t>
                </a:r>
                <a14:m>
                  <m:oMath xmlns:m="http://schemas.openxmlformats.org/officeDocument/2006/math">
                    <m:r>
                      <a:rPr lang="en-CA" sz="1800" i="1">
                        <a:latin typeface="Cambria Math" panose="02040503050406030204" pitchFamily="18" charset="0"/>
                        <a:ea typeface="Calibri" panose="020F0502020204030204" pitchFamily="34" charset="0"/>
                        <a:cs typeface="Times New Roman" panose="02020603050405020304" pitchFamily="18" charset="0"/>
                      </a:rPr>
                      <m:t>𝐺</m:t>
                    </m:r>
                    <m:r>
                      <a:rPr lang="en-CA" sz="1800" i="1">
                        <a:latin typeface="Cambria Math" panose="02040503050406030204" pitchFamily="18" charset="0"/>
                        <a:ea typeface="Calibri" panose="020F0502020204030204" pitchFamily="34" charset="0"/>
                        <a:cs typeface="Times New Roman" panose="02020603050405020304" pitchFamily="18" charset="0"/>
                      </a:rPr>
                      <m:t> </m:t>
                    </m:r>
                  </m:oMath>
                </a14:m>
                <a:r>
                  <a:rPr lang="en-CA" sz="1800" dirty="0">
                    <a:effectLst/>
                    <a:latin typeface="Times New Roman" panose="02020603050405020304" pitchFamily="18" charset="0"/>
                    <a:ea typeface="Calibri" panose="020F0502020204030204" pitchFamily="34" charset="0"/>
                  </a:rPr>
                  <a:t>will employ similar efforts in applying similar human resource stocks so that earnings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oMath>
                </a14:m>
                <a:r>
                  <a:rPr lang="en-CA" sz="1800" dirty="0">
                    <a:effectLst/>
                    <a:latin typeface="Times New Roman" panose="02020603050405020304" pitchFamily="18" charset="0"/>
                    <a:ea typeface="Times New Roman" panose="02020603050405020304" pitchFamily="18" charset="0"/>
                  </a:rPr>
                  <a:t>,</a:t>
                </a:r>
                <a:r>
                  <a:rPr lang="en-CA" sz="1800" dirty="0">
                    <a:effectLst/>
                    <a:latin typeface="Times New Roman" panose="02020603050405020304" pitchFamily="18" charset="0"/>
                    <a:ea typeface="Calibri" panose="020F0502020204030204" pitchFamily="34" charset="0"/>
                  </a:rPr>
                  <a:t> are generated by effort (length and intensity of working hours) z and human resources </a:t>
                </a:r>
                <a14:m>
                  <m:oMath xmlns:m="http://schemas.openxmlformats.org/officeDocument/2006/math">
                    <m:r>
                      <m:rPr>
                        <m:sty m:val="p"/>
                      </m:rPr>
                      <a:rPr lang="en-CA" sz="1800" b="0" i="0" smtClean="0">
                        <a:effectLst/>
                        <a:latin typeface="Cambria Math" panose="02040503050406030204" pitchFamily="18" charset="0"/>
                        <a:ea typeface="Calibri" panose="020F0502020204030204" pitchFamily="34" charset="0"/>
                        <a:cs typeface="Times New Roman" panose="02020603050405020304" pitchFamily="18" charset="0"/>
                      </a:rPr>
                      <m:t>x</m:t>
                    </m:r>
                  </m:oMath>
                </a14:m>
                <a:r>
                  <a:rPr lang="en-CA" sz="1800" dirty="0">
                    <a:effectLst/>
                    <a:latin typeface="Times New Roman" panose="02020603050405020304" pitchFamily="18" charset="0"/>
                    <a:ea typeface="Calibri" panose="020F0502020204030204" pitchFamily="34" charset="0"/>
                  </a:rPr>
                  <a:t> through a common reward function: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𝑟</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𝑒</m:t>
                    </m:r>
                    <m:r>
                      <a:rPr lang="en-CA" sz="1800"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CA" sz="1800" dirty="0">
                    <a:effectLst/>
                    <a:latin typeface="Times New Roman" panose="02020603050405020304" pitchFamily="18" charset="0"/>
                    <a:ea typeface="Calibri" panose="020F0502020204030204" pitchFamily="34" charset="0"/>
                  </a:rPr>
                  <a:t>where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𝑒</m:t>
                    </m:r>
                  </m:oMath>
                </a14:m>
                <a:r>
                  <a:rPr lang="en-CA" sz="1800" dirty="0">
                    <a:effectLst/>
                    <a:latin typeface="Times New Roman" panose="02020603050405020304" pitchFamily="18" charset="0"/>
                    <a:ea typeface="Calibri" panose="020F0502020204030204" pitchFamily="34" charset="0"/>
                  </a:rPr>
                  <a:t> is an unobserved random variable which, in the absence of discrimination, is independent of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oMath>
                </a14:m>
                <a:r>
                  <a:rPr lang="en-CA" sz="1800" dirty="0">
                    <a:effectLst/>
                    <a:latin typeface="Times New Roman" panose="02020603050405020304" pitchFamily="18" charset="0"/>
                    <a:ea typeface="Times New Roman" panose="02020603050405020304" pitchFamily="18" charset="0"/>
                  </a:rPr>
                  <a:t>, </a:t>
                </a:r>
                <a14:m>
                  <m:oMath xmlns:m="http://schemas.openxmlformats.org/officeDocument/2006/math">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oMath>
                </a14:m>
                <a:r>
                  <a:rPr lang="en-CA" sz="1800" dirty="0">
                    <a:effectLst/>
                    <a:latin typeface="Times New Roman" panose="02020603050405020304" pitchFamily="18" charset="0"/>
                    <a:ea typeface="Calibri" panose="020F0502020204030204" pitchFamily="34" charset="0"/>
                  </a:rPr>
                  <a:t> and</a:t>
                </a:r>
                <a14:m>
                  <m:oMath xmlns:m="http://schemas.openxmlformats.org/officeDocument/2006/math">
                    <m:r>
                      <a:rPr lang="en-CA" sz="1800" b="0" i="0" smtClean="0">
                        <a:effectLst/>
                        <a:latin typeface="Cambria Math" panose="02040503050406030204" pitchFamily="18" charset="0"/>
                        <a:ea typeface="Calibri" panose="020F0502020204030204" pitchFamily="34" charset="0"/>
                        <a:cs typeface="Times New Roman" panose="02020603050405020304" pitchFamily="18" charset="0"/>
                      </a:rPr>
                      <m:t> </m:t>
                    </m:r>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oMath>
                </a14:m>
                <a:r>
                  <a:rPr lang="en-CA" sz="1800" dirty="0">
                    <a:effectLst/>
                    <a:latin typeface="Times New Roman" panose="02020603050405020304" pitchFamily="18" charset="0"/>
                    <a:ea typeface="Calibri" panose="020F0502020204030204" pitchFamily="34" charset="0"/>
                  </a:rPr>
                  <a:t> and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oMath>
                </a14:m>
                <a:r>
                  <a:rPr lang="en-CA" sz="1800" dirty="0">
                    <a:effectLst/>
                    <a:latin typeface="Times New Roman" panose="02020603050405020304" pitchFamily="18" charset="0"/>
                    <a:ea typeface="Calibri" panose="020F0502020204030204" pitchFamily="34" charset="0"/>
                  </a:rPr>
                  <a:t>. This engenders common joint densities of incomes, efforts and human resources.</a:t>
                </a:r>
                <a:r>
                  <a:rPr lang="en-CA" sz="1800" dirty="0">
                    <a:latin typeface="Times New Roman" panose="02020603050405020304" pitchFamily="18" charset="0"/>
                    <a:ea typeface="Times New Roman" panose="02020603050405020304" pitchFamily="18" charset="0"/>
                    <a:cs typeface="Times New Roman" panose="02020603050405020304" pitchFamily="18" charset="0"/>
                  </a:rPr>
                  <a:t> In effect the two groups become perfect substitutes and fully exchangeable in the sense that a random draw from one distribution is equivalent to a random draw from the other.</a:t>
                </a:r>
                <a:endParaRPr lang="en-CA" sz="1800" dirty="0">
                  <a:effectLst/>
                  <a:latin typeface="Times New Roman" panose="02020603050405020304" pitchFamily="18" charset="0"/>
                  <a:ea typeface="Calibri" panose="020F0502020204030204" pitchFamily="34" charset="0"/>
                </a:endParaRPr>
              </a:p>
              <a:p>
                <a:r>
                  <a:rPr lang="en-CA" sz="1800" dirty="0">
                    <a:effectLst/>
                    <a:latin typeface="Times New Roman" panose="02020603050405020304" pitchFamily="18" charset="0"/>
                    <a:ea typeface="Calibri" panose="020F0502020204030204" pitchFamily="34" charset="0"/>
                  </a:rPr>
                  <a:t>In equilibrium,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sub>
                    </m:sSub>
                    <m:d>
                      <m:dPr>
                        <m:endChr m:val="|"/>
                        <m:ctrlPr>
                          <a:rPr lang="en-CA"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b="0" i="1" smtClean="0">
                            <a:effectLst/>
                            <a:latin typeface="Cambria Math" panose="02040503050406030204" pitchFamily="18" charset="0"/>
                            <a:ea typeface="Calibri" panose="020F0502020204030204" pitchFamily="34" charset="0"/>
                            <a:cs typeface="Times New Roman" panose="02020603050405020304" pitchFamily="18" charset="0"/>
                          </a:rPr>
                          <m:t> </m:t>
                        </m:r>
                      </m:e>
                    </m:d>
                    <m:r>
                      <a:rPr lang="en-CA" sz="1800" b="0" i="1" smtClean="0">
                        <a:effectLst/>
                        <a:latin typeface="Cambria Math" panose="02040503050406030204" pitchFamily="18" charset="0"/>
                        <a:ea typeface="Calibri" panose="020F0502020204030204" pitchFamily="34" charset="0"/>
                        <a:cs typeface="Times New Roman" panose="02020603050405020304" pitchFamily="18" charset="0"/>
                      </a:rPr>
                      <m:t> </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en-CA" sz="1800" dirty="0">
                    <a:effectLst/>
                    <a:latin typeface="Times New Roman" panose="02020603050405020304" pitchFamily="18" charset="0"/>
                    <a:ea typeface="Calibri" panose="020F0502020204030204" pitchFamily="34" charset="0"/>
                  </a:rPr>
                  <a:t> = </a:t>
                </a:r>
                <a14:m>
                  <m:oMath xmlns:m="http://schemas.openxmlformats.org/officeDocument/2006/math">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sub>
                    </m:sSub>
                    <m:d>
                      <m:dPr>
                        <m:endChr m:val="|"/>
                        <m:ctrlPr>
                          <a:rPr lang="en-CA"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b="0" i="1" smtClean="0">
                            <a:effectLst/>
                            <a:latin typeface="Cambria Math" panose="02040503050406030204" pitchFamily="18" charset="0"/>
                            <a:ea typeface="Calibri" panose="020F0502020204030204" pitchFamily="34" charset="0"/>
                            <a:cs typeface="Times New Roman" panose="02020603050405020304" pitchFamily="18" charset="0"/>
                          </a:rPr>
                          <m:t> </m:t>
                        </m:r>
                      </m:e>
                    </m:d>
                    <m:r>
                      <a:rPr lang="en-CA" sz="1800" b="0" i="1" smtClean="0">
                        <a:effectLst/>
                        <a:latin typeface="Cambria Math" panose="02040503050406030204" pitchFamily="18" charset="0"/>
                        <a:ea typeface="Calibri" panose="020F0502020204030204" pitchFamily="34" charset="0"/>
                        <a:cs typeface="Times New Roman" panose="02020603050405020304" pitchFamily="18" charset="0"/>
                      </a:rPr>
                      <m:t> </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en-CA" sz="1800" dirty="0">
                    <a:effectLst/>
                    <a:latin typeface="Times New Roman" panose="02020603050405020304" pitchFamily="18" charset="0"/>
                    <a:ea typeface="Calibri" panose="020F0502020204030204" pitchFamily="34" charset="0"/>
                  </a:rPr>
                  <a:t> </a:t>
                </a:r>
                <a14:m>
                  <m:oMath xmlns:m="http://schemas.openxmlformats.org/officeDocument/2006/math">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CA" sz="1800" i="1">
                            <a:latin typeface="Cambria Math" panose="02040503050406030204" pitchFamily="18" charset="0"/>
                          </a:rPr>
                        </m:ctrlPr>
                      </m:sSubPr>
                      <m:e>
                        <m:r>
                          <a:rPr lang="en-CA" sz="1800" i="1">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latin typeface="Cambria Math" panose="02040503050406030204" pitchFamily="18" charset="0"/>
                            <a:ea typeface="Calibri" panose="020F0502020204030204" pitchFamily="34" charset="0"/>
                            <a:cs typeface="Times New Roman" panose="02020603050405020304" pitchFamily="18" charset="0"/>
                          </a:rPr>
                          <m:t>𝑂</m:t>
                        </m:r>
                      </m:sub>
                    </m:sSub>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CA" sz="1800" dirty="0">
                    <a:effectLst/>
                    <a:latin typeface="Times New Roman" panose="02020603050405020304" pitchFamily="18" charset="0"/>
                    <a:ea typeface="Calibri" panose="020F0502020204030204" pitchFamily="34" charset="0"/>
                  </a:rPr>
                  <a:t> for all </a:t>
                </a:r>
                <a14:m>
                  <m:oMath xmlns:m="http://schemas.openxmlformats.org/officeDocument/2006/math">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i="1">
                        <a:effectLst/>
                        <a:latin typeface="Cambria Math" panose="02040503050406030204" pitchFamily="18" charset="0"/>
                        <a:ea typeface="Calibri" panose="020F0502020204030204" pitchFamily="34" charset="0"/>
                        <a:cs typeface="Times New Roman" panose="02020603050405020304" pitchFamily="18" charset="0"/>
                      </a:rPr>
                      <m:t>, </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oMath>
                </a14:m>
                <a:r>
                  <a:rPr lang="en-CA" sz="1800" dirty="0">
                    <a:effectLst/>
                    <a:latin typeface="Times New Roman" panose="02020603050405020304" pitchFamily="18" charset="0"/>
                    <a:ea typeface="Calibri" panose="020F0502020204030204" pitchFamily="34" charset="0"/>
                  </a:rPr>
                  <a:t> where the overall working population joint distribution </a:t>
                </a:r>
                <a14:m>
                  <m:oMath xmlns:m="http://schemas.openxmlformats.org/officeDocument/2006/math">
                    <m:sSub>
                      <m:sSubPr>
                        <m:ctrlPr>
                          <a:rPr lang="en-CA" sz="1800" i="1">
                            <a:effectLst/>
                            <a:latin typeface="Cambria Math" panose="02040503050406030204" pitchFamily="18" charset="0"/>
                          </a:rPr>
                        </m:ctrlPr>
                      </m:sSubPr>
                      <m:e>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𝑂</m:t>
                            </m:r>
                          </m:sub>
                        </m:sSub>
                        <m:d>
                          <m:dPr>
                            <m:ctrlPr>
                              <a:rPr lang="en-CA" sz="1800" i="1">
                                <a:effectLst/>
                                <a:latin typeface="Cambria Math" panose="02040503050406030204" pitchFamily="18" charset="0"/>
                              </a:rPr>
                            </m:ctrlPr>
                          </m:d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e>
                        </m:d>
                        <m:r>
                          <a:rPr lang="en-CA"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sub>
                        </m:sSub>
                        <m:r>
                          <a:rPr lang="en-CA" sz="1800" i="1">
                            <a:effectLst/>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sub>
                    </m:sSub>
                    <m:d>
                      <m:dPr>
                        <m:ctrlPr>
                          <a:rPr lang="en-CA" sz="1800" i="1">
                            <a:effectLst/>
                            <a:latin typeface="Cambria Math" panose="02040503050406030204" pitchFamily="18" charset="0"/>
                          </a:rPr>
                        </m:ctrlPr>
                      </m:d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e>
                    </m:d>
                    <m:r>
                      <a:rPr lang="en-CA"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CA" sz="1800" i="1">
                            <a:effectLst/>
                            <a:latin typeface="Cambria Math" panose="02040503050406030204" pitchFamily="18" charset="0"/>
                          </a:rPr>
                        </m:ctrlPr>
                      </m:sSubPr>
                      <m:e>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sub>
                        </m:sSub>
                        <m:r>
                          <a:rPr lang="en-CA" sz="1800" i="1">
                            <a:effectLst/>
                            <a:latin typeface="Cambria Math" panose="02040503050406030204" pitchFamily="18" charset="0"/>
                            <a:ea typeface="Calibri" panose="020F0502020204030204" pitchFamily="34" charset="0"/>
                            <a:cs typeface="Times New Roman" panose="02020603050405020304" pitchFamily="18" charset="0"/>
                          </a:rPr>
                          <m:t>𝑓</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sub>
                    </m:sSub>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𝑦</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𝑥</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r>
                      <a:rPr lang="en-CA" sz="1800" i="1">
                        <a:effectLst/>
                        <a:latin typeface="Cambria Math" panose="02040503050406030204" pitchFamily="18" charset="0"/>
                        <a:ea typeface="Calibri" panose="020F0502020204030204" pitchFamily="34" charset="0"/>
                        <a:cs typeface="Times New Roman" panose="02020603050405020304" pitchFamily="18" charset="0"/>
                      </a:rPr>
                      <m:t>𝑧</m:t>
                    </m:r>
                    <m:r>
                      <a:rPr lang="en-CA" sz="18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en-CA" sz="1800" dirty="0">
                    <a:effectLst/>
                    <a:latin typeface="Times New Roman" panose="02020603050405020304" pitchFamily="18" charset="0"/>
                    <a:ea typeface="Calibri" panose="020F0502020204030204" pitchFamily="34" charset="0"/>
                  </a:rPr>
                  <a:t>  with </a:t>
                </a:r>
                <a14:m>
                  <m:oMath xmlns:m="http://schemas.openxmlformats.org/officeDocument/2006/math">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sub>
                    </m:sSub>
                  </m:oMath>
                </a14:m>
                <a:r>
                  <a:rPr lang="en-CA" sz="1800" dirty="0">
                    <a:effectLst/>
                    <a:latin typeface="Times New Roman" panose="02020603050405020304" pitchFamily="18" charset="0"/>
                    <a:ea typeface="Calibri" panose="020F0502020204030204" pitchFamily="34" charset="0"/>
                  </a:rPr>
                  <a:t> and </a:t>
                </a:r>
                <a14:m>
                  <m:oMath xmlns:m="http://schemas.openxmlformats.org/officeDocument/2006/math">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𝐵</m:t>
                        </m:r>
                      </m:sub>
                    </m:sSub>
                    <m:r>
                      <a:rPr lang="en-CA" sz="1800" i="1">
                        <a:effectLst/>
                        <a:latin typeface="Cambria Math" panose="02040503050406030204" pitchFamily="18" charset="0"/>
                        <a:ea typeface="Calibri" panose="020F0502020204030204" pitchFamily="34" charset="0"/>
                        <a:cs typeface="Times New Roman" panose="02020603050405020304" pitchFamily="18" charset="0"/>
                      </a:rPr>
                      <m:t> (=1−</m:t>
                    </m:r>
                    <m:sSub>
                      <m:sSubPr>
                        <m:ctrlPr>
                          <a:rPr lang="en-CA" sz="1800" i="1">
                            <a:effectLst/>
                            <a:latin typeface="Cambria Math" panose="02040503050406030204" pitchFamily="18" charset="0"/>
                          </a:rPr>
                        </m:ctrlPr>
                      </m:sSubPr>
                      <m:e>
                        <m:r>
                          <a:rPr lang="en-CA"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CA" sz="1800" i="1">
                            <a:effectLst/>
                            <a:latin typeface="Cambria Math" panose="02040503050406030204" pitchFamily="18" charset="0"/>
                            <a:ea typeface="Calibri" panose="020F0502020204030204" pitchFamily="34" charset="0"/>
                            <a:cs typeface="Times New Roman" panose="02020603050405020304" pitchFamily="18" charset="0"/>
                          </a:rPr>
                          <m:t>𝐺</m:t>
                        </m:r>
                      </m:sub>
                    </m:sSub>
                    <m:r>
                      <a:rPr lang="en-CA" sz="18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en-CA" sz="1800" dirty="0">
                    <a:effectLst/>
                    <a:latin typeface="Times New Roman" panose="02020603050405020304" pitchFamily="18" charset="0"/>
                    <a:ea typeface="Calibri" panose="020F0502020204030204" pitchFamily="34" charset="0"/>
                  </a:rPr>
                  <a:t> representing the proportions of B and G in the working population. </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CA" sz="1800" dirty="0">
                    <a:effectLst/>
                    <a:latin typeface="Times New Roman" panose="02020603050405020304" pitchFamily="18" charset="0"/>
                    <a:ea typeface="Times New Roman" panose="02020603050405020304" pitchFamily="18" charset="0"/>
                  </a:rPr>
                  <a:t>if the equilibrium is stable, tatonnement processes exist such that when </a:t>
                </a:r>
                <a14:m>
                  <m:oMath xmlns:m="http://schemas.openxmlformats.org/officeDocument/2006/math">
                    <m:sSubSup>
                      <m:sSubSupPr>
                        <m:ctrlPr>
                          <a:rPr lang="en-CA" sz="1800" i="1">
                            <a:effectLst/>
                            <a:latin typeface="Cambria Math" panose="02040503050406030204" pitchFamily="18" charset="0"/>
                            <a:ea typeface="Times New Roman" panose="02020603050405020304" pitchFamily="18" charset="0"/>
                          </a:rPr>
                        </m:ctrlPr>
                      </m:sSubSup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e>
                      <m:sub>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𝐺</m:t>
                        </m:r>
                      </m:sub>
                      <m:sup>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up>
                    </m:sSubSup>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en-CA" sz="1800" i="1">
                            <a:effectLst/>
                            <a:latin typeface="Cambria Math" panose="02040503050406030204" pitchFamily="18" charset="0"/>
                            <a:ea typeface="Times New Roman" panose="02020603050405020304" pitchFamily="18" charset="0"/>
                          </a:rPr>
                        </m:ctrlPr>
                      </m:sSubSup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e>
                      <m:sub>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𝐵</m:t>
                        </m:r>
                      </m:sub>
                      <m:sup>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up>
                    </m:sSubSup>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CA" sz="1800" dirty="0">
                    <a:effectLst/>
                    <a:latin typeface="Times New Roman" panose="02020603050405020304" pitchFamily="18" charset="0"/>
                    <a:ea typeface="Times New Roman" panose="02020603050405020304" pitchFamily="18" charset="0"/>
                  </a:rPr>
                  <a:t>, </a:t>
                </a:r>
                <a14:m>
                  <m:oMath xmlns:m="http://schemas.openxmlformats.org/officeDocument/2006/math">
                    <m:sSubSup>
                      <m:sSubSupPr>
                        <m:ctrlPr>
                          <a:rPr lang="en-CA" sz="1800" i="1">
                            <a:effectLst/>
                            <a:latin typeface="Cambria Math" panose="02040503050406030204" pitchFamily="18" charset="0"/>
                            <a:ea typeface="Times New Roman" panose="02020603050405020304" pitchFamily="18" charset="0"/>
                          </a:rPr>
                        </m:ctrlPr>
                      </m:sSubSup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e>
                      <m:sub>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𝐺</m:t>
                        </m:r>
                      </m:sub>
                      <m:sup>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up>
                    </m:sSubSup>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CA" sz="1800" dirty="0">
                    <a:effectLst/>
                    <a:latin typeface="Times New Roman" panose="02020603050405020304" pitchFamily="18" charset="0"/>
                    <a:ea typeface="Times New Roman" panose="02020603050405020304" pitchFamily="18" charset="0"/>
                  </a:rPr>
                  <a:t> and </a:t>
                </a:r>
                <a14:m>
                  <m:oMath xmlns:m="http://schemas.openxmlformats.org/officeDocument/2006/math">
                    <m:sSubSup>
                      <m:sSubSupPr>
                        <m:ctrlPr>
                          <a:rPr lang="en-CA" sz="1800" i="1">
                            <a:effectLst/>
                            <a:latin typeface="Cambria Math" panose="02040503050406030204" pitchFamily="18" charset="0"/>
                            <a:ea typeface="Times New Roman" panose="02020603050405020304" pitchFamily="18" charset="0"/>
                          </a:rPr>
                        </m:ctrlPr>
                      </m:sSubSup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e>
                      <m:sub>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𝐵</m:t>
                        </m:r>
                      </m:sub>
                      <m:sup>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sup>
                    </m:sSubSup>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𝑓</m:t>
                    </m:r>
                    <m:d>
                      <m:dPr>
                        <m:endChr m:val="|"/>
                        <m:ctrlPr>
                          <a:rPr lang="en-CA"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𝑦</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e>
                    </m:d>
                    <m:r>
                      <a:rPr lang="en-CA"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𝑧</m:t>
                    </m:r>
                    <m:r>
                      <a:rPr lang="en-CA" sz="18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CA" sz="1800" dirty="0">
                    <a:effectLst/>
                    <a:latin typeface="Times New Roman" panose="02020603050405020304" pitchFamily="18" charset="0"/>
                    <a:ea typeface="Times New Roman" panose="02020603050405020304" pitchFamily="18" charset="0"/>
                  </a:rPr>
                  <a:t> in the long run (Arrow and Hahn 1971). Note also that B and G marginal and conditional distributions will similarly converge to common distributions.</a:t>
                </a:r>
              </a:p>
              <a:p>
                <a:r>
                  <a:rPr lang="en-CA" sz="1800" dirty="0">
                    <a:effectLst/>
                    <a:latin typeface="Times New Roman" panose="02020603050405020304" pitchFamily="18" charset="0"/>
                    <a:ea typeface="Times New Roman" panose="02020603050405020304" pitchFamily="18" charset="0"/>
                  </a:rPr>
                  <a:t>Given common effort distributions, establishing a “Grand Gender Convergence” in this context, requires examining the simultaneous convergence of marginal and joint earnings and human resource distributions.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800" dirty="0">
                  <a:effectLst/>
                  <a:latin typeface="Times New Roman" panose="02020603050405020304" pitchFamily="18" charset="0"/>
                  <a:ea typeface="Calibri" panose="020F0502020204030204" pitchFamily="34" charset="0"/>
                </a:endParaRPr>
              </a:p>
            </p:txBody>
          </p:sp>
        </mc:Choice>
        <mc:Fallback xmlns="">
          <p:sp>
            <p:nvSpPr>
              <p:cNvPr id="3" name="Content Placeholder 2">
                <a:extLst>
                  <a:ext uri="{FF2B5EF4-FFF2-40B4-BE49-F238E27FC236}">
                    <a16:creationId xmlns:a16="http://schemas.microsoft.com/office/drawing/2014/main" id="{40C111D5-101D-4B5C-AA89-BB778F19BBA4}"/>
                  </a:ext>
                </a:extLst>
              </p:cNvPr>
              <p:cNvSpPr>
                <a:spLocks noGrp="1" noRot="1" noChangeAspect="1" noMove="1" noResize="1" noEditPoints="1" noAdjustHandles="1" noChangeArrowheads="1" noChangeShapeType="1" noTextEdit="1"/>
              </p:cNvSpPr>
              <p:nvPr>
                <p:ph idx="1"/>
              </p:nvPr>
            </p:nvSpPr>
            <p:spPr>
              <a:blipFill>
                <a:blip r:embed="rId2"/>
                <a:stretch>
                  <a:fillRect l="-406" t="-1961" r="-812"/>
                </a:stretch>
              </a:blipFill>
            </p:spPr>
            <p:txBody>
              <a:bodyPr/>
              <a:lstStyle/>
              <a:p>
                <a:r>
                  <a:rPr lang="en-CA">
                    <a:noFill/>
                  </a:rPr>
                  <a:t> </a:t>
                </a:r>
              </a:p>
            </p:txBody>
          </p:sp>
        </mc:Fallback>
      </mc:AlternateContent>
    </p:spTree>
    <p:extLst>
      <p:ext uri="{BB962C8B-B14F-4D97-AF65-F5344CB8AC3E}">
        <p14:creationId xmlns:p14="http://schemas.microsoft.com/office/powerpoint/2010/main" val="329837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Challenge of Measuring Human Resources.</a:t>
            </a:r>
          </a:p>
        </p:txBody>
      </p:sp>
      <p:sp>
        <p:nvSpPr>
          <p:cNvPr id="3" name="Content Placeholder 2"/>
          <p:cNvSpPr>
            <a:spLocks noGrp="1"/>
          </p:cNvSpPr>
          <p:nvPr>
            <p:ph idx="1"/>
          </p:nvPr>
        </p:nvSpPr>
        <p:spPr/>
        <p:txBody>
          <a:bodyPr>
            <a:normAutofit fontScale="77500" lnSpcReduction="20000"/>
          </a:bodyPr>
          <a:lstStyle/>
          <a:p>
            <a:r>
              <a:rPr lang="en-CA" dirty="0"/>
              <a:t>The human resources at an individuals’ disposal for income generation are a complex combination of the net effect of received education and training (their embodied human capital - EHC) and their accumulated experience (AE). An Individuals’ human resource stock is assumed to be an increasing, possibly concave, function of EHC and AE levels.</a:t>
            </a:r>
          </a:p>
          <a:p>
            <a:r>
              <a:rPr lang="en-CA" dirty="0"/>
              <a:t>Both are inherently latent constructs underlying observed ordered categories, each individually hard to quantify. Moreover, when they are viewed as jointly determining an individuals’ human resource stock, their respective effects have to be aggregated somehow. Unfortunately there is a perennial scaling problem with ordered categorical data (Schroder and </a:t>
            </a:r>
            <a:r>
              <a:rPr lang="en-CA" dirty="0" err="1"/>
              <a:t>Yitzhaki</a:t>
            </a:r>
            <a:r>
              <a:rPr lang="en-CA" dirty="0"/>
              <a:t> 2017, Bond and Lang 2019).</a:t>
            </a:r>
          </a:p>
          <a:p>
            <a:r>
              <a:rPr lang="en-CA" dirty="0"/>
              <a:t>Here the level of education (a 6 level ordered categorical variable, proxying for embodied human capital levels) and the age group, a 6 level ordered categorical variable proxying for experience, are used to develop joint education-age group CDF’s for males and females in particular income cohorts and Utopia-Dystopia indices (Anderson Post and Whang 2020) of human resource stock levels for the same groups.</a:t>
            </a:r>
          </a:p>
        </p:txBody>
      </p:sp>
    </p:spTree>
    <p:extLst>
      <p:ext uri="{BB962C8B-B14F-4D97-AF65-F5344CB8AC3E}">
        <p14:creationId xmlns:p14="http://schemas.microsoft.com/office/powerpoint/2010/main" val="279848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Measuring the level of Human Resources in an income </a:t>
            </a:r>
            <a:r>
              <a:rPr lang="en-CA" dirty="0" err="1"/>
              <a:t>Vingtile</a:t>
            </a:r>
            <a:r>
              <a:rPr lang="en-CA" dirty="0"/>
              <a:t> and the relative income levels in Human Resource groups.</a:t>
            </a:r>
          </a:p>
        </p:txBody>
      </p:sp>
      <p:sp>
        <p:nvSpPr>
          <p:cNvPr id="3" name="Content Placeholder 2"/>
          <p:cNvSpPr>
            <a:spLocks noGrp="1"/>
          </p:cNvSpPr>
          <p:nvPr>
            <p:ph idx="1"/>
          </p:nvPr>
        </p:nvSpPr>
        <p:spPr/>
        <p:txBody>
          <a:bodyPr>
            <a:normAutofit fontScale="85000" lnSpcReduction="10000"/>
          </a:bodyPr>
          <a:lstStyle/>
          <a:p>
            <a:endParaRPr lang="en-CA" dirty="0"/>
          </a:p>
          <a:p>
            <a:r>
              <a:rPr lang="en-CA" dirty="0"/>
              <a:t>Based on developments in Gravel et. al. (2020), Anderson and Leo (2021) extended the Utopia-Dystopia idea to produce scale independent, dominance ordering based indices for groups in situations where variables are ordered categorical.</a:t>
            </a:r>
          </a:p>
          <a:p>
            <a:r>
              <a:rPr lang="en-CA" dirty="0"/>
              <a:t>Basically the idea is to construct the upper (FU) and lower (FL) envelopes of all of the CDF’s </a:t>
            </a:r>
            <a:r>
              <a:rPr lang="en-CA" dirty="0" err="1"/>
              <a:t>F</a:t>
            </a:r>
            <a:r>
              <a:rPr lang="en-CA" baseline="-25000" dirty="0" err="1"/>
              <a:t>i,j</a:t>
            </a:r>
            <a:r>
              <a:rPr lang="en-CA" dirty="0"/>
              <a:t> </a:t>
            </a:r>
            <a:r>
              <a:rPr lang="en-CA" dirty="0" err="1"/>
              <a:t>i</a:t>
            </a:r>
            <a:r>
              <a:rPr lang="en-CA" dirty="0"/>
              <a:t>=male, female, across income </a:t>
            </a:r>
            <a:r>
              <a:rPr lang="en-CA" dirty="0" err="1"/>
              <a:t>vingtiles</a:t>
            </a:r>
            <a:r>
              <a:rPr lang="en-CA" dirty="0"/>
              <a:t> j=1,..,20 which correspond to the Dystopian and Utopian human resource distributions respectively in the society. Then </a:t>
            </a:r>
            <a:r>
              <a:rPr lang="el-GR" dirty="0"/>
              <a:t>Σ</a:t>
            </a:r>
            <a:r>
              <a:rPr lang="en-CA" dirty="0"/>
              <a:t>(FU- </a:t>
            </a:r>
            <a:r>
              <a:rPr lang="en-CA" dirty="0" err="1"/>
              <a:t>F</a:t>
            </a:r>
            <a:r>
              <a:rPr lang="en-CA" baseline="-25000" dirty="0" err="1"/>
              <a:t>i,j</a:t>
            </a:r>
            <a:r>
              <a:rPr lang="en-CA" dirty="0"/>
              <a:t> )/</a:t>
            </a:r>
            <a:r>
              <a:rPr lang="el-GR" dirty="0"/>
              <a:t>Σ</a:t>
            </a:r>
            <a:r>
              <a:rPr lang="en-CA" dirty="0"/>
              <a:t>(FU- FL) provides a unit interval normalized index of the relative distance of the </a:t>
            </a:r>
            <a:r>
              <a:rPr lang="en-CA" dirty="0" err="1"/>
              <a:t>i,j’th</a:t>
            </a:r>
            <a:r>
              <a:rPr lang="en-CA" dirty="0"/>
              <a:t> group from the Dystopian level of human resources.</a:t>
            </a:r>
          </a:p>
          <a:p>
            <a:r>
              <a:rPr lang="en-CA" dirty="0"/>
              <a:t>Similarly, the upper and lower envelopes of the Income CDF’s across human resource groupings are used to produce an index of the level of incomes in each Human Resource grouping.  </a:t>
            </a:r>
          </a:p>
        </p:txBody>
      </p:sp>
    </p:spTree>
    <p:extLst>
      <p:ext uri="{BB962C8B-B14F-4D97-AF65-F5344CB8AC3E}">
        <p14:creationId xmlns:p14="http://schemas.microsoft.com/office/powerpoint/2010/main" val="2147804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Measuring Distributional Differences and Convergence.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CA" dirty="0"/>
                  <a:t>Gini’s Transvariation </a:t>
                </a:r>
                <a14:m>
                  <m:oMath xmlns:m="http://schemas.openxmlformats.org/officeDocument/2006/math">
                    <m:sSub>
                      <m:sSubPr>
                        <m:ctrlPr>
                          <a:rPr lang="en-CA" i="1" smtClean="0">
                            <a:latin typeface="Cambria Math" panose="02040503050406030204" pitchFamily="18" charset="0"/>
                          </a:rPr>
                        </m:ctrlPr>
                      </m:sSubPr>
                      <m:e>
                        <m:r>
                          <a:rPr lang="en-CA" b="0" i="1" smtClean="0">
                            <a:latin typeface="Cambria Math" panose="02040503050406030204" pitchFamily="18" charset="0"/>
                          </a:rPr>
                          <m:t>𝑇𝑅</m:t>
                        </m:r>
                      </m:e>
                      <m:sub>
                        <m:r>
                          <a:rPr lang="en-CA" b="0" i="1" smtClean="0">
                            <a:latin typeface="Cambria Math" panose="02040503050406030204" pitchFamily="18" charset="0"/>
                          </a:rPr>
                          <m:t>𝑚</m:t>
                        </m:r>
                        <m:r>
                          <a:rPr lang="en-CA" b="0" i="1" smtClean="0">
                            <a:latin typeface="Cambria Math" panose="02040503050406030204" pitchFamily="18" charset="0"/>
                          </a:rPr>
                          <m:t>,</m:t>
                        </m:r>
                        <m:r>
                          <a:rPr lang="en-CA" b="0" i="1" smtClean="0">
                            <a:latin typeface="Cambria Math" panose="02040503050406030204" pitchFamily="18" charset="0"/>
                          </a:rPr>
                          <m:t>𝑓</m:t>
                        </m:r>
                      </m:sub>
                    </m:sSub>
                    <m:r>
                      <a:rPr lang="en-CA" b="0" i="1" smtClean="0">
                        <a:latin typeface="Cambria Math" panose="02040503050406030204" pitchFamily="18" charset="0"/>
                      </a:rPr>
                      <m:t>=0.5</m:t>
                    </m:r>
                    <m:nary>
                      <m:naryPr>
                        <m:limLoc m:val="undOvr"/>
                        <m:subHide m:val="on"/>
                        <m:supHide m:val="on"/>
                        <m:ctrlPr>
                          <a:rPr lang="en-CA" b="0" i="1" smtClean="0">
                            <a:latin typeface="Cambria Math" panose="02040503050406030204" pitchFamily="18" charset="0"/>
                          </a:rPr>
                        </m:ctrlPr>
                      </m:naryPr>
                      <m:sub/>
                      <m:sup/>
                      <m:e>
                        <m:d>
                          <m:dPr>
                            <m:begChr m:val="|"/>
                            <m:endChr m:val="|"/>
                            <m:ctrlPr>
                              <a:rPr lang="en-CA" b="0" i="1" smtClean="0">
                                <a:latin typeface="Cambria Math" panose="02040503050406030204" pitchFamily="18" charset="0"/>
                              </a:rPr>
                            </m:ctrlPr>
                          </m:dPr>
                          <m:e>
                            <m:sSub>
                              <m:sSubPr>
                                <m:ctrlPr>
                                  <a:rPr lang="en-CA" b="0" i="1" smtClean="0">
                                    <a:latin typeface="Cambria Math" panose="02040503050406030204" pitchFamily="18" charset="0"/>
                                  </a:rPr>
                                </m:ctrlPr>
                              </m:sSubPr>
                              <m:e>
                                <m:r>
                                  <a:rPr lang="en-CA" b="0" i="1" smtClean="0">
                                    <a:latin typeface="Cambria Math" panose="02040503050406030204" pitchFamily="18" charset="0"/>
                                  </a:rPr>
                                  <m:t>𝑓</m:t>
                                </m:r>
                              </m:e>
                              <m:sub>
                                <m:r>
                                  <a:rPr lang="en-CA" b="0" i="1" smtClean="0">
                                    <a:latin typeface="Cambria Math" panose="02040503050406030204" pitchFamily="18" charset="0"/>
                                  </a:rPr>
                                  <m:t>𝑚</m:t>
                                </m:r>
                              </m:sub>
                            </m:sSub>
                            <m:d>
                              <m:dPr>
                                <m:ctrlPr>
                                  <a:rPr lang="en-CA" b="0" i="1" smtClean="0">
                                    <a:latin typeface="Cambria Math" panose="02040503050406030204" pitchFamily="18" charset="0"/>
                                  </a:rPr>
                                </m:ctrlPr>
                              </m:dPr>
                              <m:e>
                                <m:r>
                                  <a:rPr lang="en-CA" b="0" i="1" smtClean="0">
                                    <a:latin typeface="Cambria Math" panose="02040503050406030204" pitchFamily="18" charset="0"/>
                                  </a:rPr>
                                  <m:t>𝑥</m:t>
                                </m:r>
                              </m:e>
                            </m:d>
                            <m:r>
                              <a:rPr lang="en-CA" b="0" i="1" smtClean="0">
                                <a:latin typeface="Cambria Math" panose="02040503050406030204" pitchFamily="18" charset="0"/>
                              </a:rPr>
                              <m:t>−</m:t>
                            </m:r>
                            <m:sSub>
                              <m:sSubPr>
                                <m:ctrlPr>
                                  <a:rPr lang="en-CA" b="0" i="1" smtClean="0">
                                    <a:latin typeface="Cambria Math" panose="02040503050406030204" pitchFamily="18" charset="0"/>
                                  </a:rPr>
                                </m:ctrlPr>
                              </m:sSubPr>
                              <m:e>
                                <m:r>
                                  <a:rPr lang="en-CA" b="0" i="1" smtClean="0">
                                    <a:latin typeface="Cambria Math" panose="02040503050406030204" pitchFamily="18" charset="0"/>
                                  </a:rPr>
                                  <m:t>𝑓</m:t>
                                </m:r>
                              </m:e>
                              <m:sub>
                                <m:r>
                                  <a:rPr lang="en-CA" b="0" i="1" smtClean="0">
                                    <a:latin typeface="Cambria Math" panose="02040503050406030204" pitchFamily="18" charset="0"/>
                                  </a:rPr>
                                  <m:t>𝑓</m:t>
                                </m:r>
                              </m:sub>
                            </m:sSub>
                            <m:r>
                              <a:rPr lang="en-CA" b="0" i="1" smtClean="0">
                                <a:latin typeface="Cambria Math" panose="02040503050406030204" pitchFamily="18" charset="0"/>
                              </a:rPr>
                              <m:t>(</m:t>
                            </m:r>
                            <m:r>
                              <a:rPr lang="en-CA" b="0" i="1" smtClean="0">
                                <a:latin typeface="Cambria Math" panose="02040503050406030204" pitchFamily="18" charset="0"/>
                              </a:rPr>
                              <m:t>𝑥</m:t>
                            </m:r>
                            <m:r>
                              <a:rPr lang="en-CA" b="0" i="1" smtClean="0">
                                <a:latin typeface="Cambria Math" panose="02040503050406030204" pitchFamily="18" charset="0"/>
                              </a:rPr>
                              <m:t>)</m:t>
                            </m:r>
                          </m:e>
                        </m:d>
                        <m:r>
                          <a:rPr lang="en-CA" b="0" i="1" smtClean="0">
                            <a:latin typeface="Cambria Math" panose="02040503050406030204" pitchFamily="18" charset="0"/>
                          </a:rPr>
                          <m:t>𝑑𝑥</m:t>
                        </m:r>
                        <m:r>
                          <a:rPr lang="en-CA" b="0" i="1" smtClean="0">
                            <a:latin typeface="Cambria Math" panose="02040503050406030204" pitchFamily="18" charset="0"/>
                          </a:rPr>
                          <m:t>=1−</m:t>
                        </m:r>
                        <m:sSub>
                          <m:sSubPr>
                            <m:ctrlPr>
                              <a:rPr lang="en-CA" b="0" i="1" smtClean="0">
                                <a:latin typeface="Cambria Math" panose="02040503050406030204" pitchFamily="18" charset="0"/>
                              </a:rPr>
                            </m:ctrlPr>
                          </m:sSubPr>
                          <m:e>
                            <m:r>
                              <a:rPr lang="en-CA" b="0" i="1" smtClean="0">
                                <a:latin typeface="Cambria Math" panose="02040503050406030204" pitchFamily="18" charset="0"/>
                              </a:rPr>
                              <m:t>𝑂𝑉</m:t>
                            </m:r>
                          </m:e>
                          <m:sub>
                            <m:r>
                              <a:rPr lang="en-CA" b="0" i="1" smtClean="0">
                                <a:latin typeface="Cambria Math" panose="02040503050406030204" pitchFamily="18" charset="0"/>
                              </a:rPr>
                              <m:t>𝑚</m:t>
                            </m:r>
                            <m:r>
                              <a:rPr lang="en-CA" b="0" i="1" smtClean="0">
                                <a:latin typeface="Cambria Math" panose="02040503050406030204" pitchFamily="18" charset="0"/>
                              </a:rPr>
                              <m:t>,</m:t>
                            </m:r>
                            <m:r>
                              <a:rPr lang="en-CA" b="0" i="1" smtClean="0">
                                <a:latin typeface="Cambria Math" panose="02040503050406030204" pitchFamily="18" charset="0"/>
                              </a:rPr>
                              <m:t>𝑓</m:t>
                            </m:r>
                          </m:sub>
                        </m:sSub>
                      </m:e>
                    </m:nary>
                  </m:oMath>
                </a14:m>
                <a:r>
                  <a:rPr lang="en-CA" dirty="0"/>
                  <a:t> is a measure of the difference between two distributions </a:t>
                </a:r>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𝑓</m:t>
                        </m:r>
                      </m:e>
                      <m:sub>
                        <m:r>
                          <a:rPr lang="en-CA" b="0" i="1" smtClean="0">
                            <a:latin typeface="Cambria Math" panose="02040503050406030204" pitchFamily="18" charset="0"/>
                          </a:rPr>
                          <m:t>𝑚</m:t>
                        </m:r>
                      </m:sub>
                    </m:sSub>
                    <m:d>
                      <m:dPr>
                        <m:ctrlPr>
                          <a:rPr lang="en-CA" i="1">
                            <a:latin typeface="Cambria Math" panose="02040503050406030204" pitchFamily="18" charset="0"/>
                          </a:rPr>
                        </m:ctrlPr>
                      </m:dPr>
                      <m:e>
                        <m:r>
                          <a:rPr lang="en-CA" i="1">
                            <a:latin typeface="Cambria Math" panose="02040503050406030204" pitchFamily="18" charset="0"/>
                          </a:rPr>
                          <m:t>𝑥</m:t>
                        </m:r>
                      </m:e>
                    </m:d>
                  </m:oMath>
                </a14:m>
                <a:r>
                  <a:rPr lang="en-CA" dirty="0"/>
                  <a:t> and </a:t>
                </a:r>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𝑓</m:t>
                        </m:r>
                      </m:e>
                      <m:sub>
                        <m:r>
                          <a:rPr lang="en-CA" b="0" i="1" smtClean="0">
                            <a:latin typeface="Cambria Math" panose="02040503050406030204" pitchFamily="18" charset="0"/>
                          </a:rPr>
                          <m:t>𝑓</m:t>
                        </m:r>
                      </m:sub>
                    </m:sSub>
                    <m:r>
                      <a:rPr lang="en-CA" i="1">
                        <a:latin typeface="Cambria Math" panose="02040503050406030204" pitchFamily="18" charset="0"/>
                      </a:rPr>
                      <m:t>(</m:t>
                    </m:r>
                    <m:r>
                      <a:rPr lang="en-CA" i="1">
                        <a:latin typeface="Cambria Math" panose="02040503050406030204" pitchFamily="18" charset="0"/>
                      </a:rPr>
                      <m:t>𝑥</m:t>
                    </m:r>
                    <m:r>
                      <a:rPr lang="en-CA" i="1">
                        <a:latin typeface="Cambria Math" panose="02040503050406030204" pitchFamily="18" charset="0"/>
                      </a:rPr>
                      <m:t>)</m:t>
                    </m:r>
                  </m:oMath>
                </a14:m>
                <a:r>
                  <a:rPr lang="en-CA" dirty="0"/>
                  <a:t>, where </a:t>
                </a:r>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𝑂𝑉</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sub>
                    </m:sSub>
                    <m:r>
                      <a:rPr lang="en-CA" b="0" i="1" smtClean="0">
                        <a:latin typeface="Cambria Math" panose="02040503050406030204" pitchFamily="18" charset="0"/>
                      </a:rPr>
                      <m:t>=</m:t>
                    </m:r>
                    <m:nary>
                      <m:naryPr>
                        <m:limLoc m:val="undOvr"/>
                        <m:subHide m:val="on"/>
                        <m:supHide m:val="on"/>
                        <m:ctrlPr>
                          <a:rPr lang="en-CA" b="0" i="1" smtClean="0">
                            <a:latin typeface="Cambria Math" panose="02040503050406030204" pitchFamily="18" charset="0"/>
                          </a:rPr>
                        </m:ctrlPr>
                      </m:naryPr>
                      <m:sub/>
                      <m:sup/>
                      <m:e>
                        <m:func>
                          <m:funcPr>
                            <m:ctrlPr>
                              <a:rPr lang="en-CA" b="0" i="1" smtClean="0">
                                <a:latin typeface="Cambria Math" panose="02040503050406030204" pitchFamily="18" charset="0"/>
                              </a:rPr>
                            </m:ctrlPr>
                          </m:funcPr>
                          <m:fName>
                            <m:limLow>
                              <m:limLowPr>
                                <m:ctrlPr>
                                  <a:rPr lang="en-CA" b="0" i="1" smtClean="0">
                                    <a:latin typeface="Cambria Math" panose="02040503050406030204" pitchFamily="18" charset="0"/>
                                  </a:rPr>
                                </m:ctrlPr>
                              </m:limLowPr>
                              <m:e>
                                <m:r>
                                  <m:rPr>
                                    <m:sty m:val="p"/>
                                  </m:rPr>
                                  <a:rPr lang="en-CA" b="0" i="0" smtClean="0">
                                    <a:latin typeface="Cambria Math" panose="02040503050406030204" pitchFamily="18" charset="0"/>
                                  </a:rPr>
                                  <m:t>min</m:t>
                                </m:r>
                              </m:e>
                              <m:lim>
                                <m:r>
                                  <a:rPr lang="en-CA" b="0" i="1" smtClean="0">
                                    <a:latin typeface="Cambria Math" panose="02040503050406030204" pitchFamily="18" charset="0"/>
                                  </a:rPr>
                                  <m:t>𝑥</m:t>
                                </m:r>
                              </m:lim>
                            </m:limLow>
                          </m:fName>
                          <m:e>
                            <m:d>
                              <m:dPr>
                                <m:ctrlPr>
                                  <a:rPr lang="en-CA" b="0" i="1" smtClean="0">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𝑓</m:t>
                                    </m:r>
                                  </m:e>
                                  <m:sub>
                                    <m:r>
                                      <a:rPr lang="en-CA" i="1">
                                        <a:latin typeface="Cambria Math" panose="02040503050406030204" pitchFamily="18" charset="0"/>
                                      </a:rPr>
                                      <m:t>𝑚</m:t>
                                    </m:r>
                                  </m:sub>
                                </m:sSub>
                                <m:d>
                                  <m:dPr>
                                    <m:ctrlPr>
                                      <a:rPr lang="en-CA" i="1">
                                        <a:latin typeface="Cambria Math" panose="02040503050406030204" pitchFamily="18" charset="0"/>
                                      </a:rPr>
                                    </m:ctrlPr>
                                  </m:dPr>
                                  <m:e>
                                    <m:r>
                                      <a:rPr lang="en-CA" i="1">
                                        <a:latin typeface="Cambria Math" panose="02040503050406030204" pitchFamily="18" charset="0"/>
                                      </a:rPr>
                                      <m:t>𝑥</m:t>
                                    </m:r>
                                  </m:e>
                                </m:d>
                                <m:r>
                                  <a:rPr lang="en-CA" b="0" i="1" smtClean="0">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𝑓</m:t>
                                    </m:r>
                                  </m:e>
                                  <m:sub>
                                    <m:r>
                                      <a:rPr lang="en-CA" i="1">
                                        <a:latin typeface="Cambria Math" panose="02040503050406030204" pitchFamily="18" charset="0"/>
                                      </a:rPr>
                                      <m:t>𝑓</m:t>
                                    </m:r>
                                  </m:sub>
                                </m:sSub>
                                <m:r>
                                  <a:rPr lang="en-CA" i="1">
                                    <a:latin typeface="Cambria Math" panose="02040503050406030204" pitchFamily="18" charset="0"/>
                                  </a:rPr>
                                  <m:t>(</m:t>
                                </m:r>
                                <m:r>
                                  <a:rPr lang="en-CA" i="1">
                                    <a:latin typeface="Cambria Math" panose="02040503050406030204" pitchFamily="18" charset="0"/>
                                  </a:rPr>
                                  <m:t>𝑥</m:t>
                                </m:r>
                                <m:r>
                                  <a:rPr lang="en-CA" i="1">
                                    <a:latin typeface="Cambria Math" panose="02040503050406030204" pitchFamily="18" charset="0"/>
                                  </a:rPr>
                                  <m:t>)</m:t>
                                </m:r>
                              </m:e>
                            </m:d>
                            <m:r>
                              <a:rPr lang="en-CA" b="0" i="1" smtClean="0">
                                <a:latin typeface="Cambria Math" panose="02040503050406030204" pitchFamily="18" charset="0"/>
                              </a:rPr>
                              <m:t>𝑑𝑥</m:t>
                            </m:r>
                          </m:e>
                        </m:func>
                      </m:e>
                    </m:nary>
                  </m:oMath>
                </a14:m>
                <a:r>
                  <a:rPr lang="en-CA" dirty="0"/>
                  <a:t> is the overlap of the two distributions (Anderson Linton and Whang 2012). {note </a:t>
                </a:r>
                <a14:m>
                  <m:oMath xmlns:m="http://schemas.openxmlformats.org/officeDocument/2006/math">
                    <m:r>
                      <a:rPr lang="en-CA" b="0" i="1" smtClean="0">
                        <a:latin typeface="Cambria Math" panose="02040503050406030204" pitchFamily="18" charset="0"/>
                      </a:rPr>
                      <m:t>0</m:t>
                    </m:r>
                    <m:r>
                      <a:rPr lang="en-CA" b="0" i="1" smtClean="0">
                        <a:latin typeface="Cambria Math" panose="02040503050406030204" pitchFamily="18" charset="0"/>
                        <a:ea typeface="Cambria Math" panose="02040503050406030204" pitchFamily="18" charset="0"/>
                      </a:rPr>
                      <m:t>≤</m:t>
                    </m:r>
                    <m:r>
                      <a:rPr lang="en-CA" b="0" i="1" smtClean="0">
                        <a:latin typeface="Cambria Math" panose="02040503050406030204" pitchFamily="18" charset="0"/>
                        <a:ea typeface="Cambria Math" panose="02040503050406030204" pitchFamily="18" charset="0"/>
                      </a:rPr>
                      <m:t>𝑂𝑉</m:t>
                    </m:r>
                    <m:r>
                      <a:rPr lang="en-CA" b="0" i="1" smtClean="0">
                        <a:latin typeface="Cambria Math" panose="02040503050406030204" pitchFamily="18" charset="0"/>
                        <a:ea typeface="Cambria Math" panose="02040503050406030204" pitchFamily="18" charset="0"/>
                      </a:rPr>
                      <m:t>≤1</m:t>
                    </m:r>
                  </m:oMath>
                </a14:m>
                <a:r>
                  <a:rPr lang="en-CA" dirty="0"/>
                  <a:t>}</a:t>
                </a:r>
              </a:p>
              <a:p>
                <a14:m>
                  <m:oMath xmlns:m="http://schemas.openxmlformats.org/officeDocument/2006/math">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sub>
                    </m:sSub>
                    <m:d>
                      <m:dPr>
                        <m:ctrlPr>
                          <a:rPr lang="en-CA" b="0" i="1" smtClean="0">
                            <a:latin typeface="Cambria Math" panose="02040503050406030204" pitchFamily="18" charset="0"/>
                          </a:rPr>
                        </m:ctrlPr>
                      </m:dPr>
                      <m:e>
                        <m:r>
                          <a:rPr lang="en-CA" b="0" i="1" smtClean="0">
                            <a:latin typeface="Cambria Math" panose="02040503050406030204" pitchFamily="18" charset="0"/>
                          </a:rPr>
                          <m:t>𝑡</m:t>
                        </m:r>
                      </m:e>
                    </m:d>
                    <m:r>
                      <a:rPr lang="en-CA" b="0" i="1" smtClean="0">
                        <a:latin typeface="Cambria Math" panose="02040503050406030204" pitchFamily="18" charset="0"/>
                      </a:rPr>
                      <m:t>&gt;</m:t>
                    </m:r>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sub>
                    </m:sSub>
                    <m:r>
                      <a:rPr lang="en-CA" b="0" i="1" smtClean="0">
                        <a:latin typeface="Cambria Math" panose="02040503050406030204" pitchFamily="18" charset="0"/>
                      </a:rPr>
                      <m:t>(</m:t>
                    </m:r>
                    <m:r>
                      <a:rPr lang="en-CA" b="0" i="1" smtClean="0">
                        <a:latin typeface="Cambria Math" panose="02040503050406030204" pitchFamily="18" charset="0"/>
                      </a:rPr>
                      <m:t>𝑡</m:t>
                    </m:r>
                    <m:r>
                      <a:rPr lang="en-CA" b="0" i="1" smtClean="0">
                        <a:latin typeface="Cambria Math" panose="02040503050406030204" pitchFamily="18" charset="0"/>
                      </a:rPr>
                      <m:t>+</m:t>
                    </m:r>
                    <m:r>
                      <a:rPr lang="en-CA" b="0" i="1" smtClean="0">
                        <a:latin typeface="Cambria Math" panose="02040503050406030204" pitchFamily="18" charset="0"/>
                      </a:rPr>
                      <m:t>𝑘</m:t>
                    </m:r>
                    <m:r>
                      <a:rPr lang="en-CA" b="0" i="1" smtClean="0">
                        <a:latin typeface="Cambria Math" panose="02040503050406030204" pitchFamily="18" charset="0"/>
                      </a:rPr>
                      <m:t>)</m:t>
                    </m:r>
                  </m:oMath>
                </a14:m>
                <a:r>
                  <a:rPr lang="en-CA" dirty="0"/>
                  <a:t> is indicative of convergence over the k periods.</a:t>
                </a:r>
              </a:p>
              <a:p>
                <a:r>
                  <a:rPr lang="en-CA" dirty="0"/>
                  <a:t>For K male-female pairs k=1,..,K, </a:t>
                </a:r>
                <a14:m>
                  <m:oMath xmlns:m="http://schemas.openxmlformats.org/officeDocument/2006/math">
                    <m:nary>
                      <m:naryPr>
                        <m:chr m:val="∑"/>
                        <m:limLoc m:val="subSup"/>
                        <m:ctrlPr>
                          <a:rPr lang="en-CA" i="1" smtClean="0">
                            <a:latin typeface="Cambria Math" panose="02040503050406030204" pitchFamily="18" charset="0"/>
                          </a:rPr>
                        </m:ctrlPr>
                      </m:naryPr>
                      <m:sub>
                        <m:r>
                          <m:rPr>
                            <m:brk m:alnAt="25"/>
                          </m:rPr>
                          <a:rPr lang="en-CA" b="0" i="1" smtClean="0">
                            <a:latin typeface="Cambria Math" panose="02040503050406030204" pitchFamily="18" charset="0"/>
                          </a:rPr>
                          <m:t>𝑘</m:t>
                        </m:r>
                        <m:r>
                          <a:rPr lang="en-CA" b="0" i="1" smtClean="0">
                            <a:latin typeface="Cambria Math" panose="02040503050406030204" pitchFamily="18" charset="0"/>
                          </a:rPr>
                          <m:t>=1</m:t>
                        </m:r>
                      </m:sub>
                      <m:sup>
                        <m:r>
                          <a:rPr lang="en-CA" b="0" i="1" smtClean="0">
                            <a:latin typeface="Cambria Math" panose="02040503050406030204" pitchFamily="18" charset="0"/>
                          </a:rPr>
                          <m:t>𝐾</m:t>
                        </m:r>
                      </m:sup>
                      <m:e>
                        <m:d>
                          <m:dPr>
                            <m:ctrlPr>
                              <a:rPr lang="en-CA" i="1" smtClean="0">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b="0" i="1" smtClean="0">
                                    <a:latin typeface="Cambria Math" panose="02040503050406030204" pitchFamily="18" charset="0"/>
                                  </a:rPr>
                                  <m:t>,</m:t>
                                </m:r>
                                <m:r>
                                  <a:rPr lang="en-CA" b="0" i="1" smtClean="0">
                                    <a:latin typeface="Cambria Math" panose="02040503050406030204" pitchFamily="18" charset="0"/>
                                  </a:rPr>
                                  <m:t>𝑘</m:t>
                                </m:r>
                              </m:sub>
                            </m:sSub>
                            <m:d>
                              <m:dPr>
                                <m:ctrlPr>
                                  <a:rPr lang="en-CA" i="1">
                                    <a:latin typeface="Cambria Math" panose="02040503050406030204" pitchFamily="18" charset="0"/>
                                  </a:rPr>
                                </m:ctrlPr>
                              </m:dPr>
                              <m:e>
                                <m:r>
                                  <a:rPr lang="en-CA" i="1">
                                    <a:latin typeface="Cambria Math" panose="02040503050406030204" pitchFamily="18" charset="0"/>
                                  </a:rPr>
                                  <m:t>𝑡</m:t>
                                </m:r>
                              </m:e>
                            </m:d>
                            <m:r>
                              <a:rPr lang="en-CA" b="0" i="1" smtClean="0">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b="0" i="1" smtClean="0">
                                    <a:latin typeface="Cambria Math" panose="02040503050406030204" pitchFamily="18" charset="0"/>
                                  </a:rPr>
                                  <m:t>,</m:t>
                                </m:r>
                                <m:r>
                                  <a:rPr lang="en-CA" b="0" i="1" smtClean="0">
                                    <a:latin typeface="Cambria Math" panose="02040503050406030204" pitchFamily="18" charset="0"/>
                                  </a:rPr>
                                  <m:t>𝑘</m:t>
                                </m:r>
                              </m:sub>
                            </m:sSub>
                            <m:r>
                              <a:rPr lang="en-CA" i="1">
                                <a:latin typeface="Cambria Math" panose="02040503050406030204" pitchFamily="18" charset="0"/>
                              </a:rPr>
                              <m:t>(</m:t>
                            </m:r>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r>
                              <a:rPr lang="en-CA" i="1">
                                <a:latin typeface="Cambria Math" panose="02040503050406030204" pitchFamily="18" charset="0"/>
                              </a:rPr>
                              <m:t>)</m:t>
                            </m:r>
                          </m:e>
                        </m:d>
                      </m:e>
                    </m:nary>
                  </m:oMath>
                </a14:m>
                <a:r>
                  <a:rPr lang="en-CA" dirty="0"/>
                  <a:t> is a measure of collective convergence/divergence &gt; 0 =&gt; convergence and &lt; 0 =&gt; divergence. H</a:t>
                </a:r>
                <a:r>
                  <a:rPr lang="en-CA" baseline="-25000" dirty="0"/>
                  <a:t>0</a:t>
                </a:r>
                <a:r>
                  <a:rPr lang="en-CA" dirty="0"/>
                  <a:t>:</a:t>
                </a:r>
                <a14:m>
                  <m:oMath xmlns:m="http://schemas.openxmlformats.org/officeDocument/2006/math">
                    <m:d>
                      <m:dPr>
                        <m:ctrlPr>
                          <a:rPr lang="en-CA" i="1">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d>
                          <m:dPr>
                            <m:ctrlPr>
                              <a:rPr lang="en-CA" i="1">
                                <a:latin typeface="Cambria Math" panose="02040503050406030204" pitchFamily="18" charset="0"/>
                              </a:rPr>
                            </m:ctrlPr>
                          </m:dPr>
                          <m:e>
                            <m:r>
                              <a:rPr lang="en-CA" i="1">
                                <a:latin typeface="Cambria Math" panose="02040503050406030204" pitchFamily="18" charset="0"/>
                              </a:rPr>
                              <m:t>𝑡</m:t>
                            </m:r>
                          </m:e>
                        </m:d>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r>
                          <a:rPr lang="en-CA" i="1">
                            <a:latin typeface="Cambria Math" panose="02040503050406030204" pitchFamily="18" charset="0"/>
                          </a:rPr>
                          <m:t>)</m:t>
                        </m:r>
                      </m:e>
                    </m:d>
                    <m:r>
                      <a:rPr lang="en-CA" i="1" smtClean="0">
                        <a:latin typeface="Cambria Math" panose="02040503050406030204" pitchFamily="18" charset="0"/>
                        <a:ea typeface="Cambria Math" panose="02040503050406030204" pitchFamily="18" charset="0"/>
                      </a:rPr>
                      <m:t>≥</m:t>
                    </m:r>
                    <m:r>
                      <a:rPr lang="en-CA" b="0" i="1" smtClean="0">
                        <a:latin typeface="Cambria Math" panose="02040503050406030204" pitchFamily="18" charset="0"/>
                        <a:ea typeface="Cambria Math" panose="02040503050406030204" pitchFamily="18" charset="0"/>
                      </a:rPr>
                      <m:t>0 </m:t>
                    </m:r>
                    <m:r>
                      <a:rPr lang="en-CA" b="0" i="1" smtClean="0">
                        <a:latin typeface="Cambria Math" panose="02040503050406030204" pitchFamily="18" charset="0"/>
                        <a:ea typeface="Cambria Math" panose="02040503050406030204" pitchFamily="18" charset="0"/>
                      </a:rPr>
                      <m:t>𝑘</m:t>
                    </m:r>
                    <m:r>
                      <a:rPr lang="en-CA" b="0" i="1" smtClean="0">
                        <a:latin typeface="Cambria Math" panose="02040503050406030204" pitchFamily="18" charset="0"/>
                        <a:ea typeface="Cambria Math" panose="02040503050406030204" pitchFamily="18" charset="0"/>
                      </a:rPr>
                      <m:t>=1,..,</m:t>
                    </m:r>
                    <m:r>
                      <a:rPr lang="en-CA" b="0" i="1" smtClean="0">
                        <a:latin typeface="Cambria Math" panose="02040503050406030204" pitchFamily="18" charset="0"/>
                        <a:ea typeface="Cambria Math" panose="02040503050406030204" pitchFamily="18" charset="0"/>
                      </a:rPr>
                      <m:t>𝐾</m:t>
                    </m:r>
                  </m:oMath>
                </a14:m>
                <a:r>
                  <a:rPr lang="en-CA" dirty="0"/>
                  <a:t> can be tested jointly using Stoline and Ury  maximum modulus distribution.</a:t>
                </a:r>
              </a:p>
              <a:p>
                <a14:m>
                  <m:oMath xmlns:m="http://schemas.openxmlformats.org/officeDocument/2006/math">
                    <m:f>
                      <m:fPr>
                        <m:ctrlPr>
                          <a:rPr lang="en-CA" i="1" smtClean="0">
                            <a:latin typeface="Cambria Math" panose="02040503050406030204" pitchFamily="18" charset="0"/>
                          </a:rPr>
                        </m:ctrlPr>
                      </m:fPr>
                      <m:num>
                        <m:r>
                          <a:rPr lang="en-CA" b="0" i="1" smtClean="0">
                            <a:latin typeface="Cambria Math" panose="02040503050406030204" pitchFamily="18" charset="0"/>
                          </a:rPr>
                          <m:t>|</m:t>
                        </m:r>
                        <m:nary>
                          <m:naryPr>
                            <m:chr m:val="∑"/>
                            <m:limLoc m:val="subSup"/>
                            <m:ctrlPr>
                              <a:rPr lang="en-CA" i="1">
                                <a:latin typeface="Cambria Math" panose="02040503050406030204" pitchFamily="18" charset="0"/>
                              </a:rPr>
                            </m:ctrlPr>
                          </m:naryPr>
                          <m:sub>
                            <m:r>
                              <m:rPr>
                                <m:brk m:alnAt="25"/>
                              </m:rPr>
                              <a:rPr lang="en-CA" i="1">
                                <a:latin typeface="Cambria Math" panose="02040503050406030204" pitchFamily="18" charset="0"/>
                              </a:rPr>
                              <m:t>𝑘</m:t>
                            </m:r>
                            <m:r>
                              <a:rPr lang="en-CA" i="1">
                                <a:latin typeface="Cambria Math" panose="02040503050406030204" pitchFamily="18" charset="0"/>
                              </a:rPr>
                              <m:t>=1</m:t>
                            </m:r>
                          </m:sub>
                          <m:sup>
                            <m:r>
                              <a:rPr lang="en-CA" i="1">
                                <a:latin typeface="Cambria Math" panose="02040503050406030204" pitchFamily="18" charset="0"/>
                              </a:rPr>
                              <m:t>𝐾</m:t>
                            </m:r>
                          </m:sup>
                          <m:e>
                            <m:d>
                              <m:dPr>
                                <m:ctrlPr>
                                  <a:rPr lang="en-CA" i="1">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d>
                                  <m:dPr>
                                    <m:ctrlPr>
                                      <a:rPr lang="en-CA" i="1">
                                        <a:latin typeface="Cambria Math" panose="02040503050406030204" pitchFamily="18" charset="0"/>
                                      </a:rPr>
                                    </m:ctrlPr>
                                  </m:dPr>
                                  <m:e>
                                    <m:r>
                                      <a:rPr lang="en-CA" i="1">
                                        <a:latin typeface="Cambria Math" panose="02040503050406030204" pitchFamily="18" charset="0"/>
                                      </a:rPr>
                                      <m:t>𝑡</m:t>
                                    </m:r>
                                  </m:e>
                                </m:d>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r>
                                  <a:rPr lang="en-CA" i="1">
                                    <a:latin typeface="Cambria Math" panose="02040503050406030204" pitchFamily="18" charset="0"/>
                                  </a:rPr>
                                  <m:t>)</m:t>
                                </m:r>
                              </m:e>
                            </m:d>
                            <m:r>
                              <a:rPr lang="en-CA" b="0" i="1" smtClean="0">
                                <a:latin typeface="Cambria Math" panose="02040503050406030204" pitchFamily="18" charset="0"/>
                              </a:rPr>
                              <m:t>|</m:t>
                            </m:r>
                          </m:e>
                        </m:nary>
                      </m:num>
                      <m:den>
                        <m:nary>
                          <m:naryPr>
                            <m:chr m:val="∑"/>
                            <m:limLoc m:val="subSup"/>
                            <m:ctrlPr>
                              <a:rPr lang="en-CA" i="1">
                                <a:latin typeface="Cambria Math" panose="02040503050406030204" pitchFamily="18" charset="0"/>
                              </a:rPr>
                            </m:ctrlPr>
                          </m:naryPr>
                          <m:sub>
                            <m:r>
                              <m:rPr>
                                <m:brk m:alnAt="25"/>
                              </m:rPr>
                              <a:rPr lang="en-CA" i="1">
                                <a:latin typeface="Cambria Math" panose="02040503050406030204" pitchFamily="18" charset="0"/>
                              </a:rPr>
                              <m:t>𝑘</m:t>
                            </m:r>
                            <m:r>
                              <a:rPr lang="en-CA" i="1">
                                <a:latin typeface="Cambria Math" panose="02040503050406030204" pitchFamily="18" charset="0"/>
                              </a:rPr>
                              <m:t>=1</m:t>
                            </m:r>
                          </m:sub>
                          <m:sup>
                            <m:r>
                              <a:rPr lang="en-CA" i="1">
                                <a:latin typeface="Cambria Math" panose="02040503050406030204" pitchFamily="18" charset="0"/>
                              </a:rPr>
                              <m:t>𝐾</m:t>
                            </m:r>
                          </m:sup>
                          <m:e>
                            <m:d>
                              <m:dPr>
                                <m:begChr m:val="|"/>
                                <m:endChr m:val="|"/>
                                <m:ctrlPr>
                                  <a:rPr lang="en-CA" i="1" smtClean="0">
                                    <a:latin typeface="Cambria Math" panose="02040503050406030204" pitchFamily="18" charset="0"/>
                                  </a:rPr>
                                </m:ctrlPr>
                              </m:dPr>
                              <m:e>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d>
                                  <m:dPr>
                                    <m:ctrlPr>
                                      <a:rPr lang="en-CA" i="1">
                                        <a:latin typeface="Cambria Math" panose="02040503050406030204" pitchFamily="18" charset="0"/>
                                      </a:rPr>
                                    </m:ctrlPr>
                                  </m:dPr>
                                  <m:e>
                                    <m:r>
                                      <a:rPr lang="en-CA" i="1">
                                        <a:latin typeface="Cambria Math" panose="02040503050406030204" pitchFamily="18" charset="0"/>
                                      </a:rPr>
                                      <m:t>𝑡</m:t>
                                    </m:r>
                                  </m:e>
                                </m:d>
                                <m:r>
                                  <a:rPr lang="en-CA" i="1">
                                    <a:latin typeface="Cambria Math" panose="02040503050406030204" pitchFamily="18" charset="0"/>
                                  </a:rPr>
                                  <m:t>−</m:t>
                                </m:r>
                                <m:sSub>
                                  <m:sSubPr>
                                    <m:ctrlPr>
                                      <a:rPr lang="en-CA" i="1">
                                        <a:latin typeface="Cambria Math" panose="02040503050406030204" pitchFamily="18" charset="0"/>
                                      </a:rPr>
                                    </m:ctrlPr>
                                  </m:sSubPr>
                                  <m:e>
                                    <m:r>
                                      <a:rPr lang="en-CA" i="1">
                                        <a:latin typeface="Cambria Math" panose="02040503050406030204" pitchFamily="18" charset="0"/>
                                      </a:rPr>
                                      <m:t>𝑇𝑅</m:t>
                                    </m:r>
                                  </m:e>
                                  <m:sub>
                                    <m:r>
                                      <a:rPr lang="en-CA" i="1">
                                        <a:latin typeface="Cambria Math" panose="02040503050406030204" pitchFamily="18" charset="0"/>
                                      </a:rPr>
                                      <m:t>𝑚</m:t>
                                    </m:r>
                                    <m:r>
                                      <a:rPr lang="en-CA" i="1">
                                        <a:latin typeface="Cambria Math" panose="02040503050406030204" pitchFamily="18" charset="0"/>
                                      </a:rPr>
                                      <m:t>,</m:t>
                                    </m:r>
                                    <m:r>
                                      <a:rPr lang="en-CA" i="1">
                                        <a:latin typeface="Cambria Math" panose="02040503050406030204" pitchFamily="18" charset="0"/>
                                      </a:rPr>
                                      <m:t>𝑓</m:t>
                                    </m:r>
                                    <m:r>
                                      <a:rPr lang="en-CA" i="1">
                                        <a:latin typeface="Cambria Math" panose="02040503050406030204" pitchFamily="18" charset="0"/>
                                      </a:rPr>
                                      <m:t>,</m:t>
                                    </m:r>
                                    <m:r>
                                      <a:rPr lang="en-CA" i="1">
                                        <a:latin typeface="Cambria Math" panose="02040503050406030204" pitchFamily="18" charset="0"/>
                                      </a:rPr>
                                      <m:t>𝑘</m:t>
                                    </m:r>
                                  </m:sub>
                                </m:sSub>
                                <m:r>
                                  <a:rPr lang="en-CA" i="1">
                                    <a:latin typeface="Cambria Math" panose="02040503050406030204" pitchFamily="18" charset="0"/>
                                  </a:rPr>
                                  <m:t>(</m:t>
                                </m:r>
                                <m:r>
                                  <a:rPr lang="en-CA" i="1">
                                    <a:latin typeface="Cambria Math" panose="02040503050406030204" pitchFamily="18" charset="0"/>
                                  </a:rPr>
                                  <m:t>𝑡</m:t>
                                </m:r>
                                <m:r>
                                  <a:rPr lang="en-CA" i="1">
                                    <a:latin typeface="Cambria Math" panose="02040503050406030204" pitchFamily="18" charset="0"/>
                                  </a:rPr>
                                  <m:t>+</m:t>
                                </m:r>
                                <m:r>
                                  <a:rPr lang="en-CA" i="1">
                                    <a:latin typeface="Cambria Math" panose="02040503050406030204" pitchFamily="18" charset="0"/>
                                  </a:rPr>
                                  <m:t>𝑘</m:t>
                                </m:r>
                                <m:r>
                                  <a:rPr lang="en-CA" i="1">
                                    <a:latin typeface="Cambria Math" panose="02040503050406030204" pitchFamily="18" charset="0"/>
                                  </a:rPr>
                                  <m:t>)</m:t>
                                </m:r>
                              </m:e>
                            </m:d>
                          </m:e>
                        </m:nary>
                      </m:den>
                    </m:f>
                  </m:oMath>
                </a14:m>
                <a:r>
                  <a:rPr lang="en-CA" dirty="0"/>
                  <a:t>   is a measure of the universality of convergence across groups with proximity to 1 indicating universality.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2941"/>
                </a:stretch>
              </a:blipFill>
            </p:spPr>
            <p:txBody>
              <a:bodyPr/>
              <a:lstStyle/>
              <a:p>
                <a:r>
                  <a:rPr lang="en-CA">
                    <a:noFill/>
                  </a:rPr>
                  <a:t> </a:t>
                </a:r>
              </a:p>
            </p:txBody>
          </p:sp>
        </mc:Fallback>
      </mc:AlternateContent>
    </p:spTree>
    <p:extLst>
      <p:ext uri="{BB962C8B-B14F-4D97-AF65-F5344CB8AC3E}">
        <p14:creationId xmlns:p14="http://schemas.microsoft.com/office/powerpoint/2010/main" val="3170157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Data</a:t>
            </a:r>
          </a:p>
        </p:txBody>
      </p:sp>
      <p:sp>
        <p:nvSpPr>
          <p:cNvPr id="3" name="Content Placeholder 2"/>
          <p:cNvSpPr>
            <a:spLocks noGrp="1"/>
          </p:cNvSpPr>
          <p:nvPr>
            <p:ph idx="1"/>
          </p:nvPr>
        </p:nvSpPr>
        <p:spPr/>
        <p:txBody>
          <a:bodyPr>
            <a:normAutofit fontScale="85000" lnSpcReduction="20000"/>
          </a:bodyPr>
          <a:lstStyle/>
          <a:p>
            <a:r>
              <a:rPr lang="en-CA" dirty="0"/>
              <a:t>Data on the total income, age, gender, education status and Province of Residence of individuals drawn from the Census of Canada: Individuals File for the years 2001, 2006, 2011 and 2016. All agents over the age of 19 who received and income and reported age and educational status were included.</a:t>
            </a:r>
          </a:p>
          <a:p>
            <a:r>
              <a:rPr lang="en-CA" dirty="0"/>
              <a:t>Membership of an  income </a:t>
            </a:r>
            <a:r>
              <a:rPr lang="en-CA" dirty="0" err="1"/>
              <a:t>vingtile</a:t>
            </a:r>
            <a:r>
              <a:rPr lang="en-CA" dirty="0"/>
              <a:t> was used as the income variate.</a:t>
            </a:r>
          </a:p>
          <a:p>
            <a:r>
              <a:rPr lang="en-CA" dirty="0"/>
              <a:t>The six Education Categories: 1.  No certificate, diploma or degree. 2. Secondary (high) school diploma or equivalent. 3. Trade or apprenticeship certificate or diploma. 4.  3 months to 2 years College, CEGEP and other non-university certificate or diploma program. 5. Program of more than 2 years College, CEGEP and other non-university certificate or diploma program below bachelor level. 6. University certificate or diploma above bachelor level, Degree in medicine, dentistry, veterinary medicine or optometry, Master's degree, Earned doctorate.</a:t>
            </a:r>
          </a:p>
          <a:p>
            <a:r>
              <a:rPr lang="en-CA" dirty="0"/>
              <a:t>The six age groups were: 1) 20-29, 2) 30-39, 3) 40-49, 4) 50-59, 5) 60-69 and 6) 70 and over.</a:t>
            </a:r>
          </a:p>
          <a:p>
            <a:endParaRPr lang="en-CA" dirty="0"/>
          </a:p>
        </p:txBody>
      </p:sp>
    </p:spTree>
    <p:extLst>
      <p:ext uri="{BB962C8B-B14F-4D97-AF65-F5344CB8AC3E}">
        <p14:creationId xmlns:p14="http://schemas.microsoft.com/office/powerpoint/2010/main" val="394195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3986</TotalTime>
  <Words>3196</Words>
  <Application>Microsoft Office PowerPoint</Application>
  <PresentationFormat>Widescreen</PresentationFormat>
  <Paragraphs>175</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Times New Roman</vt:lpstr>
      <vt:lpstr>Office Theme</vt:lpstr>
      <vt:lpstr>Is there a “Grand Gender Convergence” in 21st Century Canada? - The Jury is Still Out. </vt:lpstr>
      <vt:lpstr>What is the Grand Gender Convergence?</vt:lpstr>
      <vt:lpstr>The Underlying Premise.</vt:lpstr>
      <vt:lpstr>Equal Pay for Equal Work under An Equal Opportunity (EO) Lens</vt:lpstr>
      <vt:lpstr>The Income – Human Resource Distributional Convergence Issue and Exchangeability</vt:lpstr>
      <vt:lpstr>The Challenge of Measuring Human Resources.</vt:lpstr>
      <vt:lpstr>Measuring the level of Human Resources in an income Vingtile and the relative income levels in Human Resource groups.</vt:lpstr>
      <vt:lpstr>Measuring Distributional Differences and Convergence.</vt:lpstr>
      <vt:lpstr>The Data</vt:lpstr>
      <vt:lpstr>Fmale/Ffemale CDF ratios</vt:lpstr>
      <vt:lpstr>A Grand Gender Convergence in Incomes. </vt:lpstr>
      <vt:lpstr>Similarities (Overlaps) in Male-Female Income Distributions across EHC, AE over time. </vt:lpstr>
      <vt:lpstr>Fmale/Ffemale CDF ratios</vt:lpstr>
      <vt:lpstr>Human Resource Stocks, A Grand Gender Divergence?</vt:lpstr>
      <vt:lpstr>Distributional Coefficients of Variation of Human Resource Factors Across Income vingtiles. (Overall, Females and Males are each becoming less similar across vingtiles in education and joint distributions and more similar in age across income vingtiles.)  </vt:lpstr>
      <vt:lpstr>Male –Female Stochastic Dominance comparisons of latent Human Resource Stock  Distributions. (HR=θ(e_i, a_j) for ordered categorical human capital levels e_i, i=1,..,I and ordered categorical experience levels a_j, j=1,..,J) </vt:lpstr>
      <vt:lpstr>Female Male Dominance Comparisons.</vt:lpstr>
      <vt:lpstr>Utopia-Dystopia Average Absolute Rank Differences (Female – Male). Males outrank Females in Incomes but rank differences (gaps) are narrowing, Females outrank males in Human Resources but gaps are widening at the first order.</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There A “Grand Gender Convergence” in Canada? - The Jury is Still Out.</dc:title>
  <dc:creator>Windows User</dc:creator>
  <cp:lastModifiedBy>Gordon Anderson</cp:lastModifiedBy>
  <cp:revision>63</cp:revision>
  <dcterms:created xsi:type="dcterms:W3CDTF">2021-03-08T21:39:26Z</dcterms:created>
  <dcterms:modified xsi:type="dcterms:W3CDTF">2021-12-07T11:27:33Z</dcterms:modified>
</cp:coreProperties>
</file>