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6"/>
  </p:notesMasterIdLst>
  <p:sldIdLst>
    <p:sldId id="262" r:id="rId2"/>
    <p:sldId id="268" r:id="rId3"/>
    <p:sldId id="277" r:id="rId4"/>
    <p:sldId id="256" r:id="rId5"/>
    <p:sldId id="257" r:id="rId6"/>
    <p:sldId id="258" r:id="rId7"/>
    <p:sldId id="264" r:id="rId8"/>
    <p:sldId id="259" r:id="rId9"/>
    <p:sldId id="265" r:id="rId10"/>
    <p:sldId id="276" r:id="rId11"/>
    <p:sldId id="270" r:id="rId12"/>
    <p:sldId id="272" r:id="rId13"/>
    <p:sldId id="260" r:id="rId14"/>
    <p:sldId id="274" r:id="rId1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316" autoAdjust="0"/>
  </p:normalViewPr>
  <p:slideViewPr>
    <p:cSldViewPr>
      <p:cViewPr>
        <p:scale>
          <a:sx n="90" d="100"/>
          <a:sy n="90" d="100"/>
        </p:scale>
        <p:origin x="-600" y="-3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F02482A5-0ADB-4A6B-B66D-D187FDE54BF3}" type="datetimeFigureOut">
              <a:rPr lang="en-US"/>
              <a:pPr>
                <a:defRPr/>
              </a:pPr>
              <a:t>10/13/2012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9B8CB18B-F214-4E8C-91D7-035E59351F6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GB" smtClean="0"/>
          </a:p>
        </p:txBody>
      </p:sp>
      <p:sp>
        <p:nvSpPr>
          <p:cNvPr id="2867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23002020-5E65-45D5-9CBB-86CA45FFDA2D}" type="slidenum">
              <a:rPr lang="en-US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14</a:t>
            </a:fld>
            <a:endParaRPr lang="en-US">
              <a:cs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7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4C7E2A-7061-4DB6-BC86-9837C0C04BB1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C1A61F-2158-4615-90A5-B7F7BAC5573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C89161-78B3-43B9-8F28-7B57EC65F5F4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63F427-95BC-4130-8312-715749032D5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0A0891-84B5-4701-8087-4C1FB63EC23E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172535-5F60-4C06-8B62-F4CE0C5344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5298F9-E13A-465C-BA99-75D03CEB4B5F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9328106-93F7-467D-9C5A-8FE490630F0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5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13B478-B8E0-4A6C-BC36-DF9C5219DD51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A5718A-A5ED-4D4C-9AAC-CEB34E5F47D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2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B07F1F-9186-4B53-AD5F-25FBCEADD7F0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2128F3-7DE5-4CFA-AC94-586A393CA10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2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2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77AD07-1205-4E21-B901-E9B9AE1D7399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528246-7F12-43F9-8787-939D2760851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4B8C9A-3758-4F01-97F6-94D3E93BD05E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354E00-5230-47E1-B42F-6D957360438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91BDF9-9FF7-4B09-B7E6-8805EF7B1128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0561E9-F3BB-40E2-9D99-916653CA538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2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1" y="273052"/>
            <a:ext cx="5111751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2" y="1435102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920F9D-160C-42EA-8AD0-A3035C1F167F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A1D68C-F8ED-46FC-B37A-19EDCAE2CDE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9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C7A9A0-ECB8-46B0-B908-71163A23BDA1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4FB4F8-1BA3-4C3C-9713-233481913AF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1D294B9A-0310-4AE8-829B-EE571425D0A0}" type="datetimeFigureOut">
              <a:rPr lang="en-US"/>
              <a:pPr>
                <a:defRPr/>
              </a:pPr>
              <a:t>10/13/2012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dirty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5F7D085E-FC4E-482C-87CE-5C60AD5F968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 rot="10800000">
            <a:off x="1600200" y="762000"/>
            <a:ext cx="5029200" cy="1390650"/>
          </a:xfrm>
          <a:prstGeom prst="triangle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5" name="Isosceles Triangle 4"/>
          <p:cNvSpPr/>
          <p:nvPr/>
        </p:nvSpPr>
        <p:spPr>
          <a:xfrm rot="10800000">
            <a:off x="1598613" y="2481263"/>
            <a:ext cx="5029200" cy="1600200"/>
          </a:xfrm>
          <a:prstGeom prst="triangle">
            <a:avLst>
              <a:gd name="adj" fmla="val 50737"/>
            </a:avLst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524000" y="5105400"/>
            <a:ext cx="5105400" cy="1066800"/>
          </a:xfrm>
          <a:prstGeom prst="rect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4340" name="TextBox 13"/>
          <p:cNvSpPr txBox="1">
            <a:spLocks noChangeArrowheads="1"/>
          </p:cNvSpPr>
          <p:nvPr/>
        </p:nvSpPr>
        <p:spPr bwMode="auto">
          <a:xfrm>
            <a:off x="3124200" y="20638"/>
            <a:ext cx="24749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2400">
                <a:latin typeface="Calibri" pitchFamily="34" charset="0"/>
              </a:rPr>
              <a:t>Graphic Overview</a:t>
            </a:r>
          </a:p>
        </p:txBody>
      </p:sp>
      <p:sp>
        <p:nvSpPr>
          <p:cNvPr id="14341" name="TextBox 27"/>
          <p:cNvSpPr txBox="1">
            <a:spLocks noChangeArrowheads="1"/>
          </p:cNvSpPr>
          <p:nvPr/>
        </p:nvSpPr>
        <p:spPr bwMode="auto">
          <a:xfrm>
            <a:off x="3276600" y="1143000"/>
            <a:ext cx="19812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Treaty Framework</a:t>
            </a:r>
          </a:p>
        </p:txBody>
      </p:sp>
      <p:sp>
        <p:nvSpPr>
          <p:cNvPr id="14342" name="TextBox 28"/>
          <p:cNvSpPr txBox="1">
            <a:spLocks noChangeArrowheads="1"/>
          </p:cNvSpPr>
          <p:nvPr/>
        </p:nvSpPr>
        <p:spPr bwMode="auto">
          <a:xfrm>
            <a:off x="3429000" y="2819400"/>
            <a:ext cx="2438400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International Organizational Structure</a:t>
            </a:r>
          </a:p>
        </p:txBody>
      </p:sp>
      <p:sp>
        <p:nvSpPr>
          <p:cNvPr id="14343" name="TextBox 29"/>
          <p:cNvSpPr txBox="1">
            <a:spLocks noChangeArrowheads="1"/>
          </p:cNvSpPr>
          <p:nvPr/>
        </p:nvSpPr>
        <p:spPr bwMode="auto">
          <a:xfrm>
            <a:off x="3200400" y="5334000"/>
            <a:ext cx="25463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Domestic Constituencies</a:t>
            </a:r>
          </a:p>
        </p:txBody>
      </p:sp>
      <p:sp>
        <p:nvSpPr>
          <p:cNvPr id="14344" name="TextBox 1"/>
          <p:cNvSpPr txBox="1">
            <a:spLocks noChangeArrowheads="1"/>
          </p:cNvSpPr>
          <p:nvPr/>
        </p:nvSpPr>
        <p:spPr bwMode="auto">
          <a:xfrm>
            <a:off x="3441700" y="4267200"/>
            <a:ext cx="1371600" cy="369888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States Party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 rot="10800000">
            <a:off x="1600200" y="762000"/>
            <a:ext cx="5029200" cy="1390650"/>
          </a:xfrm>
          <a:prstGeom prst="triangle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5" name="Isosceles Triangle 4"/>
          <p:cNvSpPr/>
          <p:nvPr/>
        </p:nvSpPr>
        <p:spPr>
          <a:xfrm rot="10800000">
            <a:off x="1600200" y="2667000"/>
            <a:ext cx="5029200" cy="1600200"/>
          </a:xfrm>
          <a:prstGeom prst="triangle">
            <a:avLst>
              <a:gd name="adj" fmla="val 50294"/>
            </a:avLst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590675" y="5410200"/>
            <a:ext cx="5105400" cy="914400"/>
          </a:xfrm>
          <a:prstGeom prst="rect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3556" name="TextBox 13"/>
          <p:cNvSpPr txBox="1">
            <a:spLocks noChangeArrowheads="1"/>
          </p:cNvSpPr>
          <p:nvPr/>
        </p:nvSpPr>
        <p:spPr bwMode="auto">
          <a:xfrm>
            <a:off x="2895600" y="0"/>
            <a:ext cx="2406650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400">
                <a:latin typeface="Calibri" pitchFamily="34" charset="0"/>
              </a:rPr>
              <a:t>Graphic Overview</a:t>
            </a:r>
          </a:p>
          <a:p>
            <a:endParaRPr lang="en-US" sz="2400">
              <a:latin typeface="Calibri" pitchFamily="34" charset="0"/>
            </a:endParaRPr>
          </a:p>
        </p:txBody>
      </p:sp>
      <p:sp>
        <p:nvSpPr>
          <p:cNvPr id="28" name="TextBox 27"/>
          <p:cNvSpPr txBox="1">
            <a:spLocks noChangeArrowheads="1"/>
          </p:cNvSpPr>
          <p:nvPr/>
        </p:nvSpPr>
        <p:spPr bwMode="auto">
          <a:xfrm>
            <a:off x="3124200" y="1143000"/>
            <a:ext cx="19812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Treaty Framework</a:t>
            </a:r>
          </a:p>
        </p:txBody>
      </p:sp>
      <p:sp>
        <p:nvSpPr>
          <p:cNvPr id="29" name="TextBox 28"/>
          <p:cNvSpPr txBox="1">
            <a:spLocks noChangeArrowheads="1"/>
          </p:cNvSpPr>
          <p:nvPr/>
        </p:nvSpPr>
        <p:spPr bwMode="auto">
          <a:xfrm>
            <a:off x="3352800" y="2819400"/>
            <a:ext cx="2438400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International Organizational Structure</a:t>
            </a:r>
          </a:p>
          <a:p>
            <a:endParaRPr lang="en-US">
              <a:latin typeface="Calibri" pitchFamily="34" charset="0"/>
            </a:endParaRPr>
          </a:p>
        </p:txBody>
      </p:sp>
      <p:sp>
        <p:nvSpPr>
          <p:cNvPr id="30" name="TextBox 29"/>
          <p:cNvSpPr txBox="1">
            <a:spLocks noChangeArrowheads="1"/>
          </p:cNvSpPr>
          <p:nvPr/>
        </p:nvSpPr>
        <p:spPr bwMode="auto">
          <a:xfrm>
            <a:off x="3048000" y="5486400"/>
            <a:ext cx="2492375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Domestic Constituencies</a:t>
            </a:r>
          </a:p>
          <a:p>
            <a:endParaRPr lang="en-US">
              <a:latin typeface="Calibri" pitchFamily="34" charset="0"/>
            </a:endParaRPr>
          </a:p>
        </p:txBody>
      </p:sp>
      <p:sp>
        <p:nvSpPr>
          <p:cNvPr id="23560" name="TextBox 11"/>
          <p:cNvSpPr txBox="1">
            <a:spLocks noChangeArrowheads="1"/>
          </p:cNvSpPr>
          <p:nvPr/>
        </p:nvSpPr>
        <p:spPr bwMode="auto">
          <a:xfrm>
            <a:off x="3538538" y="4648200"/>
            <a:ext cx="1295400" cy="36988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States Party</a:t>
            </a:r>
          </a:p>
        </p:txBody>
      </p:sp>
      <p:cxnSp>
        <p:nvCxnSpPr>
          <p:cNvPr id="36" name="Straight Arrow Connector 35"/>
          <p:cNvCxnSpPr/>
          <p:nvPr/>
        </p:nvCxnSpPr>
        <p:spPr>
          <a:xfrm>
            <a:off x="1617663" y="2743200"/>
            <a:ext cx="1862137" cy="18288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 flipH="1">
            <a:off x="4833938" y="2819400"/>
            <a:ext cx="1795462" cy="17526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stCxn id="5" idx="0"/>
          </p:cNvCxnSpPr>
          <p:nvPr/>
        </p:nvCxnSpPr>
        <p:spPr>
          <a:xfrm flipH="1">
            <a:off x="4098925" y="4267200"/>
            <a:ext cx="1588" cy="3048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xit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36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49" presetClass="exit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36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15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49" presetClass="exit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18" dur="500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500"/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36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1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49" presetClass="exit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4" dur="500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500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500"/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36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3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30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" presetID="3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33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3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36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1" dur="2000" fill="hold"/>
                                        <p:tgtEl>
                                          <p:spTgt spid="30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42" presetID="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43" dur="2000" fill="hold"/>
                                        <p:tgtEl>
                                          <p:spTgt spid="6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28" grpId="0"/>
      <p:bldP spid="29" grpId="0"/>
      <p:bldP spid="30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>
            <a:spLocks noChangeArrowheads="1"/>
          </p:cNvSpPr>
          <p:nvPr/>
        </p:nvSpPr>
        <p:spPr bwMode="auto">
          <a:xfrm>
            <a:off x="3581400" y="838200"/>
            <a:ext cx="1290638" cy="3698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States Party</a:t>
            </a:r>
          </a:p>
        </p:txBody>
      </p:sp>
      <p:sp>
        <p:nvSpPr>
          <p:cNvPr id="24578" name="TextBox 2"/>
          <p:cNvSpPr txBox="1">
            <a:spLocks noChangeArrowheads="1"/>
          </p:cNvSpPr>
          <p:nvPr/>
        </p:nvSpPr>
        <p:spPr bwMode="auto">
          <a:xfrm>
            <a:off x="685800" y="3352800"/>
            <a:ext cx="1452563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Development</a:t>
            </a:r>
          </a:p>
        </p:txBody>
      </p:sp>
      <p:sp>
        <p:nvSpPr>
          <p:cNvPr id="24579" name="TextBox 3"/>
          <p:cNvSpPr txBox="1">
            <a:spLocks noChangeArrowheads="1"/>
          </p:cNvSpPr>
          <p:nvPr/>
        </p:nvSpPr>
        <p:spPr bwMode="auto">
          <a:xfrm>
            <a:off x="2133600" y="5715000"/>
            <a:ext cx="1293813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Distribution</a:t>
            </a:r>
          </a:p>
        </p:txBody>
      </p:sp>
      <p:sp>
        <p:nvSpPr>
          <p:cNvPr id="24580" name="TextBox 4"/>
          <p:cNvSpPr txBox="1">
            <a:spLocks noChangeArrowheads="1"/>
          </p:cNvSpPr>
          <p:nvPr/>
        </p:nvSpPr>
        <p:spPr bwMode="auto">
          <a:xfrm>
            <a:off x="5638800" y="5715000"/>
            <a:ext cx="16383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Interest Groups</a:t>
            </a:r>
          </a:p>
        </p:txBody>
      </p:sp>
      <p:sp>
        <p:nvSpPr>
          <p:cNvPr id="24581" name="TextBox 5"/>
          <p:cNvSpPr txBox="1">
            <a:spLocks noChangeArrowheads="1"/>
          </p:cNvSpPr>
          <p:nvPr/>
        </p:nvSpPr>
        <p:spPr bwMode="auto">
          <a:xfrm>
            <a:off x="6400800" y="3352800"/>
            <a:ext cx="13906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Enforcement</a:t>
            </a:r>
          </a:p>
        </p:txBody>
      </p:sp>
      <p:cxnSp>
        <p:nvCxnSpPr>
          <p:cNvPr id="13" name="Straight Arrow Connector 12"/>
          <p:cNvCxnSpPr/>
          <p:nvPr/>
        </p:nvCxnSpPr>
        <p:spPr>
          <a:xfrm flipH="1">
            <a:off x="2138363" y="1219200"/>
            <a:ext cx="1671637" cy="21336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flipH="1">
            <a:off x="2590800" y="1219200"/>
            <a:ext cx="1635125" cy="43434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>
            <a:endCxn id="24580" idx="0"/>
          </p:cNvCxnSpPr>
          <p:nvPr/>
        </p:nvCxnSpPr>
        <p:spPr>
          <a:xfrm>
            <a:off x="4343400" y="1219200"/>
            <a:ext cx="2114550" cy="44958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>
            <a:endCxn id="24581" idx="0"/>
          </p:cNvCxnSpPr>
          <p:nvPr/>
        </p:nvCxnSpPr>
        <p:spPr>
          <a:xfrm>
            <a:off x="4872038" y="1219200"/>
            <a:ext cx="2224087" cy="21336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24586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276600" y="3810000"/>
            <a:ext cx="22860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>
            <a:spLocks noChangeArrowheads="1"/>
          </p:cNvSpPr>
          <p:nvPr/>
        </p:nvSpPr>
        <p:spPr bwMode="auto">
          <a:xfrm>
            <a:off x="3581400" y="838200"/>
            <a:ext cx="1290638" cy="3698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States Party</a:t>
            </a:r>
          </a:p>
        </p:txBody>
      </p:sp>
      <p:sp>
        <p:nvSpPr>
          <p:cNvPr id="25602" name="TextBox 2"/>
          <p:cNvSpPr txBox="1">
            <a:spLocks noChangeArrowheads="1"/>
          </p:cNvSpPr>
          <p:nvPr/>
        </p:nvSpPr>
        <p:spPr bwMode="auto">
          <a:xfrm>
            <a:off x="685800" y="3352800"/>
            <a:ext cx="1452563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Development</a:t>
            </a:r>
          </a:p>
        </p:txBody>
      </p:sp>
      <p:sp>
        <p:nvSpPr>
          <p:cNvPr id="25603" name="TextBox 3"/>
          <p:cNvSpPr txBox="1">
            <a:spLocks noChangeArrowheads="1"/>
          </p:cNvSpPr>
          <p:nvPr/>
        </p:nvSpPr>
        <p:spPr bwMode="auto">
          <a:xfrm>
            <a:off x="2133600" y="5715000"/>
            <a:ext cx="1293813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Distribution</a:t>
            </a:r>
          </a:p>
        </p:txBody>
      </p:sp>
      <p:sp>
        <p:nvSpPr>
          <p:cNvPr id="25604" name="TextBox 4"/>
          <p:cNvSpPr txBox="1">
            <a:spLocks noChangeArrowheads="1"/>
          </p:cNvSpPr>
          <p:nvPr/>
        </p:nvSpPr>
        <p:spPr bwMode="auto">
          <a:xfrm>
            <a:off x="5638800" y="5715000"/>
            <a:ext cx="16383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Interest Groups</a:t>
            </a:r>
          </a:p>
        </p:txBody>
      </p:sp>
      <p:sp>
        <p:nvSpPr>
          <p:cNvPr id="25605" name="TextBox 5"/>
          <p:cNvSpPr txBox="1">
            <a:spLocks noChangeArrowheads="1"/>
          </p:cNvSpPr>
          <p:nvPr/>
        </p:nvSpPr>
        <p:spPr bwMode="auto">
          <a:xfrm>
            <a:off x="6400800" y="3352800"/>
            <a:ext cx="13906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Enforcement</a:t>
            </a:r>
          </a:p>
        </p:txBody>
      </p:sp>
      <p:cxnSp>
        <p:nvCxnSpPr>
          <p:cNvPr id="31" name="Straight Arrow Connector 30"/>
          <p:cNvCxnSpPr/>
          <p:nvPr/>
        </p:nvCxnSpPr>
        <p:spPr>
          <a:xfrm flipH="1">
            <a:off x="6410325" y="3830638"/>
            <a:ext cx="468313" cy="14478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 flipH="1">
            <a:off x="2286000" y="3536950"/>
            <a:ext cx="4038600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/>
          <p:nvPr/>
        </p:nvCxnSpPr>
        <p:spPr>
          <a:xfrm>
            <a:off x="1676400" y="3962400"/>
            <a:ext cx="609600" cy="14478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3581400" y="5899150"/>
            <a:ext cx="1981200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>
            <a:off x="2286000" y="3722688"/>
            <a:ext cx="3429000" cy="1839912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/>
          <p:nvPr/>
        </p:nvCxnSpPr>
        <p:spPr>
          <a:xfrm flipH="1">
            <a:off x="3200400" y="3810000"/>
            <a:ext cx="3429000" cy="17526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612" name="TextBox 6"/>
          <p:cNvSpPr txBox="1">
            <a:spLocks noChangeArrowheads="1"/>
          </p:cNvSpPr>
          <p:nvPr/>
        </p:nvSpPr>
        <p:spPr bwMode="auto">
          <a:xfrm>
            <a:off x="4000500" y="3962400"/>
            <a:ext cx="1841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endParaRPr lang="en-GB">
              <a:latin typeface="Calibri" pitchFamily="34" charset="0"/>
            </a:endParaRPr>
          </a:p>
        </p:txBody>
      </p:sp>
      <p:pic>
        <p:nvPicPr>
          <p:cNvPr id="25613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276600" y="3810000"/>
            <a:ext cx="2286000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>
            <a:spLocks noChangeArrowheads="1"/>
          </p:cNvSpPr>
          <p:nvPr/>
        </p:nvSpPr>
        <p:spPr bwMode="auto">
          <a:xfrm>
            <a:off x="3581400" y="838200"/>
            <a:ext cx="1290638" cy="3698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States Party</a:t>
            </a:r>
          </a:p>
        </p:txBody>
      </p:sp>
      <p:sp>
        <p:nvSpPr>
          <p:cNvPr id="26626" name="TextBox 2"/>
          <p:cNvSpPr txBox="1">
            <a:spLocks noChangeArrowheads="1"/>
          </p:cNvSpPr>
          <p:nvPr/>
        </p:nvSpPr>
        <p:spPr bwMode="auto">
          <a:xfrm>
            <a:off x="685800" y="3352800"/>
            <a:ext cx="1452563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Development</a:t>
            </a:r>
          </a:p>
        </p:txBody>
      </p:sp>
      <p:sp>
        <p:nvSpPr>
          <p:cNvPr id="26627" name="TextBox 3"/>
          <p:cNvSpPr txBox="1">
            <a:spLocks noChangeArrowheads="1"/>
          </p:cNvSpPr>
          <p:nvPr/>
        </p:nvSpPr>
        <p:spPr bwMode="auto">
          <a:xfrm>
            <a:off x="2133600" y="5715000"/>
            <a:ext cx="1293813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Distribution</a:t>
            </a:r>
          </a:p>
        </p:txBody>
      </p:sp>
      <p:sp>
        <p:nvSpPr>
          <p:cNvPr id="26628" name="TextBox 4"/>
          <p:cNvSpPr txBox="1">
            <a:spLocks noChangeArrowheads="1"/>
          </p:cNvSpPr>
          <p:nvPr/>
        </p:nvSpPr>
        <p:spPr bwMode="auto">
          <a:xfrm>
            <a:off x="5638800" y="5715000"/>
            <a:ext cx="16383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Interest Groups</a:t>
            </a:r>
          </a:p>
        </p:txBody>
      </p:sp>
      <p:sp>
        <p:nvSpPr>
          <p:cNvPr id="26629" name="TextBox 5"/>
          <p:cNvSpPr txBox="1">
            <a:spLocks noChangeArrowheads="1"/>
          </p:cNvSpPr>
          <p:nvPr/>
        </p:nvSpPr>
        <p:spPr bwMode="auto">
          <a:xfrm>
            <a:off x="6400800" y="3352800"/>
            <a:ext cx="13906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Enforcement</a:t>
            </a:r>
          </a:p>
        </p:txBody>
      </p:sp>
      <p:cxnSp>
        <p:nvCxnSpPr>
          <p:cNvPr id="13" name="Straight Arrow Connector 12"/>
          <p:cNvCxnSpPr/>
          <p:nvPr/>
        </p:nvCxnSpPr>
        <p:spPr>
          <a:xfrm flipH="1">
            <a:off x="2138363" y="1219200"/>
            <a:ext cx="1671637" cy="21336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flipH="1">
            <a:off x="2590800" y="1219200"/>
            <a:ext cx="1635125" cy="43434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>
            <a:endCxn id="26628" idx="0"/>
          </p:cNvCxnSpPr>
          <p:nvPr/>
        </p:nvCxnSpPr>
        <p:spPr>
          <a:xfrm>
            <a:off x="4343400" y="1219200"/>
            <a:ext cx="2114550" cy="44958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>
            <a:endCxn id="26629" idx="0"/>
          </p:cNvCxnSpPr>
          <p:nvPr/>
        </p:nvCxnSpPr>
        <p:spPr>
          <a:xfrm>
            <a:off x="4872038" y="1219200"/>
            <a:ext cx="2224087" cy="21336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Arrow Connector 30"/>
          <p:cNvCxnSpPr/>
          <p:nvPr/>
        </p:nvCxnSpPr>
        <p:spPr>
          <a:xfrm flipH="1">
            <a:off x="6410325" y="3830638"/>
            <a:ext cx="468313" cy="14478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 flipH="1">
            <a:off x="2286000" y="3536950"/>
            <a:ext cx="4038600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/>
          <p:nvPr/>
        </p:nvCxnSpPr>
        <p:spPr>
          <a:xfrm>
            <a:off x="1676400" y="3962400"/>
            <a:ext cx="609600" cy="14478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3581400" y="5899150"/>
            <a:ext cx="1981200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/>
          <p:nvPr/>
        </p:nvCxnSpPr>
        <p:spPr>
          <a:xfrm>
            <a:off x="2286000" y="3722688"/>
            <a:ext cx="3429000" cy="1839912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/>
          <p:nvPr/>
        </p:nvCxnSpPr>
        <p:spPr>
          <a:xfrm flipH="1">
            <a:off x="3200400" y="3810000"/>
            <a:ext cx="3429000" cy="175260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ntr" presetSubtype="0" de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36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 rot="10800000">
            <a:off x="1571625" y="738188"/>
            <a:ext cx="5029200" cy="1390650"/>
          </a:xfrm>
          <a:prstGeom prst="triangle">
            <a:avLst/>
          </a:prstGeom>
          <a:solidFill>
            <a:srgbClr val="C00000">
              <a:alpha val="0"/>
            </a:srgbClr>
          </a:solidFill>
          <a:ln>
            <a:solidFill>
              <a:schemeClr val="accent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5" name="Isosceles Triangle 4"/>
          <p:cNvSpPr/>
          <p:nvPr/>
        </p:nvSpPr>
        <p:spPr>
          <a:xfrm rot="10800000">
            <a:off x="1612900" y="2481263"/>
            <a:ext cx="5029200" cy="1600200"/>
          </a:xfrm>
          <a:prstGeom prst="triangle">
            <a:avLst>
              <a:gd name="adj" fmla="val 50737"/>
            </a:avLst>
          </a:prstGeom>
          <a:solidFill>
            <a:schemeClr val="accent1">
              <a:alpha val="0"/>
            </a:schemeClr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124200" y="5105400"/>
            <a:ext cx="2622550" cy="685800"/>
          </a:xfrm>
          <a:prstGeom prst="rect">
            <a:avLst/>
          </a:prstGeom>
          <a:solidFill>
            <a:schemeClr val="accent1">
              <a:alpha val="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7652" name="TextBox 13"/>
          <p:cNvSpPr txBox="1">
            <a:spLocks noChangeArrowheads="1"/>
          </p:cNvSpPr>
          <p:nvPr/>
        </p:nvSpPr>
        <p:spPr bwMode="auto">
          <a:xfrm>
            <a:off x="3124200" y="20638"/>
            <a:ext cx="24749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2400">
                <a:latin typeface="Calibri" pitchFamily="34" charset="0"/>
              </a:rPr>
              <a:t>Graphic Overview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3159125" y="1136650"/>
            <a:ext cx="1935163" cy="369888"/>
          </a:xfrm>
          <a:prstGeom prst="rect">
            <a:avLst/>
          </a:prstGeom>
          <a:noFill/>
          <a:ln>
            <a:solidFill>
              <a:schemeClr val="accent4"/>
            </a:solidFill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solidFill>
                  <a:schemeClr val="accent4"/>
                </a:solidFill>
                <a:latin typeface="+mn-lt"/>
                <a:cs typeface="+mn-cs"/>
              </a:rPr>
              <a:t>Treaty Framework</a:t>
            </a:r>
            <a:endParaRPr lang="en-US" dirty="0">
              <a:solidFill>
                <a:schemeClr val="accent4"/>
              </a:solidFill>
              <a:latin typeface="+mn-lt"/>
              <a:cs typeface="+mn-cs"/>
            </a:endParaRPr>
          </a:p>
        </p:txBody>
      </p:sp>
      <p:sp>
        <p:nvSpPr>
          <p:cNvPr id="29" name="TextBox 28"/>
          <p:cNvSpPr txBox="1">
            <a:spLocks noChangeArrowheads="1"/>
          </p:cNvSpPr>
          <p:nvPr/>
        </p:nvSpPr>
        <p:spPr bwMode="auto">
          <a:xfrm>
            <a:off x="3365500" y="2603500"/>
            <a:ext cx="1524000" cy="923925"/>
          </a:xfrm>
          <a:prstGeom prst="rect">
            <a:avLst/>
          </a:prstGeom>
          <a:noFill/>
          <a:ln w="9525">
            <a:solidFill>
              <a:srgbClr val="00B05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solidFill>
                  <a:srgbClr val="00B050"/>
                </a:solidFill>
                <a:latin typeface="Calibri" pitchFamily="34" charset="0"/>
              </a:rPr>
              <a:t>International Organizational Structure</a:t>
            </a:r>
          </a:p>
        </p:txBody>
      </p:sp>
      <p:sp>
        <p:nvSpPr>
          <p:cNvPr id="30" name="TextBox 29"/>
          <p:cNvSpPr txBox="1">
            <a:spLocks noChangeArrowheads="1"/>
          </p:cNvSpPr>
          <p:nvPr/>
        </p:nvSpPr>
        <p:spPr bwMode="auto">
          <a:xfrm>
            <a:off x="3200400" y="5334000"/>
            <a:ext cx="25463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solidFill>
                  <a:srgbClr val="0070C0"/>
                </a:solidFill>
                <a:latin typeface="Calibri" pitchFamily="34" charset="0"/>
              </a:rPr>
              <a:t>Domestic</a:t>
            </a:r>
            <a:r>
              <a:rPr lang="en-US">
                <a:latin typeface="Calibri" pitchFamily="34" charset="0"/>
              </a:rPr>
              <a:t> </a:t>
            </a:r>
            <a:r>
              <a:rPr lang="en-US">
                <a:solidFill>
                  <a:srgbClr val="0070C0"/>
                </a:solidFill>
                <a:latin typeface="Calibri" pitchFamily="34" charset="0"/>
              </a:rPr>
              <a:t>Constituencies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3441700" y="4267200"/>
            <a:ext cx="1371600" cy="369888"/>
          </a:xfrm>
          <a:prstGeom prst="rect">
            <a:avLst/>
          </a:prstGeom>
          <a:noFill/>
          <a:ln w="28575">
            <a:solidFill>
              <a:schemeClr val="accent6">
                <a:lumMod val="75000"/>
              </a:schemeClr>
            </a:solidFill>
          </a:ln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solidFill>
                  <a:schemeClr val="accent6">
                    <a:lumMod val="75000"/>
                  </a:schemeClr>
                </a:solidFill>
                <a:latin typeface="+mn-lt"/>
                <a:cs typeface="+mn-cs"/>
              </a:rPr>
              <a:t>States Party</a:t>
            </a:r>
            <a:endParaRPr lang="en-US" dirty="0">
              <a:solidFill>
                <a:schemeClr val="accent6">
                  <a:lumMod val="75000"/>
                </a:schemeClr>
              </a:solidFill>
              <a:latin typeface="+mn-lt"/>
              <a:cs typeface="+mn-cs"/>
            </a:endParaRPr>
          </a:p>
        </p:txBody>
      </p:sp>
      <p:cxnSp>
        <p:nvCxnSpPr>
          <p:cNvPr id="7" name="Straight Connector 6"/>
          <p:cNvCxnSpPr>
            <a:stCxn id="4" idx="0"/>
            <a:endCxn id="5" idx="0"/>
          </p:cNvCxnSpPr>
          <p:nvPr/>
        </p:nvCxnSpPr>
        <p:spPr>
          <a:xfrm>
            <a:off x="4086225" y="2128838"/>
            <a:ext cx="3175" cy="195262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>
            <a:stCxn id="4" idx="2"/>
            <a:endCxn id="5" idx="2"/>
          </p:cNvCxnSpPr>
          <p:nvPr/>
        </p:nvCxnSpPr>
        <p:spPr>
          <a:xfrm>
            <a:off x="6600825" y="738188"/>
            <a:ext cx="41275" cy="174307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stCxn id="4" idx="4"/>
            <a:endCxn id="5" idx="4"/>
          </p:cNvCxnSpPr>
          <p:nvPr/>
        </p:nvCxnSpPr>
        <p:spPr>
          <a:xfrm>
            <a:off x="1571625" y="738188"/>
            <a:ext cx="41275" cy="174307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>
            <a:stCxn id="5" idx="4"/>
            <a:endCxn id="2" idx="1"/>
          </p:cNvCxnSpPr>
          <p:nvPr/>
        </p:nvCxnSpPr>
        <p:spPr>
          <a:xfrm>
            <a:off x="1612900" y="2481263"/>
            <a:ext cx="1828800" cy="1970087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4876800" y="2503488"/>
            <a:ext cx="1765300" cy="1970087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>
            <a:stCxn id="5" idx="0"/>
          </p:cNvCxnSpPr>
          <p:nvPr/>
        </p:nvCxnSpPr>
        <p:spPr>
          <a:xfrm>
            <a:off x="4089400" y="4081463"/>
            <a:ext cx="15875" cy="185737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Isosceles Triangle 17"/>
          <p:cNvSpPr/>
          <p:nvPr/>
        </p:nvSpPr>
        <p:spPr>
          <a:xfrm>
            <a:off x="6791325" y="900113"/>
            <a:ext cx="2133600" cy="1276350"/>
          </a:xfrm>
          <a:prstGeom prst="triangl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600" dirty="0"/>
              <a:t>The Drug Triangle</a:t>
            </a:r>
            <a:endParaRPr lang="en-US" sz="1600" dirty="0"/>
          </a:p>
        </p:txBody>
      </p:sp>
      <p:cxnSp>
        <p:nvCxnSpPr>
          <p:cNvPr id="32" name="Straight Connector 31"/>
          <p:cNvCxnSpPr>
            <a:stCxn id="2" idx="2"/>
          </p:cNvCxnSpPr>
          <p:nvPr/>
        </p:nvCxnSpPr>
        <p:spPr>
          <a:xfrm>
            <a:off x="4127500" y="4637088"/>
            <a:ext cx="0" cy="468312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1509713" y="2667000"/>
            <a:ext cx="90487" cy="1479550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flipV="1">
            <a:off x="1525588" y="4048125"/>
            <a:ext cx="2581275" cy="66675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667" name="TextBox 7"/>
          <p:cNvSpPr txBox="1">
            <a:spLocks noChangeArrowheads="1"/>
          </p:cNvSpPr>
          <p:nvPr/>
        </p:nvSpPr>
        <p:spPr bwMode="auto">
          <a:xfrm>
            <a:off x="671513" y="4081463"/>
            <a:ext cx="90011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UNODC</a:t>
            </a:r>
          </a:p>
        </p:txBody>
      </p:sp>
      <p:cxnSp>
        <p:nvCxnSpPr>
          <p:cNvPr id="22" name="Straight Connector 21"/>
          <p:cNvCxnSpPr/>
          <p:nvPr/>
        </p:nvCxnSpPr>
        <p:spPr>
          <a:xfrm>
            <a:off x="5659438" y="1320800"/>
            <a:ext cx="1779587" cy="112713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>
            <a:spLocks noChangeArrowheads="1"/>
          </p:cNvSpPr>
          <p:nvPr/>
        </p:nvSpPr>
        <p:spPr bwMode="auto">
          <a:xfrm>
            <a:off x="5984875" y="4978400"/>
            <a:ext cx="13906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solidFill>
                  <a:srgbClr val="0070C0"/>
                </a:solidFill>
                <a:latin typeface="Calibri" pitchFamily="34" charset="0"/>
              </a:rPr>
              <a:t>Enforcement</a:t>
            </a:r>
          </a:p>
        </p:txBody>
      </p:sp>
      <p:sp>
        <p:nvSpPr>
          <p:cNvPr id="27" name="TextBox 26"/>
          <p:cNvSpPr txBox="1">
            <a:spLocks noChangeArrowheads="1"/>
          </p:cNvSpPr>
          <p:nvPr/>
        </p:nvSpPr>
        <p:spPr bwMode="auto">
          <a:xfrm>
            <a:off x="5962650" y="5607050"/>
            <a:ext cx="163830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solidFill>
                  <a:srgbClr val="0070C0"/>
                </a:solidFill>
                <a:latin typeface="Calibri" pitchFamily="34" charset="0"/>
              </a:rPr>
              <a:t>Interest Groups</a:t>
            </a:r>
          </a:p>
        </p:txBody>
      </p:sp>
      <p:sp>
        <p:nvSpPr>
          <p:cNvPr id="31" name="TextBox 30"/>
          <p:cNvSpPr txBox="1">
            <a:spLocks noChangeArrowheads="1"/>
          </p:cNvSpPr>
          <p:nvPr/>
        </p:nvSpPr>
        <p:spPr bwMode="auto">
          <a:xfrm>
            <a:off x="1433513" y="4964113"/>
            <a:ext cx="1766887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solidFill>
                  <a:srgbClr val="0070C0"/>
                </a:solidFill>
                <a:latin typeface="Calibri" pitchFamily="34" charset="0"/>
              </a:rPr>
              <a:t>Development</a:t>
            </a:r>
          </a:p>
        </p:txBody>
      </p:sp>
      <p:sp>
        <p:nvSpPr>
          <p:cNvPr id="33" name="TextBox 32"/>
          <p:cNvSpPr txBox="1">
            <a:spLocks noChangeArrowheads="1"/>
          </p:cNvSpPr>
          <p:nvPr/>
        </p:nvSpPr>
        <p:spPr bwMode="auto">
          <a:xfrm>
            <a:off x="1509713" y="5607050"/>
            <a:ext cx="129381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solidFill>
                  <a:srgbClr val="0070C0"/>
                </a:solidFill>
                <a:latin typeface="Calibri" pitchFamily="34" charset="0"/>
              </a:rPr>
              <a:t>Distribution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5857875" y="298450"/>
            <a:ext cx="1466850" cy="3683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solidFill>
                  <a:schemeClr val="accent4"/>
                </a:solidFill>
                <a:latin typeface="+mn-lt"/>
                <a:cs typeface="+mn-cs"/>
              </a:rPr>
              <a:t>P</a:t>
            </a:r>
            <a:r>
              <a:rPr lang="en-US" dirty="0">
                <a:solidFill>
                  <a:schemeClr val="accent4"/>
                </a:solidFill>
                <a:latin typeface="+mn-lt"/>
                <a:cs typeface="+mn-cs"/>
              </a:rPr>
              <a:t>s</a:t>
            </a:r>
            <a:r>
              <a:rPr lang="en-US" dirty="0">
                <a:solidFill>
                  <a:schemeClr val="accent4"/>
                </a:solidFill>
                <a:latin typeface="+mn-lt"/>
                <a:cs typeface="+mn-cs"/>
              </a:rPr>
              <a:t>ychotropics</a:t>
            </a:r>
            <a:endParaRPr lang="en-US" dirty="0">
              <a:solidFill>
                <a:schemeClr val="accent4"/>
              </a:solidFill>
              <a:latin typeface="+mn-lt"/>
              <a:cs typeface="+mn-cs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838200" y="376238"/>
            <a:ext cx="898525" cy="3698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solidFill>
                  <a:schemeClr val="accent4"/>
                </a:solidFill>
                <a:latin typeface="+mn-lt"/>
                <a:cs typeface="+mn-cs"/>
              </a:rPr>
              <a:t>Opioids</a:t>
            </a:r>
            <a:endParaRPr lang="en-US" dirty="0">
              <a:solidFill>
                <a:schemeClr val="accent4"/>
              </a:solidFill>
              <a:latin typeface="+mn-lt"/>
              <a:cs typeface="+mn-cs"/>
            </a:endParaRPr>
          </a:p>
        </p:txBody>
      </p:sp>
      <p:sp>
        <p:nvSpPr>
          <p:cNvPr id="37" name="TextBox 36"/>
          <p:cNvSpPr txBox="1"/>
          <p:nvPr/>
        </p:nvSpPr>
        <p:spPr>
          <a:xfrm>
            <a:off x="2952750" y="2063750"/>
            <a:ext cx="2349500" cy="36988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solidFill>
                  <a:schemeClr val="accent4"/>
                </a:solidFill>
                <a:latin typeface="+mn-lt"/>
                <a:cs typeface="+mn-cs"/>
              </a:rPr>
              <a:t>Trafficking/Precursors</a:t>
            </a:r>
            <a:endParaRPr lang="en-US" dirty="0">
              <a:solidFill>
                <a:schemeClr val="accent4"/>
              </a:solidFill>
              <a:latin typeface="+mn-lt"/>
              <a:cs typeface="+mn-cs"/>
            </a:endParaRPr>
          </a:p>
        </p:txBody>
      </p:sp>
      <p:sp>
        <p:nvSpPr>
          <p:cNvPr id="41" name="TextBox 40"/>
          <p:cNvSpPr txBox="1">
            <a:spLocks noChangeArrowheads="1"/>
          </p:cNvSpPr>
          <p:nvPr/>
        </p:nvSpPr>
        <p:spPr bwMode="auto">
          <a:xfrm>
            <a:off x="4362450" y="3778250"/>
            <a:ext cx="639763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solidFill>
                  <a:srgbClr val="00B050"/>
                </a:solidFill>
                <a:latin typeface="Calibri" pitchFamily="34" charset="0"/>
              </a:rPr>
              <a:t>INCB</a:t>
            </a:r>
          </a:p>
        </p:txBody>
      </p:sp>
      <p:sp>
        <p:nvSpPr>
          <p:cNvPr id="42" name="TextBox 41"/>
          <p:cNvSpPr txBox="1">
            <a:spLocks noChangeArrowheads="1"/>
          </p:cNvSpPr>
          <p:nvPr/>
        </p:nvSpPr>
        <p:spPr bwMode="auto">
          <a:xfrm>
            <a:off x="6510338" y="2736850"/>
            <a:ext cx="685800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solidFill>
                  <a:srgbClr val="00B050"/>
                </a:solidFill>
                <a:latin typeface="Calibri" pitchFamily="34" charset="0"/>
              </a:rPr>
              <a:t>WHO</a:t>
            </a:r>
          </a:p>
        </p:txBody>
      </p:sp>
      <p:sp>
        <p:nvSpPr>
          <p:cNvPr id="43" name="TextBox 42"/>
          <p:cNvSpPr txBox="1">
            <a:spLocks noChangeArrowheads="1"/>
          </p:cNvSpPr>
          <p:nvPr/>
        </p:nvSpPr>
        <p:spPr bwMode="auto">
          <a:xfrm>
            <a:off x="885825" y="2541588"/>
            <a:ext cx="600075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solidFill>
                  <a:srgbClr val="00B050"/>
                </a:solidFill>
                <a:latin typeface="Calibri" pitchFamily="34" charset="0"/>
              </a:rPr>
              <a:t>CND</a:t>
            </a:r>
          </a:p>
        </p:txBody>
      </p:sp>
      <p:sp>
        <p:nvSpPr>
          <p:cNvPr id="27679" name="TextBox 46"/>
          <p:cNvSpPr txBox="1">
            <a:spLocks noChangeArrowheads="1"/>
          </p:cNvSpPr>
          <p:nvPr/>
        </p:nvSpPr>
        <p:spPr bwMode="auto">
          <a:xfrm>
            <a:off x="7439025" y="1136650"/>
            <a:ext cx="923925" cy="922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alibri" pitchFamily="34" charset="0"/>
              </a:rPr>
              <a:t>The</a:t>
            </a:r>
          </a:p>
          <a:p>
            <a:pPr algn="ctr"/>
            <a:r>
              <a:rPr lang="en-US">
                <a:latin typeface="Calibri" pitchFamily="34" charset="0"/>
              </a:rPr>
              <a:t>Drug </a:t>
            </a:r>
          </a:p>
          <a:p>
            <a:pPr algn="ctr"/>
            <a:r>
              <a:rPr lang="en-US">
                <a:latin typeface="Calibri" pitchFamily="34" charset="0"/>
              </a:rPr>
              <a:t>Triangle</a:t>
            </a:r>
          </a:p>
        </p:txBody>
      </p:sp>
      <p:sp>
        <p:nvSpPr>
          <p:cNvPr id="55" name="Cloud Callout 54"/>
          <p:cNvSpPr/>
          <p:nvPr/>
        </p:nvSpPr>
        <p:spPr>
          <a:xfrm>
            <a:off x="8142288" y="623888"/>
            <a:ext cx="914400" cy="612775"/>
          </a:xfrm>
          <a:prstGeom prst="cloudCallout">
            <a:avLst>
              <a:gd name="adj1" fmla="val -30135"/>
              <a:gd name="adj2" fmla="val 76384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7681" name="TextBox 55"/>
          <p:cNvSpPr txBox="1">
            <a:spLocks noChangeArrowheads="1"/>
          </p:cNvSpPr>
          <p:nvPr/>
        </p:nvSpPr>
        <p:spPr bwMode="auto">
          <a:xfrm>
            <a:off x="8431213" y="769938"/>
            <a:ext cx="29210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8" dur="2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2" dur="2000" fill="hold"/>
                                        <p:tgtEl>
                                          <p:spTgt spid="3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3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4" dur="20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5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16" dur="20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20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1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22" dur="2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26" dur="200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7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28" dur="20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9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30" dur="2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34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38" dur="20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9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1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2" dur="20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3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4" dur="20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5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6" dur="20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47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48" dur="20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52" dur="2000" fill="hold"/>
                                        <p:tgtEl>
                                          <p:spTgt spid="6"/>
                                        </p:tgtEl>
                                      </p:cBhvr>
                                      <p:by x="400000" y="4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5" grpId="0" animBg="1"/>
      <p:bldP spid="6" grpId="0" animBg="1"/>
      <p:bldP spid="6" grpId="1" animBg="1"/>
      <p:bldP spid="28" grpId="0" animBg="1"/>
      <p:bldP spid="29" grpId="0" animBg="1"/>
      <p:bldP spid="30" grpId="0"/>
      <p:bldP spid="2" grpId="0" animBg="1"/>
      <p:bldP spid="26" grpId="0"/>
      <p:bldP spid="27" grpId="0"/>
      <p:bldP spid="31" grpId="0"/>
      <p:bldP spid="33" grpId="0"/>
      <p:bldP spid="34" grpId="0"/>
      <p:bldP spid="35" grpId="0"/>
      <p:bldP spid="37" grpId="0"/>
      <p:bldP spid="41" grpId="0"/>
      <p:bldP spid="42" grpId="0"/>
      <p:bldP spid="4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 rot="10800000">
            <a:off x="1571625" y="738188"/>
            <a:ext cx="5029200" cy="1390650"/>
          </a:xfrm>
          <a:prstGeom prst="triangle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5" name="Isosceles Triangle 4"/>
          <p:cNvSpPr/>
          <p:nvPr/>
        </p:nvSpPr>
        <p:spPr>
          <a:xfrm rot="10800000">
            <a:off x="1612900" y="2481263"/>
            <a:ext cx="5029200" cy="1600200"/>
          </a:xfrm>
          <a:prstGeom prst="triangle">
            <a:avLst>
              <a:gd name="adj" fmla="val 50737"/>
            </a:avLst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524000" y="5105400"/>
            <a:ext cx="5105400" cy="1066800"/>
          </a:xfrm>
          <a:prstGeom prst="rect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5364" name="TextBox 13"/>
          <p:cNvSpPr txBox="1">
            <a:spLocks noChangeArrowheads="1"/>
          </p:cNvSpPr>
          <p:nvPr/>
        </p:nvSpPr>
        <p:spPr bwMode="auto">
          <a:xfrm>
            <a:off x="3124200" y="20638"/>
            <a:ext cx="24749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2400">
                <a:latin typeface="Calibri" pitchFamily="34" charset="0"/>
              </a:rPr>
              <a:t>Graphic Overview</a:t>
            </a:r>
          </a:p>
        </p:txBody>
      </p:sp>
      <p:sp>
        <p:nvSpPr>
          <p:cNvPr id="15365" name="TextBox 27"/>
          <p:cNvSpPr txBox="1">
            <a:spLocks noChangeArrowheads="1"/>
          </p:cNvSpPr>
          <p:nvPr/>
        </p:nvSpPr>
        <p:spPr bwMode="auto">
          <a:xfrm>
            <a:off x="3276600" y="1143000"/>
            <a:ext cx="19812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Treaty Framework</a:t>
            </a:r>
          </a:p>
        </p:txBody>
      </p:sp>
      <p:sp>
        <p:nvSpPr>
          <p:cNvPr id="15366" name="TextBox 28"/>
          <p:cNvSpPr txBox="1">
            <a:spLocks noChangeArrowheads="1"/>
          </p:cNvSpPr>
          <p:nvPr/>
        </p:nvSpPr>
        <p:spPr bwMode="auto">
          <a:xfrm>
            <a:off x="3429000" y="2819400"/>
            <a:ext cx="2438400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International Organizational Structure</a:t>
            </a:r>
          </a:p>
        </p:txBody>
      </p:sp>
      <p:sp>
        <p:nvSpPr>
          <p:cNvPr id="15367" name="TextBox 29"/>
          <p:cNvSpPr txBox="1">
            <a:spLocks noChangeArrowheads="1"/>
          </p:cNvSpPr>
          <p:nvPr/>
        </p:nvSpPr>
        <p:spPr bwMode="auto">
          <a:xfrm>
            <a:off x="3200400" y="5334000"/>
            <a:ext cx="25463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Domestic Constituencies</a:t>
            </a:r>
          </a:p>
        </p:txBody>
      </p:sp>
      <p:sp>
        <p:nvSpPr>
          <p:cNvPr id="15368" name="TextBox 1"/>
          <p:cNvSpPr txBox="1">
            <a:spLocks noChangeArrowheads="1"/>
          </p:cNvSpPr>
          <p:nvPr/>
        </p:nvSpPr>
        <p:spPr bwMode="auto">
          <a:xfrm>
            <a:off x="3441700" y="4267200"/>
            <a:ext cx="1371600" cy="369888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States Party</a:t>
            </a:r>
          </a:p>
        </p:txBody>
      </p:sp>
      <p:cxnSp>
        <p:nvCxnSpPr>
          <p:cNvPr id="7" name="Straight Connector 6"/>
          <p:cNvCxnSpPr>
            <a:stCxn id="4" idx="0"/>
            <a:endCxn id="5" idx="0"/>
          </p:cNvCxnSpPr>
          <p:nvPr/>
        </p:nvCxnSpPr>
        <p:spPr>
          <a:xfrm>
            <a:off x="4086225" y="2128838"/>
            <a:ext cx="3175" cy="195262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>
            <a:stCxn id="4" idx="2"/>
            <a:endCxn id="5" idx="2"/>
          </p:cNvCxnSpPr>
          <p:nvPr/>
        </p:nvCxnSpPr>
        <p:spPr>
          <a:xfrm>
            <a:off x="6600825" y="738188"/>
            <a:ext cx="41275" cy="174307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stCxn id="4" idx="4"/>
            <a:endCxn id="5" idx="4"/>
          </p:cNvCxnSpPr>
          <p:nvPr/>
        </p:nvCxnSpPr>
        <p:spPr>
          <a:xfrm>
            <a:off x="1571625" y="738188"/>
            <a:ext cx="41275" cy="1743075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>
            <a:stCxn id="5" idx="4"/>
            <a:endCxn id="15368" idx="1"/>
          </p:cNvCxnSpPr>
          <p:nvPr/>
        </p:nvCxnSpPr>
        <p:spPr>
          <a:xfrm>
            <a:off x="1612900" y="2481263"/>
            <a:ext cx="1828800" cy="1970087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>
            <a:stCxn id="5" idx="2"/>
          </p:cNvCxnSpPr>
          <p:nvPr/>
        </p:nvCxnSpPr>
        <p:spPr>
          <a:xfrm flipH="1">
            <a:off x="4876800" y="2481263"/>
            <a:ext cx="1765300" cy="1970087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>
            <a:stCxn id="5" idx="0"/>
            <a:endCxn id="15368" idx="0"/>
          </p:cNvCxnSpPr>
          <p:nvPr/>
        </p:nvCxnSpPr>
        <p:spPr>
          <a:xfrm>
            <a:off x="4089400" y="4081463"/>
            <a:ext cx="38100" cy="185737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>
            <a:stCxn id="15368" idx="2"/>
          </p:cNvCxnSpPr>
          <p:nvPr/>
        </p:nvCxnSpPr>
        <p:spPr>
          <a:xfrm>
            <a:off x="4127500" y="4637088"/>
            <a:ext cx="0" cy="468312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 rot="10800000">
            <a:off x="1600200" y="762000"/>
            <a:ext cx="5029200" cy="1390650"/>
          </a:xfrm>
          <a:prstGeom prst="triangle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5" name="Isosceles Triangle 4"/>
          <p:cNvSpPr/>
          <p:nvPr/>
        </p:nvSpPr>
        <p:spPr>
          <a:xfrm rot="10800000">
            <a:off x="1598613" y="2481263"/>
            <a:ext cx="5029200" cy="1600200"/>
          </a:xfrm>
          <a:prstGeom prst="triangle">
            <a:avLst>
              <a:gd name="adj" fmla="val 50737"/>
            </a:avLst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524000" y="5105400"/>
            <a:ext cx="5105400" cy="1066800"/>
          </a:xfrm>
          <a:prstGeom prst="rect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16388" name="TextBox 13"/>
          <p:cNvSpPr txBox="1">
            <a:spLocks noChangeArrowheads="1"/>
          </p:cNvSpPr>
          <p:nvPr/>
        </p:nvSpPr>
        <p:spPr bwMode="auto">
          <a:xfrm>
            <a:off x="3124200" y="20638"/>
            <a:ext cx="24749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2400">
                <a:latin typeface="Calibri" pitchFamily="34" charset="0"/>
              </a:rPr>
              <a:t>Graphic Overview</a:t>
            </a:r>
          </a:p>
        </p:txBody>
      </p:sp>
      <p:sp>
        <p:nvSpPr>
          <p:cNvPr id="28" name="TextBox 27"/>
          <p:cNvSpPr txBox="1">
            <a:spLocks noChangeArrowheads="1"/>
          </p:cNvSpPr>
          <p:nvPr/>
        </p:nvSpPr>
        <p:spPr bwMode="auto">
          <a:xfrm>
            <a:off x="3276600" y="1143000"/>
            <a:ext cx="19812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Treaty Framework</a:t>
            </a:r>
          </a:p>
        </p:txBody>
      </p:sp>
      <p:sp>
        <p:nvSpPr>
          <p:cNvPr id="29" name="TextBox 28"/>
          <p:cNvSpPr txBox="1">
            <a:spLocks noChangeArrowheads="1"/>
          </p:cNvSpPr>
          <p:nvPr/>
        </p:nvSpPr>
        <p:spPr bwMode="auto">
          <a:xfrm>
            <a:off x="3429000" y="2819400"/>
            <a:ext cx="2438400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International Organizational Structure</a:t>
            </a:r>
          </a:p>
        </p:txBody>
      </p:sp>
      <p:sp>
        <p:nvSpPr>
          <p:cNvPr id="30" name="TextBox 29"/>
          <p:cNvSpPr txBox="1">
            <a:spLocks noChangeArrowheads="1"/>
          </p:cNvSpPr>
          <p:nvPr/>
        </p:nvSpPr>
        <p:spPr bwMode="auto">
          <a:xfrm>
            <a:off x="3200400" y="5334000"/>
            <a:ext cx="25463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Domestic Constituencies</a:t>
            </a:r>
          </a:p>
        </p:txBody>
      </p:sp>
      <p:sp>
        <p:nvSpPr>
          <p:cNvPr id="2" name="TextBox 1"/>
          <p:cNvSpPr txBox="1">
            <a:spLocks noChangeArrowheads="1"/>
          </p:cNvSpPr>
          <p:nvPr/>
        </p:nvSpPr>
        <p:spPr bwMode="auto">
          <a:xfrm>
            <a:off x="3441700" y="4267200"/>
            <a:ext cx="1371600" cy="369888"/>
          </a:xfrm>
          <a:prstGeom prst="rect">
            <a:avLst/>
          </a:prstGeom>
          <a:noFill/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States Party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6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7" presetID="8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Rot by="21600000">
                                      <p:cBhvr>
                                        <p:cTn id="8" dur="2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8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0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1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4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29" dur="2000" fill="hold"/>
                                        <p:tgtEl>
                                          <p:spTgt spid="4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30" presetID="42" presetClass="path" presetSubtype="0" accel="50000" decel="5000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 L 0 0.33333  E" pathEditMode="relative" ptsTypes="">
                                      <p:cBhvr>
                                        <p:cTn id="31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32" presetID="6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3" dur="2000" fill="hold"/>
                                        <p:tgtEl>
                                          <p:spTgt spid="28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34" presetID="42" presetClass="path" presetSubtype="0" accel="50000" decel="5000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 0  L 0 0.33333  E" pathEditMode="relative" ptsTypes="">
                                      <p:cBhvr>
                                        <p:cTn id="35" dur="2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4" grpId="1" animBg="1"/>
      <p:bldP spid="4" grpId="2" animBg="1"/>
      <p:bldP spid="5" grpId="0" animBg="1"/>
      <p:bldP spid="6" grpId="0" animBg="1"/>
      <p:bldP spid="28" grpId="0"/>
      <p:bldP spid="28" grpId="1"/>
      <p:bldP spid="28" grpId="2"/>
      <p:bldP spid="29" grpId="0"/>
      <p:bldP spid="30" grpId="0"/>
      <p:bldP spid="2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>
            <a:spLocks noChangeArrowheads="1"/>
          </p:cNvSpPr>
          <p:nvPr/>
        </p:nvSpPr>
        <p:spPr bwMode="auto">
          <a:xfrm>
            <a:off x="533400" y="762000"/>
            <a:ext cx="2714625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1961/72 Single Convention</a:t>
            </a:r>
          </a:p>
          <a:p>
            <a:r>
              <a:rPr lang="en-US">
                <a:latin typeface="Calibri" pitchFamily="34" charset="0"/>
              </a:rPr>
              <a:t>(opioids, coca, cannabis)</a:t>
            </a:r>
          </a:p>
        </p:txBody>
      </p:sp>
      <p:sp>
        <p:nvSpPr>
          <p:cNvPr id="5" name="TextBox 4"/>
          <p:cNvSpPr txBox="1">
            <a:spLocks noChangeArrowheads="1"/>
          </p:cNvSpPr>
          <p:nvPr/>
        </p:nvSpPr>
        <p:spPr bwMode="auto">
          <a:xfrm>
            <a:off x="4876800" y="762000"/>
            <a:ext cx="39370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1971 Psychotropic Convention</a:t>
            </a:r>
          </a:p>
          <a:p>
            <a:r>
              <a:rPr lang="en-US">
                <a:latin typeface="Calibri" pitchFamily="34" charset="0"/>
              </a:rPr>
              <a:t>(stimulants, depressants, hallucinogens)</a:t>
            </a:r>
          </a:p>
        </p:txBody>
      </p:sp>
      <p:sp>
        <p:nvSpPr>
          <p:cNvPr id="6" name="TextBox 5"/>
          <p:cNvSpPr txBox="1">
            <a:spLocks noChangeArrowheads="1"/>
          </p:cNvSpPr>
          <p:nvPr/>
        </p:nvSpPr>
        <p:spPr bwMode="auto">
          <a:xfrm>
            <a:off x="2819400" y="4876800"/>
            <a:ext cx="2751138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1988 Anti-Trafficking Treaty</a:t>
            </a:r>
          </a:p>
          <a:p>
            <a:r>
              <a:rPr lang="en-US">
                <a:latin typeface="Calibri" pitchFamily="34" charset="0"/>
              </a:rPr>
              <a:t>(precursors)</a:t>
            </a:r>
          </a:p>
        </p:txBody>
      </p:sp>
      <p:sp>
        <p:nvSpPr>
          <p:cNvPr id="7" name="Isosceles Triangle 6"/>
          <p:cNvSpPr/>
          <p:nvPr/>
        </p:nvSpPr>
        <p:spPr>
          <a:xfrm rot="10800000">
            <a:off x="2133600" y="1676400"/>
            <a:ext cx="3886200" cy="3124200"/>
          </a:xfrm>
          <a:prstGeom prst="triangle">
            <a:avLst/>
          </a:prstGeom>
          <a:solidFill>
            <a:schemeClr val="tx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2998788" y="2438400"/>
            <a:ext cx="1878012" cy="646113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i="1" dirty="0">
                <a:solidFill>
                  <a:srgbClr val="FF0000"/>
                </a:solidFill>
                <a:latin typeface="+mn-lt"/>
                <a:cs typeface="+mn-cs"/>
              </a:rPr>
              <a:t>Treaty</a:t>
            </a:r>
            <a:r>
              <a:rPr lang="en-US" i="1" dirty="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cs typeface="+mn-cs"/>
              </a:rPr>
              <a:t> </a:t>
            </a:r>
            <a:r>
              <a:rPr lang="en-US" i="1" dirty="0">
                <a:solidFill>
                  <a:srgbClr val="FF0000"/>
                </a:solidFill>
                <a:latin typeface="+mn-lt"/>
                <a:cs typeface="+mn-cs"/>
              </a:rPr>
              <a:t>Framework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mph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" dur="2000" fill="hold"/>
                                        <p:tgtEl>
                                          <p:spTgt spid="7"/>
                                        </p:tgtEl>
                                      </p:cBhvr>
                                      <p:by x="50000" y="50000"/>
                                    </p:animScale>
                                  </p:childTnLst>
                                </p:cTn>
                              </p:par>
                              <p:par>
                                <p:cTn id="7" presetID="0" presetClass="path" presetSubtype="0" accel="50000" decel="5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-2.22222E-6 L -0.00416 0.28334 " pathEditMode="relative" rAng="0" ptsTypes="AA">
                                      <p:cBhvr>
                                        <p:cTn id="8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200" y="14200"/>
                                    </p:animMotion>
                                  </p:childTnLst>
                                </p:cTn>
                              </p:par>
                              <p:par>
                                <p:cTn id="9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38889E-6 -3.7037E-7 L -1.38889E-6 0.21111 " pathEditMode="relative" ptsTypes="AA">
                                      <p:cBhvr>
                                        <p:cTn id="10" dur="2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11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8.33333E-7 -1.85185E-6 L 0.07656 0.41968 " pathEditMode="relative" rAng="0" ptsTypes="AA">
                                      <p:cBhvr>
                                        <p:cTn id="12" dur="2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800" y="21000"/>
                                    </p:animMotion>
                                  </p:childTnLst>
                                </p:cTn>
                              </p:par>
                              <p:par>
                                <p:cTn id="13" presetID="0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11111E-6 -1.85185E-6 L -0.09028 0.41968 " pathEditMode="relative" rAng="0" ptsTypes="AA">
                                      <p:cBhvr>
                                        <p:cTn id="14" dur="2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4500" y="21000"/>
                                    </p:animMotion>
                                  </p:childTnLst>
                                </p:cTn>
                              </p:par>
                              <p:par>
                                <p:cTn id="15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 animBg="1"/>
      <p:bldP spid="7" grpId="1" animBg="1"/>
      <p:bldP spid="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>
            <a:spLocks noChangeArrowheads="1"/>
          </p:cNvSpPr>
          <p:nvPr/>
        </p:nvSpPr>
        <p:spPr bwMode="auto">
          <a:xfrm>
            <a:off x="1295400" y="4038600"/>
            <a:ext cx="27432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1961/72 Single Convention</a:t>
            </a:r>
          </a:p>
          <a:p>
            <a:r>
              <a:rPr lang="en-US">
                <a:latin typeface="Calibri" pitchFamily="34" charset="0"/>
              </a:rPr>
              <a:t>(opioids, coca, cannabis)</a:t>
            </a:r>
          </a:p>
        </p:txBody>
      </p:sp>
      <p:sp>
        <p:nvSpPr>
          <p:cNvPr id="4" name="Rectangle 3"/>
          <p:cNvSpPr>
            <a:spLocks noChangeArrowheads="1"/>
          </p:cNvSpPr>
          <p:nvPr/>
        </p:nvSpPr>
        <p:spPr bwMode="auto">
          <a:xfrm>
            <a:off x="4267200" y="4038600"/>
            <a:ext cx="3962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1971 Psychotropic Convention</a:t>
            </a:r>
          </a:p>
          <a:p>
            <a:r>
              <a:rPr lang="en-US">
                <a:latin typeface="Calibri" pitchFamily="34" charset="0"/>
              </a:rPr>
              <a:t>(stimulants, depressants, hallucinogens)</a:t>
            </a:r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2895600" y="6096000"/>
            <a:ext cx="2751138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1988 Anti-Trafficking Treaty</a:t>
            </a:r>
          </a:p>
        </p:txBody>
      </p:sp>
      <p:sp>
        <p:nvSpPr>
          <p:cNvPr id="6" name="Isosceles Triangle 5"/>
          <p:cNvSpPr/>
          <p:nvPr/>
        </p:nvSpPr>
        <p:spPr>
          <a:xfrm rot="10800000">
            <a:off x="3657600" y="5029200"/>
            <a:ext cx="1060450" cy="914400"/>
          </a:xfrm>
          <a:prstGeom prst="triangle">
            <a:avLst/>
          </a:prstGeom>
          <a:solidFill>
            <a:schemeClr val="tx1">
              <a:alpha val="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7" name="Isosceles Triangle 6"/>
          <p:cNvSpPr/>
          <p:nvPr/>
        </p:nvSpPr>
        <p:spPr>
          <a:xfrm>
            <a:off x="5257800" y="1447800"/>
            <a:ext cx="2279650" cy="1752600"/>
          </a:xfrm>
          <a:prstGeom prst="triangle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9" name="TextBox 8"/>
          <p:cNvSpPr txBox="1">
            <a:spLocks noChangeArrowheads="1"/>
          </p:cNvSpPr>
          <p:nvPr/>
        </p:nvSpPr>
        <p:spPr bwMode="auto">
          <a:xfrm>
            <a:off x="5486400" y="762000"/>
            <a:ext cx="1843088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i="1">
                <a:latin typeface="Calibri" pitchFamily="34" charset="0"/>
              </a:rPr>
              <a:t>The Drug Triangle</a:t>
            </a:r>
          </a:p>
        </p:txBody>
      </p:sp>
      <p:cxnSp>
        <p:nvCxnSpPr>
          <p:cNvPr id="11" name="Straight Connector 10"/>
          <p:cNvCxnSpPr/>
          <p:nvPr/>
        </p:nvCxnSpPr>
        <p:spPr>
          <a:xfrm flipV="1">
            <a:off x="2743200" y="3200400"/>
            <a:ext cx="2590800" cy="838200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>
            <a:stCxn id="4" idx="0"/>
            <a:endCxn id="7" idx="3"/>
          </p:cNvCxnSpPr>
          <p:nvPr/>
        </p:nvCxnSpPr>
        <p:spPr>
          <a:xfrm flipV="1">
            <a:off x="6248400" y="3200400"/>
            <a:ext cx="149225" cy="838200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124200" y="5181600"/>
            <a:ext cx="1878013" cy="369888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i="1" dirty="0">
                <a:solidFill>
                  <a:schemeClr val="tx2">
                    <a:lumMod val="60000"/>
                    <a:lumOff val="40000"/>
                  </a:schemeClr>
                </a:solidFill>
                <a:latin typeface="+mn-lt"/>
                <a:cs typeface="+mn-cs"/>
              </a:rPr>
              <a:t>Treaty Framework</a:t>
            </a:r>
            <a:endParaRPr lang="en-US" i="1" dirty="0">
              <a:solidFill>
                <a:schemeClr val="tx2">
                  <a:lumMod val="60000"/>
                  <a:lumOff val="40000"/>
                </a:schemeClr>
              </a:solidFill>
              <a:latin typeface="+mn-lt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xit" presetSubtype="0" accel="10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36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9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4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0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" presetID="4" presetClass="exit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ox(in)">
                                      <p:cBhvr>
                                        <p:cTn id="23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3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8" presetID="3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29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6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4" dur="2000" fill="hold"/>
                                        <p:tgtEl>
                                          <p:spTgt spid="7"/>
                                        </p:tgtEl>
                                      </p:cBhvr>
                                      <p:by x="200000" y="200000"/>
                                    </p:animScale>
                                  </p:childTnLst>
                                </p:cTn>
                              </p:par>
                              <p:par>
                                <p:cTn id="35" presetID="0" presetClass="path" presetSubtype="0" accel="50000" decel="50000" fill="hold" grpId="2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7778E-6 1.11111E-6 L -0.22465 0.16111 " pathEditMode="relative" rAng="0" ptsTypes="AA">
                                      <p:cBhvr>
                                        <p:cTn id="36" dur="2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1200" y="8100"/>
                                    </p:animMotion>
                                  </p:childTnLst>
                                </p:cTn>
                              </p:par>
                              <p:par>
                                <p:cTn id="37" presetID="6" presetClass="emph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38" dur="2000" fill="hold"/>
                                        <p:tgtEl>
                                          <p:spTgt spid="9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39" presetID="0" presetClass="path" presetSubtype="0" accel="50000" decel="5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16667E-6 -2.96296E-6 L -0.21198 0.06204 " pathEditMode="relative" rAng="0" ptsTypes="AA">
                                      <p:cBhvr>
                                        <p:cTn id="40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0600" y="31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 animBg="1"/>
      <p:bldP spid="7" grpId="1" animBg="1"/>
      <p:bldP spid="7" grpId="2" animBg="1"/>
      <p:bldP spid="9" grpId="0"/>
      <p:bldP spid="9" grpId="1"/>
      <p:bldP spid="1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sosceles Triangle 1"/>
          <p:cNvSpPr/>
          <p:nvPr/>
        </p:nvSpPr>
        <p:spPr>
          <a:xfrm>
            <a:off x="1355725" y="2057400"/>
            <a:ext cx="6858000" cy="3886200"/>
          </a:xfrm>
          <a:prstGeom prst="triangle">
            <a:avLst>
              <a:gd name="adj" fmla="val 50430"/>
            </a:avLst>
          </a:prstGeom>
          <a:solidFill>
            <a:schemeClr val="tx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/>
              <a:t>o</a:t>
            </a:r>
            <a:endParaRPr lang="en-US" dirty="0"/>
          </a:p>
        </p:txBody>
      </p:sp>
      <p:sp>
        <p:nvSpPr>
          <p:cNvPr id="3" name="TextBox 2"/>
          <p:cNvSpPr txBox="1">
            <a:spLocks noChangeArrowheads="1"/>
          </p:cNvSpPr>
          <p:nvPr/>
        </p:nvSpPr>
        <p:spPr bwMode="auto">
          <a:xfrm>
            <a:off x="3641725" y="2578100"/>
            <a:ext cx="2122488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alibri" pitchFamily="34" charset="0"/>
              </a:rPr>
              <a:t>  opioids,</a:t>
            </a:r>
            <a:br>
              <a:rPr lang="en-US">
                <a:latin typeface="Calibri" pitchFamily="34" charset="0"/>
              </a:rPr>
            </a:br>
            <a:r>
              <a:rPr lang="en-US">
                <a:latin typeface="Calibri" pitchFamily="34" charset="0"/>
              </a:rPr>
              <a:t>   coca, cannabis</a:t>
            </a:r>
            <a:br>
              <a:rPr lang="en-US">
                <a:latin typeface="Calibri" pitchFamily="34" charset="0"/>
              </a:rPr>
            </a:br>
            <a:r>
              <a:rPr lang="en-US">
                <a:latin typeface="Calibri" pitchFamily="34" charset="0"/>
              </a:rPr>
              <a:t>   (1961/1972 treaty)</a:t>
            </a:r>
          </a:p>
        </p:txBody>
      </p:sp>
      <p:sp>
        <p:nvSpPr>
          <p:cNvPr id="4" name="TextBox 3"/>
          <p:cNvSpPr txBox="1">
            <a:spLocks noChangeArrowheads="1"/>
          </p:cNvSpPr>
          <p:nvPr/>
        </p:nvSpPr>
        <p:spPr bwMode="auto">
          <a:xfrm>
            <a:off x="3429000" y="3810000"/>
            <a:ext cx="27432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>
                <a:latin typeface="Calibri" pitchFamily="34" charset="0"/>
              </a:rPr>
              <a:t>psychotropics </a:t>
            </a:r>
          </a:p>
          <a:p>
            <a:pPr algn="ctr"/>
            <a:r>
              <a:rPr lang="en-US">
                <a:latin typeface="Calibri" pitchFamily="34" charset="0"/>
              </a:rPr>
              <a:t>(1971 treaty)</a:t>
            </a:r>
          </a:p>
        </p:txBody>
      </p:sp>
      <p:sp>
        <p:nvSpPr>
          <p:cNvPr id="5" name="TextBox 4"/>
          <p:cNvSpPr txBox="1">
            <a:spLocks noChangeArrowheads="1"/>
          </p:cNvSpPr>
          <p:nvPr/>
        </p:nvSpPr>
        <p:spPr bwMode="auto">
          <a:xfrm>
            <a:off x="3378200" y="4953000"/>
            <a:ext cx="3065463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alibri" pitchFamily="34" charset="0"/>
              </a:rPr>
              <a:t>tobacco </a:t>
            </a:r>
          </a:p>
          <a:p>
            <a:pPr algn="ctr"/>
            <a:r>
              <a:rPr lang="en-US">
                <a:latin typeface="Calibri" pitchFamily="34" charset="0"/>
              </a:rPr>
              <a:t>(WHO Framework Convention)</a:t>
            </a:r>
          </a:p>
        </p:txBody>
      </p:sp>
      <p:cxnSp>
        <p:nvCxnSpPr>
          <p:cNvPr id="8" name="Straight Connector 7"/>
          <p:cNvCxnSpPr/>
          <p:nvPr/>
        </p:nvCxnSpPr>
        <p:spPr>
          <a:xfrm>
            <a:off x="3429000" y="3505200"/>
            <a:ext cx="2667000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2362200" y="4646613"/>
            <a:ext cx="4772025" cy="1587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463" name="TextBox 12"/>
          <p:cNvSpPr txBox="1">
            <a:spLocks noChangeArrowheads="1"/>
          </p:cNvSpPr>
          <p:nvPr/>
        </p:nvSpPr>
        <p:spPr bwMode="auto">
          <a:xfrm>
            <a:off x="4038600" y="228600"/>
            <a:ext cx="14478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i="1">
                <a:latin typeface="Calibri" pitchFamily="34" charset="0"/>
              </a:rPr>
              <a:t>Drug Triangle</a:t>
            </a:r>
          </a:p>
        </p:txBody>
      </p:sp>
      <p:sp>
        <p:nvSpPr>
          <p:cNvPr id="9" name="Cloud Callout 8"/>
          <p:cNvSpPr/>
          <p:nvPr/>
        </p:nvSpPr>
        <p:spPr>
          <a:xfrm>
            <a:off x="6629400" y="2209800"/>
            <a:ext cx="2286000" cy="1600200"/>
          </a:xfrm>
          <a:prstGeom prst="cloudCallout">
            <a:avLst>
              <a:gd name="adj1" fmla="val -34786"/>
              <a:gd name="adj2" fmla="val 81105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1" name="TextBox 10"/>
          <p:cNvSpPr txBox="1">
            <a:spLocks noChangeArrowheads="1"/>
          </p:cNvSpPr>
          <p:nvPr/>
        </p:nvSpPr>
        <p:spPr bwMode="auto">
          <a:xfrm>
            <a:off x="7251700" y="2439988"/>
            <a:ext cx="1106488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alcohol, </a:t>
            </a:r>
          </a:p>
          <a:p>
            <a:r>
              <a:rPr lang="en-US">
                <a:latin typeface="Calibri" pitchFamily="34" charset="0"/>
              </a:rPr>
              <a:t>inhalants</a:t>
            </a:r>
          </a:p>
          <a:p>
            <a:r>
              <a:rPr lang="en-US">
                <a:latin typeface="Calibri" pitchFamily="34" charset="0"/>
              </a:rPr>
              <a:t>? others ?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4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5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7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9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0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1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26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24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2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3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4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5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6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7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8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9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26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42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0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1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2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3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4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5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6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7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9" presetID="56" presetClass="path" presetSubtype="0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13333 0.03333 L 0.38333 -0.3 " pathEditMode="relative" rAng="0" ptsTypes="AA">
                                      <p:cBhvr>
                                        <p:cTn id="60" dur="2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2500" y="-16700"/>
                                    </p:animMotion>
                                  </p:childTnLst>
                                </p:cTn>
                              </p:par>
                              <p:par>
                                <p:cTn id="61" presetID="6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2" dur="2000" fill="hold"/>
                                        <p:tgtEl>
                                          <p:spTgt spid="2"/>
                                        </p:tgtEl>
                                      </p:cBhvr>
                                      <p:by x="25000" y="25000"/>
                                    </p:animScale>
                                  </p:childTnLst>
                                </p:cTn>
                              </p:par>
                              <p:par>
                                <p:cTn id="63" presetID="5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6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" presetID="5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6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70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2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73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2" grpId="1" animBg="1"/>
      <p:bldP spid="3" grpId="0"/>
      <p:bldP spid="4" grpId="0"/>
      <p:bldP spid="5" grpId="0"/>
      <p:bldP spid="9" grpId="0" animBg="1"/>
      <p:bldP spid="1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 rot="10800000">
            <a:off x="1600200" y="762000"/>
            <a:ext cx="5029200" cy="1390650"/>
          </a:xfrm>
          <a:prstGeom prst="triangle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5" name="Isosceles Triangle 4"/>
          <p:cNvSpPr/>
          <p:nvPr/>
        </p:nvSpPr>
        <p:spPr>
          <a:xfrm rot="10800000">
            <a:off x="1600200" y="2667000"/>
            <a:ext cx="5029200" cy="1600200"/>
          </a:xfrm>
          <a:prstGeom prst="triangle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512888" y="5105400"/>
            <a:ext cx="5105400" cy="838200"/>
          </a:xfrm>
          <a:prstGeom prst="rect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cxnSp>
        <p:nvCxnSpPr>
          <p:cNvPr id="9" name="Straight Connector 8"/>
          <p:cNvCxnSpPr>
            <a:stCxn id="4" idx="4"/>
            <a:endCxn id="5" idx="4"/>
          </p:cNvCxnSpPr>
          <p:nvPr/>
        </p:nvCxnSpPr>
        <p:spPr>
          <a:xfrm>
            <a:off x="1600200" y="762000"/>
            <a:ext cx="0" cy="190500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/>
          <p:cNvCxnSpPr>
            <a:stCxn id="4" idx="0"/>
            <a:endCxn id="5" idx="0"/>
          </p:cNvCxnSpPr>
          <p:nvPr/>
        </p:nvCxnSpPr>
        <p:spPr>
          <a:xfrm>
            <a:off x="4114800" y="2152650"/>
            <a:ext cx="0" cy="211455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>
            <a:stCxn id="4" idx="2"/>
            <a:endCxn id="5" idx="2"/>
          </p:cNvCxnSpPr>
          <p:nvPr/>
        </p:nvCxnSpPr>
        <p:spPr>
          <a:xfrm>
            <a:off x="6629400" y="762000"/>
            <a:ext cx="0" cy="1905000"/>
          </a:xfrm>
          <a:prstGeom prst="line">
            <a:avLst/>
          </a:prstGeom>
          <a:ln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487" name="TextBox 13"/>
          <p:cNvSpPr txBox="1">
            <a:spLocks noChangeArrowheads="1"/>
          </p:cNvSpPr>
          <p:nvPr/>
        </p:nvSpPr>
        <p:spPr bwMode="auto">
          <a:xfrm>
            <a:off x="3200400" y="0"/>
            <a:ext cx="2406650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sz="2400">
                <a:latin typeface="Calibri" pitchFamily="34" charset="0"/>
              </a:rPr>
              <a:t>Graphic Overview</a:t>
            </a:r>
          </a:p>
        </p:txBody>
      </p:sp>
      <p:sp>
        <p:nvSpPr>
          <p:cNvPr id="28" name="TextBox 27"/>
          <p:cNvSpPr txBox="1">
            <a:spLocks noChangeArrowheads="1"/>
          </p:cNvSpPr>
          <p:nvPr/>
        </p:nvSpPr>
        <p:spPr bwMode="auto">
          <a:xfrm>
            <a:off x="3124200" y="990600"/>
            <a:ext cx="2057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Treaty Framework</a:t>
            </a:r>
          </a:p>
          <a:p>
            <a:endParaRPr lang="en-US">
              <a:latin typeface="Calibri" pitchFamily="34" charset="0"/>
            </a:endParaRPr>
          </a:p>
        </p:txBody>
      </p:sp>
      <p:sp>
        <p:nvSpPr>
          <p:cNvPr id="29" name="TextBox 28"/>
          <p:cNvSpPr txBox="1">
            <a:spLocks noChangeArrowheads="1"/>
          </p:cNvSpPr>
          <p:nvPr/>
        </p:nvSpPr>
        <p:spPr bwMode="auto">
          <a:xfrm>
            <a:off x="3352800" y="2819400"/>
            <a:ext cx="1524000" cy="923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International Organizational Structure</a:t>
            </a:r>
          </a:p>
        </p:txBody>
      </p:sp>
      <p:sp>
        <p:nvSpPr>
          <p:cNvPr id="30" name="TextBox 29"/>
          <p:cNvSpPr txBox="1">
            <a:spLocks noChangeArrowheads="1"/>
          </p:cNvSpPr>
          <p:nvPr/>
        </p:nvSpPr>
        <p:spPr bwMode="auto">
          <a:xfrm>
            <a:off x="2819400" y="5257800"/>
            <a:ext cx="2492375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Domestic Constituencies</a:t>
            </a:r>
          </a:p>
        </p:txBody>
      </p:sp>
      <p:sp>
        <p:nvSpPr>
          <p:cNvPr id="16" name="Isosceles Triangle 15"/>
          <p:cNvSpPr/>
          <p:nvPr/>
        </p:nvSpPr>
        <p:spPr>
          <a:xfrm>
            <a:off x="7035800" y="1066800"/>
            <a:ext cx="1916113" cy="1093788"/>
          </a:xfrm>
          <a:prstGeom prst="triangl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/>
              <a:t>Drug Triangle</a:t>
            </a:r>
            <a:endParaRPr lang="en-US" dirty="0"/>
          </a:p>
        </p:txBody>
      </p:sp>
      <p:cxnSp>
        <p:nvCxnSpPr>
          <p:cNvPr id="20" name="Straight Connector 19"/>
          <p:cNvCxnSpPr/>
          <p:nvPr/>
        </p:nvCxnSpPr>
        <p:spPr>
          <a:xfrm flipH="1" flipV="1">
            <a:off x="5372100" y="1443038"/>
            <a:ext cx="2247900" cy="28575"/>
          </a:xfrm>
          <a:prstGeom prst="line">
            <a:avLst/>
          </a:prstGeom>
          <a:ln w="1905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TextBox 2"/>
          <p:cNvSpPr txBox="1">
            <a:spLocks noChangeArrowheads="1"/>
          </p:cNvSpPr>
          <p:nvPr/>
        </p:nvSpPr>
        <p:spPr bwMode="auto">
          <a:xfrm>
            <a:off x="3657600" y="4464050"/>
            <a:ext cx="1290638" cy="368300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States Party</a:t>
            </a:r>
          </a:p>
        </p:txBody>
      </p:sp>
      <p:sp>
        <p:nvSpPr>
          <p:cNvPr id="8" name="Cloud Callout 7"/>
          <p:cNvSpPr/>
          <p:nvPr/>
        </p:nvSpPr>
        <p:spPr>
          <a:xfrm>
            <a:off x="8394700" y="954088"/>
            <a:ext cx="569913" cy="431800"/>
          </a:xfrm>
          <a:prstGeom prst="cloudCallout">
            <a:avLst>
              <a:gd name="adj1" fmla="val -17106"/>
              <a:gd name="adj2" fmla="val 99490"/>
            </a:avLst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8" name="TextBox 17"/>
          <p:cNvSpPr txBox="1">
            <a:spLocks noChangeArrowheads="1"/>
          </p:cNvSpPr>
          <p:nvPr/>
        </p:nvSpPr>
        <p:spPr bwMode="auto">
          <a:xfrm>
            <a:off x="7513638" y="1390650"/>
            <a:ext cx="925512" cy="647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/>
            <a:r>
              <a:rPr lang="en-US">
                <a:latin typeface="Calibri" pitchFamily="34" charset="0"/>
              </a:rPr>
              <a:t>Drug</a:t>
            </a:r>
          </a:p>
          <a:p>
            <a:pPr algn="ctr"/>
            <a:r>
              <a:rPr lang="en-US">
                <a:latin typeface="Calibri" pitchFamily="34" charset="0"/>
              </a:rPr>
              <a:t>Triangle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9" presetClass="exit" presetSubtype="0" ac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/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36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3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1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26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15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6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3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4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" presetID="26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33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1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2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2" presetClass="exit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1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4" presetID="2" presetClass="exit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55" dur="500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" presetID="3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5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1" presetID="3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6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" presetID="3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6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68" dur="2000" fill="hold"/>
                                        <p:tgtEl>
                                          <p:spTgt spid="5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69" presetID="6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Scale>
                                      <p:cBhvr>
                                        <p:cTn id="70" dur="2000" fill="hold"/>
                                        <p:tgtEl>
                                          <p:spTgt spid="29"/>
                                        </p:tgtEl>
                                      </p:cBhvr>
                                      <p:by x="150000" y="150000"/>
                                    </p:animScale>
                                  </p:childTnLst>
                                </p:cTn>
                              </p:par>
                              <p:par>
                                <p:cTn id="71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72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4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75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7" presetID="3" presetClass="exit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78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" presetID="3" presetClass="exit" presetSubtype="1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81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6" grpId="0" animBg="1"/>
      <p:bldP spid="28" grpId="0"/>
      <p:bldP spid="30" grpId="0"/>
      <p:bldP spid="16" grpId="0" animBg="1"/>
      <p:bldP spid="16" grpId="1" animBg="1"/>
      <p:bldP spid="3" grpId="0" animBg="1"/>
      <p:bldP spid="8" grpId="0" animBg="1"/>
      <p:bldP spid="18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TextBox 1"/>
          <p:cNvSpPr txBox="1">
            <a:spLocks noChangeArrowheads="1"/>
          </p:cNvSpPr>
          <p:nvPr/>
        </p:nvSpPr>
        <p:spPr bwMode="auto">
          <a:xfrm>
            <a:off x="533400" y="914400"/>
            <a:ext cx="30543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Commission on Narcotic Drugs</a:t>
            </a:r>
          </a:p>
        </p:txBody>
      </p:sp>
      <p:sp>
        <p:nvSpPr>
          <p:cNvPr id="21506" name="TextBox 2"/>
          <p:cNvSpPr txBox="1">
            <a:spLocks noChangeArrowheads="1"/>
          </p:cNvSpPr>
          <p:nvPr/>
        </p:nvSpPr>
        <p:spPr bwMode="auto">
          <a:xfrm>
            <a:off x="5486400" y="914400"/>
            <a:ext cx="26733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World Health Organization</a:t>
            </a:r>
          </a:p>
        </p:txBody>
      </p:sp>
      <p:sp>
        <p:nvSpPr>
          <p:cNvPr id="21507" name="TextBox 3"/>
          <p:cNvSpPr txBox="1">
            <a:spLocks noChangeArrowheads="1"/>
          </p:cNvSpPr>
          <p:nvPr/>
        </p:nvSpPr>
        <p:spPr bwMode="auto">
          <a:xfrm>
            <a:off x="2743200" y="4800600"/>
            <a:ext cx="3678238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International Narcotics Control Board</a:t>
            </a:r>
          </a:p>
        </p:txBody>
      </p:sp>
      <p:sp>
        <p:nvSpPr>
          <p:cNvPr id="6" name="TextBox 5"/>
          <p:cNvSpPr txBox="1">
            <a:spLocks noChangeArrowheads="1"/>
          </p:cNvSpPr>
          <p:nvPr/>
        </p:nvSpPr>
        <p:spPr bwMode="auto">
          <a:xfrm>
            <a:off x="1143000" y="3048000"/>
            <a:ext cx="900113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UNODC</a:t>
            </a:r>
          </a:p>
        </p:txBody>
      </p:sp>
      <p:cxnSp>
        <p:nvCxnSpPr>
          <p:cNvPr id="8" name="Straight Connector 7"/>
          <p:cNvCxnSpPr>
            <a:stCxn id="6" idx="0"/>
          </p:cNvCxnSpPr>
          <p:nvPr/>
        </p:nvCxnSpPr>
        <p:spPr>
          <a:xfrm flipV="1">
            <a:off x="1592263" y="1524000"/>
            <a:ext cx="1150937" cy="1524000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>
            <a:off x="1828800" y="3335338"/>
            <a:ext cx="2438400" cy="838200"/>
          </a:xfrm>
          <a:prstGeom prst="line">
            <a:avLst/>
          </a:prstGeom>
          <a:ln w="28575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511" name="TextBox 8"/>
          <p:cNvSpPr txBox="1">
            <a:spLocks noChangeArrowheads="1"/>
          </p:cNvSpPr>
          <p:nvPr/>
        </p:nvSpPr>
        <p:spPr bwMode="auto">
          <a:xfrm>
            <a:off x="3810000" y="1905000"/>
            <a:ext cx="2057400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i="1">
                <a:solidFill>
                  <a:srgbClr val="FF0000"/>
                </a:solidFill>
                <a:latin typeface="Calibri" pitchFamily="34" charset="0"/>
              </a:rPr>
              <a:t>International Organizational Structure</a:t>
            </a:r>
          </a:p>
          <a:p>
            <a:endParaRPr lang="en-US">
              <a:latin typeface="Calibri" pitchFamily="34" charset="0"/>
            </a:endParaRPr>
          </a:p>
        </p:txBody>
      </p:sp>
      <p:cxnSp>
        <p:nvCxnSpPr>
          <p:cNvPr id="12" name="Straight Arrow Connector 11"/>
          <p:cNvCxnSpPr/>
          <p:nvPr/>
        </p:nvCxnSpPr>
        <p:spPr>
          <a:xfrm>
            <a:off x="2882900" y="1519238"/>
            <a:ext cx="3538538" cy="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>
          <a:xfrm>
            <a:off x="2971800" y="1676400"/>
            <a:ext cx="1447800" cy="25146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 flipH="1">
            <a:off x="4495800" y="1676400"/>
            <a:ext cx="1752600" cy="2514600"/>
          </a:xfrm>
          <a:prstGeom prst="straightConnector1">
            <a:avLst/>
          </a:prstGeom>
          <a:ln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9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3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3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" presetClass="exit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2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2" presetID="5" presetClass="exit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2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49" presetClass="exit" presetSubtype="0" accel="10000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2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360"/>
                                          </p:val>
                                        </p:tav>
                                      </p:tavLst>
                                    </p:anim>
                                    <p:animEffect transition="out" filter="fade">
                                      <p:cBhvr>
                                        <p:cTn id="2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  <p:bldP spid="6" grpId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Isosceles Triangle 3"/>
          <p:cNvSpPr/>
          <p:nvPr/>
        </p:nvSpPr>
        <p:spPr>
          <a:xfrm rot="10800000">
            <a:off x="1600200" y="762000"/>
            <a:ext cx="5029200" cy="1390650"/>
          </a:xfrm>
          <a:prstGeom prst="triangle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5" name="Isosceles Triangle 4"/>
          <p:cNvSpPr/>
          <p:nvPr/>
        </p:nvSpPr>
        <p:spPr>
          <a:xfrm rot="10800000">
            <a:off x="1600200" y="2667000"/>
            <a:ext cx="5029200" cy="1600200"/>
          </a:xfrm>
          <a:prstGeom prst="triangle">
            <a:avLst>
              <a:gd name="adj" fmla="val 50294"/>
            </a:avLst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590675" y="5410200"/>
            <a:ext cx="5105400" cy="914400"/>
          </a:xfrm>
          <a:prstGeom prst="rect">
            <a:avLst/>
          </a:prstGeom>
          <a:solidFill>
            <a:schemeClr val="accent1">
              <a:alpha val="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2532" name="TextBox 13"/>
          <p:cNvSpPr txBox="1">
            <a:spLocks noChangeArrowheads="1"/>
          </p:cNvSpPr>
          <p:nvPr/>
        </p:nvSpPr>
        <p:spPr bwMode="auto">
          <a:xfrm>
            <a:off x="2895600" y="0"/>
            <a:ext cx="2406650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2400">
                <a:latin typeface="Calibri" pitchFamily="34" charset="0"/>
              </a:rPr>
              <a:t>Graphic Overview</a:t>
            </a:r>
          </a:p>
          <a:p>
            <a:endParaRPr lang="en-US" sz="2400">
              <a:latin typeface="Calibri" pitchFamily="34" charset="0"/>
            </a:endParaRPr>
          </a:p>
        </p:txBody>
      </p:sp>
      <p:sp>
        <p:nvSpPr>
          <p:cNvPr id="22533" name="TextBox 27"/>
          <p:cNvSpPr txBox="1">
            <a:spLocks noChangeArrowheads="1"/>
          </p:cNvSpPr>
          <p:nvPr/>
        </p:nvSpPr>
        <p:spPr bwMode="auto">
          <a:xfrm>
            <a:off x="3124200" y="1143000"/>
            <a:ext cx="198120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Treaty Framework</a:t>
            </a:r>
          </a:p>
        </p:txBody>
      </p:sp>
      <p:sp>
        <p:nvSpPr>
          <p:cNvPr id="22534" name="TextBox 28"/>
          <p:cNvSpPr txBox="1">
            <a:spLocks noChangeArrowheads="1"/>
          </p:cNvSpPr>
          <p:nvPr/>
        </p:nvSpPr>
        <p:spPr bwMode="auto">
          <a:xfrm>
            <a:off x="3352800" y="2819400"/>
            <a:ext cx="2438400" cy="1200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International Organizational Structure</a:t>
            </a:r>
          </a:p>
          <a:p>
            <a:endParaRPr lang="en-US">
              <a:latin typeface="Calibri" pitchFamily="34" charset="0"/>
            </a:endParaRPr>
          </a:p>
        </p:txBody>
      </p:sp>
      <p:sp>
        <p:nvSpPr>
          <p:cNvPr id="22535" name="TextBox 29"/>
          <p:cNvSpPr txBox="1">
            <a:spLocks noChangeArrowheads="1"/>
          </p:cNvSpPr>
          <p:nvPr/>
        </p:nvSpPr>
        <p:spPr bwMode="auto">
          <a:xfrm>
            <a:off x="3048000" y="5486400"/>
            <a:ext cx="2492375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Domestic Constituencies</a:t>
            </a:r>
          </a:p>
          <a:p>
            <a:endParaRPr lang="en-US">
              <a:latin typeface="Calibri" pitchFamily="34" charset="0"/>
            </a:endParaRPr>
          </a:p>
        </p:txBody>
      </p:sp>
      <p:sp>
        <p:nvSpPr>
          <p:cNvPr id="22536" name="TextBox 61"/>
          <p:cNvSpPr txBox="1">
            <a:spLocks noChangeArrowheads="1"/>
          </p:cNvSpPr>
          <p:nvPr/>
        </p:nvSpPr>
        <p:spPr bwMode="auto">
          <a:xfrm>
            <a:off x="533400" y="3810000"/>
            <a:ext cx="900113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>
                <a:latin typeface="Calibri" pitchFamily="34" charset="0"/>
              </a:rPr>
              <a:t>UNODC</a:t>
            </a:r>
          </a:p>
        </p:txBody>
      </p:sp>
      <p:cxnSp>
        <p:nvCxnSpPr>
          <p:cNvPr id="64" name="Straight Connector 63"/>
          <p:cNvCxnSpPr>
            <a:stCxn id="22536" idx="3"/>
            <a:endCxn id="5" idx="4"/>
          </p:cNvCxnSpPr>
          <p:nvPr/>
        </p:nvCxnSpPr>
        <p:spPr>
          <a:xfrm flipV="1">
            <a:off x="1433513" y="2667000"/>
            <a:ext cx="166687" cy="1327150"/>
          </a:xfrm>
          <a:prstGeom prst="line">
            <a:avLst/>
          </a:prstGeom>
          <a:ln w="317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/>
          <p:cNvCxnSpPr>
            <a:stCxn id="22536" idx="3"/>
            <a:endCxn id="5" idx="0"/>
          </p:cNvCxnSpPr>
          <p:nvPr/>
        </p:nvCxnSpPr>
        <p:spPr>
          <a:xfrm>
            <a:off x="1433513" y="3994150"/>
            <a:ext cx="2667000" cy="273050"/>
          </a:xfrm>
          <a:prstGeom prst="line">
            <a:avLst/>
          </a:prstGeom>
          <a:ln w="3175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539" name="TextBox 11"/>
          <p:cNvSpPr txBox="1">
            <a:spLocks noChangeArrowheads="1"/>
          </p:cNvSpPr>
          <p:nvPr/>
        </p:nvSpPr>
        <p:spPr bwMode="auto">
          <a:xfrm>
            <a:off x="3538538" y="4648200"/>
            <a:ext cx="1295400" cy="36988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>
                <a:latin typeface="Calibri" pitchFamily="34" charset="0"/>
              </a:rPr>
              <a:t>States Party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933</TotalTime>
  <Words>193</Words>
  <Application>Microsoft Office PowerPoint</Application>
  <PresentationFormat>On-screen Show (4:3)</PresentationFormat>
  <Paragraphs>100</Paragraphs>
  <Slides>14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7" baseType="lpstr">
      <vt:lpstr>Calibri</vt:lpstr>
      <vt:lpstr>Arial</vt:lpstr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</vt:vector>
  </TitlesOfParts>
  <Company>U.S Department of State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TEST</dc:creator>
  <cp:lastModifiedBy>IT Services</cp:lastModifiedBy>
  <cp:revision>67</cp:revision>
  <dcterms:created xsi:type="dcterms:W3CDTF">2012-09-27T14:14:00Z</dcterms:created>
  <dcterms:modified xsi:type="dcterms:W3CDTF">2012-10-13T16:26:53Z</dcterms:modified>
</cp:coreProperties>
</file>