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2" r:id="rId2"/>
    <p:sldId id="268" r:id="rId3"/>
    <p:sldId id="277" r:id="rId4"/>
    <p:sldId id="256" r:id="rId5"/>
    <p:sldId id="257" r:id="rId6"/>
    <p:sldId id="258" r:id="rId7"/>
    <p:sldId id="264" r:id="rId8"/>
    <p:sldId id="259" r:id="rId9"/>
    <p:sldId id="265" r:id="rId10"/>
    <p:sldId id="276" r:id="rId11"/>
    <p:sldId id="270" r:id="rId12"/>
    <p:sldId id="272" r:id="rId13"/>
    <p:sldId id="260" r:id="rId14"/>
    <p:sldId id="274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316" autoAdjust="0"/>
  </p:normalViewPr>
  <p:slideViewPr>
    <p:cSldViewPr>
      <p:cViewPr>
        <p:scale>
          <a:sx n="90" d="100"/>
          <a:sy n="90" d="100"/>
        </p:scale>
        <p:origin x="-600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02482A5-0ADB-4A6B-B66D-D187FDE54BF3}" type="datetimeFigureOut">
              <a:rPr lang="en-US"/>
              <a:pPr>
                <a:defRPr/>
              </a:pPr>
              <a:t>10/13/2012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B8CB18B-F214-4E8C-91D7-035E59351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002020-5E65-45D5-9CBB-86CA45FFDA2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C7E2A-7061-4DB6-BC86-9837C0C04BB1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1A61F-2158-4615-90A5-B7F7BAC557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9161-78B3-43B9-8F28-7B57EC65F5F4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3F427-95BC-4130-8312-715749032D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A0891-84B5-4701-8087-4C1FB63EC23E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72535-5F60-4C06-8B62-F4CE0C5344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298F9-E13A-465C-BA99-75D03CEB4B5F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28106-93F7-467D-9C5A-8FE490630F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3B478-B8E0-4A6C-BC36-DF9C5219DD51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5718A-A5ED-4D4C-9AAC-CEB34E5F47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07F1F-9186-4B53-AD5F-25FBCEADD7F0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128F3-7DE5-4CFA-AC94-586A393CA1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7AD07-1205-4E21-B901-E9B9AE1D7399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28246-7F12-43F9-8787-939D276085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B8C9A-3758-4F01-97F6-94D3E93BD05E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54E00-5230-47E1-B42F-6D95736043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1BDF9-9FF7-4B09-B7E6-8805EF7B1128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561E9-F3BB-40E2-9D99-916653CA53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20F9D-160C-42EA-8AD0-A3035C1F167F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1D68C-F8ED-46FC-B37A-19EDCAE2CD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7A9A0-ECB8-46B0-B908-71163A23BDA1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B4F8-1BA3-4C3C-9713-233481913A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294B9A-0310-4AE8-829B-EE571425D0A0}" type="datetimeFigureOut">
              <a:rPr lang="en-US"/>
              <a:pPr>
                <a:defRPr/>
              </a:pPr>
              <a:t>10/13/2012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7D085E-FC4E-482C-87CE-5C60AD5F96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1600200" y="762000"/>
            <a:ext cx="5029200" cy="1390650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10800000">
            <a:off x="1598613" y="2481263"/>
            <a:ext cx="5029200" cy="1600200"/>
          </a:xfrm>
          <a:prstGeom prst="triangle">
            <a:avLst>
              <a:gd name="adj" fmla="val 50737"/>
            </a:avLst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0" y="5105400"/>
            <a:ext cx="5105400" cy="1066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340" name="TextBox 13"/>
          <p:cNvSpPr txBox="1">
            <a:spLocks noChangeArrowheads="1"/>
          </p:cNvSpPr>
          <p:nvPr/>
        </p:nvSpPr>
        <p:spPr bwMode="auto">
          <a:xfrm>
            <a:off x="3124200" y="20638"/>
            <a:ext cx="24749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Graphic Overview</a:t>
            </a:r>
          </a:p>
        </p:txBody>
      </p:sp>
      <p:sp>
        <p:nvSpPr>
          <p:cNvPr id="14341" name="TextBox 27"/>
          <p:cNvSpPr txBox="1">
            <a:spLocks noChangeArrowheads="1"/>
          </p:cNvSpPr>
          <p:nvPr/>
        </p:nvSpPr>
        <p:spPr bwMode="auto">
          <a:xfrm>
            <a:off x="3276600" y="11430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Treaty Framework</a:t>
            </a:r>
          </a:p>
        </p:txBody>
      </p:sp>
      <p:sp>
        <p:nvSpPr>
          <p:cNvPr id="14342" name="TextBox 28"/>
          <p:cNvSpPr txBox="1">
            <a:spLocks noChangeArrowheads="1"/>
          </p:cNvSpPr>
          <p:nvPr/>
        </p:nvSpPr>
        <p:spPr bwMode="auto">
          <a:xfrm>
            <a:off x="3429000" y="2819400"/>
            <a:ext cx="2438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International Organizational Structure</a:t>
            </a:r>
          </a:p>
        </p:txBody>
      </p:sp>
      <p:sp>
        <p:nvSpPr>
          <p:cNvPr id="14343" name="TextBox 29"/>
          <p:cNvSpPr txBox="1">
            <a:spLocks noChangeArrowheads="1"/>
          </p:cNvSpPr>
          <p:nvPr/>
        </p:nvSpPr>
        <p:spPr bwMode="auto">
          <a:xfrm>
            <a:off x="3200400" y="5334000"/>
            <a:ext cx="2546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Domestic Constituencies</a:t>
            </a:r>
          </a:p>
        </p:txBody>
      </p:sp>
      <p:sp>
        <p:nvSpPr>
          <p:cNvPr id="14344" name="TextBox 1"/>
          <p:cNvSpPr txBox="1">
            <a:spLocks noChangeArrowheads="1"/>
          </p:cNvSpPr>
          <p:nvPr/>
        </p:nvSpPr>
        <p:spPr bwMode="auto">
          <a:xfrm>
            <a:off x="3441700" y="4267200"/>
            <a:ext cx="1371600" cy="3698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States Party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1600200" y="762000"/>
            <a:ext cx="5029200" cy="1390650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10800000">
            <a:off x="1600200" y="2667000"/>
            <a:ext cx="5029200" cy="1600200"/>
          </a:xfrm>
          <a:prstGeom prst="triangle">
            <a:avLst>
              <a:gd name="adj" fmla="val 50294"/>
            </a:avLst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90675" y="5410200"/>
            <a:ext cx="5105400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556" name="TextBox 13"/>
          <p:cNvSpPr txBox="1">
            <a:spLocks noChangeArrowheads="1"/>
          </p:cNvSpPr>
          <p:nvPr/>
        </p:nvSpPr>
        <p:spPr bwMode="auto">
          <a:xfrm>
            <a:off x="2895600" y="0"/>
            <a:ext cx="24066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Graphic Overview</a:t>
            </a:r>
          </a:p>
          <a:p>
            <a:endParaRPr lang="en-US" sz="2400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124200" y="11430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Treaty Framework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352800" y="2819400"/>
            <a:ext cx="2438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International Organizational Structure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048000" y="5486400"/>
            <a:ext cx="2492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Domestic Constituencies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3560" name="TextBox 11"/>
          <p:cNvSpPr txBox="1">
            <a:spLocks noChangeArrowheads="1"/>
          </p:cNvSpPr>
          <p:nvPr/>
        </p:nvSpPr>
        <p:spPr bwMode="auto">
          <a:xfrm>
            <a:off x="3538538" y="4648200"/>
            <a:ext cx="1295400" cy="3698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States Party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617663" y="2743200"/>
            <a:ext cx="1862137" cy="18288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4833938" y="2819400"/>
            <a:ext cx="1795462" cy="17526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5" idx="0"/>
          </p:cNvCxnSpPr>
          <p:nvPr/>
        </p:nvCxnSpPr>
        <p:spPr>
          <a:xfrm flipH="1">
            <a:off x="4098925" y="4267200"/>
            <a:ext cx="1588" cy="3048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9" presetClass="exit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9" presetClass="exit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9" presetClass="exit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81400" y="838200"/>
            <a:ext cx="12906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States Party</a:t>
            </a:r>
          </a:p>
        </p:txBody>
      </p:sp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685800" y="3352800"/>
            <a:ext cx="1452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Development</a:t>
            </a: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2133600" y="5715000"/>
            <a:ext cx="1293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Distribution</a:t>
            </a:r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5638800" y="5715000"/>
            <a:ext cx="1638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Interest Groups</a:t>
            </a:r>
          </a:p>
        </p:txBody>
      </p:sp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6400800" y="3352800"/>
            <a:ext cx="1390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Enforcement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138363" y="1219200"/>
            <a:ext cx="1671637" cy="21336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590800" y="1219200"/>
            <a:ext cx="1635125" cy="43434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580" idx="0"/>
          </p:cNvCxnSpPr>
          <p:nvPr/>
        </p:nvCxnSpPr>
        <p:spPr>
          <a:xfrm>
            <a:off x="4343400" y="1219200"/>
            <a:ext cx="2114550" cy="44958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24581" idx="0"/>
          </p:cNvCxnSpPr>
          <p:nvPr/>
        </p:nvCxnSpPr>
        <p:spPr>
          <a:xfrm>
            <a:off x="4872038" y="1219200"/>
            <a:ext cx="2224087" cy="21336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810000"/>
            <a:ext cx="2286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81400" y="838200"/>
            <a:ext cx="12906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States Party</a:t>
            </a:r>
          </a:p>
        </p:txBody>
      </p:sp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685800" y="3352800"/>
            <a:ext cx="1452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Development</a:t>
            </a: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2133600" y="5715000"/>
            <a:ext cx="1293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Distribution</a:t>
            </a: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5638800" y="5715000"/>
            <a:ext cx="1638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Interest Groups</a:t>
            </a:r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6400800" y="3352800"/>
            <a:ext cx="1390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Enforcement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6410325" y="3830638"/>
            <a:ext cx="468313" cy="1447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286000" y="3536950"/>
            <a:ext cx="4038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676400" y="3962400"/>
            <a:ext cx="609600" cy="1447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581400" y="5899150"/>
            <a:ext cx="1981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286000" y="3722688"/>
            <a:ext cx="3429000" cy="18399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3200400" y="3810000"/>
            <a:ext cx="3429000" cy="1752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2" name="TextBox 6"/>
          <p:cNvSpPr txBox="1">
            <a:spLocks noChangeArrowheads="1"/>
          </p:cNvSpPr>
          <p:nvPr/>
        </p:nvSpPr>
        <p:spPr bwMode="auto">
          <a:xfrm>
            <a:off x="4000500" y="3962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256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810000"/>
            <a:ext cx="2286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81400" y="838200"/>
            <a:ext cx="12906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States Party</a:t>
            </a:r>
          </a:p>
        </p:txBody>
      </p:sp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685800" y="3352800"/>
            <a:ext cx="1452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Development</a:t>
            </a:r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2133600" y="5715000"/>
            <a:ext cx="1293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Distribution</a:t>
            </a:r>
          </a:p>
        </p:txBody>
      </p:sp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5638800" y="5715000"/>
            <a:ext cx="1638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Interest Groups</a:t>
            </a:r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6400800" y="3352800"/>
            <a:ext cx="1390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Enforcement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138363" y="1219200"/>
            <a:ext cx="1671637" cy="21336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590800" y="1219200"/>
            <a:ext cx="1635125" cy="43434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6628" idx="0"/>
          </p:cNvCxnSpPr>
          <p:nvPr/>
        </p:nvCxnSpPr>
        <p:spPr>
          <a:xfrm>
            <a:off x="4343400" y="1219200"/>
            <a:ext cx="2114550" cy="44958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26629" idx="0"/>
          </p:cNvCxnSpPr>
          <p:nvPr/>
        </p:nvCxnSpPr>
        <p:spPr>
          <a:xfrm>
            <a:off x="4872038" y="1219200"/>
            <a:ext cx="2224087" cy="21336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6410325" y="3830638"/>
            <a:ext cx="468313" cy="1447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286000" y="3536950"/>
            <a:ext cx="4038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676400" y="3962400"/>
            <a:ext cx="609600" cy="1447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581400" y="5899150"/>
            <a:ext cx="1981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286000" y="3722688"/>
            <a:ext cx="3429000" cy="18399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3200400" y="3810000"/>
            <a:ext cx="3429000" cy="1752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1571625" y="738188"/>
            <a:ext cx="5029200" cy="1390650"/>
          </a:xfrm>
          <a:prstGeom prst="triangle">
            <a:avLst/>
          </a:prstGeom>
          <a:solidFill>
            <a:srgbClr val="C00000">
              <a:alpha val="0"/>
            </a:srgb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10800000">
            <a:off x="1612900" y="2481263"/>
            <a:ext cx="5029200" cy="1600200"/>
          </a:xfrm>
          <a:prstGeom prst="triangle">
            <a:avLst>
              <a:gd name="adj" fmla="val 50737"/>
            </a:avLst>
          </a:prstGeom>
          <a:solidFill>
            <a:schemeClr val="accent1">
              <a:alpha val="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24200" y="5105400"/>
            <a:ext cx="2622550" cy="685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7652" name="TextBox 13"/>
          <p:cNvSpPr txBox="1">
            <a:spLocks noChangeArrowheads="1"/>
          </p:cNvSpPr>
          <p:nvPr/>
        </p:nvSpPr>
        <p:spPr bwMode="auto">
          <a:xfrm>
            <a:off x="3124200" y="20638"/>
            <a:ext cx="24749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Graphic Overview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59125" y="1136650"/>
            <a:ext cx="1935163" cy="369888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4"/>
                </a:solidFill>
                <a:latin typeface="+mn-lt"/>
                <a:cs typeface="+mn-cs"/>
              </a:rPr>
              <a:t>Treaty Framework</a:t>
            </a:r>
            <a:endParaRPr lang="en-US" dirty="0">
              <a:solidFill>
                <a:schemeClr val="accent4"/>
              </a:solidFill>
              <a:latin typeface="+mn-lt"/>
              <a:cs typeface="+mn-cs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365500" y="2603500"/>
            <a:ext cx="1524000" cy="92392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B050"/>
                </a:solidFill>
                <a:latin typeface="Calibri" pitchFamily="34" charset="0"/>
              </a:rPr>
              <a:t>International Organizational Structure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200400" y="5334000"/>
            <a:ext cx="2546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Domestic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solidFill>
                  <a:srgbClr val="0070C0"/>
                </a:solidFill>
                <a:latin typeface="Calibri" pitchFamily="34" charset="0"/>
              </a:rPr>
              <a:t>Constituencies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41700" y="4267200"/>
            <a:ext cx="1371600" cy="36988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States Party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7" name="Straight Connector 6"/>
          <p:cNvCxnSpPr>
            <a:stCxn id="4" idx="0"/>
            <a:endCxn id="5" idx="0"/>
          </p:cNvCxnSpPr>
          <p:nvPr/>
        </p:nvCxnSpPr>
        <p:spPr>
          <a:xfrm>
            <a:off x="4086225" y="2128838"/>
            <a:ext cx="3175" cy="19526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2"/>
            <a:endCxn id="5" idx="2"/>
          </p:cNvCxnSpPr>
          <p:nvPr/>
        </p:nvCxnSpPr>
        <p:spPr>
          <a:xfrm>
            <a:off x="6600825" y="738188"/>
            <a:ext cx="41275" cy="17430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4" idx="4"/>
            <a:endCxn id="5" idx="4"/>
          </p:cNvCxnSpPr>
          <p:nvPr/>
        </p:nvCxnSpPr>
        <p:spPr>
          <a:xfrm>
            <a:off x="1571625" y="738188"/>
            <a:ext cx="41275" cy="17430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5" idx="4"/>
            <a:endCxn id="2" idx="1"/>
          </p:cNvCxnSpPr>
          <p:nvPr/>
        </p:nvCxnSpPr>
        <p:spPr>
          <a:xfrm>
            <a:off x="1612900" y="2481263"/>
            <a:ext cx="1828800" cy="19700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876800" y="2503488"/>
            <a:ext cx="1765300" cy="19700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0"/>
          </p:cNvCxnSpPr>
          <p:nvPr/>
        </p:nvCxnSpPr>
        <p:spPr>
          <a:xfrm>
            <a:off x="4089400" y="4081463"/>
            <a:ext cx="15875" cy="1857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sosceles Triangle 17"/>
          <p:cNvSpPr/>
          <p:nvPr/>
        </p:nvSpPr>
        <p:spPr>
          <a:xfrm>
            <a:off x="6791325" y="900113"/>
            <a:ext cx="2133600" cy="127635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The Drug Triangle</a:t>
            </a:r>
            <a:endParaRPr lang="en-US" sz="1600" dirty="0"/>
          </a:p>
        </p:txBody>
      </p:sp>
      <p:cxnSp>
        <p:nvCxnSpPr>
          <p:cNvPr id="32" name="Straight Connector 31"/>
          <p:cNvCxnSpPr>
            <a:stCxn id="2" idx="2"/>
          </p:cNvCxnSpPr>
          <p:nvPr/>
        </p:nvCxnSpPr>
        <p:spPr>
          <a:xfrm>
            <a:off x="4127500" y="4637088"/>
            <a:ext cx="0" cy="4683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509713" y="2667000"/>
            <a:ext cx="90487" cy="147955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525588" y="4048125"/>
            <a:ext cx="2581275" cy="6667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7" name="TextBox 7"/>
          <p:cNvSpPr txBox="1">
            <a:spLocks noChangeArrowheads="1"/>
          </p:cNvSpPr>
          <p:nvPr/>
        </p:nvSpPr>
        <p:spPr bwMode="auto">
          <a:xfrm>
            <a:off x="671513" y="4081463"/>
            <a:ext cx="900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UNODC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5659438" y="1320800"/>
            <a:ext cx="1779587" cy="112713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984875" y="4978400"/>
            <a:ext cx="1390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Enforcement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962650" y="5607050"/>
            <a:ext cx="163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Interest Groups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433513" y="4964113"/>
            <a:ext cx="1766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Development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509713" y="5607050"/>
            <a:ext cx="1293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Distribution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57875" y="298450"/>
            <a:ext cx="146685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4"/>
                </a:solidFill>
                <a:latin typeface="+mn-lt"/>
                <a:cs typeface="+mn-cs"/>
              </a:rPr>
              <a:t>P</a:t>
            </a:r>
            <a:r>
              <a:rPr lang="en-US" dirty="0">
                <a:solidFill>
                  <a:schemeClr val="accent4"/>
                </a:solidFill>
                <a:latin typeface="+mn-lt"/>
                <a:cs typeface="+mn-cs"/>
              </a:rPr>
              <a:t>s</a:t>
            </a:r>
            <a:r>
              <a:rPr lang="en-US" dirty="0">
                <a:solidFill>
                  <a:schemeClr val="accent4"/>
                </a:solidFill>
                <a:latin typeface="+mn-lt"/>
                <a:cs typeface="+mn-cs"/>
              </a:rPr>
              <a:t>ychotropics</a:t>
            </a:r>
            <a:endParaRPr lang="en-US" dirty="0">
              <a:solidFill>
                <a:schemeClr val="accent4"/>
              </a:solidFill>
              <a:latin typeface="+mn-lt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8200" y="376238"/>
            <a:ext cx="8985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4"/>
                </a:solidFill>
                <a:latin typeface="+mn-lt"/>
                <a:cs typeface="+mn-cs"/>
              </a:rPr>
              <a:t>Opioids</a:t>
            </a:r>
            <a:endParaRPr lang="en-US" dirty="0">
              <a:solidFill>
                <a:schemeClr val="accent4"/>
              </a:solidFill>
              <a:latin typeface="+mn-lt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52750" y="2063750"/>
            <a:ext cx="23495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4"/>
                </a:solidFill>
                <a:latin typeface="+mn-lt"/>
                <a:cs typeface="+mn-cs"/>
              </a:rPr>
              <a:t>Trafficking/Precursors</a:t>
            </a:r>
            <a:endParaRPr lang="en-US" dirty="0">
              <a:solidFill>
                <a:schemeClr val="accent4"/>
              </a:solidFill>
              <a:latin typeface="+mn-lt"/>
              <a:cs typeface="+mn-cs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362450" y="3778250"/>
            <a:ext cx="6397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B050"/>
                </a:solidFill>
                <a:latin typeface="Calibri" pitchFamily="34" charset="0"/>
              </a:rPr>
              <a:t>INCB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510338" y="2736850"/>
            <a:ext cx="685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B050"/>
                </a:solidFill>
                <a:latin typeface="Calibri" pitchFamily="34" charset="0"/>
              </a:rPr>
              <a:t>WHO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885825" y="2541588"/>
            <a:ext cx="600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B050"/>
                </a:solidFill>
                <a:latin typeface="Calibri" pitchFamily="34" charset="0"/>
              </a:rPr>
              <a:t>CND</a:t>
            </a:r>
          </a:p>
        </p:txBody>
      </p:sp>
      <p:sp>
        <p:nvSpPr>
          <p:cNvPr id="27679" name="TextBox 46"/>
          <p:cNvSpPr txBox="1">
            <a:spLocks noChangeArrowheads="1"/>
          </p:cNvSpPr>
          <p:nvPr/>
        </p:nvSpPr>
        <p:spPr bwMode="auto">
          <a:xfrm>
            <a:off x="7439025" y="1136650"/>
            <a:ext cx="9239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The</a:t>
            </a:r>
          </a:p>
          <a:p>
            <a:pPr algn="ctr"/>
            <a:r>
              <a:rPr lang="en-US">
                <a:latin typeface="Calibri" pitchFamily="34" charset="0"/>
              </a:rPr>
              <a:t>Drug </a:t>
            </a:r>
          </a:p>
          <a:p>
            <a:pPr algn="ctr"/>
            <a:r>
              <a:rPr lang="en-US">
                <a:latin typeface="Calibri" pitchFamily="34" charset="0"/>
              </a:rPr>
              <a:t>Triangle</a:t>
            </a:r>
          </a:p>
        </p:txBody>
      </p:sp>
      <p:sp>
        <p:nvSpPr>
          <p:cNvPr id="55" name="Cloud Callout 54"/>
          <p:cNvSpPr/>
          <p:nvPr/>
        </p:nvSpPr>
        <p:spPr>
          <a:xfrm>
            <a:off x="8142288" y="623888"/>
            <a:ext cx="914400" cy="612775"/>
          </a:xfrm>
          <a:prstGeom prst="cloudCallout">
            <a:avLst>
              <a:gd name="adj1" fmla="val -30135"/>
              <a:gd name="adj2" fmla="val 7638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681" name="TextBox 55"/>
          <p:cNvSpPr txBox="1">
            <a:spLocks noChangeArrowheads="1"/>
          </p:cNvSpPr>
          <p:nvPr/>
        </p:nvSpPr>
        <p:spPr bwMode="auto">
          <a:xfrm>
            <a:off x="8431213" y="769938"/>
            <a:ext cx="292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  <p:bldP spid="28" grpId="0" animBg="1"/>
      <p:bldP spid="29" grpId="0" animBg="1"/>
      <p:bldP spid="30" grpId="0"/>
      <p:bldP spid="2" grpId="0" animBg="1"/>
      <p:bldP spid="26" grpId="0"/>
      <p:bldP spid="27" grpId="0"/>
      <p:bldP spid="31" grpId="0"/>
      <p:bldP spid="33" grpId="0"/>
      <p:bldP spid="34" grpId="0"/>
      <p:bldP spid="35" grpId="0"/>
      <p:bldP spid="37" grpId="0"/>
      <p:bldP spid="41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1571625" y="738188"/>
            <a:ext cx="5029200" cy="1390650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10800000">
            <a:off x="1612900" y="2481263"/>
            <a:ext cx="5029200" cy="1600200"/>
          </a:xfrm>
          <a:prstGeom prst="triangle">
            <a:avLst>
              <a:gd name="adj" fmla="val 50737"/>
            </a:avLst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0" y="5105400"/>
            <a:ext cx="5105400" cy="1066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64" name="TextBox 13"/>
          <p:cNvSpPr txBox="1">
            <a:spLocks noChangeArrowheads="1"/>
          </p:cNvSpPr>
          <p:nvPr/>
        </p:nvSpPr>
        <p:spPr bwMode="auto">
          <a:xfrm>
            <a:off x="3124200" y="20638"/>
            <a:ext cx="24749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Graphic Overview</a:t>
            </a:r>
          </a:p>
        </p:txBody>
      </p:sp>
      <p:sp>
        <p:nvSpPr>
          <p:cNvPr id="15365" name="TextBox 27"/>
          <p:cNvSpPr txBox="1">
            <a:spLocks noChangeArrowheads="1"/>
          </p:cNvSpPr>
          <p:nvPr/>
        </p:nvSpPr>
        <p:spPr bwMode="auto">
          <a:xfrm>
            <a:off x="3276600" y="11430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Treaty Framework</a:t>
            </a:r>
          </a:p>
        </p:txBody>
      </p:sp>
      <p:sp>
        <p:nvSpPr>
          <p:cNvPr id="15366" name="TextBox 28"/>
          <p:cNvSpPr txBox="1">
            <a:spLocks noChangeArrowheads="1"/>
          </p:cNvSpPr>
          <p:nvPr/>
        </p:nvSpPr>
        <p:spPr bwMode="auto">
          <a:xfrm>
            <a:off x="3429000" y="2819400"/>
            <a:ext cx="2438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International Organizational Structure</a:t>
            </a:r>
          </a:p>
        </p:txBody>
      </p:sp>
      <p:sp>
        <p:nvSpPr>
          <p:cNvPr id="15367" name="TextBox 29"/>
          <p:cNvSpPr txBox="1">
            <a:spLocks noChangeArrowheads="1"/>
          </p:cNvSpPr>
          <p:nvPr/>
        </p:nvSpPr>
        <p:spPr bwMode="auto">
          <a:xfrm>
            <a:off x="3200400" y="5334000"/>
            <a:ext cx="2546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Domestic Constituencies</a:t>
            </a:r>
          </a:p>
        </p:txBody>
      </p:sp>
      <p:sp>
        <p:nvSpPr>
          <p:cNvPr id="15368" name="TextBox 1"/>
          <p:cNvSpPr txBox="1">
            <a:spLocks noChangeArrowheads="1"/>
          </p:cNvSpPr>
          <p:nvPr/>
        </p:nvSpPr>
        <p:spPr bwMode="auto">
          <a:xfrm>
            <a:off x="3441700" y="4267200"/>
            <a:ext cx="1371600" cy="3698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States Party</a:t>
            </a:r>
          </a:p>
        </p:txBody>
      </p:sp>
      <p:cxnSp>
        <p:nvCxnSpPr>
          <p:cNvPr id="7" name="Straight Connector 6"/>
          <p:cNvCxnSpPr>
            <a:stCxn id="4" idx="0"/>
            <a:endCxn id="5" idx="0"/>
          </p:cNvCxnSpPr>
          <p:nvPr/>
        </p:nvCxnSpPr>
        <p:spPr>
          <a:xfrm>
            <a:off x="4086225" y="2128838"/>
            <a:ext cx="3175" cy="19526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2"/>
            <a:endCxn id="5" idx="2"/>
          </p:cNvCxnSpPr>
          <p:nvPr/>
        </p:nvCxnSpPr>
        <p:spPr>
          <a:xfrm>
            <a:off x="6600825" y="738188"/>
            <a:ext cx="41275" cy="17430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4" idx="4"/>
            <a:endCxn id="5" idx="4"/>
          </p:cNvCxnSpPr>
          <p:nvPr/>
        </p:nvCxnSpPr>
        <p:spPr>
          <a:xfrm>
            <a:off x="1571625" y="738188"/>
            <a:ext cx="41275" cy="17430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5" idx="4"/>
            <a:endCxn id="15368" idx="1"/>
          </p:cNvCxnSpPr>
          <p:nvPr/>
        </p:nvCxnSpPr>
        <p:spPr>
          <a:xfrm>
            <a:off x="1612900" y="2481263"/>
            <a:ext cx="1828800" cy="19700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5" idx="2"/>
          </p:cNvCxnSpPr>
          <p:nvPr/>
        </p:nvCxnSpPr>
        <p:spPr>
          <a:xfrm flipH="1">
            <a:off x="4876800" y="2481263"/>
            <a:ext cx="1765300" cy="19700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0"/>
            <a:endCxn id="15368" idx="0"/>
          </p:cNvCxnSpPr>
          <p:nvPr/>
        </p:nvCxnSpPr>
        <p:spPr>
          <a:xfrm>
            <a:off x="4089400" y="4081463"/>
            <a:ext cx="38100" cy="1857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5368" idx="2"/>
          </p:cNvCxnSpPr>
          <p:nvPr/>
        </p:nvCxnSpPr>
        <p:spPr>
          <a:xfrm>
            <a:off x="4127500" y="4637088"/>
            <a:ext cx="0" cy="4683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1600200" y="762000"/>
            <a:ext cx="5029200" cy="1390650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10800000">
            <a:off x="1598613" y="2481263"/>
            <a:ext cx="5029200" cy="1600200"/>
          </a:xfrm>
          <a:prstGeom prst="triangle">
            <a:avLst>
              <a:gd name="adj" fmla="val 50737"/>
            </a:avLst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0" y="5105400"/>
            <a:ext cx="5105400" cy="1066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388" name="TextBox 13"/>
          <p:cNvSpPr txBox="1">
            <a:spLocks noChangeArrowheads="1"/>
          </p:cNvSpPr>
          <p:nvPr/>
        </p:nvSpPr>
        <p:spPr bwMode="auto">
          <a:xfrm>
            <a:off x="3124200" y="20638"/>
            <a:ext cx="24749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Graphic Overview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276600" y="11430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Treaty Framework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429000" y="2819400"/>
            <a:ext cx="2438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International Organizational Structure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200400" y="5334000"/>
            <a:ext cx="2546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Domestic Constituencies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441700" y="4267200"/>
            <a:ext cx="1371600" cy="3698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States Party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6" grpId="0" animBg="1"/>
      <p:bldP spid="28" grpId="0"/>
      <p:bldP spid="28" grpId="1"/>
      <p:bldP spid="28" grpId="2"/>
      <p:bldP spid="29" grpId="0"/>
      <p:bldP spid="30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3400" y="762000"/>
            <a:ext cx="2714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1961/72 Single Convention</a:t>
            </a:r>
          </a:p>
          <a:p>
            <a:r>
              <a:rPr lang="en-US">
                <a:latin typeface="Calibri" pitchFamily="34" charset="0"/>
              </a:rPr>
              <a:t>(opioids, coca, cannabis)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76800" y="762000"/>
            <a:ext cx="3937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1971 Psychotropic Convention</a:t>
            </a:r>
          </a:p>
          <a:p>
            <a:r>
              <a:rPr lang="en-US">
                <a:latin typeface="Calibri" pitchFamily="34" charset="0"/>
              </a:rPr>
              <a:t>(stimulants, depressants, hallucinogens)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19400" y="4876800"/>
            <a:ext cx="27511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1988 Anti-Trafficking Treaty</a:t>
            </a:r>
          </a:p>
          <a:p>
            <a:r>
              <a:rPr lang="en-US">
                <a:latin typeface="Calibri" pitchFamily="34" charset="0"/>
              </a:rPr>
              <a:t>(precursors)</a:t>
            </a:r>
          </a:p>
        </p:txBody>
      </p:sp>
      <p:sp>
        <p:nvSpPr>
          <p:cNvPr id="7" name="Isosceles Triangle 6"/>
          <p:cNvSpPr/>
          <p:nvPr/>
        </p:nvSpPr>
        <p:spPr>
          <a:xfrm rot="10800000">
            <a:off x="2133600" y="1676400"/>
            <a:ext cx="3886200" cy="3124200"/>
          </a:xfrm>
          <a:prstGeom prst="triangle">
            <a:avLst/>
          </a:prstGeom>
          <a:solidFill>
            <a:schemeClr val="tx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98788" y="2438400"/>
            <a:ext cx="1878012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solidFill>
                  <a:srgbClr val="FF0000"/>
                </a:solidFill>
                <a:latin typeface="+mn-lt"/>
                <a:cs typeface="+mn-cs"/>
              </a:rPr>
              <a:t>Treaty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</a:t>
            </a:r>
            <a:r>
              <a:rPr lang="en-US" i="1" dirty="0">
                <a:solidFill>
                  <a:srgbClr val="FF0000"/>
                </a:solidFill>
                <a:latin typeface="+mn-lt"/>
                <a:cs typeface="+mn-cs"/>
              </a:rPr>
              <a:t>Framework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-0.00416 0.2833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42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-1.38889E-6 0.21111 " pathEditMode="relative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0.07656 0.4196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210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85185E-6 L -0.09028 0.4196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00" y="210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7" grpId="1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95400" y="4038600"/>
            <a:ext cx="2743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1961/72 Single Convention</a:t>
            </a:r>
          </a:p>
          <a:p>
            <a:r>
              <a:rPr lang="en-US">
                <a:latin typeface="Calibri" pitchFamily="34" charset="0"/>
              </a:rPr>
              <a:t>(opioids, coca, cannabis)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67200" y="4038600"/>
            <a:ext cx="3962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1971 Psychotropic Convention</a:t>
            </a:r>
          </a:p>
          <a:p>
            <a:r>
              <a:rPr lang="en-US">
                <a:latin typeface="Calibri" pitchFamily="34" charset="0"/>
              </a:rPr>
              <a:t>(stimulants, depressants, hallucinogens)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95600" y="6096000"/>
            <a:ext cx="2751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1988 Anti-Trafficking Treaty</a:t>
            </a:r>
          </a:p>
        </p:txBody>
      </p:sp>
      <p:sp>
        <p:nvSpPr>
          <p:cNvPr id="6" name="Isosceles Triangle 5"/>
          <p:cNvSpPr/>
          <p:nvPr/>
        </p:nvSpPr>
        <p:spPr>
          <a:xfrm rot="10800000">
            <a:off x="3657600" y="5029200"/>
            <a:ext cx="1060450" cy="914400"/>
          </a:xfrm>
          <a:prstGeom prst="triangl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>
            <a:off x="5257800" y="1447800"/>
            <a:ext cx="2279650" cy="1752600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486400" y="762000"/>
            <a:ext cx="1843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latin typeface="Calibri" pitchFamily="34" charset="0"/>
              </a:rPr>
              <a:t>The Drug Triangle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743200" y="3200400"/>
            <a:ext cx="2590800" cy="8382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0"/>
            <a:endCxn id="7" idx="3"/>
          </p:cNvCxnSpPr>
          <p:nvPr/>
        </p:nvCxnSpPr>
        <p:spPr>
          <a:xfrm flipV="1">
            <a:off x="6248400" y="3200400"/>
            <a:ext cx="149225" cy="8382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24200" y="5181600"/>
            <a:ext cx="18780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Treaty Framework</a:t>
            </a:r>
            <a:endParaRPr lang="en-US" i="1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L -0.22465 0.1611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00" y="81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-0.21198 0.0620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1" animBg="1"/>
      <p:bldP spid="7" grpId="2" animBg="1"/>
      <p:bldP spid="9" grpId="0"/>
      <p:bldP spid="9" grpId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>
            <a:off x="1355725" y="2057400"/>
            <a:ext cx="6858000" cy="3886200"/>
          </a:xfrm>
          <a:prstGeom prst="triangle">
            <a:avLst>
              <a:gd name="adj" fmla="val 50430"/>
            </a:avLst>
          </a:prstGeom>
          <a:solidFill>
            <a:schemeClr val="tx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o</a:t>
            </a:r>
            <a:endParaRPr lang="en-US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41725" y="2578100"/>
            <a:ext cx="21224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  opioids,</a:t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>   coca, cannabis</a:t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>   (1961/1972 treaty)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29000" y="3810000"/>
            <a:ext cx="2743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psychotropics </a:t>
            </a:r>
          </a:p>
          <a:p>
            <a:pPr algn="ctr"/>
            <a:r>
              <a:rPr lang="en-US">
                <a:latin typeface="Calibri" pitchFamily="34" charset="0"/>
              </a:rPr>
              <a:t>(1971 treaty)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78200" y="4953000"/>
            <a:ext cx="30654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tobacco </a:t>
            </a:r>
          </a:p>
          <a:p>
            <a:pPr algn="ctr"/>
            <a:r>
              <a:rPr lang="en-US">
                <a:latin typeface="Calibri" pitchFamily="34" charset="0"/>
              </a:rPr>
              <a:t>(WHO Framework Convention)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429000" y="3505200"/>
            <a:ext cx="266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362200" y="4646613"/>
            <a:ext cx="477202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3" name="TextBox 12"/>
          <p:cNvSpPr txBox="1">
            <a:spLocks noChangeArrowheads="1"/>
          </p:cNvSpPr>
          <p:nvPr/>
        </p:nvSpPr>
        <p:spPr bwMode="auto">
          <a:xfrm>
            <a:off x="4038600" y="228600"/>
            <a:ext cx="1447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alibri" pitchFamily="34" charset="0"/>
              </a:rPr>
              <a:t>Drug Triangle</a:t>
            </a:r>
          </a:p>
        </p:txBody>
      </p:sp>
      <p:sp>
        <p:nvSpPr>
          <p:cNvPr id="9" name="Cloud Callout 8"/>
          <p:cNvSpPr/>
          <p:nvPr/>
        </p:nvSpPr>
        <p:spPr>
          <a:xfrm>
            <a:off x="6629400" y="2209800"/>
            <a:ext cx="2286000" cy="1600200"/>
          </a:xfrm>
          <a:prstGeom prst="cloudCallout">
            <a:avLst>
              <a:gd name="adj1" fmla="val -34786"/>
              <a:gd name="adj2" fmla="val 8110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251700" y="2439988"/>
            <a:ext cx="11064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alcohol, </a:t>
            </a:r>
          </a:p>
          <a:p>
            <a:r>
              <a:rPr lang="en-US">
                <a:latin typeface="Calibri" pitchFamily="34" charset="0"/>
              </a:rPr>
              <a:t>inhalants</a:t>
            </a:r>
          </a:p>
          <a:p>
            <a:r>
              <a:rPr lang="en-US">
                <a:latin typeface="Calibri" pitchFamily="34" charset="0"/>
              </a:rPr>
              <a:t>? others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6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6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333 0.03333 L 0.38333 -0.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/>
      <p:bldP spid="4" grpId="0"/>
      <p:bldP spid="5" grpId="0"/>
      <p:bldP spid="9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1600200" y="762000"/>
            <a:ext cx="5029200" cy="1390650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10800000">
            <a:off x="1600200" y="2667000"/>
            <a:ext cx="5029200" cy="1600200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12888" y="5105400"/>
            <a:ext cx="5105400" cy="838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9" name="Straight Connector 8"/>
          <p:cNvCxnSpPr>
            <a:stCxn id="4" idx="4"/>
            <a:endCxn id="5" idx="4"/>
          </p:cNvCxnSpPr>
          <p:nvPr/>
        </p:nvCxnSpPr>
        <p:spPr>
          <a:xfrm>
            <a:off x="1600200" y="762000"/>
            <a:ext cx="0" cy="1905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0"/>
            <a:endCxn id="5" idx="0"/>
          </p:cNvCxnSpPr>
          <p:nvPr/>
        </p:nvCxnSpPr>
        <p:spPr>
          <a:xfrm>
            <a:off x="4114800" y="2152650"/>
            <a:ext cx="0" cy="2114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2"/>
            <a:endCxn id="5" idx="2"/>
          </p:cNvCxnSpPr>
          <p:nvPr/>
        </p:nvCxnSpPr>
        <p:spPr>
          <a:xfrm>
            <a:off x="6629400" y="762000"/>
            <a:ext cx="0" cy="1905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7" name="TextBox 13"/>
          <p:cNvSpPr txBox="1">
            <a:spLocks noChangeArrowheads="1"/>
          </p:cNvSpPr>
          <p:nvPr/>
        </p:nvSpPr>
        <p:spPr bwMode="auto">
          <a:xfrm>
            <a:off x="3200400" y="0"/>
            <a:ext cx="2406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Graphic Overview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124200" y="9906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Treaty Framework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352800" y="2819400"/>
            <a:ext cx="152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International Organizational Structure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819400" y="5257800"/>
            <a:ext cx="249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Domestic Constituencies</a:t>
            </a:r>
          </a:p>
        </p:txBody>
      </p:sp>
      <p:sp>
        <p:nvSpPr>
          <p:cNvPr id="16" name="Isosceles Triangle 15"/>
          <p:cNvSpPr/>
          <p:nvPr/>
        </p:nvSpPr>
        <p:spPr>
          <a:xfrm>
            <a:off x="7035800" y="1066800"/>
            <a:ext cx="1916113" cy="1093788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Drug Triangle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5372100" y="1443038"/>
            <a:ext cx="2247900" cy="2857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57600" y="4464050"/>
            <a:ext cx="1290638" cy="3683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States Party</a:t>
            </a:r>
          </a:p>
        </p:txBody>
      </p:sp>
      <p:sp>
        <p:nvSpPr>
          <p:cNvPr id="8" name="Cloud Callout 7"/>
          <p:cNvSpPr/>
          <p:nvPr/>
        </p:nvSpPr>
        <p:spPr>
          <a:xfrm>
            <a:off x="8394700" y="954088"/>
            <a:ext cx="569913" cy="431800"/>
          </a:xfrm>
          <a:prstGeom prst="cloudCallout">
            <a:avLst>
              <a:gd name="adj1" fmla="val -17106"/>
              <a:gd name="adj2" fmla="val 9949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513638" y="1390650"/>
            <a:ext cx="9255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Drug</a:t>
            </a:r>
          </a:p>
          <a:p>
            <a:pPr algn="ctr"/>
            <a:r>
              <a:rPr lang="en-US">
                <a:latin typeface="Calibri" pitchFamily="34" charset="0"/>
              </a:rPr>
              <a:t>Triangle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6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6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28" grpId="0"/>
      <p:bldP spid="30" grpId="0"/>
      <p:bldP spid="16" grpId="0" animBg="1"/>
      <p:bldP spid="16" grpId="1" animBg="1"/>
      <p:bldP spid="3" grpId="0" animBg="1"/>
      <p:bldP spid="8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33400" y="914400"/>
            <a:ext cx="3054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Commission on Narcotic Drugs</a:t>
            </a:r>
          </a:p>
        </p:txBody>
      </p:sp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5486400" y="914400"/>
            <a:ext cx="2673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World Health Organization</a:t>
            </a: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2743200" y="4800600"/>
            <a:ext cx="3678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International Narcotics Control Board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43000" y="3048000"/>
            <a:ext cx="900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UNODC</a:t>
            </a:r>
          </a:p>
        </p:txBody>
      </p:sp>
      <p:cxnSp>
        <p:nvCxnSpPr>
          <p:cNvPr id="8" name="Straight Connector 7"/>
          <p:cNvCxnSpPr>
            <a:stCxn id="6" idx="0"/>
          </p:cNvCxnSpPr>
          <p:nvPr/>
        </p:nvCxnSpPr>
        <p:spPr>
          <a:xfrm flipV="1">
            <a:off x="1592263" y="1524000"/>
            <a:ext cx="1150937" cy="15240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828800" y="3335338"/>
            <a:ext cx="2438400" cy="8382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3810000" y="1905000"/>
            <a:ext cx="2057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FF0000"/>
                </a:solidFill>
                <a:latin typeface="Calibri" pitchFamily="34" charset="0"/>
              </a:rPr>
              <a:t>International Organizational Structure</a:t>
            </a:r>
          </a:p>
          <a:p>
            <a:endParaRPr lang="en-US">
              <a:latin typeface="Calibri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82900" y="1519238"/>
            <a:ext cx="353853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971800" y="1676400"/>
            <a:ext cx="1447800" cy="25146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495800" y="1676400"/>
            <a:ext cx="1752600" cy="25146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0800000">
            <a:off x="1600200" y="762000"/>
            <a:ext cx="5029200" cy="1390650"/>
          </a:xfrm>
          <a:prstGeom prst="triangl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10800000">
            <a:off x="1600200" y="2667000"/>
            <a:ext cx="5029200" cy="1600200"/>
          </a:xfrm>
          <a:prstGeom prst="triangle">
            <a:avLst>
              <a:gd name="adj" fmla="val 50294"/>
            </a:avLst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90675" y="5410200"/>
            <a:ext cx="5105400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532" name="TextBox 13"/>
          <p:cNvSpPr txBox="1">
            <a:spLocks noChangeArrowheads="1"/>
          </p:cNvSpPr>
          <p:nvPr/>
        </p:nvSpPr>
        <p:spPr bwMode="auto">
          <a:xfrm>
            <a:off x="2895600" y="0"/>
            <a:ext cx="24066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Graphic Overview</a:t>
            </a:r>
          </a:p>
          <a:p>
            <a:endParaRPr lang="en-US" sz="2400">
              <a:latin typeface="Calibri" pitchFamily="34" charset="0"/>
            </a:endParaRPr>
          </a:p>
        </p:txBody>
      </p:sp>
      <p:sp>
        <p:nvSpPr>
          <p:cNvPr id="22533" name="TextBox 27"/>
          <p:cNvSpPr txBox="1">
            <a:spLocks noChangeArrowheads="1"/>
          </p:cNvSpPr>
          <p:nvPr/>
        </p:nvSpPr>
        <p:spPr bwMode="auto">
          <a:xfrm>
            <a:off x="3124200" y="11430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Treaty Framework</a:t>
            </a:r>
          </a:p>
        </p:txBody>
      </p:sp>
      <p:sp>
        <p:nvSpPr>
          <p:cNvPr id="22534" name="TextBox 28"/>
          <p:cNvSpPr txBox="1">
            <a:spLocks noChangeArrowheads="1"/>
          </p:cNvSpPr>
          <p:nvPr/>
        </p:nvSpPr>
        <p:spPr bwMode="auto">
          <a:xfrm>
            <a:off x="3352800" y="2819400"/>
            <a:ext cx="2438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International Organizational Structure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2535" name="TextBox 29"/>
          <p:cNvSpPr txBox="1">
            <a:spLocks noChangeArrowheads="1"/>
          </p:cNvSpPr>
          <p:nvPr/>
        </p:nvSpPr>
        <p:spPr bwMode="auto">
          <a:xfrm>
            <a:off x="3048000" y="5486400"/>
            <a:ext cx="2492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Domestic Constituencies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2536" name="TextBox 61"/>
          <p:cNvSpPr txBox="1">
            <a:spLocks noChangeArrowheads="1"/>
          </p:cNvSpPr>
          <p:nvPr/>
        </p:nvSpPr>
        <p:spPr bwMode="auto">
          <a:xfrm>
            <a:off x="533400" y="3810000"/>
            <a:ext cx="900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UNODC</a:t>
            </a:r>
          </a:p>
        </p:txBody>
      </p:sp>
      <p:cxnSp>
        <p:nvCxnSpPr>
          <p:cNvPr id="64" name="Straight Connector 63"/>
          <p:cNvCxnSpPr>
            <a:stCxn id="22536" idx="3"/>
            <a:endCxn id="5" idx="4"/>
          </p:cNvCxnSpPr>
          <p:nvPr/>
        </p:nvCxnSpPr>
        <p:spPr>
          <a:xfrm flipV="1">
            <a:off x="1433513" y="2667000"/>
            <a:ext cx="166687" cy="1327150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22536" idx="3"/>
            <a:endCxn id="5" idx="0"/>
          </p:cNvCxnSpPr>
          <p:nvPr/>
        </p:nvCxnSpPr>
        <p:spPr>
          <a:xfrm>
            <a:off x="1433513" y="3994150"/>
            <a:ext cx="2667000" cy="273050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9" name="TextBox 11"/>
          <p:cNvSpPr txBox="1">
            <a:spLocks noChangeArrowheads="1"/>
          </p:cNvSpPr>
          <p:nvPr/>
        </p:nvSpPr>
        <p:spPr bwMode="auto">
          <a:xfrm>
            <a:off x="3538538" y="4648200"/>
            <a:ext cx="1295400" cy="3698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States Party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193</Words>
  <Application>Microsoft Office PowerPoint</Application>
  <PresentationFormat>On-screen Show (4:3)</PresentationFormat>
  <Paragraphs>100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Calibri</vt:lpstr>
      <vt:lpstr>Arial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U.S Department of State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TEST</dc:creator>
  <cp:lastModifiedBy>IT Services</cp:lastModifiedBy>
  <cp:revision>67</cp:revision>
  <dcterms:created xsi:type="dcterms:W3CDTF">2012-09-27T14:14:00Z</dcterms:created>
  <dcterms:modified xsi:type="dcterms:W3CDTF">2012-10-13T16:26:53Z</dcterms:modified>
</cp:coreProperties>
</file>