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57" r:id="rId3"/>
    <p:sldId id="258" r:id="rId4"/>
    <p:sldId id="259" r:id="rId5"/>
    <p:sldId id="260" r:id="rId6"/>
    <p:sldId id="263" r:id="rId7"/>
    <p:sldId id="274" r:id="rId8"/>
    <p:sldId id="268" r:id="rId9"/>
    <p:sldId id="277" r:id="rId10"/>
    <p:sldId id="262" r:id="rId11"/>
    <p:sldId id="269" r:id="rId12"/>
    <p:sldId id="273" r:id="rId13"/>
    <p:sldId id="264" r:id="rId14"/>
    <p:sldId id="271" r:id="rId15"/>
    <p:sldId id="265" r:id="rId16"/>
    <p:sldId id="266" r:id="rId17"/>
    <p:sldId id="267" r:id="rId18"/>
    <p:sldId id="275" r:id="rId19"/>
    <p:sldId id="272" r:id="rId20"/>
    <p:sldId id="27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6" d="100"/>
          <a:sy n="66" d="100"/>
        </p:scale>
        <p:origin x="-1284" y="-9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182268-1DB6-4EC0-BBE8-9C1682D5256A}" type="doc">
      <dgm:prSet loTypeId="urn:microsoft.com/office/officeart/2005/8/layout/cycle2" loCatId="cycle" qsTypeId="urn:microsoft.com/office/officeart/2005/8/quickstyle/simple1" qsCatId="simple" csTypeId="urn:microsoft.com/office/officeart/2005/8/colors/colorful5" csCatId="colorful" phldr="1"/>
      <dgm:spPr/>
      <dgm:t>
        <a:bodyPr/>
        <a:lstStyle/>
        <a:p>
          <a:endParaRPr lang="en-GB"/>
        </a:p>
      </dgm:t>
    </dgm:pt>
    <dgm:pt modelId="{85A88D92-DFB0-4B92-9DD6-8C9A53FCF273}">
      <dgm:prSet phldrT="[Text]"/>
      <dgm:spPr>
        <a:xfrm>
          <a:off x="3317713" y="1087859"/>
          <a:ext cx="1024681" cy="1024681"/>
        </a:xfrm>
        <a:prstGeom prst="ellipse">
          <a:avLst/>
        </a:prstGeom>
      </dgm:spPr>
      <dgm:t>
        <a:bodyPr/>
        <a:lstStyle/>
        <a:p>
          <a:r>
            <a:rPr lang="en-GB" smtClean="0">
              <a:latin typeface="Calibri"/>
              <a:ea typeface="+mn-ea"/>
              <a:cs typeface="+mn-cs"/>
            </a:rPr>
            <a:t>Interventions</a:t>
          </a:r>
          <a:endParaRPr lang="en-GB">
            <a:latin typeface="Calibri"/>
            <a:ea typeface="+mn-ea"/>
            <a:cs typeface="+mn-cs"/>
          </a:endParaRPr>
        </a:p>
      </dgm:t>
    </dgm:pt>
    <dgm:pt modelId="{717DB16E-CBDF-46C1-99B3-C5401AEAA945}" type="parTrans" cxnId="{F981A724-B73B-4D25-BCD9-3524D7A911DE}">
      <dgm:prSet/>
      <dgm:spPr/>
      <dgm:t>
        <a:bodyPr/>
        <a:lstStyle/>
        <a:p>
          <a:endParaRPr lang="en-GB"/>
        </a:p>
      </dgm:t>
    </dgm:pt>
    <dgm:pt modelId="{BD4468C2-076A-4B7C-B96D-A2B2643F0728}" type="sibTrans" cxnId="{F981A724-B73B-4D25-BCD9-3524D7A911DE}">
      <dgm:prSet/>
      <dgm:spPr>
        <a:xfrm rot="8100000">
          <a:off x="3156285" y="1965277"/>
          <a:ext cx="271552" cy="345830"/>
        </a:xfrm>
        <a:prstGeom prst="rightArrow">
          <a:avLst>
            <a:gd name="adj1" fmla="val 60000"/>
            <a:gd name="adj2" fmla="val 50000"/>
          </a:avLst>
        </a:prstGeom>
      </dgm:spPr>
      <dgm:t>
        <a:bodyPr/>
        <a:lstStyle/>
        <a:p>
          <a:endParaRPr lang="en-GB">
            <a:solidFill>
              <a:sysClr val="window" lastClr="FFFFFF"/>
            </a:solidFill>
            <a:latin typeface="Calibri"/>
            <a:ea typeface="+mn-ea"/>
            <a:cs typeface="+mn-cs"/>
          </a:endParaRPr>
        </a:p>
      </dgm:t>
    </dgm:pt>
    <dgm:pt modelId="{D0003C48-3597-4C66-BBAE-9B11AB17C235}">
      <dgm:prSet phldrT="[Text]"/>
      <dgm:spPr>
        <a:xfrm>
          <a:off x="2230859" y="2174713"/>
          <a:ext cx="1024681" cy="1024681"/>
        </a:xfrm>
        <a:prstGeom prst="ellipse">
          <a:avLst/>
        </a:prstGeom>
      </dgm:spPr>
      <dgm:t>
        <a:bodyPr/>
        <a:lstStyle/>
        <a:p>
          <a:r>
            <a:rPr lang="en-GB" smtClean="0">
              <a:latin typeface="Calibri"/>
              <a:ea typeface="+mn-ea"/>
              <a:cs typeface="+mn-cs"/>
            </a:rPr>
            <a:t>Improvements</a:t>
          </a:r>
          <a:endParaRPr lang="en-GB">
            <a:latin typeface="Calibri"/>
            <a:ea typeface="+mn-ea"/>
            <a:cs typeface="+mn-cs"/>
          </a:endParaRPr>
        </a:p>
      </dgm:t>
    </dgm:pt>
    <dgm:pt modelId="{9A00CE25-EC7A-4314-AFB0-4E284A022E1D}" type="parTrans" cxnId="{0FA893B5-C7BE-4D41-9015-C27A0C963BE5}">
      <dgm:prSet/>
      <dgm:spPr/>
      <dgm:t>
        <a:bodyPr/>
        <a:lstStyle/>
        <a:p>
          <a:endParaRPr lang="en-GB"/>
        </a:p>
      </dgm:t>
    </dgm:pt>
    <dgm:pt modelId="{508963DF-580F-4A53-9778-93571FAF2FF2}" type="sibTrans" cxnId="{0FA893B5-C7BE-4D41-9015-C27A0C963BE5}">
      <dgm:prSet/>
      <dgm:spPr>
        <a:xfrm rot="13500000">
          <a:off x="2069430" y="1976146"/>
          <a:ext cx="271552" cy="345830"/>
        </a:xfrm>
        <a:prstGeom prst="rightArrow">
          <a:avLst>
            <a:gd name="adj1" fmla="val 60000"/>
            <a:gd name="adj2" fmla="val 50000"/>
          </a:avLst>
        </a:prstGeom>
      </dgm:spPr>
      <dgm:t>
        <a:bodyPr/>
        <a:lstStyle/>
        <a:p>
          <a:endParaRPr lang="en-GB">
            <a:solidFill>
              <a:sysClr val="window" lastClr="FFFFFF"/>
            </a:solidFill>
            <a:latin typeface="Calibri"/>
            <a:ea typeface="+mn-ea"/>
            <a:cs typeface="+mn-cs"/>
          </a:endParaRPr>
        </a:p>
      </dgm:t>
    </dgm:pt>
    <dgm:pt modelId="{F294693E-8C10-40E5-BD47-2DE4BC36D9C5}">
      <dgm:prSet phldrT="[Text]"/>
      <dgm:spPr>
        <a:xfrm>
          <a:off x="1144004" y="1087859"/>
          <a:ext cx="1024681" cy="1024681"/>
        </a:xfrm>
        <a:prstGeom prst="ellipse">
          <a:avLst/>
        </a:prstGeom>
      </dgm:spPr>
      <dgm:t>
        <a:bodyPr/>
        <a:lstStyle/>
        <a:p>
          <a:r>
            <a:rPr lang="en-GB" smtClean="0">
              <a:latin typeface="Calibri"/>
              <a:ea typeface="+mn-ea"/>
              <a:cs typeface="+mn-cs"/>
            </a:rPr>
            <a:t>Setbacks</a:t>
          </a:r>
          <a:endParaRPr lang="en-GB">
            <a:latin typeface="Calibri"/>
            <a:ea typeface="+mn-ea"/>
            <a:cs typeface="+mn-cs"/>
          </a:endParaRPr>
        </a:p>
      </dgm:t>
    </dgm:pt>
    <dgm:pt modelId="{86298615-4C12-4D9D-B850-B6088B4F8A3E}" type="parTrans" cxnId="{20548726-7C81-48E7-93A1-A22D3862AF8F}">
      <dgm:prSet/>
      <dgm:spPr/>
      <dgm:t>
        <a:bodyPr/>
        <a:lstStyle/>
        <a:p>
          <a:endParaRPr lang="en-GB"/>
        </a:p>
      </dgm:t>
    </dgm:pt>
    <dgm:pt modelId="{B6EE0D53-1A9F-456C-AA2D-F06E8F31884A}" type="sibTrans" cxnId="{20548726-7C81-48E7-93A1-A22D3862AF8F}">
      <dgm:prSet/>
      <dgm:spPr>
        <a:xfrm rot="18900000">
          <a:off x="2058561" y="889292"/>
          <a:ext cx="271552" cy="345830"/>
        </a:xfrm>
        <a:prstGeom prst="rightArrow">
          <a:avLst>
            <a:gd name="adj1" fmla="val 60000"/>
            <a:gd name="adj2" fmla="val 50000"/>
          </a:avLst>
        </a:prstGeom>
      </dgm:spPr>
      <dgm:t>
        <a:bodyPr/>
        <a:lstStyle/>
        <a:p>
          <a:endParaRPr lang="en-GB"/>
        </a:p>
      </dgm:t>
    </dgm:pt>
    <dgm:pt modelId="{3F6001CE-76D1-43C0-852D-682E7A611EC0}">
      <dgm:prSet phldrT="[Text]"/>
      <dgm:spPr>
        <a:xfrm>
          <a:off x="2230859" y="1004"/>
          <a:ext cx="1024681" cy="1024681"/>
        </a:xfrm>
        <a:prstGeom prst="ellipse">
          <a:avLst/>
        </a:prstGeom>
      </dgm:spPr>
      <dgm:t>
        <a:bodyPr/>
        <a:lstStyle/>
        <a:p>
          <a:r>
            <a:rPr lang="en-GB" smtClean="0">
              <a:latin typeface="Calibri"/>
              <a:ea typeface="+mn-ea"/>
              <a:cs typeface="+mn-cs"/>
            </a:rPr>
            <a:t>Challenges</a:t>
          </a:r>
          <a:endParaRPr lang="en-GB">
            <a:latin typeface="Calibri"/>
            <a:ea typeface="+mn-ea"/>
            <a:cs typeface="+mn-cs"/>
          </a:endParaRPr>
        </a:p>
      </dgm:t>
    </dgm:pt>
    <dgm:pt modelId="{665A0689-52B7-4D65-B346-F610D149E3E7}" type="sibTrans" cxnId="{D393367B-22D6-4D61-87BB-9496665A2068}">
      <dgm:prSet/>
      <dgm:spPr>
        <a:xfrm rot="2700000">
          <a:off x="3145416" y="878423"/>
          <a:ext cx="271552" cy="345830"/>
        </a:xfrm>
        <a:prstGeom prst="rightArrow">
          <a:avLst>
            <a:gd name="adj1" fmla="val 60000"/>
            <a:gd name="adj2" fmla="val 50000"/>
          </a:avLst>
        </a:prstGeom>
      </dgm:spPr>
      <dgm:t>
        <a:bodyPr/>
        <a:lstStyle/>
        <a:p>
          <a:endParaRPr lang="en-GB">
            <a:solidFill>
              <a:sysClr val="window" lastClr="FFFFFF"/>
            </a:solidFill>
            <a:latin typeface="Calibri"/>
            <a:ea typeface="+mn-ea"/>
            <a:cs typeface="+mn-cs"/>
          </a:endParaRPr>
        </a:p>
      </dgm:t>
    </dgm:pt>
    <dgm:pt modelId="{E487E133-28AB-4728-9560-1419FF47429E}" type="parTrans" cxnId="{D393367B-22D6-4D61-87BB-9496665A2068}">
      <dgm:prSet/>
      <dgm:spPr/>
      <dgm:t>
        <a:bodyPr/>
        <a:lstStyle/>
        <a:p>
          <a:endParaRPr lang="en-GB"/>
        </a:p>
      </dgm:t>
    </dgm:pt>
    <dgm:pt modelId="{803F5741-3BE0-4AEE-B940-097B9595AD8E}" type="pres">
      <dgm:prSet presAssocID="{B2182268-1DB6-4EC0-BBE8-9C1682D5256A}" presName="cycle" presStyleCnt="0">
        <dgm:presLayoutVars>
          <dgm:dir/>
          <dgm:resizeHandles val="exact"/>
        </dgm:presLayoutVars>
      </dgm:prSet>
      <dgm:spPr/>
      <dgm:t>
        <a:bodyPr/>
        <a:lstStyle/>
        <a:p>
          <a:endParaRPr lang="en-GB"/>
        </a:p>
      </dgm:t>
    </dgm:pt>
    <dgm:pt modelId="{3E058834-2814-4BA7-9C2C-C4211DCEA245}" type="pres">
      <dgm:prSet presAssocID="{3F6001CE-76D1-43C0-852D-682E7A611EC0}" presName="node" presStyleLbl="node1" presStyleIdx="0" presStyleCnt="4">
        <dgm:presLayoutVars>
          <dgm:bulletEnabled val="1"/>
        </dgm:presLayoutVars>
      </dgm:prSet>
      <dgm:spPr/>
      <dgm:t>
        <a:bodyPr/>
        <a:lstStyle/>
        <a:p>
          <a:endParaRPr lang="en-GB"/>
        </a:p>
      </dgm:t>
    </dgm:pt>
    <dgm:pt modelId="{22E6F98C-13F5-4639-9A86-DA1DE24B0AF0}" type="pres">
      <dgm:prSet presAssocID="{665A0689-52B7-4D65-B346-F610D149E3E7}" presName="sibTrans" presStyleLbl="sibTrans2D1" presStyleIdx="0" presStyleCnt="4"/>
      <dgm:spPr/>
      <dgm:t>
        <a:bodyPr/>
        <a:lstStyle/>
        <a:p>
          <a:endParaRPr lang="en-GB"/>
        </a:p>
      </dgm:t>
    </dgm:pt>
    <dgm:pt modelId="{C2B94452-2FC8-4110-8220-E8BA88550940}" type="pres">
      <dgm:prSet presAssocID="{665A0689-52B7-4D65-B346-F610D149E3E7}" presName="connectorText" presStyleLbl="sibTrans2D1" presStyleIdx="0" presStyleCnt="4"/>
      <dgm:spPr/>
      <dgm:t>
        <a:bodyPr/>
        <a:lstStyle/>
        <a:p>
          <a:endParaRPr lang="en-GB"/>
        </a:p>
      </dgm:t>
    </dgm:pt>
    <dgm:pt modelId="{E5B44CE8-1DCF-4B1C-A255-86AE4115C5B0}" type="pres">
      <dgm:prSet presAssocID="{85A88D92-DFB0-4B92-9DD6-8C9A53FCF273}" presName="node" presStyleLbl="node1" presStyleIdx="1" presStyleCnt="4">
        <dgm:presLayoutVars>
          <dgm:bulletEnabled val="1"/>
        </dgm:presLayoutVars>
      </dgm:prSet>
      <dgm:spPr/>
      <dgm:t>
        <a:bodyPr/>
        <a:lstStyle/>
        <a:p>
          <a:endParaRPr lang="en-GB"/>
        </a:p>
      </dgm:t>
    </dgm:pt>
    <dgm:pt modelId="{6C11EC32-77A0-41CF-A7CA-BE12C1DF9ADB}" type="pres">
      <dgm:prSet presAssocID="{BD4468C2-076A-4B7C-B96D-A2B2643F0728}" presName="sibTrans" presStyleLbl="sibTrans2D1" presStyleIdx="1" presStyleCnt="4"/>
      <dgm:spPr/>
      <dgm:t>
        <a:bodyPr/>
        <a:lstStyle/>
        <a:p>
          <a:endParaRPr lang="en-GB"/>
        </a:p>
      </dgm:t>
    </dgm:pt>
    <dgm:pt modelId="{8FC2CFE8-704E-4F01-A780-2315419F2747}" type="pres">
      <dgm:prSet presAssocID="{BD4468C2-076A-4B7C-B96D-A2B2643F0728}" presName="connectorText" presStyleLbl="sibTrans2D1" presStyleIdx="1" presStyleCnt="4"/>
      <dgm:spPr/>
      <dgm:t>
        <a:bodyPr/>
        <a:lstStyle/>
        <a:p>
          <a:endParaRPr lang="en-GB"/>
        </a:p>
      </dgm:t>
    </dgm:pt>
    <dgm:pt modelId="{3B10E640-A020-4575-A827-A03D63DE918E}" type="pres">
      <dgm:prSet presAssocID="{D0003C48-3597-4C66-BBAE-9B11AB17C235}" presName="node" presStyleLbl="node1" presStyleIdx="2" presStyleCnt="4">
        <dgm:presLayoutVars>
          <dgm:bulletEnabled val="1"/>
        </dgm:presLayoutVars>
      </dgm:prSet>
      <dgm:spPr/>
      <dgm:t>
        <a:bodyPr/>
        <a:lstStyle/>
        <a:p>
          <a:endParaRPr lang="en-GB"/>
        </a:p>
      </dgm:t>
    </dgm:pt>
    <dgm:pt modelId="{8B8C5248-2404-4A18-941E-B87C863DD211}" type="pres">
      <dgm:prSet presAssocID="{508963DF-580F-4A53-9778-93571FAF2FF2}" presName="sibTrans" presStyleLbl="sibTrans2D1" presStyleIdx="2" presStyleCnt="4"/>
      <dgm:spPr/>
      <dgm:t>
        <a:bodyPr/>
        <a:lstStyle/>
        <a:p>
          <a:endParaRPr lang="en-GB"/>
        </a:p>
      </dgm:t>
    </dgm:pt>
    <dgm:pt modelId="{04F7FB3B-11D1-4F88-BE3D-0E8194021A0D}" type="pres">
      <dgm:prSet presAssocID="{508963DF-580F-4A53-9778-93571FAF2FF2}" presName="connectorText" presStyleLbl="sibTrans2D1" presStyleIdx="2" presStyleCnt="4"/>
      <dgm:spPr/>
      <dgm:t>
        <a:bodyPr/>
        <a:lstStyle/>
        <a:p>
          <a:endParaRPr lang="en-GB"/>
        </a:p>
      </dgm:t>
    </dgm:pt>
    <dgm:pt modelId="{24B36AC7-C7A2-4662-9ADC-549CBA5E849E}" type="pres">
      <dgm:prSet presAssocID="{F294693E-8C10-40E5-BD47-2DE4BC36D9C5}" presName="node" presStyleLbl="node1" presStyleIdx="3" presStyleCnt="4">
        <dgm:presLayoutVars>
          <dgm:bulletEnabled val="1"/>
        </dgm:presLayoutVars>
      </dgm:prSet>
      <dgm:spPr/>
      <dgm:t>
        <a:bodyPr/>
        <a:lstStyle/>
        <a:p>
          <a:endParaRPr lang="en-GB"/>
        </a:p>
      </dgm:t>
    </dgm:pt>
    <dgm:pt modelId="{A344E98B-C963-4DF6-AFF5-ABA16123F973}" type="pres">
      <dgm:prSet presAssocID="{B6EE0D53-1A9F-456C-AA2D-F06E8F31884A}" presName="sibTrans" presStyleLbl="sibTrans2D1" presStyleIdx="3" presStyleCnt="4"/>
      <dgm:spPr/>
      <dgm:t>
        <a:bodyPr/>
        <a:lstStyle/>
        <a:p>
          <a:endParaRPr lang="en-GB"/>
        </a:p>
      </dgm:t>
    </dgm:pt>
    <dgm:pt modelId="{A8164742-3554-4C94-ACAE-8DFDF81E439B}" type="pres">
      <dgm:prSet presAssocID="{B6EE0D53-1A9F-456C-AA2D-F06E8F31884A}" presName="connectorText" presStyleLbl="sibTrans2D1" presStyleIdx="3" presStyleCnt="4"/>
      <dgm:spPr/>
      <dgm:t>
        <a:bodyPr/>
        <a:lstStyle/>
        <a:p>
          <a:endParaRPr lang="en-GB"/>
        </a:p>
      </dgm:t>
    </dgm:pt>
  </dgm:ptLst>
  <dgm:cxnLst>
    <dgm:cxn modelId="{BBBC7C03-F545-4208-9AB0-3F51970DC424}" type="presOf" srcId="{BD4468C2-076A-4B7C-B96D-A2B2643F0728}" destId="{8FC2CFE8-704E-4F01-A780-2315419F2747}" srcOrd="1" destOrd="0" presId="urn:microsoft.com/office/officeart/2005/8/layout/cycle2"/>
    <dgm:cxn modelId="{70E85BC7-A26C-4305-9379-BD7E2C49A943}" type="presOf" srcId="{B2182268-1DB6-4EC0-BBE8-9C1682D5256A}" destId="{803F5741-3BE0-4AEE-B940-097B9595AD8E}" srcOrd="0" destOrd="0" presId="urn:microsoft.com/office/officeart/2005/8/layout/cycle2"/>
    <dgm:cxn modelId="{0FA893B5-C7BE-4D41-9015-C27A0C963BE5}" srcId="{B2182268-1DB6-4EC0-BBE8-9C1682D5256A}" destId="{D0003C48-3597-4C66-BBAE-9B11AB17C235}" srcOrd="2" destOrd="0" parTransId="{9A00CE25-EC7A-4314-AFB0-4E284A022E1D}" sibTransId="{508963DF-580F-4A53-9778-93571FAF2FF2}"/>
    <dgm:cxn modelId="{F85E1773-C3C1-4B6C-8BC0-3E0DA8F0BFC7}" type="presOf" srcId="{508963DF-580F-4A53-9778-93571FAF2FF2}" destId="{04F7FB3B-11D1-4F88-BE3D-0E8194021A0D}" srcOrd="1" destOrd="0" presId="urn:microsoft.com/office/officeart/2005/8/layout/cycle2"/>
    <dgm:cxn modelId="{3C43D5B5-90CA-44D5-93E1-E4EBDDCCE6B6}" type="presOf" srcId="{B6EE0D53-1A9F-456C-AA2D-F06E8F31884A}" destId="{A8164742-3554-4C94-ACAE-8DFDF81E439B}" srcOrd="1" destOrd="0" presId="urn:microsoft.com/office/officeart/2005/8/layout/cycle2"/>
    <dgm:cxn modelId="{ED5C3BF6-F96A-44B6-9FE5-667B23E4E2F5}" type="presOf" srcId="{D0003C48-3597-4C66-BBAE-9B11AB17C235}" destId="{3B10E640-A020-4575-A827-A03D63DE918E}" srcOrd="0" destOrd="0" presId="urn:microsoft.com/office/officeart/2005/8/layout/cycle2"/>
    <dgm:cxn modelId="{F31FFF71-3B9B-467D-B0BA-E9B0F12AD45A}" type="presOf" srcId="{665A0689-52B7-4D65-B346-F610D149E3E7}" destId="{22E6F98C-13F5-4639-9A86-DA1DE24B0AF0}" srcOrd="0" destOrd="0" presId="urn:microsoft.com/office/officeart/2005/8/layout/cycle2"/>
    <dgm:cxn modelId="{1CFB32F3-0B5E-4ACE-AD92-8B8363E8FF2C}" type="presOf" srcId="{F294693E-8C10-40E5-BD47-2DE4BC36D9C5}" destId="{24B36AC7-C7A2-4662-9ADC-549CBA5E849E}" srcOrd="0" destOrd="0" presId="urn:microsoft.com/office/officeart/2005/8/layout/cycle2"/>
    <dgm:cxn modelId="{20548726-7C81-48E7-93A1-A22D3862AF8F}" srcId="{B2182268-1DB6-4EC0-BBE8-9C1682D5256A}" destId="{F294693E-8C10-40E5-BD47-2DE4BC36D9C5}" srcOrd="3" destOrd="0" parTransId="{86298615-4C12-4D9D-B850-B6088B4F8A3E}" sibTransId="{B6EE0D53-1A9F-456C-AA2D-F06E8F31884A}"/>
    <dgm:cxn modelId="{87D00213-384D-424D-BB87-754B0FAA9360}" type="presOf" srcId="{85A88D92-DFB0-4B92-9DD6-8C9A53FCF273}" destId="{E5B44CE8-1DCF-4B1C-A255-86AE4115C5B0}" srcOrd="0" destOrd="0" presId="urn:microsoft.com/office/officeart/2005/8/layout/cycle2"/>
    <dgm:cxn modelId="{B7538A3A-21A1-4C4B-BA8E-862F6244AC91}" type="presOf" srcId="{B6EE0D53-1A9F-456C-AA2D-F06E8F31884A}" destId="{A344E98B-C963-4DF6-AFF5-ABA16123F973}" srcOrd="0" destOrd="0" presId="urn:microsoft.com/office/officeart/2005/8/layout/cycle2"/>
    <dgm:cxn modelId="{4DF94A8C-CA59-4E91-8BCD-0EA626F0451D}" type="presOf" srcId="{BD4468C2-076A-4B7C-B96D-A2B2643F0728}" destId="{6C11EC32-77A0-41CF-A7CA-BE12C1DF9ADB}" srcOrd="0" destOrd="0" presId="urn:microsoft.com/office/officeart/2005/8/layout/cycle2"/>
    <dgm:cxn modelId="{1FF63AE4-83E1-4F96-9D09-9EFD02116AB3}" type="presOf" srcId="{665A0689-52B7-4D65-B346-F610D149E3E7}" destId="{C2B94452-2FC8-4110-8220-E8BA88550940}" srcOrd="1" destOrd="0" presId="urn:microsoft.com/office/officeart/2005/8/layout/cycle2"/>
    <dgm:cxn modelId="{F981A724-B73B-4D25-BCD9-3524D7A911DE}" srcId="{B2182268-1DB6-4EC0-BBE8-9C1682D5256A}" destId="{85A88D92-DFB0-4B92-9DD6-8C9A53FCF273}" srcOrd="1" destOrd="0" parTransId="{717DB16E-CBDF-46C1-99B3-C5401AEAA945}" sibTransId="{BD4468C2-076A-4B7C-B96D-A2B2643F0728}"/>
    <dgm:cxn modelId="{D393367B-22D6-4D61-87BB-9496665A2068}" srcId="{B2182268-1DB6-4EC0-BBE8-9C1682D5256A}" destId="{3F6001CE-76D1-43C0-852D-682E7A611EC0}" srcOrd="0" destOrd="0" parTransId="{E487E133-28AB-4728-9560-1419FF47429E}" sibTransId="{665A0689-52B7-4D65-B346-F610D149E3E7}"/>
    <dgm:cxn modelId="{B39C4C61-1671-4568-B305-C108A95D6976}" type="presOf" srcId="{3F6001CE-76D1-43C0-852D-682E7A611EC0}" destId="{3E058834-2814-4BA7-9C2C-C4211DCEA245}" srcOrd="0" destOrd="0" presId="urn:microsoft.com/office/officeart/2005/8/layout/cycle2"/>
    <dgm:cxn modelId="{E97BA9A0-9292-4A5A-A124-FE10C365D49D}" type="presOf" srcId="{508963DF-580F-4A53-9778-93571FAF2FF2}" destId="{8B8C5248-2404-4A18-941E-B87C863DD211}" srcOrd="0" destOrd="0" presId="urn:microsoft.com/office/officeart/2005/8/layout/cycle2"/>
    <dgm:cxn modelId="{2925666A-393E-41C4-9307-74E426D52C92}" type="presParOf" srcId="{803F5741-3BE0-4AEE-B940-097B9595AD8E}" destId="{3E058834-2814-4BA7-9C2C-C4211DCEA245}" srcOrd="0" destOrd="0" presId="urn:microsoft.com/office/officeart/2005/8/layout/cycle2"/>
    <dgm:cxn modelId="{7DB33AE5-9E61-4195-A26D-41124EBF6A42}" type="presParOf" srcId="{803F5741-3BE0-4AEE-B940-097B9595AD8E}" destId="{22E6F98C-13F5-4639-9A86-DA1DE24B0AF0}" srcOrd="1" destOrd="0" presId="urn:microsoft.com/office/officeart/2005/8/layout/cycle2"/>
    <dgm:cxn modelId="{F2D3A432-30D3-49A5-A1EC-2FAA9252E3C2}" type="presParOf" srcId="{22E6F98C-13F5-4639-9A86-DA1DE24B0AF0}" destId="{C2B94452-2FC8-4110-8220-E8BA88550940}" srcOrd="0" destOrd="0" presId="urn:microsoft.com/office/officeart/2005/8/layout/cycle2"/>
    <dgm:cxn modelId="{502F28E3-F4E1-406F-99C3-C9BCD3893E6A}" type="presParOf" srcId="{803F5741-3BE0-4AEE-B940-097B9595AD8E}" destId="{E5B44CE8-1DCF-4B1C-A255-86AE4115C5B0}" srcOrd="2" destOrd="0" presId="urn:microsoft.com/office/officeart/2005/8/layout/cycle2"/>
    <dgm:cxn modelId="{68921A5F-3266-4207-B8BF-10B53AB1C13D}" type="presParOf" srcId="{803F5741-3BE0-4AEE-B940-097B9595AD8E}" destId="{6C11EC32-77A0-41CF-A7CA-BE12C1DF9ADB}" srcOrd="3" destOrd="0" presId="urn:microsoft.com/office/officeart/2005/8/layout/cycle2"/>
    <dgm:cxn modelId="{C7F5328A-2BEF-417D-B94F-68833C863870}" type="presParOf" srcId="{6C11EC32-77A0-41CF-A7CA-BE12C1DF9ADB}" destId="{8FC2CFE8-704E-4F01-A780-2315419F2747}" srcOrd="0" destOrd="0" presId="urn:microsoft.com/office/officeart/2005/8/layout/cycle2"/>
    <dgm:cxn modelId="{E8873B68-9739-4F85-BC54-84CF36936346}" type="presParOf" srcId="{803F5741-3BE0-4AEE-B940-097B9595AD8E}" destId="{3B10E640-A020-4575-A827-A03D63DE918E}" srcOrd="4" destOrd="0" presId="urn:microsoft.com/office/officeart/2005/8/layout/cycle2"/>
    <dgm:cxn modelId="{310207A3-3F6F-4912-A209-A8283D8CC0F3}" type="presParOf" srcId="{803F5741-3BE0-4AEE-B940-097B9595AD8E}" destId="{8B8C5248-2404-4A18-941E-B87C863DD211}" srcOrd="5" destOrd="0" presId="urn:microsoft.com/office/officeart/2005/8/layout/cycle2"/>
    <dgm:cxn modelId="{82C6559F-6C14-4256-B96E-DE6358F615BD}" type="presParOf" srcId="{8B8C5248-2404-4A18-941E-B87C863DD211}" destId="{04F7FB3B-11D1-4F88-BE3D-0E8194021A0D}" srcOrd="0" destOrd="0" presId="urn:microsoft.com/office/officeart/2005/8/layout/cycle2"/>
    <dgm:cxn modelId="{4FCC5186-C7ED-4FD9-B234-43155F23DD2F}" type="presParOf" srcId="{803F5741-3BE0-4AEE-B940-097B9595AD8E}" destId="{24B36AC7-C7A2-4662-9ADC-549CBA5E849E}" srcOrd="6" destOrd="0" presId="urn:microsoft.com/office/officeart/2005/8/layout/cycle2"/>
    <dgm:cxn modelId="{AABF07B1-E90E-43A4-9A4B-D5D1987D4C6A}" type="presParOf" srcId="{803F5741-3BE0-4AEE-B940-097B9595AD8E}" destId="{A344E98B-C963-4DF6-AFF5-ABA16123F973}" srcOrd="7" destOrd="0" presId="urn:microsoft.com/office/officeart/2005/8/layout/cycle2"/>
    <dgm:cxn modelId="{09174337-69F6-4B89-B27E-C2271729F426}" type="presParOf" srcId="{A344E98B-C963-4DF6-AFF5-ABA16123F973}" destId="{A8164742-3554-4C94-ACAE-8DFDF81E439B}"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058834-2814-4BA7-9C2C-C4211DCEA245}">
      <dsp:nvSpPr>
        <dsp:cNvPr id="0" name=""/>
        <dsp:cNvSpPr/>
      </dsp:nvSpPr>
      <dsp:spPr>
        <a:xfrm>
          <a:off x="2662775" y="2307"/>
          <a:ext cx="1659225" cy="1659225"/>
        </a:xfrm>
        <a:prstGeom prst="ellipse">
          <a:avLst/>
        </a:prstGeom>
        <a:solidFill>
          <a:schemeClr val="accent5">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GB" sz="1500" kern="1200" smtClean="0">
              <a:latin typeface="Calibri"/>
              <a:ea typeface="+mn-ea"/>
              <a:cs typeface="+mn-cs"/>
            </a:rPr>
            <a:t>Challenges</a:t>
          </a:r>
          <a:endParaRPr lang="en-GB" sz="1500" kern="1200">
            <a:latin typeface="Calibri"/>
            <a:ea typeface="+mn-ea"/>
            <a:cs typeface="+mn-cs"/>
          </a:endParaRPr>
        </a:p>
      </dsp:txBody>
      <dsp:txXfrm>
        <a:off x="2905763" y="245295"/>
        <a:ext cx="1173249" cy="1173249"/>
      </dsp:txXfrm>
    </dsp:sp>
    <dsp:sp modelId="{22E6F98C-13F5-4639-9A86-DA1DE24B0AF0}">
      <dsp:nvSpPr>
        <dsp:cNvPr id="0" name=""/>
        <dsp:cNvSpPr/>
      </dsp:nvSpPr>
      <dsp:spPr>
        <a:xfrm rot="2700000">
          <a:off x="4143732" y="1423303"/>
          <a:ext cx="440064" cy="559988"/>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GB" sz="1200" kern="1200">
            <a:solidFill>
              <a:sysClr val="window" lastClr="FFFFFF"/>
            </a:solidFill>
            <a:latin typeface="Calibri"/>
            <a:ea typeface="+mn-ea"/>
            <a:cs typeface="+mn-cs"/>
          </a:endParaRPr>
        </a:p>
      </dsp:txBody>
      <dsp:txXfrm>
        <a:off x="4163066" y="1488625"/>
        <a:ext cx="308045" cy="335992"/>
      </dsp:txXfrm>
    </dsp:sp>
    <dsp:sp modelId="{E5B44CE8-1DCF-4B1C-A255-86AE4115C5B0}">
      <dsp:nvSpPr>
        <dsp:cNvPr id="0" name=""/>
        <dsp:cNvSpPr/>
      </dsp:nvSpPr>
      <dsp:spPr>
        <a:xfrm>
          <a:off x="4423142" y="1762675"/>
          <a:ext cx="1659225" cy="1659225"/>
        </a:xfrm>
        <a:prstGeom prst="ellipse">
          <a:avLst/>
        </a:prstGeom>
        <a:solidFill>
          <a:schemeClr val="accent5">
            <a:hueOff val="-3311292"/>
            <a:satOff val="13270"/>
            <a:lumOff val="2876"/>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GB" sz="1500" kern="1200" smtClean="0">
              <a:latin typeface="Calibri"/>
              <a:ea typeface="+mn-ea"/>
              <a:cs typeface="+mn-cs"/>
            </a:rPr>
            <a:t>Interventions</a:t>
          </a:r>
          <a:endParaRPr lang="en-GB" sz="1500" kern="1200">
            <a:latin typeface="Calibri"/>
            <a:ea typeface="+mn-ea"/>
            <a:cs typeface="+mn-cs"/>
          </a:endParaRPr>
        </a:p>
      </dsp:txBody>
      <dsp:txXfrm>
        <a:off x="4666130" y="2005663"/>
        <a:ext cx="1173249" cy="1173249"/>
      </dsp:txXfrm>
    </dsp:sp>
    <dsp:sp modelId="{6C11EC32-77A0-41CF-A7CA-BE12C1DF9ADB}">
      <dsp:nvSpPr>
        <dsp:cNvPr id="0" name=""/>
        <dsp:cNvSpPr/>
      </dsp:nvSpPr>
      <dsp:spPr>
        <a:xfrm rot="8100000">
          <a:off x="4161346" y="3183670"/>
          <a:ext cx="440064" cy="559988"/>
        </a:xfrm>
        <a:prstGeom prst="rightArrow">
          <a:avLst>
            <a:gd name="adj1" fmla="val 60000"/>
            <a:gd name="adj2" fmla="val 50000"/>
          </a:avLst>
        </a:prstGeom>
        <a:solidFill>
          <a:schemeClr val="accent5">
            <a:hueOff val="-3311292"/>
            <a:satOff val="13270"/>
            <a:lumOff val="287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GB" sz="1200" kern="1200">
            <a:solidFill>
              <a:sysClr val="window" lastClr="FFFFFF"/>
            </a:solidFill>
            <a:latin typeface="Calibri"/>
            <a:ea typeface="+mn-ea"/>
            <a:cs typeface="+mn-cs"/>
          </a:endParaRPr>
        </a:p>
      </dsp:txBody>
      <dsp:txXfrm rot="10800000">
        <a:off x="4274031" y="3248992"/>
        <a:ext cx="308045" cy="335992"/>
      </dsp:txXfrm>
    </dsp:sp>
    <dsp:sp modelId="{3B10E640-A020-4575-A827-A03D63DE918E}">
      <dsp:nvSpPr>
        <dsp:cNvPr id="0" name=""/>
        <dsp:cNvSpPr/>
      </dsp:nvSpPr>
      <dsp:spPr>
        <a:xfrm>
          <a:off x="2662775" y="3523042"/>
          <a:ext cx="1659225" cy="1659225"/>
        </a:xfrm>
        <a:prstGeom prst="ellipse">
          <a:avLst/>
        </a:prstGeom>
        <a:solidFill>
          <a:schemeClr val="accent5">
            <a:hueOff val="-6622584"/>
            <a:satOff val="26541"/>
            <a:lumOff val="5752"/>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GB" sz="1500" kern="1200" smtClean="0">
              <a:latin typeface="Calibri"/>
              <a:ea typeface="+mn-ea"/>
              <a:cs typeface="+mn-cs"/>
            </a:rPr>
            <a:t>Improvements</a:t>
          </a:r>
          <a:endParaRPr lang="en-GB" sz="1500" kern="1200">
            <a:latin typeface="Calibri"/>
            <a:ea typeface="+mn-ea"/>
            <a:cs typeface="+mn-cs"/>
          </a:endParaRPr>
        </a:p>
      </dsp:txBody>
      <dsp:txXfrm>
        <a:off x="2905763" y="3766030"/>
        <a:ext cx="1173249" cy="1173249"/>
      </dsp:txXfrm>
    </dsp:sp>
    <dsp:sp modelId="{8B8C5248-2404-4A18-941E-B87C863DD211}">
      <dsp:nvSpPr>
        <dsp:cNvPr id="0" name=""/>
        <dsp:cNvSpPr/>
      </dsp:nvSpPr>
      <dsp:spPr>
        <a:xfrm rot="13500000">
          <a:off x="2400978" y="3201284"/>
          <a:ext cx="440064" cy="559988"/>
        </a:xfrm>
        <a:prstGeom prst="rightArrow">
          <a:avLst>
            <a:gd name="adj1" fmla="val 60000"/>
            <a:gd name="adj2" fmla="val 50000"/>
          </a:avLst>
        </a:prstGeom>
        <a:solidFill>
          <a:schemeClr val="accent5">
            <a:hueOff val="-6622584"/>
            <a:satOff val="26541"/>
            <a:lumOff val="575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GB" sz="1200" kern="1200">
            <a:solidFill>
              <a:sysClr val="window" lastClr="FFFFFF"/>
            </a:solidFill>
            <a:latin typeface="Calibri"/>
            <a:ea typeface="+mn-ea"/>
            <a:cs typeface="+mn-cs"/>
          </a:endParaRPr>
        </a:p>
      </dsp:txBody>
      <dsp:txXfrm rot="10800000">
        <a:off x="2513663" y="3359958"/>
        <a:ext cx="308045" cy="335992"/>
      </dsp:txXfrm>
    </dsp:sp>
    <dsp:sp modelId="{24B36AC7-C7A2-4662-9ADC-549CBA5E849E}">
      <dsp:nvSpPr>
        <dsp:cNvPr id="0" name=""/>
        <dsp:cNvSpPr/>
      </dsp:nvSpPr>
      <dsp:spPr>
        <a:xfrm>
          <a:off x="902407" y="1762675"/>
          <a:ext cx="1659225" cy="1659225"/>
        </a:xfrm>
        <a:prstGeom prst="ellipse">
          <a:avLst/>
        </a:prstGeom>
        <a:solidFill>
          <a:schemeClr val="accent5">
            <a:hueOff val="-9933876"/>
            <a:satOff val="39811"/>
            <a:lumOff val="8628"/>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GB" sz="1500" kern="1200" smtClean="0">
              <a:latin typeface="Calibri"/>
              <a:ea typeface="+mn-ea"/>
              <a:cs typeface="+mn-cs"/>
            </a:rPr>
            <a:t>Setbacks</a:t>
          </a:r>
          <a:endParaRPr lang="en-GB" sz="1500" kern="1200">
            <a:latin typeface="Calibri"/>
            <a:ea typeface="+mn-ea"/>
            <a:cs typeface="+mn-cs"/>
          </a:endParaRPr>
        </a:p>
      </dsp:txBody>
      <dsp:txXfrm>
        <a:off x="1145395" y="2005663"/>
        <a:ext cx="1173249" cy="1173249"/>
      </dsp:txXfrm>
    </dsp:sp>
    <dsp:sp modelId="{A344E98B-C963-4DF6-AFF5-ABA16123F973}">
      <dsp:nvSpPr>
        <dsp:cNvPr id="0" name=""/>
        <dsp:cNvSpPr/>
      </dsp:nvSpPr>
      <dsp:spPr>
        <a:xfrm rot="18900000">
          <a:off x="2383365" y="1440916"/>
          <a:ext cx="440064" cy="559988"/>
        </a:xfrm>
        <a:prstGeom prst="rightArrow">
          <a:avLst>
            <a:gd name="adj1" fmla="val 60000"/>
            <a:gd name="adj2" fmla="val 50000"/>
          </a:avLst>
        </a:prstGeom>
        <a:solidFill>
          <a:schemeClr val="accent5">
            <a:hueOff val="-9933876"/>
            <a:satOff val="39811"/>
            <a:lumOff val="862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GB" sz="1200" kern="1200"/>
        </a:p>
      </dsp:txBody>
      <dsp:txXfrm>
        <a:off x="2402699" y="1599590"/>
        <a:ext cx="308045" cy="335992"/>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78F3A1-C088-4070-812B-8D4544646061}" type="datetimeFigureOut">
              <a:rPr lang="en-GB" smtClean="0"/>
              <a:t>25/09/2013</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B29BBA-8798-4359-A283-778F800D004F}" type="slidenum">
              <a:rPr lang="en-GB" smtClean="0"/>
              <a:t>‹#›</a:t>
            </a:fld>
            <a:endParaRPr lang="en-GB" dirty="0"/>
          </a:p>
        </p:txBody>
      </p:sp>
    </p:spTree>
    <p:extLst>
      <p:ext uri="{BB962C8B-B14F-4D97-AF65-F5344CB8AC3E}">
        <p14:creationId xmlns:p14="http://schemas.microsoft.com/office/powerpoint/2010/main" val="35051181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Strengths of QLI</a:t>
            </a:r>
          </a:p>
          <a:p>
            <a:r>
              <a:rPr lang="en-GB" dirty="0" smtClean="0"/>
              <a:t>Key</a:t>
            </a:r>
            <a:r>
              <a:rPr lang="en-GB" baseline="0" dirty="0" smtClean="0"/>
              <a:t> factors in PNR</a:t>
            </a:r>
          </a:p>
          <a:p>
            <a:r>
              <a:rPr lang="en-GB" baseline="0" dirty="0" smtClean="0"/>
              <a:t>The interview – see page </a:t>
            </a:r>
            <a:endParaRPr lang="en-GB" dirty="0"/>
          </a:p>
        </p:txBody>
      </p:sp>
      <p:sp>
        <p:nvSpPr>
          <p:cNvPr id="4" name="Slide Number Placeholder 3"/>
          <p:cNvSpPr>
            <a:spLocks noGrp="1"/>
          </p:cNvSpPr>
          <p:nvPr>
            <p:ph type="sldNum" sz="quarter" idx="10"/>
          </p:nvPr>
        </p:nvSpPr>
        <p:spPr/>
        <p:txBody>
          <a:bodyPr/>
          <a:lstStyle/>
          <a:p>
            <a:fld id="{98B29BBA-8798-4359-A283-778F800D004F}" type="slidenum">
              <a:rPr lang="en-GB" smtClean="0"/>
              <a:t>4</a:t>
            </a:fld>
            <a:endParaRPr lang="en-GB"/>
          </a:p>
        </p:txBody>
      </p:sp>
    </p:spTree>
    <p:extLst>
      <p:ext uri="{BB962C8B-B14F-4D97-AF65-F5344CB8AC3E}">
        <p14:creationId xmlns:p14="http://schemas.microsoft.com/office/powerpoint/2010/main" val="16122432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Interview schedule: 4 key questions: •	Where are you now?, What happened in the past, to lead you to contact Kids Company?, •	What are your interventions in Kids Company, and what are they like? , •	What are your hopes for the future?</a:t>
            </a:r>
          </a:p>
          <a:p>
            <a:endParaRPr lang="en-GB" dirty="0"/>
          </a:p>
        </p:txBody>
      </p:sp>
      <p:sp>
        <p:nvSpPr>
          <p:cNvPr id="4" name="Slide Number Placeholder 3"/>
          <p:cNvSpPr>
            <a:spLocks noGrp="1"/>
          </p:cNvSpPr>
          <p:nvPr>
            <p:ph type="sldNum" sz="quarter" idx="10"/>
          </p:nvPr>
        </p:nvSpPr>
        <p:spPr/>
        <p:txBody>
          <a:bodyPr/>
          <a:lstStyle/>
          <a:p>
            <a:fld id="{98B29BBA-8798-4359-A283-778F800D004F}" type="slidenum">
              <a:rPr lang="en-GB" smtClean="0"/>
              <a:t>5</a:t>
            </a:fld>
            <a:endParaRPr lang="en-GB"/>
          </a:p>
        </p:txBody>
      </p:sp>
    </p:spTree>
    <p:extLst>
      <p:ext uri="{BB962C8B-B14F-4D97-AF65-F5344CB8AC3E}">
        <p14:creationId xmlns:p14="http://schemas.microsoft.com/office/powerpoint/2010/main" val="27005873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See text</a:t>
            </a:r>
            <a:r>
              <a:rPr lang="en-GB" baseline="0" dirty="0" smtClean="0"/>
              <a:t> to add</a:t>
            </a:r>
            <a:endParaRPr lang="en-GB" dirty="0"/>
          </a:p>
        </p:txBody>
      </p:sp>
      <p:sp>
        <p:nvSpPr>
          <p:cNvPr id="4" name="Slide Number Placeholder 3"/>
          <p:cNvSpPr>
            <a:spLocks noGrp="1"/>
          </p:cNvSpPr>
          <p:nvPr>
            <p:ph type="sldNum" sz="quarter" idx="10"/>
          </p:nvPr>
        </p:nvSpPr>
        <p:spPr/>
        <p:txBody>
          <a:bodyPr/>
          <a:lstStyle/>
          <a:p>
            <a:fld id="{98B29BBA-8798-4359-A283-778F800D004F}" type="slidenum">
              <a:rPr lang="en-GB" smtClean="0"/>
              <a:t>11</a:t>
            </a:fld>
            <a:endParaRPr lang="en-GB" dirty="0"/>
          </a:p>
        </p:txBody>
      </p:sp>
    </p:spTree>
    <p:extLst>
      <p:ext uri="{BB962C8B-B14F-4D97-AF65-F5344CB8AC3E}">
        <p14:creationId xmlns:p14="http://schemas.microsoft.com/office/powerpoint/2010/main" val="22102583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8B29BBA-8798-4359-A283-778F800D004F}" type="slidenum">
              <a:rPr lang="en-GB" smtClean="0"/>
              <a:t>13</a:t>
            </a:fld>
            <a:endParaRPr lang="en-GB" dirty="0"/>
          </a:p>
        </p:txBody>
      </p:sp>
    </p:spTree>
    <p:extLst>
      <p:ext uri="{BB962C8B-B14F-4D97-AF65-F5344CB8AC3E}">
        <p14:creationId xmlns:p14="http://schemas.microsoft.com/office/powerpoint/2010/main" val="29356507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1BC201B-4B2B-47D1-9C6C-F0E230B6491D}" type="datetimeFigureOut">
              <a:rPr lang="en-GB" smtClean="0"/>
              <a:t>25/09/2013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34D463E-61EF-4BEF-B5BB-508D7C600C43}" type="slidenum">
              <a:rPr lang="en-GB" smtClean="0"/>
              <a:t>‹#›</a:t>
            </a:fld>
            <a:endParaRPr lang="en-GB"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BC201B-4B2B-47D1-9C6C-F0E230B6491D}" type="datetimeFigureOut">
              <a:rPr lang="en-GB" smtClean="0"/>
              <a:t>25/09/2013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34D463E-61EF-4BEF-B5BB-508D7C600C43}" type="slidenum">
              <a:rPr lang="en-GB" smtClean="0"/>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1BC201B-4B2B-47D1-9C6C-F0E230B6491D}" type="datetimeFigureOut">
              <a:rPr lang="en-GB" smtClean="0"/>
              <a:t>25/09/2013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34D463E-61EF-4BEF-B5BB-508D7C600C43}" type="slidenum">
              <a:rPr lang="en-GB" smtClean="0"/>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BC201B-4B2B-47D1-9C6C-F0E230B6491D}" type="datetimeFigureOut">
              <a:rPr lang="en-GB" smtClean="0"/>
              <a:t>25/09/2013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34D463E-61EF-4BEF-B5BB-508D7C600C43}" type="slidenum">
              <a:rPr lang="en-GB" smtClean="0"/>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BC201B-4B2B-47D1-9C6C-F0E230B6491D}" type="datetimeFigureOut">
              <a:rPr lang="en-GB" smtClean="0"/>
              <a:t>25/09/2013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34D463E-61EF-4BEF-B5BB-508D7C600C43}" type="slidenum">
              <a:rPr lang="en-GB" smtClean="0"/>
              <a:t>‹#›</a:t>
            </a:fld>
            <a:endParaRPr lang="en-GB"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1BC201B-4B2B-47D1-9C6C-F0E230B6491D}" type="datetimeFigureOut">
              <a:rPr lang="en-GB" smtClean="0"/>
              <a:t>25/09/2013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34D463E-61EF-4BEF-B5BB-508D7C600C43}" type="slidenum">
              <a:rPr lang="en-GB" smtClean="0"/>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1BC201B-4B2B-47D1-9C6C-F0E230B6491D}" type="datetimeFigureOut">
              <a:rPr lang="en-GB" smtClean="0"/>
              <a:t>25/09/2013</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D34D463E-61EF-4BEF-B5BB-508D7C600C43}" type="slidenum">
              <a:rPr lang="en-GB" smtClean="0"/>
              <a:t>‹#›</a:t>
            </a:fld>
            <a:endParaRPr lang="en-GB"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1BC201B-4B2B-47D1-9C6C-F0E230B6491D}" type="datetimeFigureOut">
              <a:rPr lang="en-GB" smtClean="0"/>
              <a:t>25/09/2013</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D34D463E-61EF-4BEF-B5BB-508D7C600C43}" type="slidenum">
              <a:rPr lang="en-GB" smtClean="0"/>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BC201B-4B2B-47D1-9C6C-F0E230B6491D}" type="datetimeFigureOut">
              <a:rPr lang="en-GB" smtClean="0"/>
              <a:t>25/09/2013</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D34D463E-61EF-4BEF-B5BB-508D7C600C43}" type="slidenum">
              <a:rPr lang="en-GB" smtClean="0"/>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BC201B-4B2B-47D1-9C6C-F0E230B6491D}" type="datetimeFigureOut">
              <a:rPr lang="en-GB" smtClean="0"/>
              <a:t>25/09/2013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34D463E-61EF-4BEF-B5BB-508D7C600C43}" type="slidenum">
              <a:rPr lang="en-GB" smtClean="0"/>
              <a:t>‹#›</a:t>
            </a:fld>
            <a:endParaRPr lang="en-GB"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BC201B-4B2B-47D1-9C6C-F0E230B6491D}" type="datetimeFigureOut">
              <a:rPr lang="en-GB" smtClean="0"/>
              <a:t>25/09/2013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34D463E-61EF-4BEF-B5BB-508D7C600C43}" type="slidenum">
              <a:rPr lang="en-GB" smtClean="0"/>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01BC201B-4B2B-47D1-9C6C-F0E230B6491D}" type="datetimeFigureOut">
              <a:rPr lang="en-GB" smtClean="0"/>
              <a:t>25/09/2013</a:t>
            </a:fld>
            <a:endParaRPr lang="en-GB"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GB"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D34D463E-61EF-4BEF-B5BB-508D7C600C43}" type="slidenum">
              <a:rPr lang="en-GB" smtClean="0"/>
              <a:t>‹#›</a:t>
            </a:fld>
            <a:endParaRPr lang="en-GB"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solidFill>
                  <a:srgbClr val="002060"/>
                </a:solidFill>
              </a:rPr>
              <a:t>How Kids Company interventions work for young people</a:t>
            </a:r>
            <a:endParaRPr lang="en-GB" dirty="0">
              <a:solidFill>
                <a:srgbClr val="002060"/>
              </a:solidFill>
            </a:endParaRPr>
          </a:p>
        </p:txBody>
      </p:sp>
      <p:sp>
        <p:nvSpPr>
          <p:cNvPr id="3" name="Subtitle 2"/>
          <p:cNvSpPr>
            <a:spLocks noGrp="1"/>
          </p:cNvSpPr>
          <p:nvPr>
            <p:ph type="subTitle" idx="1"/>
          </p:nvPr>
        </p:nvSpPr>
        <p:spPr/>
        <p:txBody>
          <a:bodyPr/>
          <a:lstStyle/>
          <a:p>
            <a:pPr algn="r"/>
            <a:endParaRPr lang="en-GB" dirty="0" smtClean="0"/>
          </a:p>
          <a:p>
            <a:pPr algn="r"/>
            <a:r>
              <a:rPr lang="en-GB" dirty="0" smtClean="0"/>
              <a:t>Professor Stephen Briggs</a:t>
            </a:r>
          </a:p>
          <a:p>
            <a:pPr algn="r"/>
            <a:r>
              <a:rPr lang="en-GB" dirty="0" smtClean="0"/>
              <a:t>University of East London</a:t>
            </a:r>
            <a:endParaRPr lang="en-GB" dirty="0"/>
          </a:p>
        </p:txBody>
      </p:sp>
    </p:spTree>
    <p:extLst>
      <p:ext uri="{BB962C8B-B14F-4D97-AF65-F5344CB8AC3E}">
        <p14:creationId xmlns:p14="http://schemas.microsoft.com/office/powerpoint/2010/main" val="37706119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792080"/>
            <a:ext cx="2520280" cy="1261872"/>
          </a:xfrm>
        </p:spPr>
        <p:txBody>
          <a:bodyPr/>
          <a:lstStyle/>
          <a:p>
            <a:r>
              <a:rPr lang="en-GB" sz="2800" dirty="0" smtClean="0"/>
              <a:t>Baseline Characteristics</a:t>
            </a:r>
            <a:endParaRPr lang="en-GB" sz="2800" dirty="0"/>
          </a:p>
        </p:txBody>
      </p:sp>
      <p:sp>
        <p:nvSpPr>
          <p:cNvPr id="4" name="Content Placeholder 3"/>
          <p:cNvSpPr>
            <a:spLocks noGrp="1"/>
          </p:cNvSpPr>
          <p:nvPr>
            <p:ph idx="1"/>
          </p:nvPr>
        </p:nvSpPr>
        <p:spPr/>
        <p:txBody>
          <a:bodyPr>
            <a:normAutofit/>
          </a:bodyPr>
          <a:lstStyle/>
          <a:p>
            <a:r>
              <a:rPr lang="en-GB" sz="2800" dirty="0" smtClean="0"/>
              <a:t>Cluster 1 (up to 16 years): </a:t>
            </a:r>
          </a:p>
          <a:p>
            <a:pPr lvl="1"/>
            <a:r>
              <a:rPr lang="en-GB" sz="2200" dirty="0" smtClean="0"/>
              <a:t>limited, neglectful and potentially abusing families impacting on development </a:t>
            </a:r>
          </a:p>
          <a:p>
            <a:r>
              <a:rPr lang="en-GB" sz="2800" dirty="0" smtClean="0"/>
              <a:t>Cluster 2 (16-19 years)</a:t>
            </a:r>
          </a:p>
          <a:p>
            <a:pPr lvl="1"/>
            <a:r>
              <a:rPr lang="en-GB" sz="2200" dirty="0" smtClean="0"/>
              <a:t>abusive and </a:t>
            </a:r>
            <a:r>
              <a:rPr lang="en-GB" sz="2200" dirty="0"/>
              <a:t>difficult family </a:t>
            </a:r>
            <a:r>
              <a:rPr lang="en-GB" sz="2200" dirty="0" smtClean="0"/>
              <a:t>relationships precipitate </a:t>
            </a:r>
            <a:r>
              <a:rPr lang="en-GB" sz="2200" dirty="0"/>
              <a:t>young people to face </a:t>
            </a:r>
            <a:r>
              <a:rPr lang="en-GB" sz="2200" dirty="0" smtClean="0"/>
              <a:t>these </a:t>
            </a:r>
            <a:r>
              <a:rPr lang="en-GB" sz="2200" dirty="0"/>
              <a:t>years </a:t>
            </a:r>
            <a:r>
              <a:rPr lang="en-GB" sz="2200" dirty="0" smtClean="0"/>
              <a:t>outside their families</a:t>
            </a:r>
          </a:p>
          <a:p>
            <a:r>
              <a:rPr lang="en-GB" sz="2800" dirty="0" smtClean="0"/>
              <a:t>Clusters 3 and 4 (19-23/25 years)</a:t>
            </a:r>
          </a:p>
          <a:p>
            <a:pPr lvl="1"/>
            <a:r>
              <a:rPr lang="en-GB" sz="2000" dirty="0" smtClean="0"/>
              <a:t>These years are spent </a:t>
            </a:r>
            <a:r>
              <a:rPr lang="en-GB" sz="2000" dirty="0"/>
              <a:t>aiming to recover and repair earlier traumas and </a:t>
            </a:r>
            <a:r>
              <a:rPr lang="en-GB" sz="2000" dirty="0" smtClean="0"/>
              <a:t>disadvantages</a:t>
            </a:r>
            <a:r>
              <a:rPr lang="en-GB" dirty="0"/>
              <a:t> </a:t>
            </a:r>
            <a:r>
              <a:rPr lang="en-GB" sz="2000" dirty="0" smtClean="0"/>
              <a:t>whilst experiencing the challenges of young adulthood</a:t>
            </a:r>
          </a:p>
        </p:txBody>
      </p:sp>
      <p:sp>
        <p:nvSpPr>
          <p:cNvPr id="5" name="Text Placeholder 4"/>
          <p:cNvSpPr>
            <a:spLocks noGrp="1"/>
          </p:cNvSpPr>
          <p:nvPr>
            <p:ph type="body" sz="half" idx="2"/>
          </p:nvPr>
        </p:nvSpPr>
        <p:spPr/>
        <p:txBody>
          <a:bodyPr>
            <a:normAutofit/>
          </a:bodyPr>
          <a:lstStyle/>
          <a:p>
            <a:r>
              <a:rPr lang="en-GB" sz="2400" dirty="0" smtClean="0"/>
              <a:t>“a </a:t>
            </a:r>
            <a:r>
              <a:rPr lang="en-GB" sz="2400" dirty="0"/>
              <a:t>grim picture </a:t>
            </a:r>
            <a:r>
              <a:rPr lang="en-GB" sz="2400" dirty="0" smtClean="0"/>
              <a:t>was identified of the backgrounds and issues faced by these young people”</a:t>
            </a:r>
            <a:endParaRPr lang="en-GB" sz="2400" dirty="0"/>
          </a:p>
        </p:txBody>
      </p:sp>
    </p:spTree>
    <p:extLst>
      <p:ext uri="{BB962C8B-B14F-4D97-AF65-F5344CB8AC3E}">
        <p14:creationId xmlns:p14="http://schemas.microsoft.com/office/powerpoint/2010/main" val="33239398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27584" y="836712"/>
            <a:ext cx="5652120" cy="1262062"/>
          </a:xfrm>
        </p:spPr>
        <p:txBody>
          <a:bodyPr>
            <a:normAutofit fontScale="90000"/>
          </a:bodyPr>
          <a:lstStyle/>
          <a:p>
            <a:r>
              <a:rPr lang="en-GB" dirty="0" smtClean="0"/>
              <a:t>Their basic needs have  not been met…….</a:t>
            </a:r>
            <a:endParaRPr lang="en-GB" dirty="0"/>
          </a:p>
        </p:txBody>
      </p:sp>
      <p:sp>
        <p:nvSpPr>
          <p:cNvPr id="3" name="Content Placeholder 2"/>
          <p:cNvSpPr>
            <a:spLocks noGrp="1"/>
          </p:cNvSpPr>
          <p:nvPr>
            <p:ph idx="4294967295"/>
          </p:nvPr>
        </p:nvSpPr>
        <p:spPr>
          <a:xfrm>
            <a:off x="1259632" y="2636839"/>
            <a:ext cx="7884368" cy="3312442"/>
          </a:xfrm>
        </p:spPr>
        <p:txBody>
          <a:bodyPr>
            <a:normAutofit/>
          </a:bodyPr>
          <a:lstStyle/>
          <a:p>
            <a:r>
              <a:rPr lang="en-GB" dirty="0" smtClean="0"/>
              <a:t>Out of the 29 young people:-</a:t>
            </a:r>
          </a:p>
          <a:p>
            <a:pPr lvl="1"/>
            <a:r>
              <a:rPr lang="en-GB" dirty="0" smtClean="0"/>
              <a:t>17 </a:t>
            </a:r>
            <a:r>
              <a:rPr lang="en-GB" dirty="0"/>
              <a:t>had problems with </a:t>
            </a:r>
            <a:r>
              <a:rPr lang="en-GB" dirty="0" smtClean="0"/>
              <a:t>sleeping </a:t>
            </a:r>
          </a:p>
          <a:p>
            <a:pPr lvl="1"/>
            <a:r>
              <a:rPr lang="en-GB" dirty="0" smtClean="0"/>
              <a:t>13 had problems </a:t>
            </a:r>
            <a:r>
              <a:rPr lang="en-GB" dirty="0"/>
              <a:t>with </a:t>
            </a:r>
            <a:r>
              <a:rPr lang="en-GB" dirty="0" smtClean="0"/>
              <a:t>eating</a:t>
            </a:r>
          </a:p>
          <a:p>
            <a:pPr lvl="1"/>
            <a:r>
              <a:rPr lang="en-GB" dirty="0" smtClean="0"/>
              <a:t> </a:t>
            </a:r>
            <a:r>
              <a:rPr lang="en-GB" dirty="0"/>
              <a:t>25 had serious housing problem </a:t>
            </a:r>
            <a:endParaRPr lang="en-GB" dirty="0" smtClean="0"/>
          </a:p>
          <a:p>
            <a:pPr lvl="1"/>
            <a:r>
              <a:rPr lang="en-GB" dirty="0" smtClean="0"/>
              <a:t>of </a:t>
            </a:r>
            <a:r>
              <a:rPr lang="en-GB" dirty="0"/>
              <a:t>which 14 faced </a:t>
            </a:r>
            <a:r>
              <a:rPr lang="en-GB" dirty="0" smtClean="0"/>
              <a:t>homelessness </a:t>
            </a:r>
          </a:p>
          <a:p>
            <a:pPr lvl="1"/>
            <a:r>
              <a:rPr lang="en-GB" dirty="0" smtClean="0"/>
              <a:t>19 </a:t>
            </a:r>
            <a:r>
              <a:rPr lang="en-GB" dirty="0"/>
              <a:t>had involvement in crime and </a:t>
            </a:r>
            <a:endParaRPr lang="en-GB" dirty="0" smtClean="0"/>
          </a:p>
          <a:p>
            <a:pPr lvl="1"/>
            <a:r>
              <a:rPr lang="en-GB" dirty="0" smtClean="0"/>
              <a:t>16 </a:t>
            </a:r>
            <a:r>
              <a:rPr lang="en-GB" dirty="0"/>
              <a:t>left school with no qualifications.</a:t>
            </a:r>
          </a:p>
        </p:txBody>
      </p:sp>
    </p:spTree>
    <p:extLst>
      <p:ext uri="{BB962C8B-B14F-4D97-AF65-F5344CB8AC3E}">
        <p14:creationId xmlns:p14="http://schemas.microsoft.com/office/powerpoint/2010/main" val="28314159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1518139"/>
            <a:ext cx="4572000" cy="707886"/>
          </a:xfrm>
          <a:prstGeom prst="rect">
            <a:avLst/>
          </a:prstGeom>
        </p:spPr>
        <p:txBody>
          <a:bodyPr>
            <a:spAutoFit/>
          </a:bodyPr>
          <a:lstStyle/>
          <a:p>
            <a:r>
              <a:rPr lang="en-GB" sz="2000" dirty="0"/>
              <a:t>‘Sometimes I want to kill myself when I’m in my flat’ – no TV, no nothing’. </a:t>
            </a:r>
          </a:p>
        </p:txBody>
      </p:sp>
      <p:sp>
        <p:nvSpPr>
          <p:cNvPr id="3" name="Rectangle 2"/>
          <p:cNvSpPr/>
          <p:nvPr/>
        </p:nvSpPr>
        <p:spPr>
          <a:xfrm>
            <a:off x="2286000" y="2551837"/>
            <a:ext cx="4572000" cy="1938992"/>
          </a:xfrm>
          <a:prstGeom prst="rect">
            <a:avLst/>
          </a:prstGeom>
        </p:spPr>
        <p:txBody>
          <a:bodyPr>
            <a:spAutoFit/>
          </a:bodyPr>
          <a:lstStyle/>
          <a:p>
            <a:r>
              <a:rPr lang="en-GB" sz="2000" dirty="0" smtClean="0"/>
              <a:t>“I was </a:t>
            </a:r>
            <a:r>
              <a:rPr lang="en-GB" sz="2000" dirty="0"/>
              <a:t>in a wave of crime, a wave of bullying, a wave </a:t>
            </a:r>
            <a:r>
              <a:rPr lang="en-GB" sz="2000" dirty="0" smtClean="0"/>
              <a:t>of…..a </a:t>
            </a:r>
            <a:r>
              <a:rPr lang="en-GB" sz="2000" dirty="0"/>
              <a:t>lot of things which really made me an unhappy person. It’s the trauma I experienced as a young person and stuff that I saw which made me go into that </a:t>
            </a:r>
            <a:r>
              <a:rPr lang="en-GB" sz="2000" dirty="0" smtClean="0"/>
              <a:t>stuff”. </a:t>
            </a:r>
            <a:endParaRPr lang="en-GB" sz="2000" dirty="0"/>
          </a:p>
        </p:txBody>
      </p:sp>
      <p:sp>
        <p:nvSpPr>
          <p:cNvPr id="4" name="Rectangle 3"/>
          <p:cNvSpPr/>
          <p:nvPr/>
        </p:nvSpPr>
        <p:spPr>
          <a:xfrm>
            <a:off x="539552" y="4869160"/>
            <a:ext cx="4572000" cy="1323439"/>
          </a:xfrm>
          <a:prstGeom prst="rect">
            <a:avLst/>
          </a:prstGeom>
        </p:spPr>
        <p:txBody>
          <a:bodyPr>
            <a:spAutoFit/>
          </a:bodyPr>
          <a:lstStyle/>
          <a:p>
            <a:r>
              <a:rPr lang="en-GB" sz="2000" dirty="0"/>
              <a:t>“I wasn’t getting on well with my </a:t>
            </a:r>
            <a:r>
              <a:rPr lang="en-GB" sz="2000" dirty="0" smtClean="0"/>
              <a:t>school work</a:t>
            </a:r>
            <a:r>
              <a:rPr lang="en-GB" sz="2000" dirty="0"/>
              <a:t>, I kept having problems understanding what to do</a:t>
            </a:r>
            <a:r>
              <a:rPr lang="en-GB" sz="2000" dirty="0" smtClean="0"/>
              <a:t>” (participant, 12 years) </a:t>
            </a:r>
            <a:endParaRPr lang="en-GB" sz="2000" dirty="0"/>
          </a:p>
        </p:txBody>
      </p:sp>
      <p:sp>
        <p:nvSpPr>
          <p:cNvPr id="5" name="Rectangle 4"/>
          <p:cNvSpPr/>
          <p:nvPr/>
        </p:nvSpPr>
        <p:spPr>
          <a:xfrm>
            <a:off x="5664607" y="5814653"/>
            <a:ext cx="2404826" cy="400110"/>
          </a:xfrm>
          <a:prstGeom prst="rect">
            <a:avLst/>
          </a:prstGeom>
        </p:spPr>
        <p:txBody>
          <a:bodyPr wrap="none">
            <a:spAutoFit/>
          </a:bodyPr>
          <a:lstStyle/>
          <a:p>
            <a:r>
              <a:rPr lang="en-GB" sz="2000" dirty="0"/>
              <a:t>“I smile all the time”</a:t>
            </a:r>
          </a:p>
        </p:txBody>
      </p:sp>
    </p:spTree>
    <p:extLst>
      <p:ext uri="{BB962C8B-B14F-4D97-AF65-F5344CB8AC3E}">
        <p14:creationId xmlns:p14="http://schemas.microsoft.com/office/powerpoint/2010/main" val="156310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792080"/>
            <a:ext cx="2345376" cy="1261872"/>
          </a:xfrm>
        </p:spPr>
        <p:txBody>
          <a:bodyPr/>
          <a:lstStyle/>
          <a:p>
            <a:r>
              <a:rPr lang="en-GB" sz="2800" b="1" dirty="0" smtClean="0"/>
              <a:t>Kids Company Interventions</a:t>
            </a:r>
            <a:endParaRPr lang="en-GB" sz="2800" b="1" dirty="0"/>
          </a:p>
        </p:txBody>
      </p:sp>
      <p:sp>
        <p:nvSpPr>
          <p:cNvPr id="4" name="Content Placeholder 3"/>
          <p:cNvSpPr>
            <a:spLocks noGrp="1"/>
          </p:cNvSpPr>
          <p:nvPr>
            <p:ph idx="1"/>
          </p:nvPr>
        </p:nvSpPr>
        <p:spPr>
          <a:xfrm>
            <a:off x="2971800" y="620688"/>
            <a:ext cx="5920680" cy="5749232"/>
          </a:xfrm>
        </p:spPr>
        <p:txBody>
          <a:bodyPr>
            <a:normAutofit fontScale="62500" lnSpcReduction="20000"/>
          </a:bodyPr>
          <a:lstStyle/>
          <a:p>
            <a:endParaRPr lang="en-GB" b="1" dirty="0" smtClean="0"/>
          </a:p>
          <a:p>
            <a:r>
              <a:rPr lang="en-GB" dirty="0"/>
              <a:t>Addressing trauma therapeutically to bring about healing and repair…</a:t>
            </a:r>
          </a:p>
          <a:p>
            <a:endParaRPr lang="en-GB" b="1" dirty="0" smtClean="0"/>
          </a:p>
          <a:p>
            <a:r>
              <a:rPr lang="en-GB" b="1" dirty="0" smtClean="0"/>
              <a:t>at </a:t>
            </a:r>
            <a:r>
              <a:rPr lang="en-GB" b="1" dirty="0"/>
              <a:t>the practical level</a:t>
            </a:r>
            <a:r>
              <a:rPr lang="en-GB" dirty="0"/>
              <a:t>, </a:t>
            </a:r>
            <a:r>
              <a:rPr lang="en-GB" dirty="0" smtClean="0"/>
              <a:t> </a:t>
            </a:r>
            <a:r>
              <a:rPr lang="en-GB" dirty="0"/>
              <a:t>direct provision of food  (meals in the centres), food vouchers, money for travel, paying rent; support for accommodation, furnishings, decorating (‘Colour a Child’s Life</a:t>
            </a:r>
            <a:r>
              <a:rPr lang="en-GB" dirty="0" smtClean="0"/>
              <a:t>’)</a:t>
            </a:r>
          </a:p>
          <a:p>
            <a:r>
              <a:rPr lang="en-GB" b="1" dirty="0" smtClean="0"/>
              <a:t>advocacy </a:t>
            </a:r>
            <a:r>
              <a:rPr lang="en-GB" b="1" dirty="0"/>
              <a:t>and negotiation </a:t>
            </a:r>
            <a:r>
              <a:rPr lang="en-GB" dirty="0"/>
              <a:t>with housing, children’s services, </a:t>
            </a:r>
            <a:r>
              <a:rPr lang="en-GB" dirty="0" smtClean="0"/>
              <a:t>UKBA </a:t>
            </a:r>
          </a:p>
          <a:p>
            <a:r>
              <a:rPr lang="en-GB" b="1" dirty="0" smtClean="0"/>
              <a:t>classes</a:t>
            </a:r>
            <a:r>
              <a:rPr lang="en-GB" dirty="0" smtClean="0"/>
              <a:t> </a:t>
            </a:r>
            <a:r>
              <a:rPr lang="en-GB" dirty="0"/>
              <a:t>for GCSE’s, bronze/silver/gold awards in dance, drama, art, photography, </a:t>
            </a:r>
            <a:r>
              <a:rPr lang="en-GB" dirty="0" smtClean="0"/>
              <a:t>fashion</a:t>
            </a:r>
          </a:p>
          <a:p>
            <a:r>
              <a:rPr lang="en-GB" b="1" dirty="0" smtClean="0"/>
              <a:t>activities</a:t>
            </a:r>
            <a:r>
              <a:rPr lang="en-GB" dirty="0" smtClean="0"/>
              <a:t> </a:t>
            </a:r>
            <a:r>
              <a:rPr lang="en-GB" dirty="0"/>
              <a:t>for younger children in the </a:t>
            </a:r>
            <a:r>
              <a:rPr lang="en-GB" dirty="0" smtClean="0"/>
              <a:t>centres</a:t>
            </a:r>
          </a:p>
          <a:p>
            <a:r>
              <a:rPr lang="en-GB" b="1" dirty="0" smtClean="0"/>
              <a:t>mentoring</a:t>
            </a:r>
            <a:r>
              <a:rPr lang="en-GB" dirty="0" smtClean="0"/>
              <a:t> </a:t>
            </a:r>
            <a:r>
              <a:rPr lang="en-GB" dirty="0"/>
              <a:t>and ‘positive experiences’ for school/college work, CVs, applications, work, apprenticeship applications, work </a:t>
            </a:r>
            <a:r>
              <a:rPr lang="en-GB" dirty="0" smtClean="0"/>
              <a:t>placements</a:t>
            </a:r>
          </a:p>
          <a:p>
            <a:r>
              <a:rPr lang="en-GB" b="1" dirty="0" smtClean="0"/>
              <a:t>physical </a:t>
            </a:r>
            <a:r>
              <a:rPr lang="en-GB" b="1" dirty="0"/>
              <a:t>fitness </a:t>
            </a:r>
            <a:r>
              <a:rPr lang="en-GB" dirty="0" smtClean="0"/>
              <a:t>facilities</a:t>
            </a:r>
          </a:p>
          <a:p>
            <a:r>
              <a:rPr lang="en-GB" b="1" dirty="0" smtClean="0"/>
              <a:t>camps</a:t>
            </a:r>
            <a:r>
              <a:rPr lang="en-GB" dirty="0" smtClean="0"/>
              <a:t> and </a:t>
            </a:r>
            <a:r>
              <a:rPr lang="en-GB" dirty="0"/>
              <a:t>expeditions; </a:t>
            </a:r>
            <a:r>
              <a:rPr lang="en-GB" b="1" dirty="0" smtClean="0"/>
              <a:t>shows</a:t>
            </a:r>
            <a:endParaRPr lang="en-GB" dirty="0" smtClean="0"/>
          </a:p>
          <a:p>
            <a:r>
              <a:rPr lang="en-GB" b="1" dirty="0" smtClean="0"/>
              <a:t>therapies</a:t>
            </a:r>
            <a:r>
              <a:rPr lang="en-GB" dirty="0" smtClean="0"/>
              <a:t> </a:t>
            </a:r>
            <a:r>
              <a:rPr lang="en-GB" dirty="0"/>
              <a:t>of various modalities and </a:t>
            </a:r>
            <a:r>
              <a:rPr lang="en-GB" dirty="0" smtClean="0"/>
              <a:t>massage </a:t>
            </a:r>
            <a:endParaRPr lang="en-GB" dirty="0"/>
          </a:p>
        </p:txBody>
      </p:sp>
      <p:sp>
        <p:nvSpPr>
          <p:cNvPr id="5" name="Text Placeholder 4"/>
          <p:cNvSpPr>
            <a:spLocks noGrp="1"/>
          </p:cNvSpPr>
          <p:nvPr>
            <p:ph type="body" sz="half" idx="2"/>
          </p:nvPr>
        </p:nvSpPr>
        <p:spPr>
          <a:xfrm>
            <a:off x="251520" y="2130552"/>
            <a:ext cx="2448271" cy="4243615"/>
          </a:xfrm>
        </p:spPr>
        <p:txBody>
          <a:bodyPr>
            <a:normAutofit/>
          </a:bodyPr>
          <a:lstStyle/>
          <a:p>
            <a:r>
              <a:rPr lang="en-GB" sz="2000" dirty="0" smtClean="0"/>
              <a:t>“the comprehensiveness </a:t>
            </a:r>
            <a:r>
              <a:rPr lang="en-GB" sz="2000" dirty="0"/>
              <a:t>of the provision, the volume of work and the teamwork involved are key </a:t>
            </a:r>
            <a:r>
              <a:rPr lang="en-GB" sz="2000" dirty="0" smtClean="0"/>
              <a:t>features”</a:t>
            </a:r>
            <a:endParaRPr lang="en-GB" sz="2000" dirty="0"/>
          </a:p>
        </p:txBody>
      </p:sp>
    </p:spTree>
    <p:extLst>
      <p:ext uri="{BB962C8B-B14F-4D97-AF65-F5344CB8AC3E}">
        <p14:creationId xmlns:p14="http://schemas.microsoft.com/office/powerpoint/2010/main" val="1380032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79912" y="1916832"/>
            <a:ext cx="4572000" cy="2246769"/>
          </a:xfrm>
          <a:prstGeom prst="rect">
            <a:avLst/>
          </a:prstGeom>
        </p:spPr>
        <p:txBody>
          <a:bodyPr>
            <a:spAutoFit/>
          </a:bodyPr>
          <a:lstStyle/>
          <a:p>
            <a:pPr lvl="0" algn="just">
              <a:spcBef>
                <a:spcPct val="20000"/>
              </a:spcBef>
              <a:buClr>
                <a:srgbClr val="4F81BD"/>
              </a:buClr>
              <a:buSzPct val="85000"/>
            </a:pPr>
            <a:r>
              <a:rPr lang="en-GB" sz="2000" dirty="0">
                <a:solidFill>
                  <a:prstClr val="black"/>
                </a:solidFill>
              </a:rPr>
              <a:t>“If you genuinely need someone to talk to there’s someone here that will listen to you. No misconceptions, unlike other agencies. Unconditional attention, round the clock. There are no “empty promises” at Kids Company.” </a:t>
            </a:r>
          </a:p>
        </p:txBody>
      </p:sp>
      <p:sp>
        <p:nvSpPr>
          <p:cNvPr id="3" name="Rectangle 2"/>
          <p:cNvSpPr/>
          <p:nvPr/>
        </p:nvSpPr>
        <p:spPr>
          <a:xfrm>
            <a:off x="445239" y="4515985"/>
            <a:ext cx="4572000" cy="1938992"/>
          </a:xfrm>
          <a:prstGeom prst="rect">
            <a:avLst/>
          </a:prstGeom>
        </p:spPr>
        <p:txBody>
          <a:bodyPr>
            <a:spAutoFit/>
          </a:bodyPr>
          <a:lstStyle/>
          <a:p>
            <a:pPr algn="just"/>
            <a:r>
              <a:rPr lang="en-GB" sz="2000" dirty="0"/>
              <a:t>“The people here to support us are doing a terrific job like we may not act like it, but we are grateful no matter how much we swear at you, no matter how much we cuss at you. It all comes from a loving place” </a:t>
            </a:r>
          </a:p>
        </p:txBody>
      </p:sp>
      <p:sp>
        <p:nvSpPr>
          <p:cNvPr id="4" name="Rectangle 3"/>
          <p:cNvSpPr/>
          <p:nvPr/>
        </p:nvSpPr>
        <p:spPr>
          <a:xfrm>
            <a:off x="1594026" y="1124744"/>
            <a:ext cx="4064382" cy="400110"/>
          </a:xfrm>
          <a:prstGeom prst="rect">
            <a:avLst/>
          </a:prstGeom>
        </p:spPr>
        <p:txBody>
          <a:bodyPr wrap="none">
            <a:spAutoFit/>
          </a:bodyPr>
          <a:lstStyle/>
          <a:p>
            <a:r>
              <a:rPr lang="en-GB" sz="2000" dirty="0"/>
              <a:t>“I love my keyworker, she’s great” </a:t>
            </a:r>
          </a:p>
        </p:txBody>
      </p:sp>
      <p:sp>
        <p:nvSpPr>
          <p:cNvPr id="5" name="Rectangle 4"/>
          <p:cNvSpPr/>
          <p:nvPr/>
        </p:nvSpPr>
        <p:spPr>
          <a:xfrm>
            <a:off x="667854" y="2431437"/>
            <a:ext cx="2509020" cy="584775"/>
          </a:xfrm>
          <a:prstGeom prst="rect">
            <a:avLst/>
          </a:prstGeom>
        </p:spPr>
        <p:txBody>
          <a:bodyPr wrap="none">
            <a:spAutoFit/>
          </a:bodyPr>
          <a:lstStyle/>
          <a:p>
            <a:r>
              <a:rPr lang="en-GB" sz="3200" b="1" dirty="0">
                <a:solidFill>
                  <a:srgbClr val="002060"/>
                </a:solidFill>
              </a:rPr>
              <a:t>Keyworkers</a:t>
            </a:r>
          </a:p>
        </p:txBody>
      </p:sp>
    </p:spTree>
    <p:extLst>
      <p:ext uri="{BB962C8B-B14F-4D97-AF65-F5344CB8AC3E}">
        <p14:creationId xmlns:p14="http://schemas.microsoft.com/office/powerpoint/2010/main" val="1732896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Outcomes</a:t>
            </a:r>
            <a:endParaRPr lang="en-GB" dirty="0"/>
          </a:p>
        </p:txBody>
      </p:sp>
      <p:sp>
        <p:nvSpPr>
          <p:cNvPr id="3" name="Content Placeholder 2"/>
          <p:cNvSpPr>
            <a:spLocks noGrp="1"/>
          </p:cNvSpPr>
          <p:nvPr>
            <p:ph idx="1"/>
          </p:nvPr>
        </p:nvSpPr>
        <p:spPr/>
        <p:txBody>
          <a:bodyPr/>
          <a:lstStyle/>
          <a:p>
            <a:pPr marL="342900" lvl="0" indent="-342900" algn="just">
              <a:buFont typeface="Symbol"/>
              <a:buChar char=""/>
            </a:pPr>
            <a:r>
              <a:rPr lang="en-GB" dirty="0"/>
              <a:t>reduced risks to personal safety</a:t>
            </a:r>
          </a:p>
          <a:p>
            <a:pPr marL="342900" lvl="0" indent="-342900" algn="just">
              <a:buFont typeface="Symbol"/>
              <a:buChar char=""/>
            </a:pPr>
            <a:r>
              <a:rPr lang="en-GB" dirty="0"/>
              <a:t>increased stability in practical living (housing, finance, legal status)</a:t>
            </a:r>
          </a:p>
          <a:p>
            <a:pPr marL="342900" lvl="0" indent="-342900" algn="just">
              <a:buFont typeface="Symbol"/>
              <a:buChar char=""/>
            </a:pPr>
            <a:r>
              <a:rPr lang="en-GB" dirty="0"/>
              <a:t>being in education and achieving educationally and/or in employment</a:t>
            </a:r>
          </a:p>
          <a:p>
            <a:pPr marL="342900" lvl="0" indent="-342900" algn="just">
              <a:buFont typeface="Symbol"/>
              <a:buChar char=""/>
            </a:pPr>
            <a:r>
              <a:rPr lang="en-GB" dirty="0"/>
              <a:t>improvements in mental well-being, including self-esteem, self- confidence and reduced mental ill health</a:t>
            </a:r>
          </a:p>
          <a:p>
            <a:pPr marL="342900" lvl="0" indent="-342900" algn="just">
              <a:buFont typeface="Symbol"/>
              <a:buChar char=""/>
            </a:pPr>
            <a:r>
              <a:rPr lang="en-GB" dirty="0"/>
              <a:t>reduction or cessation of offending behaviours</a:t>
            </a:r>
          </a:p>
          <a:p>
            <a:pPr marL="342900" lvl="0" indent="-342900" algn="just">
              <a:buFont typeface="Symbol"/>
              <a:buChar char=""/>
            </a:pPr>
            <a:r>
              <a:rPr lang="en-GB" dirty="0"/>
              <a:t>raised aspirations (and working towards putting these into practice)</a:t>
            </a:r>
          </a:p>
          <a:p>
            <a:pPr marL="342900" lvl="0" indent="-342900" algn="just">
              <a:buFont typeface="Symbol"/>
              <a:buChar char=""/>
            </a:pPr>
            <a:r>
              <a:rPr lang="en-GB" dirty="0"/>
              <a:t>improved interpersonal and familial relationships</a:t>
            </a:r>
          </a:p>
          <a:p>
            <a:endParaRPr lang="en-GB" dirty="0"/>
          </a:p>
        </p:txBody>
      </p:sp>
    </p:spTree>
    <p:extLst>
      <p:ext uri="{BB962C8B-B14F-4D97-AF65-F5344CB8AC3E}">
        <p14:creationId xmlns:p14="http://schemas.microsoft.com/office/powerpoint/2010/main" val="1069252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 of Outcomes</a:t>
            </a:r>
            <a:endParaRPr lang="en-GB" dirty="0"/>
          </a:p>
        </p:txBody>
      </p:sp>
      <p:sp>
        <p:nvSpPr>
          <p:cNvPr id="3" name="Content Placeholder 2"/>
          <p:cNvSpPr>
            <a:spLocks noGrp="1"/>
          </p:cNvSpPr>
          <p:nvPr>
            <p:ph idx="1"/>
          </p:nvPr>
        </p:nvSpPr>
        <p:spPr/>
        <p:txBody>
          <a:bodyPr/>
          <a:lstStyle/>
          <a:p>
            <a:r>
              <a:rPr lang="en-GB" dirty="0" smtClean="0"/>
              <a:t>All young people made gains</a:t>
            </a:r>
            <a:r>
              <a:rPr lang="en-GB" dirty="0"/>
              <a:t> </a:t>
            </a:r>
            <a:r>
              <a:rPr lang="en-GB" dirty="0" smtClean="0"/>
              <a:t>in some areas, increasing achievement and reducing adversities</a:t>
            </a:r>
          </a:p>
          <a:p>
            <a:r>
              <a:rPr lang="en-GB" dirty="0" smtClean="0"/>
              <a:t>Most continue to face challenges</a:t>
            </a:r>
          </a:p>
          <a:p>
            <a:r>
              <a:rPr lang="en-GB" dirty="0" smtClean="0"/>
              <a:t>Positive outcomes (gains) outweighed continuing challenges for 13/22</a:t>
            </a:r>
          </a:p>
          <a:p>
            <a:r>
              <a:rPr lang="en-GB" dirty="0" smtClean="0"/>
              <a:t>Additionally, the in-depth working continually addresses new challenges as they occur</a:t>
            </a:r>
          </a:p>
          <a:p>
            <a:r>
              <a:rPr lang="en-GB" dirty="0" smtClean="0"/>
              <a:t>Prevention of some potentially negative outcomes is not captured directly (e.g. prevention of family breakdown, school exclusion </a:t>
            </a:r>
            <a:r>
              <a:rPr lang="en-GB" dirty="0" err="1" smtClean="0"/>
              <a:t>etc</a:t>
            </a:r>
            <a:r>
              <a:rPr lang="en-GB" dirty="0" smtClean="0"/>
              <a:t>)</a:t>
            </a:r>
          </a:p>
          <a:p>
            <a:r>
              <a:rPr lang="en-GB" b="1" dirty="0" smtClean="0"/>
              <a:t>‘The Spiral of fluctuations’ </a:t>
            </a:r>
          </a:p>
          <a:p>
            <a:endParaRPr lang="en-GB" dirty="0" smtClean="0"/>
          </a:p>
        </p:txBody>
      </p:sp>
    </p:spTree>
    <p:extLst>
      <p:ext uri="{BB962C8B-B14F-4D97-AF65-F5344CB8AC3E}">
        <p14:creationId xmlns:p14="http://schemas.microsoft.com/office/powerpoint/2010/main" val="769415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317183151"/>
              </p:ext>
            </p:extLst>
          </p:nvPr>
        </p:nvGraphicFramePr>
        <p:xfrm>
          <a:off x="1043608" y="1052736"/>
          <a:ext cx="6984776"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545887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4537" y="692696"/>
            <a:ext cx="4572000" cy="1569660"/>
          </a:xfrm>
          <a:prstGeom prst="rect">
            <a:avLst/>
          </a:prstGeom>
        </p:spPr>
        <p:txBody>
          <a:bodyPr>
            <a:spAutoFit/>
          </a:bodyPr>
          <a:lstStyle/>
          <a:p>
            <a:r>
              <a:rPr lang="en-GB" dirty="0" smtClean="0"/>
              <a:t> </a:t>
            </a:r>
            <a:r>
              <a:rPr lang="en-GB" sz="2400" dirty="0"/>
              <a:t>‘It gives me pride to get </a:t>
            </a:r>
            <a:r>
              <a:rPr lang="en-GB" sz="2400" dirty="0" smtClean="0"/>
              <a:t>(good grades at university). </a:t>
            </a:r>
            <a:r>
              <a:rPr lang="en-GB" sz="2400" dirty="0"/>
              <a:t>Is this really mine? I couldn’t believe it’.</a:t>
            </a:r>
          </a:p>
        </p:txBody>
      </p:sp>
      <p:sp>
        <p:nvSpPr>
          <p:cNvPr id="3" name="Rectangle 2"/>
          <p:cNvSpPr/>
          <p:nvPr/>
        </p:nvSpPr>
        <p:spPr>
          <a:xfrm>
            <a:off x="4067944" y="2132856"/>
            <a:ext cx="4572000" cy="1631216"/>
          </a:xfrm>
          <a:prstGeom prst="rect">
            <a:avLst/>
          </a:prstGeom>
        </p:spPr>
        <p:txBody>
          <a:bodyPr>
            <a:spAutoFit/>
          </a:bodyPr>
          <a:lstStyle/>
          <a:p>
            <a:r>
              <a:rPr lang="en-GB" sz="2000" dirty="0"/>
              <a:t>“you get to be yourself and just have fun and join with loads of different activities and meet new people and just express yourself and have fun</a:t>
            </a:r>
            <a:r>
              <a:rPr lang="en-GB" sz="2000" dirty="0" smtClean="0"/>
              <a:t>” (11 year old about </a:t>
            </a:r>
            <a:r>
              <a:rPr lang="en-GB" sz="2000" dirty="0" err="1" smtClean="0"/>
              <a:t>Kenbury</a:t>
            </a:r>
            <a:r>
              <a:rPr lang="en-GB" sz="2000" dirty="0" smtClean="0"/>
              <a:t>)</a:t>
            </a:r>
            <a:endParaRPr lang="en-GB" sz="2000" dirty="0"/>
          </a:p>
        </p:txBody>
      </p:sp>
      <p:sp>
        <p:nvSpPr>
          <p:cNvPr id="4" name="Rectangle 3"/>
          <p:cNvSpPr/>
          <p:nvPr/>
        </p:nvSpPr>
        <p:spPr>
          <a:xfrm>
            <a:off x="827584" y="4149080"/>
            <a:ext cx="7632848" cy="2246769"/>
          </a:xfrm>
          <a:prstGeom prst="rect">
            <a:avLst/>
          </a:prstGeom>
        </p:spPr>
        <p:txBody>
          <a:bodyPr wrap="square">
            <a:spAutoFit/>
          </a:bodyPr>
          <a:lstStyle/>
          <a:p>
            <a:r>
              <a:rPr lang="en-GB" sz="2000" dirty="0"/>
              <a:t>“…now and again I’ve got myself into little predicaments because obviously there’s still people around me….like a lot of my friends are still caught up in a lot of things so obviously I’m </a:t>
            </a:r>
            <a:r>
              <a:rPr lang="en-GB" sz="2000" dirty="0" err="1"/>
              <a:t>gonna</a:t>
            </a:r>
            <a:r>
              <a:rPr lang="en-GB" sz="2000" dirty="0"/>
              <a:t> be around certain </a:t>
            </a:r>
            <a:r>
              <a:rPr lang="en-GB" sz="2000" dirty="0" smtClean="0"/>
              <a:t>situations. ……..Kids </a:t>
            </a:r>
            <a:r>
              <a:rPr lang="en-GB" sz="2000" dirty="0"/>
              <a:t>Company has just given me the knowledge to kind of see like you’ve got options, your choice if you </a:t>
            </a:r>
            <a:r>
              <a:rPr lang="en-GB" sz="2000" dirty="0" err="1"/>
              <a:t>wanna</a:t>
            </a:r>
            <a:r>
              <a:rPr lang="en-GB" sz="2000" dirty="0"/>
              <a:t> do it you do it, but you know there might be some unfortunate consequences”</a:t>
            </a:r>
          </a:p>
        </p:txBody>
      </p:sp>
    </p:spTree>
    <p:extLst>
      <p:ext uri="{BB962C8B-B14F-4D97-AF65-F5344CB8AC3E}">
        <p14:creationId xmlns:p14="http://schemas.microsoft.com/office/powerpoint/2010/main" val="198347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How do the interventions support better outcomes for young people?</a:t>
            </a:r>
            <a:endParaRPr lang="en-GB" dirty="0"/>
          </a:p>
        </p:txBody>
      </p:sp>
      <p:sp>
        <p:nvSpPr>
          <p:cNvPr id="3" name="Content Placeholder 2"/>
          <p:cNvSpPr>
            <a:spLocks noGrp="1"/>
          </p:cNvSpPr>
          <p:nvPr>
            <p:ph idx="1"/>
          </p:nvPr>
        </p:nvSpPr>
        <p:spPr/>
        <p:txBody>
          <a:bodyPr/>
          <a:lstStyle/>
          <a:p>
            <a:r>
              <a:rPr lang="en-GB" dirty="0" smtClean="0"/>
              <a:t>The Kids Company relational/attachment/holistic approach:</a:t>
            </a:r>
          </a:p>
          <a:p>
            <a:pPr lvl="1"/>
            <a:r>
              <a:rPr lang="en-GB" dirty="0" smtClean="0"/>
              <a:t>Develops resilience to adversity</a:t>
            </a:r>
          </a:p>
          <a:p>
            <a:pPr lvl="1"/>
            <a:r>
              <a:rPr lang="en-GB" dirty="0" smtClean="0"/>
              <a:t>Provides social capital to assist the transition to adulthood</a:t>
            </a:r>
          </a:p>
          <a:p>
            <a:pPr lvl="1"/>
            <a:r>
              <a:rPr lang="en-GB" dirty="0" smtClean="0"/>
              <a:t>Supports investments in competences, aspirations  and achievements</a:t>
            </a:r>
          </a:p>
          <a:p>
            <a:endParaRPr lang="en-GB" dirty="0"/>
          </a:p>
          <a:p>
            <a:pPr marL="0" indent="0" algn="ctr">
              <a:buNone/>
            </a:pPr>
            <a:r>
              <a:rPr lang="en-GB" dirty="0" smtClean="0">
                <a:solidFill>
                  <a:srgbClr val="FF0000"/>
                </a:solidFill>
              </a:rPr>
              <a:t>Love + ‘agency’ = potential for change! </a:t>
            </a:r>
          </a:p>
          <a:p>
            <a:endParaRPr lang="en-GB" dirty="0" smtClean="0"/>
          </a:p>
          <a:p>
            <a:pPr marL="0" indent="0" algn="ctr">
              <a:buNone/>
            </a:pPr>
            <a:r>
              <a:rPr lang="en-GB" dirty="0" smtClean="0"/>
              <a:t>“I decided I loved physical fitness more than I loved cannabis”</a:t>
            </a:r>
          </a:p>
          <a:p>
            <a:endParaRPr lang="en-GB" dirty="0"/>
          </a:p>
        </p:txBody>
      </p:sp>
    </p:spTree>
    <p:extLst>
      <p:ext uri="{BB962C8B-B14F-4D97-AF65-F5344CB8AC3E}">
        <p14:creationId xmlns:p14="http://schemas.microsoft.com/office/powerpoint/2010/main" val="3703480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59632" y="1556792"/>
            <a:ext cx="6264696" cy="4739759"/>
          </a:xfrm>
          <a:prstGeom prst="rect">
            <a:avLst/>
          </a:prstGeom>
          <a:ln cmpd="thickThin">
            <a:solidFill>
              <a:srgbClr val="002060"/>
            </a:solidFill>
          </a:ln>
        </p:spPr>
        <p:txBody>
          <a:bodyPr wrap="square">
            <a:spAutoFit/>
          </a:bodyPr>
          <a:lstStyle/>
          <a:p>
            <a:pPr algn="ctr"/>
            <a:r>
              <a:rPr lang="en-GB" sz="2800" dirty="0" smtClean="0">
                <a:solidFill>
                  <a:srgbClr val="002060"/>
                </a:solidFill>
              </a:rPr>
              <a:t>A QUALITATIVE EVALUATION OF KIDS COMPANY’S ‘LEGIT LIVING’ PROGRAMME</a:t>
            </a:r>
          </a:p>
          <a:p>
            <a:pPr algn="ctr"/>
            <a:endParaRPr lang="en-GB" sz="2800" dirty="0" smtClean="0">
              <a:solidFill>
                <a:srgbClr val="002060"/>
              </a:solidFill>
            </a:endParaRPr>
          </a:p>
          <a:p>
            <a:pPr lvl="0"/>
            <a:r>
              <a:rPr lang="en-GB" sz="2400" dirty="0">
                <a:solidFill>
                  <a:srgbClr val="002060"/>
                </a:solidFill>
              </a:rPr>
              <a:t>Stephen Briggs, Hannah </a:t>
            </a:r>
            <a:r>
              <a:rPr lang="en-GB" sz="2400" dirty="0" err="1">
                <a:solidFill>
                  <a:srgbClr val="002060"/>
                </a:solidFill>
              </a:rPr>
              <a:t>Linford</a:t>
            </a:r>
            <a:r>
              <a:rPr lang="en-GB" sz="2400" dirty="0">
                <a:solidFill>
                  <a:srgbClr val="002060"/>
                </a:solidFill>
              </a:rPr>
              <a:t>, Lorraine </a:t>
            </a:r>
            <a:r>
              <a:rPr lang="en-GB" sz="2400" dirty="0" err="1">
                <a:solidFill>
                  <a:srgbClr val="002060"/>
                </a:solidFill>
              </a:rPr>
              <a:t>Ainscow</a:t>
            </a:r>
            <a:r>
              <a:rPr lang="en-GB" sz="2400" dirty="0">
                <a:solidFill>
                  <a:srgbClr val="002060"/>
                </a:solidFill>
              </a:rPr>
              <a:t>, </a:t>
            </a:r>
            <a:r>
              <a:rPr lang="en-GB" sz="2400" dirty="0" err="1">
                <a:solidFill>
                  <a:srgbClr val="002060"/>
                </a:solidFill>
              </a:rPr>
              <a:t>Aayesha</a:t>
            </a:r>
            <a:r>
              <a:rPr lang="en-GB" sz="2400" dirty="0">
                <a:solidFill>
                  <a:srgbClr val="002060"/>
                </a:solidFill>
              </a:rPr>
              <a:t> </a:t>
            </a:r>
            <a:r>
              <a:rPr lang="en-GB" sz="2400" dirty="0" err="1">
                <a:solidFill>
                  <a:srgbClr val="002060"/>
                </a:solidFill>
              </a:rPr>
              <a:t>Mulla</a:t>
            </a:r>
            <a:r>
              <a:rPr lang="en-GB" sz="2400" dirty="0">
                <a:solidFill>
                  <a:srgbClr val="002060"/>
                </a:solidFill>
              </a:rPr>
              <a:t>, Andrew </a:t>
            </a:r>
            <a:r>
              <a:rPr lang="en-GB" sz="2400" dirty="0" smtClean="0">
                <a:solidFill>
                  <a:srgbClr val="002060"/>
                </a:solidFill>
              </a:rPr>
              <a:t>Whittaker</a:t>
            </a:r>
          </a:p>
          <a:p>
            <a:pPr lvl="0"/>
            <a:endParaRPr lang="en-GB" sz="2400" dirty="0">
              <a:solidFill>
                <a:srgbClr val="002060"/>
              </a:solidFill>
            </a:endParaRPr>
          </a:p>
          <a:p>
            <a:pPr lvl="0" algn="ctr"/>
            <a:r>
              <a:rPr lang="en-GB" sz="2400" dirty="0">
                <a:solidFill>
                  <a:srgbClr val="002060"/>
                </a:solidFill>
              </a:rPr>
              <a:t>The </a:t>
            </a:r>
            <a:r>
              <a:rPr lang="en-GB" sz="2400" dirty="0" err="1">
                <a:solidFill>
                  <a:srgbClr val="002060"/>
                </a:solidFill>
              </a:rPr>
              <a:t>Tavistock</a:t>
            </a:r>
            <a:r>
              <a:rPr lang="en-GB" sz="2400" dirty="0">
                <a:solidFill>
                  <a:srgbClr val="002060"/>
                </a:solidFill>
              </a:rPr>
              <a:t> Clinic, UK </a:t>
            </a:r>
          </a:p>
          <a:p>
            <a:pPr lvl="0" algn="ctr"/>
            <a:r>
              <a:rPr lang="en-GB" sz="2400" dirty="0">
                <a:solidFill>
                  <a:srgbClr val="002060"/>
                </a:solidFill>
              </a:rPr>
              <a:t>with Stephen Briggs Consulting</a:t>
            </a:r>
          </a:p>
          <a:p>
            <a:pPr lvl="0" algn="ctr"/>
            <a:r>
              <a:rPr lang="en-GB" sz="2400" dirty="0">
                <a:solidFill>
                  <a:srgbClr val="002060"/>
                </a:solidFill>
              </a:rPr>
              <a:t>2011- 2013</a:t>
            </a:r>
          </a:p>
          <a:p>
            <a:pPr algn="ctr"/>
            <a:endParaRPr lang="en-GB" sz="2800" dirty="0" smtClean="0">
              <a:solidFill>
                <a:srgbClr val="002060"/>
              </a:solidFill>
            </a:endParaRPr>
          </a:p>
          <a:p>
            <a:pPr algn="ctr"/>
            <a:endParaRPr lang="en-GB" dirty="0"/>
          </a:p>
        </p:txBody>
      </p:sp>
    </p:spTree>
    <p:extLst>
      <p:ext uri="{BB962C8B-B14F-4D97-AF65-F5344CB8AC3E}">
        <p14:creationId xmlns:p14="http://schemas.microsoft.com/office/powerpoint/2010/main" val="19278663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a:t>
            </a:r>
            <a:endParaRPr lang="en-GB" dirty="0"/>
          </a:p>
        </p:txBody>
      </p:sp>
      <p:sp>
        <p:nvSpPr>
          <p:cNvPr id="3" name="Content Placeholder 2"/>
          <p:cNvSpPr>
            <a:spLocks noGrp="1"/>
          </p:cNvSpPr>
          <p:nvPr>
            <p:ph idx="1"/>
          </p:nvPr>
        </p:nvSpPr>
        <p:spPr>
          <a:xfrm>
            <a:off x="457200" y="1340768"/>
            <a:ext cx="8291264" cy="5136232"/>
          </a:xfrm>
        </p:spPr>
        <p:txBody>
          <a:bodyPr>
            <a:normAutofit fontScale="92500" lnSpcReduction="20000"/>
          </a:bodyPr>
          <a:lstStyle/>
          <a:p>
            <a:r>
              <a:rPr lang="en-GB" dirty="0" smtClean="0"/>
              <a:t>The study used QLI methods to generate nuanced, contextualised data about process and outcomes for a sample of kids</a:t>
            </a:r>
          </a:p>
          <a:p>
            <a:r>
              <a:rPr lang="en-GB" dirty="0" smtClean="0"/>
              <a:t>This sample had extensive and serious experiences of abuse and deprivation in their childhood/adolescent years causing severe difficulties across all aspects of their development and functioning</a:t>
            </a:r>
          </a:p>
          <a:p>
            <a:r>
              <a:rPr lang="en-GB" dirty="0" smtClean="0"/>
              <a:t>The holistic, ‘wrap around’ model of care fits the needs of these young people; the extent of their needs and the intensity of the input varies according to the extent of the prior deprivation and trauma</a:t>
            </a:r>
          </a:p>
          <a:p>
            <a:r>
              <a:rPr lang="en-GB" dirty="0" smtClean="0"/>
              <a:t>All young people demonstrated improved outcomes (in 1 or more of the 6 key areas)l these are impressive for this sample</a:t>
            </a:r>
          </a:p>
          <a:p>
            <a:r>
              <a:rPr lang="en-GB" dirty="0" smtClean="0"/>
              <a:t>The outcomes are subject to fluctuation rather than linear; setbacks generate new challenges</a:t>
            </a:r>
          </a:p>
          <a:p>
            <a:r>
              <a:rPr lang="en-GB" dirty="0" smtClean="0"/>
              <a:t>The young people focussed on the relationships with Kids Company as central to their investments and improvements</a:t>
            </a:r>
          </a:p>
        </p:txBody>
      </p:sp>
    </p:spTree>
    <p:extLst>
      <p:ext uri="{BB962C8B-B14F-4D97-AF65-F5344CB8AC3E}">
        <p14:creationId xmlns:p14="http://schemas.microsoft.com/office/powerpoint/2010/main" val="2452316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5536" y="980728"/>
            <a:ext cx="3816424" cy="2554545"/>
          </a:xfrm>
          <a:prstGeom prst="rect">
            <a:avLst/>
          </a:prstGeom>
        </p:spPr>
        <p:txBody>
          <a:bodyPr wrap="square">
            <a:spAutoFit/>
          </a:bodyPr>
          <a:lstStyle/>
          <a:p>
            <a:r>
              <a:rPr lang="en-GB" sz="2000" dirty="0">
                <a:solidFill>
                  <a:srgbClr val="002060"/>
                </a:solidFill>
              </a:rPr>
              <a:t>“I’ve matured quickly because of what happened in my life…. from age 4, I’ve been looking after my </a:t>
            </a:r>
            <a:r>
              <a:rPr lang="en-GB" sz="2000" dirty="0" smtClean="0">
                <a:solidFill>
                  <a:srgbClr val="002060"/>
                </a:solidFill>
              </a:rPr>
              <a:t>family… we didn’t </a:t>
            </a:r>
            <a:r>
              <a:rPr lang="en-GB" sz="2000" dirty="0">
                <a:solidFill>
                  <a:srgbClr val="002060"/>
                </a:solidFill>
              </a:rPr>
              <a:t>really have that much food, clothes....we didn’t know when we was </a:t>
            </a:r>
            <a:r>
              <a:rPr lang="en-GB" sz="2000" dirty="0" err="1">
                <a:solidFill>
                  <a:srgbClr val="002060"/>
                </a:solidFill>
              </a:rPr>
              <a:t>gonna</a:t>
            </a:r>
            <a:r>
              <a:rPr lang="en-GB" sz="2000" dirty="0">
                <a:solidFill>
                  <a:srgbClr val="002060"/>
                </a:solidFill>
              </a:rPr>
              <a:t> eat, how long the food was </a:t>
            </a:r>
            <a:r>
              <a:rPr lang="en-GB" sz="2000" dirty="0" err="1">
                <a:solidFill>
                  <a:srgbClr val="002060"/>
                </a:solidFill>
              </a:rPr>
              <a:t>gonna</a:t>
            </a:r>
            <a:r>
              <a:rPr lang="en-GB" sz="2000" dirty="0">
                <a:solidFill>
                  <a:srgbClr val="002060"/>
                </a:solidFill>
              </a:rPr>
              <a:t> </a:t>
            </a:r>
            <a:r>
              <a:rPr lang="en-GB" sz="2000" dirty="0" smtClean="0">
                <a:solidFill>
                  <a:srgbClr val="002060"/>
                </a:solidFill>
              </a:rPr>
              <a:t>last”</a:t>
            </a:r>
            <a:endParaRPr lang="en-GB" sz="2000" dirty="0">
              <a:solidFill>
                <a:srgbClr val="002060"/>
              </a:solidFill>
            </a:endParaRPr>
          </a:p>
        </p:txBody>
      </p:sp>
      <p:sp>
        <p:nvSpPr>
          <p:cNvPr id="5" name="Rectangle 4"/>
          <p:cNvSpPr/>
          <p:nvPr/>
        </p:nvSpPr>
        <p:spPr>
          <a:xfrm>
            <a:off x="3635895" y="3541107"/>
            <a:ext cx="4104457" cy="707886"/>
          </a:xfrm>
          <a:prstGeom prst="rect">
            <a:avLst/>
          </a:prstGeom>
        </p:spPr>
        <p:txBody>
          <a:bodyPr wrap="square">
            <a:spAutoFit/>
          </a:bodyPr>
          <a:lstStyle/>
          <a:p>
            <a:r>
              <a:rPr lang="en-GB" sz="2000" b="1" dirty="0">
                <a:solidFill>
                  <a:srgbClr val="7030A0"/>
                </a:solidFill>
              </a:rPr>
              <a:t>“I didn’t know how to like talk to people” </a:t>
            </a:r>
          </a:p>
        </p:txBody>
      </p:sp>
      <p:sp>
        <p:nvSpPr>
          <p:cNvPr id="6" name="Rectangle 5"/>
          <p:cNvSpPr/>
          <p:nvPr/>
        </p:nvSpPr>
        <p:spPr>
          <a:xfrm>
            <a:off x="4782957" y="1268760"/>
            <a:ext cx="4123339" cy="1631216"/>
          </a:xfrm>
          <a:prstGeom prst="rect">
            <a:avLst/>
          </a:prstGeom>
        </p:spPr>
        <p:txBody>
          <a:bodyPr wrap="square">
            <a:spAutoFit/>
          </a:bodyPr>
          <a:lstStyle/>
          <a:p>
            <a:r>
              <a:rPr lang="en-GB" sz="2000" dirty="0">
                <a:solidFill>
                  <a:srgbClr val="00B0F0"/>
                </a:solidFill>
              </a:rPr>
              <a:t>“I don’t like talking about stuff. I tend to bury it until I explode. I don’t want to talk to anyone…[but]......just stay in bed, hide away, hope it goes away”.</a:t>
            </a:r>
          </a:p>
        </p:txBody>
      </p:sp>
      <p:sp>
        <p:nvSpPr>
          <p:cNvPr id="7" name="Rectangle 6"/>
          <p:cNvSpPr/>
          <p:nvPr/>
        </p:nvSpPr>
        <p:spPr>
          <a:xfrm>
            <a:off x="683567" y="4581128"/>
            <a:ext cx="7632847" cy="1323439"/>
          </a:xfrm>
          <a:prstGeom prst="rect">
            <a:avLst/>
          </a:prstGeom>
        </p:spPr>
        <p:txBody>
          <a:bodyPr wrap="square">
            <a:spAutoFit/>
          </a:bodyPr>
          <a:lstStyle/>
          <a:p>
            <a:r>
              <a:rPr lang="en-GB" sz="2000" b="1" dirty="0">
                <a:solidFill>
                  <a:schemeClr val="accent2">
                    <a:lumMod val="75000"/>
                  </a:schemeClr>
                </a:solidFill>
              </a:rPr>
              <a:t>“Like if there weren’t organisations like Kids Company about I would have been terrorising the streets, literally like a menace to </a:t>
            </a:r>
            <a:r>
              <a:rPr lang="en-GB" sz="2000" b="1" dirty="0" smtClean="0">
                <a:solidFill>
                  <a:schemeClr val="accent2">
                    <a:lumMod val="75000"/>
                  </a:schemeClr>
                </a:solidFill>
              </a:rPr>
              <a:t>society….something </a:t>
            </a:r>
            <a:r>
              <a:rPr lang="en-GB" sz="2000" b="1" dirty="0">
                <a:solidFill>
                  <a:schemeClr val="accent2">
                    <a:lumMod val="75000"/>
                  </a:schemeClr>
                </a:solidFill>
              </a:rPr>
              <a:t>I would not like to have become, but luckily I had Kids </a:t>
            </a:r>
            <a:r>
              <a:rPr lang="en-GB" sz="2000" b="1" dirty="0" smtClean="0">
                <a:solidFill>
                  <a:schemeClr val="accent2">
                    <a:lumMod val="75000"/>
                  </a:schemeClr>
                </a:solidFill>
              </a:rPr>
              <a:t>Company</a:t>
            </a:r>
            <a:endParaRPr lang="en-GB" sz="2000" b="1" dirty="0">
              <a:solidFill>
                <a:schemeClr val="accent2">
                  <a:lumMod val="75000"/>
                </a:schemeClr>
              </a:solidFill>
            </a:endParaRPr>
          </a:p>
        </p:txBody>
      </p:sp>
    </p:spTree>
    <p:extLst>
      <p:ext uri="{BB962C8B-B14F-4D97-AF65-F5344CB8AC3E}">
        <p14:creationId xmlns:p14="http://schemas.microsoft.com/office/powerpoint/2010/main" val="587916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2060"/>
                </a:solidFill>
              </a:rPr>
              <a:t>Aims and Methods</a:t>
            </a:r>
            <a:endParaRPr lang="en-GB" dirty="0">
              <a:solidFill>
                <a:srgbClr val="002060"/>
              </a:solidFill>
            </a:endParaRPr>
          </a:p>
        </p:txBody>
      </p:sp>
      <p:sp>
        <p:nvSpPr>
          <p:cNvPr id="3" name="Content Placeholder 2"/>
          <p:cNvSpPr>
            <a:spLocks noGrp="1"/>
          </p:cNvSpPr>
          <p:nvPr>
            <p:ph idx="1"/>
          </p:nvPr>
        </p:nvSpPr>
        <p:spPr/>
        <p:txBody>
          <a:bodyPr>
            <a:normAutofit fontScale="92500" lnSpcReduction="10000"/>
          </a:bodyPr>
          <a:lstStyle/>
          <a:p>
            <a:r>
              <a:rPr lang="en-GB" b="1" dirty="0" smtClean="0"/>
              <a:t>Aims</a:t>
            </a:r>
            <a:r>
              <a:rPr lang="en-GB" dirty="0" smtClean="0"/>
              <a:t>:</a:t>
            </a:r>
          </a:p>
          <a:p>
            <a:r>
              <a:rPr lang="en-GB" dirty="0" smtClean="0"/>
              <a:t>to </a:t>
            </a:r>
            <a:r>
              <a:rPr lang="en-GB" dirty="0"/>
              <a:t>assess the outcomes for a sample of young people accessing Kids Company’s </a:t>
            </a:r>
            <a:r>
              <a:rPr lang="en-GB" dirty="0" smtClean="0"/>
              <a:t>services</a:t>
            </a:r>
          </a:p>
          <a:p>
            <a:r>
              <a:rPr lang="en-GB" dirty="0" smtClean="0"/>
              <a:t>to assess the process of change through listening to  </a:t>
            </a:r>
            <a:r>
              <a:rPr lang="en-GB" dirty="0"/>
              <a:t>young people reflecting on their experiences </a:t>
            </a:r>
            <a:endParaRPr lang="en-GB" dirty="0" smtClean="0"/>
          </a:p>
          <a:p>
            <a:r>
              <a:rPr lang="en-GB" dirty="0"/>
              <a:t>to make a contribution to understanding how Kids Company interventions impact on the lives and issues facing young people </a:t>
            </a:r>
          </a:p>
          <a:p>
            <a:endParaRPr lang="en-GB" b="1" dirty="0"/>
          </a:p>
          <a:p>
            <a:r>
              <a:rPr lang="en-GB" b="1" dirty="0" smtClean="0"/>
              <a:t>Methods</a:t>
            </a:r>
          </a:p>
          <a:p>
            <a:r>
              <a:rPr lang="en-GB" dirty="0" smtClean="0"/>
              <a:t>Qualitative longitudinal Interviewing (QLI)</a:t>
            </a:r>
          </a:p>
          <a:p>
            <a:r>
              <a:rPr lang="en-GB" dirty="0" smtClean="0"/>
              <a:t>Practice-near methods: </a:t>
            </a:r>
          </a:p>
          <a:p>
            <a:pPr lvl="1"/>
            <a:r>
              <a:rPr lang="en-GB" dirty="0" smtClean="0"/>
              <a:t>(Briggs and </a:t>
            </a:r>
            <a:r>
              <a:rPr lang="en-GB" dirty="0" err="1" smtClean="0"/>
              <a:t>Froggett</a:t>
            </a:r>
            <a:r>
              <a:rPr lang="en-GB" dirty="0" smtClean="0"/>
              <a:t> 2009; </a:t>
            </a:r>
            <a:r>
              <a:rPr lang="en-GB" dirty="0" err="1" smtClean="0"/>
              <a:t>Froggett</a:t>
            </a:r>
            <a:r>
              <a:rPr lang="en-GB" dirty="0" smtClean="0"/>
              <a:t> and Briggs 2012)</a:t>
            </a:r>
            <a:endParaRPr lang="en-GB" dirty="0"/>
          </a:p>
        </p:txBody>
      </p:sp>
    </p:spTree>
    <p:extLst>
      <p:ext uri="{BB962C8B-B14F-4D97-AF65-F5344CB8AC3E}">
        <p14:creationId xmlns:p14="http://schemas.microsoft.com/office/powerpoint/2010/main" val="26611055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2060"/>
                </a:solidFill>
              </a:rPr>
              <a:t>Sample and data collection</a:t>
            </a:r>
            <a:endParaRPr lang="en-GB" dirty="0">
              <a:solidFill>
                <a:srgbClr val="002060"/>
              </a:solidFill>
            </a:endParaRPr>
          </a:p>
        </p:txBody>
      </p:sp>
      <p:sp>
        <p:nvSpPr>
          <p:cNvPr id="3" name="Content Placeholder 2"/>
          <p:cNvSpPr>
            <a:spLocks noGrp="1"/>
          </p:cNvSpPr>
          <p:nvPr>
            <p:ph idx="1"/>
          </p:nvPr>
        </p:nvSpPr>
        <p:spPr/>
        <p:txBody>
          <a:bodyPr/>
          <a:lstStyle/>
          <a:p>
            <a:r>
              <a:rPr lang="en-GB" b="1" dirty="0" smtClean="0"/>
              <a:t>Sample</a:t>
            </a:r>
            <a:r>
              <a:rPr lang="en-GB" dirty="0" smtClean="0"/>
              <a:t>: </a:t>
            </a:r>
          </a:p>
          <a:p>
            <a:r>
              <a:rPr lang="en-GB" dirty="0" smtClean="0"/>
              <a:t>Young people (age 13-24 )were interviewed 3 times at 6 monthly intervals i.e. over a 12 month period</a:t>
            </a:r>
          </a:p>
          <a:p>
            <a:r>
              <a:rPr lang="en-GB" dirty="0" smtClean="0"/>
              <a:t>29 </a:t>
            </a:r>
            <a:r>
              <a:rPr lang="en-GB" dirty="0"/>
              <a:t>young </a:t>
            </a:r>
            <a:r>
              <a:rPr lang="en-GB" dirty="0" smtClean="0"/>
              <a:t>people at </a:t>
            </a:r>
            <a:r>
              <a:rPr lang="en-GB" dirty="0"/>
              <a:t>baseline, </a:t>
            </a:r>
            <a:endParaRPr lang="en-GB" dirty="0" smtClean="0"/>
          </a:p>
          <a:p>
            <a:r>
              <a:rPr lang="en-GB" dirty="0" smtClean="0"/>
              <a:t>27 </a:t>
            </a:r>
            <a:r>
              <a:rPr lang="en-GB" dirty="0"/>
              <a:t>after 6 months and </a:t>
            </a:r>
            <a:endParaRPr lang="en-GB" dirty="0" smtClean="0"/>
          </a:p>
          <a:p>
            <a:r>
              <a:rPr lang="en-GB" dirty="0" smtClean="0"/>
              <a:t>22 </a:t>
            </a:r>
            <a:r>
              <a:rPr lang="en-GB" dirty="0"/>
              <a:t>after (at least) 12 </a:t>
            </a:r>
            <a:r>
              <a:rPr lang="en-GB" dirty="0" smtClean="0"/>
              <a:t>months</a:t>
            </a:r>
          </a:p>
          <a:p>
            <a:endParaRPr lang="en-GB" dirty="0"/>
          </a:p>
          <a:p>
            <a:r>
              <a:rPr lang="en-GB" b="1" dirty="0" smtClean="0"/>
              <a:t>Data Collection</a:t>
            </a:r>
          </a:p>
          <a:p>
            <a:r>
              <a:rPr lang="en-GB" dirty="0" smtClean="0"/>
              <a:t>In depth qualitative interviews with young people</a:t>
            </a:r>
          </a:p>
          <a:p>
            <a:r>
              <a:rPr lang="en-GB" dirty="0" smtClean="0"/>
              <a:t>In depth interviews with 10 key workers</a:t>
            </a:r>
          </a:p>
          <a:p>
            <a:r>
              <a:rPr lang="en-GB" dirty="0" smtClean="0"/>
              <a:t>Case notes</a:t>
            </a:r>
          </a:p>
          <a:p>
            <a:endParaRPr lang="en-GB" dirty="0" smtClean="0"/>
          </a:p>
          <a:p>
            <a:endParaRPr lang="en-GB" dirty="0" smtClean="0"/>
          </a:p>
          <a:p>
            <a:endParaRPr lang="en-GB" dirty="0"/>
          </a:p>
        </p:txBody>
      </p:sp>
    </p:spTree>
    <p:extLst>
      <p:ext uri="{BB962C8B-B14F-4D97-AF65-F5344CB8AC3E}">
        <p14:creationId xmlns:p14="http://schemas.microsoft.com/office/powerpoint/2010/main" val="30366980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2060"/>
                </a:solidFill>
              </a:rPr>
              <a:t>Data Analysis</a:t>
            </a:r>
            <a:endParaRPr lang="en-GB" dirty="0">
              <a:solidFill>
                <a:srgbClr val="00206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98744386"/>
              </p:ext>
            </p:extLst>
          </p:nvPr>
        </p:nvGraphicFramePr>
        <p:xfrm>
          <a:off x="1043608" y="1700806"/>
          <a:ext cx="6984775" cy="4936494"/>
        </p:xfrm>
        <a:graphic>
          <a:graphicData uri="http://schemas.openxmlformats.org/drawingml/2006/table">
            <a:tbl>
              <a:tblPr firstRow="1" firstCol="1" bandRow="1"/>
              <a:tblGrid>
                <a:gridCol w="2327755"/>
                <a:gridCol w="2328510"/>
                <a:gridCol w="2328510"/>
              </a:tblGrid>
              <a:tr h="366587">
                <a:tc>
                  <a:txBody>
                    <a:bodyPr/>
                    <a:lstStyle/>
                    <a:p>
                      <a:pPr>
                        <a:lnSpc>
                          <a:spcPct val="115000"/>
                        </a:lnSpc>
                        <a:spcAft>
                          <a:spcPts val="0"/>
                        </a:spcAft>
                      </a:pPr>
                      <a:r>
                        <a:rPr lang="en-GB" sz="1800" b="1" dirty="0">
                          <a:effectLst/>
                          <a:latin typeface="Calibri"/>
                          <a:ea typeface="Calibri"/>
                          <a:cs typeface="Times New Roman"/>
                        </a:rPr>
                        <a:t>Narratives   </a:t>
                      </a:r>
                      <a:r>
                        <a:rPr lang="en-GB" sz="1800" b="1" dirty="0">
                          <a:effectLst/>
                          <a:latin typeface="Calibri"/>
                          <a:ea typeface="Calibri"/>
                          <a:cs typeface="Times New Roman"/>
                          <a:sym typeface="Wingdings"/>
                        </a:rPr>
                        <a:t></a:t>
                      </a:r>
                      <a:endParaRPr lang="en-GB" sz="1800" dirty="0">
                        <a:effectLst/>
                        <a:latin typeface="Calibri"/>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a:lnSpc>
                          <a:spcPct val="115000"/>
                        </a:lnSpc>
                        <a:spcAft>
                          <a:spcPts val="0"/>
                        </a:spcAft>
                      </a:pPr>
                      <a:r>
                        <a:rPr lang="en-GB" sz="1800" b="1">
                          <a:effectLst/>
                          <a:latin typeface="Calibri"/>
                          <a:ea typeface="Calibri"/>
                          <a:cs typeface="Times New Roman"/>
                        </a:rPr>
                        <a:t>Profiles </a:t>
                      </a:r>
                      <a:r>
                        <a:rPr lang="en-GB" sz="1800" b="1">
                          <a:effectLst/>
                          <a:latin typeface="Calibri"/>
                          <a:ea typeface="Calibri"/>
                          <a:cs typeface="Times New Roman"/>
                          <a:sym typeface="Wingdings"/>
                        </a:rPr>
                        <a:t></a:t>
                      </a:r>
                      <a:endParaRPr lang="en-GB" sz="1800">
                        <a:effectLst/>
                        <a:latin typeface="Calibri"/>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a:lnSpc>
                          <a:spcPct val="115000"/>
                        </a:lnSpc>
                        <a:spcAft>
                          <a:spcPts val="0"/>
                        </a:spcAft>
                      </a:pPr>
                      <a:r>
                        <a:rPr lang="en-GB" sz="1800" b="1">
                          <a:effectLst/>
                          <a:latin typeface="Calibri"/>
                          <a:ea typeface="Calibri"/>
                          <a:cs typeface="Times New Roman"/>
                        </a:rPr>
                        <a:t>Case studies</a:t>
                      </a:r>
                      <a:endParaRPr lang="en-GB" sz="1800">
                        <a:effectLst/>
                        <a:latin typeface="Calibri"/>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r>
              <a:tr h="1099759">
                <a:tc>
                  <a:txBody>
                    <a:bodyPr/>
                    <a:lstStyle/>
                    <a:p>
                      <a:pPr>
                        <a:lnSpc>
                          <a:spcPct val="115000"/>
                        </a:lnSpc>
                        <a:spcAft>
                          <a:spcPts val="0"/>
                        </a:spcAft>
                      </a:pPr>
                      <a:r>
                        <a:rPr lang="en-GB" sz="1800" b="1" dirty="0">
                          <a:effectLst/>
                          <a:latin typeface="Calibri"/>
                          <a:ea typeface="Calibri"/>
                          <a:cs typeface="Times New Roman"/>
                        </a:rPr>
                        <a:t>22 participants interviewed at 6 monthly intervals</a:t>
                      </a:r>
                      <a:endParaRPr lang="en-GB" sz="1800" dirty="0">
                        <a:effectLst/>
                        <a:latin typeface="Calibri"/>
                        <a:ea typeface="Calibri"/>
                        <a:cs typeface="Times New Roman"/>
                      </a:endParaRPr>
                    </a:p>
                    <a:p>
                      <a:pPr>
                        <a:lnSpc>
                          <a:spcPct val="115000"/>
                        </a:lnSpc>
                        <a:spcAft>
                          <a:spcPts val="0"/>
                        </a:spcAft>
                      </a:pPr>
                      <a:r>
                        <a:rPr lang="en-GB" sz="1800" b="1" dirty="0">
                          <a:effectLst/>
                          <a:latin typeface="Calibri"/>
                          <a:ea typeface="Calibri"/>
                          <a:cs typeface="Times New Roman"/>
                        </a:rPr>
                        <a:t> </a:t>
                      </a:r>
                      <a:endParaRPr lang="en-GB" sz="1800" dirty="0">
                        <a:effectLst/>
                        <a:latin typeface="Calibri"/>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a:lnSpc>
                          <a:spcPct val="115000"/>
                        </a:lnSpc>
                        <a:spcAft>
                          <a:spcPts val="0"/>
                        </a:spcAft>
                      </a:pPr>
                      <a:r>
                        <a:rPr lang="en-GB" sz="1800" dirty="0">
                          <a:effectLst/>
                          <a:latin typeface="Calibri"/>
                          <a:ea typeface="Calibri"/>
                          <a:cs typeface="Times New Roman"/>
                        </a:rPr>
                        <a:t>Categories </a:t>
                      </a:r>
                      <a:r>
                        <a:rPr lang="en-GB" sz="1800" dirty="0" smtClean="0">
                          <a:effectLst/>
                          <a:latin typeface="Calibri"/>
                          <a:ea typeface="Calibri"/>
                          <a:cs typeface="Times New Roman"/>
                        </a:rPr>
                        <a:t>from interviews tabulated </a:t>
                      </a:r>
                      <a:endParaRPr lang="en-GB" sz="1800" dirty="0">
                        <a:effectLst/>
                        <a:latin typeface="Calibri"/>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a:lnSpc>
                          <a:spcPct val="115000"/>
                        </a:lnSpc>
                        <a:spcAft>
                          <a:spcPts val="0"/>
                        </a:spcAft>
                      </a:pPr>
                      <a:r>
                        <a:rPr lang="en-GB" sz="1800" dirty="0">
                          <a:effectLst/>
                          <a:latin typeface="Calibri"/>
                          <a:ea typeface="Calibri"/>
                          <a:cs typeface="Times New Roman"/>
                        </a:rPr>
                        <a:t>Structured accounts to illustrate journeys </a:t>
                      </a: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r>
              <a:tr h="1099759">
                <a:tc>
                  <a:txBody>
                    <a:bodyPr/>
                    <a:lstStyle/>
                    <a:p>
                      <a:pPr>
                        <a:lnSpc>
                          <a:spcPct val="115000"/>
                        </a:lnSpc>
                        <a:spcAft>
                          <a:spcPts val="0"/>
                        </a:spcAft>
                      </a:pPr>
                      <a:r>
                        <a:rPr lang="en-GB" sz="1800" b="1" dirty="0">
                          <a:effectLst/>
                          <a:latin typeface="Calibri"/>
                          <a:ea typeface="Calibri"/>
                          <a:cs typeface="Times New Roman"/>
                        </a:rPr>
                        <a:t>Focus on interactions/ emotional qualities </a:t>
                      </a:r>
                      <a:endParaRPr lang="en-GB" sz="1800" dirty="0">
                        <a:effectLst/>
                        <a:latin typeface="Calibri"/>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a:lnSpc>
                          <a:spcPct val="115000"/>
                        </a:lnSpc>
                        <a:spcAft>
                          <a:spcPts val="0"/>
                        </a:spcAft>
                      </a:pPr>
                      <a:r>
                        <a:rPr lang="en-GB" sz="1800" dirty="0">
                          <a:effectLst/>
                          <a:latin typeface="Calibri"/>
                          <a:ea typeface="Calibri"/>
                          <a:cs typeface="Times New Roman"/>
                        </a:rPr>
                        <a:t>Clustering by age group</a:t>
                      </a: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a:lnSpc>
                          <a:spcPct val="115000"/>
                        </a:lnSpc>
                        <a:spcAft>
                          <a:spcPts val="0"/>
                        </a:spcAft>
                      </a:pPr>
                      <a:r>
                        <a:rPr lang="en-GB" sz="1800" dirty="0">
                          <a:effectLst/>
                          <a:latin typeface="Calibri"/>
                          <a:ea typeface="Calibri"/>
                          <a:cs typeface="Times New Roman"/>
                        </a:rPr>
                        <a:t>Initial assessment</a:t>
                      </a:r>
                    </a:p>
                    <a:p>
                      <a:pPr>
                        <a:lnSpc>
                          <a:spcPct val="115000"/>
                        </a:lnSpc>
                        <a:spcAft>
                          <a:spcPts val="0"/>
                        </a:spcAft>
                      </a:pPr>
                      <a:r>
                        <a:rPr lang="en-GB" sz="1800" dirty="0">
                          <a:effectLst/>
                          <a:latin typeface="Calibri"/>
                          <a:ea typeface="Calibri"/>
                          <a:cs typeface="Times New Roman"/>
                        </a:rPr>
                        <a:t>Backgrounds</a:t>
                      </a:r>
                    </a:p>
                    <a:p>
                      <a:pPr>
                        <a:lnSpc>
                          <a:spcPct val="115000"/>
                        </a:lnSpc>
                        <a:spcAft>
                          <a:spcPts val="0"/>
                        </a:spcAft>
                      </a:pPr>
                      <a:r>
                        <a:rPr lang="en-GB" sz="1800" dirty="0">
                          <a:effectLst/>
                          <a:latin typeface="Calibri"/>
                          <a:ea typeface="Calibri"/>
                          <a:cs typeface="Times New Roman"/>
                        </a:rPr>
                        <a:t>Issues at first interview</a:t>
                      </a: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r>
              <a:tr h="733172">
                <a:tc>
                  <a:txBody>
                    <a:bodyPr/>
                    <a:lstStyle/>
                    <a:p>
                      <a:pPr>
                        <a:lnSpc>
                          <a:spcPct val="115000"/>
                        </a:lnSpc>
                        <a:spcAft>
                          <a:spcPts val="0"/>
                        </a:spcAft>
                      </a:pPr>
                      <a:r>
                        <a:rPr lang="en-GB" sz="1800" b="1">
                          <a:effectLst/>
                          <a:latin typeface="Calibri"/>
                          <a:ea typeface="Calibri"/>
                          <a:cs typeface="Times New Roman"/>
                        </a:rPr>
                        <a:t>Analysed using ‘practice near’ methods</a:t>
                      </a:r>
                      <a:endParaRPr lang="en-GB" sz="1800">
                        <a:effectLst/>
                        <a:latin typeface="Calibri"/>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a:lnSpc>
                          <a:spcPct val="115000"/>
                        </a:lnSpc>
                        <a:spcAft>
                          <a:spcPts val="0"/>
                        </a:spcAft>
                      </a:pPr>
                      <a:r>
                        <a:rPr lang="en-GB" sz="1800" b="1" dirty="0">
                          <a:effectLst/>
                          <a:latin typeface="Calibri"/>
                          <a:ea typeface="Calibri"/>
                          <a:cs typeface="Times New Roman"/>
                        </a:rPr>
                        <a:t>Outcomes </a:t>
                      </a:r>
                      <a:r>
                        <a:rPr lang="en-GB" sz="1800" dirty="0">
                          <a:effectLst/>
                          <a:latin typeface="Calibri"/>
                          <a:ea typeface="Calibri"/>
                          <a:cs typeface="Times New Roman"/>
                        </a:rPr>
                        <a:t>assessed as both ‘hard</a:t>
                      </a:r>
                      <a:r>
                        <a:rPr lang="en-GB" sz="1800" dirty="0" smtClean="0">
                          <a:effectLst/>
                          <a:latin typeface="Calibri"/>
                          <a:ea typeface="Calibri"/>
                          <a:cs typeface="Times New Roman"/>
                        </a:rPr>
                        <a:t>’ and </a:t>
                      </a:r>
                      <a:r>
                        <a:rPr lang="en-GB" sz="1800" dirty="0">
                          <a:effectLst/>
                          <a:latin typeface="Calibri"/>
                          <a:ea typeface="Calibri"/>
                          <a:cs typeface="Times New Roman"/>
                        </a:rPr>
                        <a:t>‘soft’ categories</a:t>
                      </a: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a:lnSpc>
                          <a:spcPct val="115000"/>
                        </a:lnSpc>
                        <a:spcAft>
                          <a:spcPts val="0"/>
                        </a:spcAft>
                      </a:pPr>
                      <a:r>
                        <a:rPr lang="en-GB" sz="1800" dirty="0">
                          <a:effectLst/>
                          <a:latin typeface="Calibri"/>
                          <a:ea typeface="Calibri"/>
                          <a:cs typeface="Times New Roman"/>
                        </a:rPr>
                        <a:t>Changes after 6 months</a:t>
                      </a:r>
                    </a:p>
                    <a:p>
                      <a:pPr>
                        <a:lnSpc>
                          <a:spcPct val="115000"/>
                        </a:lnSpc>
                        <a:spcAft>
                          <a:spcPts val="0"/>
                        </a:spcAft>
                      </a:pPr>
                      <a:r>
                        <a:rPr lang="en-GB" sz="1800" dirty="0">
                          <a:effectLst/>
                          <a:latin typeface="Calibri"/>
                          <a:ea typeface="Calibri"/>
                          <a:cs typeface="Times New Roman"/>
                        </a:rPr>
                        <a:t>Changes after 12 months</a:t>
                      </a: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r>
              <a:tr h="733172">
                <a:tc>
                  <a:txBody>
                    <a:bodyPr/>
                    <a:lstStyle/>
                    <a:p>
                      <a:pPr>
                        <a:lnSpc>
                          <a:spcPct val="115000"/>
                        </a:lnSpc>
                        <a:spcAft>
                          <a:spcPts val="0"/>
                        </a:spcAft>
                      </a:pPr>
                      <a:r>
                        <a:rPr lang="en-GB" sz="1800" b="1">
                          <a:effectLst/>
                          <a:latin typeface="Calibri"/>
                          <a:ea typeface="Calibri"/>
                          <a:cs typeface="Times New Roman"/>
                        </a:rPr>
                        <a:t> </a:t>
                      </a:r>
                      <a:endParaRPr lang="en-GB" sz="1800">
                        <a:effectLst/>
                        <a:latin typeface="Calibri"/>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a:lnSpc>
                          <a:spcPct val="115000"/>
                        </a:lnSpc>
                        <a:spcAft>
                          <a:spcPts val="0"/>
                        </a:spcAft>
                      </a:pPr>
                      <a:r>
                        <a:rPr lang="en-GB" sz="1800">
                          <a:effectLst/>
                          <a:latin typeface="Calibri"/>
                          <a:ea typeface="Calibri"/>
                          <a:cs typeface="Times New Roman"/>
                        </a:rPr>
                        <a:t> </a:t>
                      </a: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a:lnSpc>
                          <a:spcPct val="115000"/>
                        </a:lnSpc>
                        <a:spcAft>
                          <a:spcPts val="0"/>
                        </a:spcAft>
                      </a:pPr>
                      <a:r>
                        <a:rPr lang="en-GB" sz="1800" dirty="0">
                          <a:effectLst/>
                          <a:latin typeface="Calibri"/>
                          <a:ea typeface="Calibri"/>
                          <a:cs typeface="Times New Roman"/>
                        </a:rPr>
                        <a:t>Gains (positive outcomes)</a:t>
                      </a:r>
                    </a:p>
                    <a:p>
                      <a:pPr>
                        <a:lnSpc>
                          <a:spcPct val="115000"/>
                        </a:lnSpc>
                        <a:spcAft>
                          <a:spcPts val="0"/>
                        </a:spcAft>
                      </a:pPr>
                      <a:r>
                        <a:rPr lang="en-GB" sz="1800" dirty="0" smtClean="0">
                          <a:effectLst/>
                          <a:latin typeface="Calibri"/>
                          <a:ea typeface="Calibri"/>
                          <a:cs typeface="Times New Roman"/>
                        </a:rPr>
                        <a:t>Current</a:t>
                      </a:r>
                      <a:r>
                        <a:rPr lang="en-GB" sz="1800" baseline="0" dirty="0" smtClean="0">
                          <a:effectLst/>
                          <a:latin typeface="Calibri"/>
                          <a:ea typeface="Calibri"/>
                          <a:cs typeface="Times New Roman"/>
                        </a:rPr>
                        <a:t> </a:t>
                      </a:r>
                      <a:r>
                        <a:rPr lang="en-GB" sz="1800" dirty="0" smtClean="0">
                          <a:effectLst/>
                          <a:latin typeface="Calibri"/>
                          <a:ea typeface="Calibri"/>
                          <a:cs typeface="Times New Roman"/>
                        </a:rPr>
                        <a:t>challenges</a:t>
                      </a:r>
                      <a:endParaRPr lang="en-GB" sz="1800" dirty="0">
                        <a:effectLst/>
                        <a:latin typeface="Calibri"/>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r>
            </a:tbl>
          </a:graphicData>
        </a:graphic>
      </p:graphicFrame>
    </p:spTree>
    <p:extLst>
      <p:ext uri="{BB962C8B-B14F-4D97-AF65-F5344CB8AC3E}">
        <p14:creationId xmlns:p14="http://schemas.microsoft.com/office/powerpoint/2010/main" val="9727586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725401284"/>
              </p:ext>
            </p:extLst>
          </p:nvPr>
        </p:nvGraphicFramePr>
        <p:xfrm>
          <a:off x="827584" y="1340767"/>
          <a:ext cx="7560839" cy="4824534"/>
        </p:xfrm>
        <a:graphic>
          <a:graphicData uri="http://schemas.openxmlformats.org/drawingml/2006/table">
            <a:tbl>
              <a:tblPr firstRow="1" firstCol="1" bandRow="1">
                <a:tableStyleId>{5C22544A-7EE6-4342-B048-85BDC9FD1C3A}</a:tableStyleId>
              </a:tblPr>
              <a:tblGrid>
                <a:gridCol w="2559821"/>
                <a:gridCol w="2693988"/>
                <a:gridCol w="2307030"/>
              </a:tblGrid>
              <a:tr h="1372719">
                <a:tc>
                  <a:txBody>
                    <a:bodyPr/>
                    <a:lstStyle/>
                    <a:p>
                      <a:pPr algn="ctr">
                        <a:lnSpc>
                          <a:spcPct val="115000"/>
                        </a:lnSpc>
                        <a:spcAft>
                          <a:spcPts val="1000"/>
                        </a:spcAft>
                      </a:pPr>
                      <a:r>
                        <a:rPr lang="en-GB" sz="1800" dirty="0">
                          <a:effectLst/>
                        </a:rPr>
                        <a:t>Cluster</a:t>
                      </a:r>
                      <a:endParaRPr lang="en-GB" sz="1800" dirty="0">
                        <a:solidFill>
                          <a:srgbClr val="000000"/>
                        </a:solidFill>
                        <a:effectLst/>
                        <a:latin typeface="Arial"/>
                        <a:ea typeface="Calibri"/>
                      </a:endParaRPr>
                    </a:p>
                  </a:txBody>
                  <a:tcPr marL="68580" marR="68580" marT="0" marB="0">
                    <a:solidFill>
                      <a:srgbClr val="FF0000"/>
                    </a:solidFill>
                  </a:tcPr>
                </a:tc>
                <a:tc>
                  <a:txBody>
                    <a:bodyPr/>
                    <a:lstStyle/>
                    <a:p>
                      <a:pPr algn="ctr">
                        <a:lnSpc>
                          <a:spcPct val="115000"/>
                        </a:lnSpc>
                        <a:spcAft>
                          <a:spcPts val="1000"/>
                        </a:spcAft>
                      </a:pPr>
                      <a:r>
                        <a:rPr lang="en-GB" sz="1800" dirty="0">
                          <a:effectLst/>
                        </a:rPr>
                        <a:t>Number of YPs completing the evaluation</a:t>
                      </a:r>
                      <a:endParaRPr lang="en-GB" sz="1800" dirty="0">
                        <a:solidFill>
                          <a:srgbClr val="000000"/>
                        </a:solidFill>
                        <a:effectLst/>
                        <a:latin typeface="Arial"/>
                        <a:ea typeface="Calibri"/>
                      </a:endParaRPr>
                    </a:p>
                  </a:txBody>
                  <a:tcPr marL="68580" marR="68580" marT="0" marB="0">
                    <a:solidFill>
                      <a:srgbClr val="00B0F0"/>
                    </a:solidFill>
                  </a:tcPr>
                </a:tc>
                <a:tc>
                  <a:txBody>
                    <a:bodyPr/>
                    <a:lstStyle/>
                    <a:p>
                      <a:pPr algn="ctr">
                        <a:lnSpc>
                          <a:spcPct val="115000"/>
                        </a:lnSpc>
                        <a:spcAft>
                          <a:spcPts val="1000"/>
                        </a:spcAft>
                      </a:pPr>
                      <a:r>
                        <a:rPr lang="en-GB" sz="1800" dirty="0">
                          <a:effectLst/>
                        </a:rPr>
                        <a:t>Number of YPs at baseline</a:t>
                      </a:r>
                      <a:endParaRPr lang="en-GB" sz="1800" dirty="0">
                        <a:solidFill>
                          <a:srgbClr val="000000"/>
                        </a:solidFill>
                        <a:effectLst/>
                        <a:latin typeface="Arial"/>
                        <a:ea typeface="Calibri"/>
                      </a:endParaRPr>
                    </a:p>
                  </a:txBody>
                  <a:tcPr marL="68580" marR="68580" marT="0" marB="0">
                    <a:solidFill>
                      <a:srgbClr val="00B0F0"/>
                    </a:solidFill>
                  </a:tcPr>
                </a:tc>
              </a:tr>
              <a:tr h="690363">
                <a:tc>
                  <a:txBody>
                    <a:bodyPr/>
                    <a:lstStyle/>
                    <a:p>
                      <a:pPr algn="ctr">
                        <a:lnSpc>
                          <a:spcPct val="115000"/>
                        </a:lnSpc>
                        <a:spcAft>
                          <a:spcPts val="1000"/>
                        </a:spcAft>
                      </a:pPr>
                      <a:r>
                        <a:rPr lang="en-GB" sz="1800" b="1" dirty="0">
                          <a:effectLst/>
                        </a:rPr>
                        <a:t>Under 16</a:t>
                      </a:r>
                      <a:endParaRPr lang="en-GB" sz="1800" b="1" dirty="0">
                        <a:solidFill>
                          <a:srgbClr val="000000"/>
                        </a:solidFill>
                        <a:effectLst/>
                        <a:latin typeface="Arial"/>
                        <a:ea typeface="Calibri"/>
                      </a:endParaRPr>
                    </a:p>
                  </a:txBody>
                  <a:tcPr marL="68580" marR="68580" marT="0" marB="0">
                    <a:solidFill>
                      <a:srgbClr val="FF7C80"/>
                    </a:solidFill>
                  </a:tcPr>
                </a:tc>
                <a:tc>
                  <a:txBody>
                    <a:bodyPr/>
                    <a:lstStyle/>
                    <a:p>
                      <a:pPr algn="ctr">
                        <a:lnSpc>
                          <a:spcPct val="115000"/>
                        </a:lnSpc>
                        <a:spcAft>
                          <a:spcPts val="1000"/>
                        </a:spcAft>
                      </a:pPr>
                      <a:r>
                        <a:rPr lang="en-GB" sz="2000" b="1" dirty="0">
                          <a:effectLst/>
                        </a:rPr>
                        <a:t>4</a:t>
                      </a:r>
                      <a:endParaRPr lang="en-GB" sz="2000" b="1" dirty="0">
                        <a:solidFill>
                          <a:srgbClr val="000000"/>
                        </a:solidFill>
                        <a:effectLst/>
                        <a:latin typeface="Arial"/>
                        <a:ea typeface="Calibri"/>
                      </a:endParaRPr>
                    </a:p>
                  </a:txBody>
                  <a:tcPr marL="68580" marR="68580" marT="0" marB="0">
                    <a:solidFill>
                      <a:schemeClr val="bg1"/>
                    </a:solidFill>
                  </a:tcPr>
                </a:tc>
                <a:tc>
                  <a:txBody>
                    <a:bodyPr/>
                    <a:lstStyle/>
                    <a:p>
                      <a:pPr algn="ctr">
                        <a:lnSpc>
                          <a:spcPct val="115000"/>
                        </a:lnSpc>
                        <a:spcAft>
                          <a:spcPts val="1000"/>
                        </a:spcAft>
                      </a:pPr>
                      <a:r>
                        <a:rPr lang="en-GB" sz="2000" b="1" dirty="0">
                          <a:effectLst/>
                        </a:rPr>
                        <a:t>4</a:t>
                      </a:r>
                      <a:endParaRPr lang="en-GB" sz="2000" b="1" dirty="0">
                        <a:solidFill>
                          <a:srgbClr val="000000"/>
                        </a:solidFill>
                        <a:effectLst/>
                        <a:latin typeface="Arial"/>
                        <a:ea typeface="Calibri"/>
                      </a:endParaRPr>
                    </a:p>
                  </a:txBody>
                  <a:tcPr marL="68580" marR="68580" marT="0" marB="0">
                    <a:solidFill>
                      <a:schemeClr val="bg1"/>
                    </a:solidFill>
                  </a:tcPr>
                </a:tc>
              </a:tr>
              <a:tr h="690363">
                <a:tc>
                  <a:txBody>
                    <a:bodyPr/>
                    <a:lstStyle/>
                    <a:p>
                      <a:pPr algn="ctr">
                        <a:lnSpc>
                          <a:spcPct val="115000"/>
                        </a:lnSpc>
                        <a:spcAft>
                          <a:spcPts val="1000"/>
                        </a:spcAft>
                      </a:pPr>
                      <a:r>
                        <a:rPr lang="en-GB" sz="1800" b="1" dirty="0">
                          <a:effectLst/>
                        </a:rPr>
                        <a:t>16-19</a:t>
                      </a:r>
                      <a:endParaRPr lang="en-GB" sz="1800" b="1" dirty="0">
                        <a:solidFill>
                          <a:srgbClr val="000000"/>
                        </a:solidFill>
                        <a:effectLst/>
                        <a:latin typeface="Arial"/>
                        <a:ea typeface="Calibri"/>
                      </a:endParaRPr>
                    </a:p>
                  </a:txBody>
                  <a:tcPr marL="68580" marR="68580" marT="0" marB="0">
                    <a:solidFill>
                      <a:srgbClr val="FF7C80"/>
                    </a:solidFill>
                  </a:tcPr>
                </a:tc>
                <a:tc>
                  <a:txBody>
                    <a:bodyPr/>
                    <a:lstStyle/>
                    <a:p>
                      <a:pPr algn="ctr">
                        <a:lnSpc>
                          <a:spcPct val="115000"/>
                        </a:lnSpc>
                        <a:spcAft>
                          <a:spcPts val="1000"/>
                        </a:spcAft>
                      </a:pPr>
                      <a:r>
                        <a:rPr lang="en-GB" sz="2000" b="1" dirty="0">
                          <a:effectLst/>
                        </a:rPr>
                        <a:t>5</a:t>
                      </a:r>
                      <a:endParaRPr lang="en-GB" sz="2000" b="1" dirty="0">
                        <a:solidFill>
                          <a:srgbClr val="000000"/>
                        </a:solidFill>
                        <a:effectLst/>
                        <a:latin typeface="Arial"/>
                        <a:ea typeface="Calibri"/>
                      </a:endParaRPr>
                    </a:p>
                  </a:txBody>
                  <a:tcPr marL="68580" marR="68580" marT="0" marB="0">
                    <a:solidFill>
                      <a:schemeClr val="bg1"/>
                    </a:solidFill>
                  </a:tcPr>
                </a:tc>
                <a:tc>
                  <a:txBody>
                    <a:bodyPr/>
                    <a:lstStyle/>
                    <a:p>
                      <a:pPr algn="ctr">
                        <a:lnSpc>
                          <a:spcPct val="115000"/>
                        </a:lnSpc>
                        <a:spcAft>
                          <a:spcPts val="1000"/>
                        </a:spcAft>
                      </a:pPr>
                      <a:r>
                        <a:rPr lang="en-GB" sz="2000" b="1" dirty="0">
                          <a:effectLst/>
                        </a:rPr>
                        <a:t>7</a:t>
                      </a:r>
                      <a:endParaRPr lang="en-GB" sz="2000" b="1" dirty="0">
                        <a:solidFill>
                          <a:srgbClr val="000000"/>
                        </a:solidFill>
                        <a:effectLst/>
                        <a:latin typeface="Arial"/>
                        <a:ea typeface="Calibri"/>
                      </a:endParaRPr>
                    </a:p>
                  </a:txBody>
                  <a:tcPr marL="68580" marR="68580" marT="0" marB="0">
                    <a:solidFill>
                      <a:schemeClr val="bg1"/>
                    </a:solidFill>
                  </a:tcPr>
                </a:tc>
              </a:tr>
              <a:tr h="690363">
                <a:tc>
                  <a:txBody>
                    <a:bodyPr/>
                    <a:lstStyle/>
                    <a:p>
                      <a:pPr algn="ctr">
                        <a:lnSpc>
                          <a:spcPct val="115000"/>
                        </a:lnSpc>
                        <a:spcAft>
                          <a:spcPts val="1000"/>
                        </a:spcAft>
                      </a:pPr>
                      <a:r>
                        <a:rPr lang="en-GB" sz="1800" b="1" dirty="0">
                          <a:effectLst/>
                        </a:rPr>
                        <a:t>19-22</a:t>
                      </a:r>
                      <a:endParaRPr lang="en-GB" sz="1800" b="1" dirty="0">
                        <a:solidFill>
                          <a:srgbClr val="000000"/>
                        </a:solidFill>
                        <a:effectLst/>
                        <a:latin typeface="Arial"/>
                        <a:ea typeface="Calibri"/>
                      </a:endParaRPr>
                    </a:p>
                  </a:txBody>
                  <a:tcPr marL="68580" marR="68580" marT="0" marB="0">
                    <a:solidFill>
                      <a:srgbClr val="FF7C80"/>
                    </a:solidFill>
                  </a:tcPr>
                </a:tc>
                <a:tc>
                  <a:txBody>
                    <a:bodyPr/>
                    <a:lstStyle/>
                    <a:p>
                      <a:pPr algn="ctr">
                        <a:lnSpc>
                          <a:spcPct val="115000"/>
                        </a:lnSpc>
                        <a:spcAft>
                          <a:spcPts val="1000"/>
                        </a:spcAft>
                      </a:pPr>
                      <a:r>
                        <a:rPr lang="en-GB" sz="2000" b="1" dirty="0">
                          <a:effectLst/>
                        </a:rPr>
                        <a:t>7</a:t>
                      </a:r>
                      <a:endParaRPr lang="en-GB" sz="2000" b="1" dirty="0">
                        <a:solidFill>
                          <a:srgbClr val="000000"/>
                        </a:solidFill>
                        <a:effectLst/>
                        <a:latin typeface="Arial"/>
                        <a:ea typeface="Calibri"/>
                      </a:endParaRPr>
                    </a:p>
                  </a:txBody>
                  <a:tcPr marL="68580" marR="68580" marT="0" marB="0">
                    <a:solidFill>
                      <a:schemeClr val="bg1"/>
                    </a:solidFill>
                  </a:tcPr>
                </a:tc>
                <a:tc>
                  <a:txBody>
                    <a:bodyPr/>
                    <a:lstStyle/>
                    <a:p>
                      <a:pPr algn="ctr">
                        <a:lnSpc>
                          <a:spcPct val="115000"/>
                        </a:lnSpc>
                        <a:spcAft>
                          <a:spcPts val="1000"/>
                        </a:spcAft>
                      </a:pPr>
                      <a:r>
                        <a:rPr lang="en-GB" sz="2000" b="1" dirty="0">
                          <a:effectLst/>
                        </a:rPr>
                        <a:t>9</a:t>
                      </a:r>
                      <a:endParaRPr lang="en-GB" sz="2000" b="1" dirty="0">
                        <a:solidFill>
                          <a:srgbClr val="000000"/>
                        </a:solidFill>
                        <a:effectLst/>
                        <a:latin typeface="Arial"/>
                        <a:ea typeface="Calibri"/>
                      </a:endParaRPr>
                    </a:p>
                  </a:txBody>
                  <a:tcPr marL="68580" marR="68580" marT="0" marB="0">
                    <a:solidFill>
                      <a:schemeClr val="bg1"/>
                    </a:solidFill>
                  </a:tcPr>
                </a:tc>
              </a:tr>
              <a:tr h="690363">
                <a:tc>
                  <a:txBody>
                    <a:bodyPr/>
                    <a:lstStyle/>
                    <a:p>
                      <a:pPr algn="ctr">
                        <a:lnSpc>
                          <a:spcPct val="115000"/>
                        </a:lnSpc>
                        <a:spcAft>
                          <a:spcPts val="1000"/>
                        </a:spcAft>
                      </a:pPr>
                      <a:r>
                        <a:rPr lang="en-GB" sz="1800" b="1" dirty="0">
                          <a:effectLst/>
                        </a:rPr>
                        <a:t>22 and above</a:t>
                      </a:r>
                      <a:endParaRPr lang="en-GB" sz="1800" b="1" dirty="0">
                        <a:solidFill>
                          <a:srgbClr val="000000"/>
                        </a:solidFill>
                        <a:effectLst/>
                        <a:latin typeface="Arial"/>
                        <a:ea typeface="Calibri"/>
                      </a:endParaRPr>
                    </a:p>
                  </a:txBody>
                  <a:tcPr marL="68580" marR="68580" marT="0" marB="0">
                    <a:solidFill>
                      <a:srgbClr val="FF7C80"/>
                    </a:solidFill>
                  </a:tcPr>
                </a:tc>
                <a:tc>
                  <a:txBody>
                    <a:bodyPr/>
                    <a:lstStyle/>
                    <a:p>
                      <a:pPr algn="ctr">
                        <a:lnSpc>
                          <a:spcPct val="115000"/>
                        </a:lnSpc>
                        <a:spcAft>
                          <a:spcPts val="1000"/>
                        </a:spcAft>
                      </a:pPr>
                      <a:r>
                        <a:rPr lang="en-GB" sz="2000" b="1" dirty="0">
                          <a:effectLst/>
                        </a:rPr>
                        <a:t>6</a:t>
                      </a:r>
                      <a:endParaRPr lang="en-GB" sz="2000" b="1" dirty="0">
                        <a:solidFill>
                          <a:srgbClr val="000000"/>
                        </a:solidFill>
                        <a:effectLst/>
                        <a:latin typeface="Arial"/>
                        <a:ea typeface="Calibri"/>
                      </a:endParaRPr>
                    </a:p>
                  </a:txBody>
                  <a:tcPr marL="68580" marR="68580" marT="0" marB="0">
                    <a:solidFill>
                      <a:schemeClr val="bg1"/>
                    </a:solidFill>
                  </a:tcPr>
                </a:tc>
                <a:tc>
                  <a:txBody>
                    <a:bodyPr/>
                    <a:lstStyle/>
                    <a:p>
                      <a:pPr algn="ctr">
                        <a:lnSpc>
                          <a:spcPct val="115000"/>
                        </a:lnSpc>
                        <a:spcAft>
                          <a:spcPts val="1000"/>
                        </a:spcAft>
                      </a:pPr>
                      <a:r>
                        <a:rPr lang="en-GB" sz="2000" b="1" dirty="0">
                          <a:effectLst/>
                        </a:rPr>
                        <a:t>9</a:t>
                      </a:r>
                      <a:endParaRPr lang="en-GB" sz="2000" b="1" dirty="0">
                        <a:solidFill>
                          <a:srgbClr val="000000"/>
                        </a:solidFill>
                        <a:effectLst/>
                        <a:latin typeface="Arial"/>
                        <a:ea typeface="Calibri"/>
                      </a:endParaRPr>
                    </a:p>
                  </a:txBody>
                  <a:tcPr marL="68580" marR="68580" marT="0" marB="0">
                    <a:solidFill>
                      <a:schemeClr val="bg1"/>
                    </a:solidFill>
                  </a:tcPr>
                </a:tc>
              </a:tr>
              <a:tr h="690363">
                <a:tc>
                  <a:txBody>
                    <a:bodyPr/>
                    <a:lstStyle/>
                    <a:p>
                      <a:pPr algn="ctr">
                        <a:lnSpc>
                          <a:spcPct val="115000"/>
                        </a:lnSpc>
                        <a:spcAft>
                          <a:spcPts val="1000"/>
                        </a:spcAft>
                      </a:pPr>
                      <a:r>
                        <a:rPr lang="en-GB" sz="1800" b="1" dirty="0">
                          <a:effectLst/>
                        </a:rPr>
                        <a:t>total</a:t>
                      </a:r>
                      <a:endParaRPr lang="en-GB" sz="1800" b="1" dirty="0">
                        <a:solidFill>
                          <a:srgbClr val="000000"/>
                        </a:solidFill>
                        <a:effectLst/>
                        <a:latin typeface="Arial"/>
                        <a:ea typeface="Calibri"/>
                      </a:endParaRPr>
                    </a:p>
                  </a:txBody>
                  <a:tcPr marL="68580" marR="68580" marT="0" marB="0">
                    <a:solidFill>
                      <a:srgbClr val="FF7C80"/>
                    </a:solidFill>
                  </a:tcPr>
                </a:tc>
                <a:tc>
                  <a:txBody>
                    <a:bodyPr/>
                    <a:lstStyle/>
                    <a:p>
                      <a:pPr algn="ctr">
                        <a:lnSpc>
                          <a:spcPct val="115000"/>
                        </a:lnSpc>
                        <a:spcAft>
                          <a:spcPts val="1000"/>
                        </a:spcAft>
                      </a:pPr>
                      <a:r>
                        <a:rPr lang="en-GB" sz="2000" b="1" dirty="0">
                          <a:effectLst/>
                        </a:rPr>
                        <a:t>22</a:t>
                      </a:r>
                      <a:endParaRPr lang="en-GB" sz="2000" b="1" dirty="0">
                        <a:solidFill>
                          <a:srgbClr val="000000"/>
                        </a:solidFill>
                        <a:effectLst/>
                        <a:latin typeface="Arial"/>
                        <a:ea typeface="Calibri"/>
                      </a:endParaRPr>
                    </a:p>
                  </a:txBody>
                  <a:tcPr marL="68580" marR="68580" marT="0" marB="0">
                    <a:solidFill>
                      <a:schemeClr val="bg1"/>
                    </a:solidFill>
                  </a:tcPr>
                </a:tc>
                <a:tc>
                  <a:txBody>
                    <a:bodyPr/>
                    <a:lstStyle/>
                    <a:p>
                      <a:pPr algn="ctr">
                        <a:lnSpc>
                          <a:spcPct val="115000"/>
                        </a:lnSpc>
                        <a:spcAft>
                          <a:spcPts val="1000"/>
                        </a:spcAft>
                      </a:pPr>
                      <a:r>
                        <a:rPr lang="en-GB" sz="2000" b="1" dirty="0">
                          <a:effectLst/>
                        </a:rPr>
                        <a:t>29</a:t>
                      </a:r>
                      <a:endParaRPr lang="en-GB" sz="2000" b="1" dirty="0">
                        <a:solidFill>
                          <a:srgbClr val="000000"/>
                        </a:solidFill>
                        <a:effectLst/>
                        <a:latin typeface="Arial"/>
                        <a:ea typeface="Calibri"/>
                      </a:endParaRPr>
                    </a:p>
                  </a:txBody>
                  <a:tcPr marL="68580" marR="68580" marT="0" marB="0">
                    <a:solidFill>
                      <a:schemeClr val="bg1"/>
                    </a:solidFill>
                  </a:tcPr>
                </a:tc>
              </a:tr>
            </a:tbl>
          </a:graphicData>
        </a:graphic>
      </p:graphicFrame>
    </p:spTree>
    <p:extLst>
      <p:ext uri="{BB962C8B-B14F-4D97-AF65-F5344CB8AC3E}">
        <p14:creationId xmlns:p14="http://schemas.microsoft.com/office/powerpoint/2010/main" val="2103171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mtClean="0"/>
              <a:t>Findings</a:t>
            </a:r>
            <a:endParaRPr lang="en-GB" dirty="0"/>
          </a:p>
        </p:txBody>
      </p:sp>
      <p:sp>
        <p:nvSpPr>
          <p:cNvPr id="5" name="Text Placeholder 4"/>
          <p:cNvSpPr>
            <a:spLocks noGrp="1"/>
          </p:cNvSpPr>
          <p:nvPr>
            <p:ph type="body" idx="1"/>
          </p:nvPr>
        </p:nvSpPr>
        <p:spPr/>
        <p:txBody>
          <a:bodyPr/>
          <a:lstStyle/>
          <a:p>
            <a:endParaRPr lang="en-GB"/>
          </a:p>
        </p:txBody>
      </p:sp>
    </p:spTree>
    <p:extLst>
      <p:ext uri="{BB962C8B-B14F-4D97-AF65-F5344CB8AC3E}">
        <p14:creationId xmlns:p14="http://schemas.microsoft.com/office/powerpoint/2010/main" val="42917979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Background characteristics</a:t>
            </a:r>
            <a:endParaRPr lang="en-GB" dirty="0"/>
          </a:p>
        </p:txBody>
      </p:sp>
      <p:sp>
        <p:nvSpPr>
          <p:cNvPr id="4" name="Content Placeholder 3"/>
          <p:cNvSpPr>
            <a:spLocks noGrp="1"/>
          </p:cNvSpPr>
          <p:nvPr>
            <p:ph sz="half" idx="1"/>
          </p:nvPr>
        </p:nvSpPr>
        <p:spPr/>
        <p:txBody>
          <a:bodyPr/>
          <a:lstStyle/>
          <a:p>
            <a:r>
              <a:rPr lang="en-GB" sz="2400" dirty="0" smtClean="0"/>
              <a:t>Family backgrounds were traumatising through:</a:t>
            </a:r>
          </a:p>
          <a:p>
            <a:pPr lvl="1"/>
            <a:r>
              <a:rPr lang="en-GB" sz="2000" dirty="0" smtClean="0"/>
              <a:t>Abusive/neglecting/violent</a:t>
            </a:r>
          </a:p>
          <a:p>
            <a:pPr lvl="1"/>
            <a:r>
              <a:rPr lang="en-GB" sz="2000" dirty="0" smtClean="0"/>
              <a:t>Poverty/marginalisation</a:t>
            </a:r>
          </a:p>
          <a:p>
            <a:pPr lvl="1"/>
            <a:r>
              <a:rPr lang="en-GB" sz="2000" dirty="0" smtClean="0"/>
              <a:t>Disrupted/separated</a:t>
            </a:r>
          </a:p>
          <a:p>
            <a:pPr lvl="1"/>
            <a:r>
              <a:rPr lang="en-GB" sz="2000" dirty="0" smtClean="0"/>
              <a:t>Mental ill health</a:t>
            </a:r>
          </a:p>
          <a:p>
            <a:pPr lvl="1"/>
            <a:r>
              <a:rPr lang="en-GB" sz="2000" dirty="0" smtClean="0"/>
              <a:t>Substance abuse</a:t>
            </a:r>
          </a:p>
          <a:p>
            <a:pPr lvl="1"/>
            <a:r>
              <a:rPr lang="en-GB" sz="2000" dirty="0" smtClean="0"/>
              <a:t>criminality</a:t>
            </a:r>
          </a:p>
          <a:p>
            <a:endParaRPr lang="en-GB" dirty="0" smtClean="0"/>
          </a:p>
          <a:p>
            <a:endParaRPr lang="en-GB" dirty="0" smtClean="0"/>
          </a:p>
        </p:txBody>
      </p:sp>
      <p:sp>
        <p:nvSpPr>
          <p:cNvPr id="5" name="Content Placeholder 4"/>
          <p:cNvSpPr>
            <a:spLocks noGrp="1"/>
          </p:cNvSpPr>
          <p:nvPr>
            <p:ph sz="half" idx="2"/>
          </p:nvPr>
        </p:nvSpPr>
        <p:spPr/>
        <p:txBody>
          <a:bodyPr/>
          <a:lstStyle/>
          <a:p>
            <a:r>
              <a:rPr lang="en-GB" sz="2400" dirty="0" smtClean="0"/>
              <a:t>Young people were</a:t>
            </a:r>
          </a:p>
          <a:p>
            <a:pPr lvl="1"/>
            <a:r>
              <a:rPr lang="en-GB" sz="2000" dirty="0" smtClean="0"/>
              <a:t>Marginalised</a:t>
            </a:r>
          </a:p>
          <a:p>
            <a:pPr lvl="1"/>
            <a:r>
              <a:rPr lang="en-GB" sz="2000" dirty="0" smtClean="0"/>
              <a:t>Enduring poverty</a:t>
            </a:r>
          </a:p>
          <a:p>
            <a:pPr lvl="1"/>
            <a:r>
              <a:rPr lang="en-GB" sz="2000" dirty="0" smtClean="0"/>
              <a:t>Educational failure</a:t>
            </a:r>
          </a:p>
          <a:p>
            <a:pPr lvl="1"/>
            <a:r>
              <a:rPr lang="en-GB" sz="2000" dirty="0" smtClean="0"/>
              <a:t>Mental and physical health problems</a:t>
            </a:r>
          </a:p>
          <a:p>
            <a:pPr lvl="1"/>
            <a:r>
              <a:rPr lang="en-GB" sz="2000" dirty="0" smtClean="0"/>
              <a:t>Engaged in risky/antisocial behaviours</a:t>
            </a:r>
          </a:p>
          <a:p>
            <a:pPr lvl="1"/>
            <a:r>
              <a:rPr lang="en-GB" sz="2000" dirty="0" smtClean="0"/>
              <a:t>Failed by societies support systems</a:t>
            </a:r>
          </a:p>
          <a:p>
            <a:endParaRPr lang="en-GB" sz="2400" dirty="0" smtClean="0"/>
          </a:p>
          <a:p>
            <a:endParaRPr lang="en-GB" sz="2400" dirty="0" smtClean="0"/>
          </a:p>
          <a:p>
            <a:endParaRPr lang="en-GB" dirty="0"/>
          </a:p>
        </p:txBody>
      </p:sp>
    </p:spTree>
    <p:extLst>
      <p:ext uri="{BB962C8B-B14F-4D97-AF65-F5344CB8AC3E}">
        <p14:creationId xmlns:p14="http://schemas.microsoft.com/office/powerpoint/2010/main" val="322498116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1712</TotalTime>
  <Words>1467</Words>
  <Application>Microsoft Office PowerPoint</Application>
  <PresentationFormat>On-screen Show (4:3)</PresentationFormat>
  <Paragraphs>177</Paragraphs>
  <Slides>20</Slides>
  <Notes>4</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Clarity</vt:lpstr>
      <vt:lpstr>How Kids Company interventions work for young people</vt:lpstr>
      <vt:lpstr>PowerPoint Presentation</vt:lpstr>
      <vt:lpstr>PowerPoint Presentation</vt:lpstr>
      <vt:lpstr>Aims and Methods</vt:lpstr>
      <vt:lpstr>Sample and data collection</vt:lpstr>
      <vt:lpstr>Data Analysis</vt:lpstr>
      <vt:lpstr>PowerPoint Presentation</vt:lpstr>
      <vt:lpstr>Findings</vt:lpstr>
      <vt:lpstr>Background characteristics</vt:lpstr>
      <vt:lpstr>Baseline Characteristics</vt:lpstr>
      <vt:lpstr>Their basic needs have  not been met…….</vt:lpstr>
      <vt:lpstr>PowerPoint Presentation</vt:lpstr>
      <vt:lpstr>Kids Company Interventions</vt:lpstr>
      <vt:lpstr>PowerPoint Presentation</vt:lpstr>
      <vt:lpstr>Outcomes</vt:lpstr>
      <vt:lpstr>Summary of Outcomes</vt:lpstr>
      <vt:lpstr>PowerPoint Presentation</vt:lpstr>
      <vt:lpstr>PowerPoint Presentation</vt:lpstr>
      <vt:lpstr>How do the interventions support better outcomes for young people?</vt:lpstr>
      <vt:lpstr>Conclusions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Kids Company interventions work for young people</dc:title>
  <dc:creator>Stephen</dc:creator>
  <cp:lastModifiedBy>Administrator</cp:lastModifiedBy>
  <cp:revision>27</cp:revision>
  <dcterms:created xsi:type="dcterms:W3CDTF">2013-09-22T11:35:15Z</dcterms:created>
  <dcterms:modified xsi:type="dcterms:W3CDTF">2013-09-25T11:19:24Z</dcterms:modified>
</cp:coreProperties>
</file>