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3.xml" ContentType="application/vnd.openxmlformats-officedocument.drawingml.chart+xml"/>
  <Override PartName="/ppt/notesSlides/notesSlide25.xml" ContentType="application/vnd.openxmlformats-officedocument.presentationml.notesSlide+xml"/>
  <Override PartName="/ppt/charts/chart4.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28.xml" ContentType="application/vnd.openxmlformats-officedocument.presentationml.notesSlide+xml"/>
  <Override PartName="/ppt/charts/chart6.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7.xml" ContentType="application/vnd.openxmlformats-officedocument.drawingml.chart+xml"/>
  <Override PartName="/ppt/theme/themeOverride3.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95" r:id="rId1"/>
  </p:sldMasterIdLst>
  <p:notesMasterIdLst>
    <p:notesMasterId r:id="rId54"/>
  </p:notesMasterIdLst>
  <p:handoutMasterIdLst>
    <p:handoutMasterId r:id="rId55"/>
  </p:handoutMasterIdLst>
  <p:sldIdLst>
    <p:sldId id="259" r:id="rId2"/>
    <p:sldId id="287" r:id="rId3"/>
    <p:sldId id="314" r:id="rId4"/>
    <p:sldId id="366" r:id="rId5"/>
    <p:sldId id="368" r:id="rId6"/>
    <p:sldId id="396" r:id="rId7"/>
    <p:sldId id="413" r:id="rId8"/>
    <p:sldId id="316" r:id="rId9"/>
    <p:sldId id="414" r:id="rId10"/>
    <p:sldId id="434" r:id="rId11"/>
    <p:sldId id="435" r:id="rId12"/>
    <p:sldId id="433" r:id="rId13"/>
    <p:sldId id="348" r:id="rId14"/>
    <p:sldId id="369" r:id="rId15"/>
    <p:sldId id="322" r:id="rId16"/>
    <p:sldId id="323" r:id="rId17"/>
    <p:sldId id="349" r:id="rId18"/>
    <p:sldId id="415" r:id="rId19"/>
    <p:sldId id="416" r:id="rId20"/>
    <p:sldId id="417" r:id="rId21"/>
    <p:sldId id="325" r:id="rId22"/>
    <p:sldId id="419" r:id="rId23"/>
    <p:sldId id="418" r:id="rId24"/>
    <p:sldId id="329" r:id="rId25"/>
    <p:sldId id="330" r:id="rId26"/>
    <p:sldId id="420" r:id="rId27"/>
    <p:sldId id="397" r:id="rId28"/>
    <p:sldId id="371" r:id="rId29"/>
    <p:sldId id="421" r:id="rId30"/>
    <p:sldId id="398" r:id="rId31"/>
    <p:sldId id="399" r:id="rId32"/>
    <p:sldId id="402" r:id="rId33"/>
    <p:sldId id="375" r:id="rId34"/>
    <p:sldId id="403" r:id="rId35"/>
    <p:sldId id="404" r:id="rId36"/>
    <p:sldId id="337" r:id="rId37"/>
    <p:sldId id="405" r:id="rId38"/>
    <p:sldId id="341" r:id="rId39"/>
    <p:sldId id="383" r:id="rId40"/>
    <p:sldId id="365" r:id="rId41"/>
    <p:sldId id="353" r:id="rId42"/>
    <p:sldId id="428" r:id="rId43"/>
    <p:sldId id="354" r:id="rId44"/>
    <p:sldId id="407" r:id="rId45"/>
    <p:sldId id="410" r:id="rId46"/>
    <p:sldId id="408" r:id="rId47"/>
    <p:sldId id="409" r:id="rId48"/>
    <p:sldId id="411" r:id="rId49"/>
    <p:sldId id="362" r:id="rId50"/>
    <p:sldId id="393" r:id="rId51"/>
    <p:sldId id="412" r:id="rId52"/>
    <p:sldId id="285" r:id="rId53"/>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otte Cecil" initials="" lastIdx="32"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AA0F54"/>
    <a:srgbClr val="215968"/>
    <a:srgbClr val="64B7CE"/>
    <a:srgbClr val="93CDDD"/>
    <a:srgbClr val="B90000"/>
    <a:srgbClr val="953735"/>
    <a:srgbClr val="DB9B99"/>
    <a:srgbClr val="153943"/>
    <a:srgbClr val="112D35"/>
    <a:srgbClr val="1E526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54" autoAdjust="0"/>
    <p:restoredTop sz="97578" autoAdjust="0"/>
  </p:normalViewPr>
  <p:slideViewPr>
    <p:cSldViewPr snapToGrid="0" snapToObjects="1">
      <p:cViewPr>
        <p:scale>
          <a:sx n="99" d="100"/>
          <a:sy n="99" d="100"/>
        </p:scale>
        <p:origin x="-486" y="-348"/>
      </p:cViewPr>
      <p:guideLst>
        <p:guide orient="horz" pos="1783"/>
        <p:guide pos="2880"/>
      </p:guideLst>
    </p:cSldViewPr>
  </p:slideViewPr>
  <p:outlineViewPr>
    <p:cViewPr>
      <p:scale>
        <a:sx n="33" d="100"/>
        <a:sy n="33" d="100"/>
      </p:scale>
      <p:origin x="0" y="44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EL%20CABRON:PhD_KidsCompany:Conferences:2013:Kids%20Co%20Love%20Matters:KidsCo_MoHConference_Graph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EL%20CABRON:PhD_KidsCompany:Conferences:2013:Kids%20Co%20Love%20Matters:KidsCo_MoHConference_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EL%20CABRON:PhD_KidsCompany:Conferences:2013:Kids%20Co%20Love%20Matters:KidsCo_MoHConference_Graph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PhD_KidsCompany\Conferences\2013\Kids%20Co%20Love%20Matters\KidsCo_MoHConference_Graph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L%20CABRON:PhD_KidsCompany:Conferences:2013:Kids%20Co%20Love%20Matters:KidsCo_MoHConference_Graphs.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EL%20CABRON:PhD_KidsCompany:Conferences:2013:Kids%20Co%20Love%20Matters:KidsCo_MoHConference_Graphs.xlsx" TargetMode="External"/><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2" Type="http://schemas.openxmlformats.org/officeDocument/2006/relationships/oleObject" Target="EL%20CABRON:PhD_KidsCompany:Conferences:2013:Kids%20Co%20Love%20Matters:KidsCo_MoHConference_Graphs.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8359661939461704E-2"/>
          <c:y val="5.1400554097404502E-2"/>
          <c:w val="0.83302559136397103"/>
          <c:h val="0.71214625582423197"/>
        </c:manualLayout>
      </c:layout>
      <c:barChart>
        <c:barDir val="col"/>
        <c:grouping val="clustered"/>
        <c:varyColors val="0"/>
        <c:ser>
          <c:idx val="0"/>
          <c:order val="0"/>
          <c:tx>
            <c:strRef>
              <c:f>Sheet2!$F$20</c:f>
              <c:strCache>
                <c:ptCount val="1"/>
                <c:pt idx="0">
                  <c:v>Kids Co (N = 98)</c:v>
                </c:pt>
              </c:strCache>
            </c:strRef>
          </c:tx>
          <c:spPr>
            <a:solidFill>
              <a:srgbClr val="AA0F54">
                <a:alpha val="80000"/>
              </a:srgbClr>
            </a:solidFill>
            <a:ln>
              <a:solidFill>
                <a:srgbClr val="800000"/>
              </a:solidFill>
            </a:ln>
          </c:spPr>
          <c:invertIfNegative val="0"/>
          <c:dLbls>
            <c:dLbl>
              <c:idx val="0"/>
              <c:layout/>
              <c:tx>
                <c:rich>
                  <a:bodyPr/>
                  <a:lstStyle/>
                  <a:p>
                    <a:r>
                      <a:rPr lang="en-US" b="1">
                        <a:solidFill>
                          <a:schemeClr val="bg1"/>
                        </a:solidFill>
                      </a:rPr>
                      <a:t>62</a:t>
                    </a:r>
                  </a:p>
                </c:rich>
              </c:tx>
              <c:dLblPos val="inEnd"/>
              <c:showLegendKey val="0"/>
              <c:showVal val="1"/>
              <c:showCatName val="0"/>
              <c:showSerName val="0"/>
              <c:showPercent val="0"/>
              <c:showBubbleSize val="0"/>
            </c:dLbl>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Sheet2!$E$21:$E$25</c:f>
              <c:strCache>
                <c:ptCount val="5"/>
                <c:pt idx="0">
                  <c:v>Emotional abuse</c:v>
                </c:pt>
                <c:pt idx="1">
                  <c:v>Physical abuse</c:v>
                </c:pt>
                <c:pt idx="2">
                  <c:v>Sexual abuse</c:v>
                </c:pt>
                <c:pt idx="3">
                  <c:v>Emotional neglect</c:v>
                </c:pt>
                <c:pt idx="4">
                  <c:v>Physical neglect</c:v>
                </c:pt>
              </c:strCache>
            </c:strRef>
          </c:cat>
          <c:val>
            <c:numRef>
              <c:f>Sheet2!$F$21:$F$25</c:f>
              <c:numCache>
                <c:formatCode>General</c:formatCode>
                <c:ptCount val="5"/>
                <c:pt idx="0">
                  <c:v>62</c:v>
                </c:pt>
                <c:pt idx="1">
                  <c:v>48</c:v>
                </c:pt>
                <c:pt idx="2">
                  <c:v>25</c:v>
                </c:pt>
                <c:pt idx="3">
                  <c:v>66</c:v>
                </c:pt>
                <c:pt idx="4">
                  <c:v>52</c:v>
                </c:pt>
              </c:numCache>
            </c:numRef>
          </c:val>
        </c:ser>
        <c:ser>
          <c:idx val="1"/>
          <c:order val="1"/>
          <c:tx>
            <c:strRef>
              <c:f>Sheet2!$G$20</c:f>
              <c:strCache>
                <c:ptCount val="1"/>
                <c:pt idx="0">
                  <c:v>Comparison (N = 106)</c:v>
                </c:pt>
              </c:strCache>
            </c:strRef>
          </c:tx>
          <c:spPr>
            <a:solidFill>
              <a:srgbClr val="64B7CE"/>
            </a:solidFill>
            <a:ln>
              <a:solidFill>
                <a:srgbClr val="215968"/>
              </a:solidFill>
            </a:ln>
          </c:spPr>
          <c:invertIfNegative val="0"/>
          <c:dLbls>
            <c:dLbl>
              <c:idx val="2"/>
              <c:layout>
                <c:manualLayout>
                  <c:x val="-1.2870847741805401E-7"/>
                  <c:y val="7.2802471178229605E-2"/>
                </c:manualLayout>
              </c:layout>
              <c:dLblPos val="outEnd"/>
              <c:showLegendKey val="0"/>
              <c:showVal val="1"/>
              <c:showCatName val="0"/>
              <c:showSerName val="0"/>
              <c:showPercent val="0"/>
              <c:showBubbleSize val="0"/>
            </c:dLbl>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Sheet2!$E$21:$E$25</c:f>
              <c:strCache>
                <c:ptCount val="5"/>
                <c:pt idx="0">
                  <c:v>Emotional abuse</c:v>
                </c:pt>
                <c:pt idx="1">
                  <c:v>Physical abuse</c:v>
                </c:pt>
                <c:pt idx="2">
                  <c:v>Sexual abuse</c:v>
                </c:pt>
                <c:pt idx="3">
                  <c:v>Emotional neglect</c:v>
                </c:pt>
                <c:pt idx="4">
                  <c:v>Physical neglect</c:v>
                </c:pt>
              </c:strCache>
            </c:strRef>
          </c:cat>
          <c:val>
            <c:numRef>
              <c:f>Sheet2!$G$21:$G$25</c:f>
              <c:numCache>
                <c:formatCode>General</c:formatCode>
                <c:ptCount val="5"/>
                <c:pt idx="0">
                  <c:v>35</c:v>
                </c:pt>
                <c:pt idx="1">
                  <c:v>21</c:v>
                </c:pt>
                <c:pt idx="2">
                  <c:v>7</c:v>
                </c:pt>
                <c:pt idx="3">
                  <c:v>35</c:v>
                </c:pt>
                <c:pt idx="4">
                  <c:v>12</c:v>
                </c:pt>
              </c:numCache>
            </c:numRef>
          </c:val>
        </c:ser>
        <c:dLbls>
          <c:showLegendKey val="0"/>
          <c:showVal val="1"/>
          <c:showCatName val="0"/>
          <c:showSerName val="0"/>
          <c:showPercent val="0"/>
          <c:showBubbleSize val="0"/>
        </c:dLbls>
        <c:gapWidth val="150"/>
        <c:axId val="79860480"/>
        <c:axId val="79862016"/>
      </c:barChart>
      <c:catAx>
        <c:axId val="79860480"/>
        <c:scaling>
          <c:orientation val="minMax"/>
        </c:scaling>
        <c:delete val="0"/>
        <c:axPos val="b"/>
        <c:majorTickMark val="out"/>
        <c:minorTickMark val="none"/>
        <c:tickLblPos val="nextTo"/>
        <c:txPr>
          <a:bodyPr/>
          <a:lstStyle/>
          <a:p>
            <a:pPr>
              <a:defRPr b="0"/>
            </a:pPr>
            <a:endParaRPr lang="en-US"/>
          </a:p>
        </c:txPr>
        <c:crossAx val="79862016"/>
        <c:crosses val="autoZero"/>
        <c:auto val="1"/>
        <c:lblAlgn val="ctr"/>
        <c:lblOffset val="100"/>
        <c:noMultiLvlLbl val="0"/>
      </c:catAx>
      <c:valAx>
        <c:axId val="79862016"/>
        <c:scaling>
          <c:orientation val="minMax"/>
        </c:scaling>
        <c:delete val="0"/>
        <c:axPos val="l"/>
        <c:title>
          <c:tx>
            <c:rich>
              <a:bodyPr rot="-5400000" vert="horz"/>
              <a:lstStyle/>
              <a:p>
                <a:pPr>
                  <a:defRPr sz="1000"/>
                </a:pPr>
                <a:r>
                  <a:rPr lang="en-US" sz="1000">
                    <a:latin typeface="Arial" pitchFamily="34" charset="0"/>
                    <a:cs typeface="Arial" pitchFamily="34" charset="0"/>
                  </a:rPr>
                  <a:t>Percentage (%)</a:t>
                </a:r>
              </a:p>
            </c:rich>
          </c:tx>
          <c:layout>
            <c:manualLayout>
              <c:xMode val="edge"/>
              <c:yMode val="edge"/>
              <c:x val="1.9299049045801198E-2"/>
              <c:y val="0.20680591325629399"/>
            </c:manualLayout>
          </c:layout>
          <c:overlay val="0"/>
        </c:title>
        <c:numFmt formatCode="General" sourceLinked="1"/>
        <c:majorTickMark val="out"/>
        <c:minorTickMark val="none"/>
        <c:tickLblPos val="nextTo"/>
        <c:crossAx val="79860480"/>
        <c:crosses val="autoZero"/>
        <c:crossBetween val="between"/>
      </c:valAx>
      <c:spPr>
        <a:noFill/>
        <a:ln w="25400">
          <a:noFill/>
        </a:ln>
      </c:spPr>
    </c:plotArea>
    <c:legend>
      <c:legendPos val="b"/>
      <c:layout>
        <c:manualLayout>
          <c:xMode val="edge"/>
          <c:yMode val="edge"/>
          <c:x val="0.21741217190921999"/>
          <c:y val="0.85799194546024704"/>
          <c:w val="0.54626554927115001"/>
          <c:h val="0.14187768062836301"/>
        </c:manualLayout>
      </c:layout>
      <c:overlay val="0"/>
      <c:txPr>
        <a:bodyPr/>
        <a:lstStyle/>
        <a:p>
          <a:pPr>
            <a:defRPr sz="1200" b="1"/>
          </a:pPr>
          <a:endParaRPr lang="en-US"/>
        </a:p>
      </c:txPr>
    </c:legend>
    <c:plotVisOnly val="1"/>
    <c:dispBlanksAs val="gap"/>
    <c:showDLblsOverMax val="0"/>
  </c:chart>
  <c:spPr>
    <a:ln>
      <a:solidFill>
        <a:schemeClr val="bg1"/>
      </a:solid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080786472255"/>
          <c:y val="8.2696227935715294E-2"/>
          <c:w val="0.80507937477569702"/>
          <c:h val="0.66769149846377196"/>
        </c:manualLayout>
      </c:layout>
      <c:barChart>
        <c:barDir val="col"/>
        <c:grouping val="clustered"/>
        <c:varyColors val="0"/>
        <c:ser>
          <c:idx val="0"/>
          <c:order val="0"/>
          <c:tx>
            <c:strRef>
              <c:f>Sheet2!$V$20</c:f>
              <c:strCache>
                <c:ptCount val="1"/>
                <c:pt idx="0">
                  <c:v>Kids Co (N = 98)</c:v>
                </c:pt>
              </c:strCache>
            </c:strRef>
          </c:tx>
          <c:spPr>
            <a:solidFill>
              <a:srgbClr val="AA0F54">
                <a:alpha val="83000"/>
              </a:srgbClr>
            </a:solidFill>
            <a:ln>
              <a:solidFill>
                <a:schemeClr val="accent2">
                  <a:lumMod val="50000"/>
                </a:schemeClr>
              </a:solidFill>
            </a:ln>
          </c:spPr>
          <c:invertIfNegative val="0"/>
          <c:dLbls>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Sheet2!$U$21:$U$25</c:f>
              <c:strCache>
                <c:ptCount val="5"/>
                <c:pt idx="0">
                  <c:v>Emotional abuse</c:v>
                </c:pt>
                <c:pt idx="1">
                  <c:v>Physical abuse</c:v>
                </c:pt>
                <c:pt idx="2">
                  <c:v>Sexual        abuse</c:v>
                </c:pt>
                <c:pt idx="3">
                  <c:v>Emotional neglect</c:v>
                </c:pt>
                <c:pt idx="4">
                  <c:v>Physical neglect</c:v>
                </c:pt>
              </c:strCache>
            </c:strRef>
          </c:cat>
          <c:val>
            <c:numRef>
              <c:f>Sheet2!$V$21:$V$25</c:f>
              <c:numCache>
                <c:formatCode>General</c:formatCode>
                <c:ptCount val="5"/>
                <c:pt idx="0">
                  <c:v>25</c:v>
                </c:pt>
                <c:pt idx="1">
                  <c:v>21</c:v>
                </c:pt>
                <c:pt idx="2">
                  <c:v>10</c:v>
                </c:pt>
                <c:pt idx="3">
                  <c:v>16</c:v>
                </c:pt>
                <c:pt idx="4">
                  <c:v>15</c:v>
                </c:pt>
              </c:numCache>
            </c:numRef>
          </c:val>
        </c:ser>
        <c:ser>
          <c:idx val="1"/>
          <c:order val="1"/>
          <c:tx>
            <c:strRef>
              <c:f>Sheet2!$W$20</c:f>
              <c:strCache>
                <c:ptCount val="1"/>
                <c:pt idx="0">
                  <c:v>Comparison (N = 106)</c:v>
                </c:pt>
              </c:strCache>
            </c:strRef>
          </c:tx>
          <c:spPr>
            <a:solidFill>
              <a:srgbClr val="64B7CE"/>
            </a:solidFill>
            <a:ln>
              <a:solidFill>
                <a:schemeClr val="accent5">
                  <a:lumMod val="50000"/>
                </a:schemeClr>
              </a:solidFill>
            </a:ln>
          </c:spPr>
          <c:invertIfNegative val="0"/>
          <c:dLbls>
            <c:dLbl>
              <c:idx val="0"/>
              <c:layout>
                <c:manualLayout>
                  <c:x val="0"/>
                  <c:y val="7.4726961213182203E-2"/>
                </c:manualLayout>
              </c:layout>
              <c:dLblPos val="outEnd"/>
              <c:showLegendKey val="0"/>
              <c:showVal val="1"/>
              <c:showCatName val="0"/>
              <c:showSerName val="0"/>
              <c:showPercent val="0"/>
              <c:showBubbleSize val="0"/>
            </c:dLbl>
            <c:dLbl>
              <c:idx val="1"/>
              <c:layout>
                <c:manualLayout>
                  <c:x val="-2.7777777777777302E-3"/>
                  <c:y val="7.5658145471542093E-2"/>
                </c:manualLayout>
              </c:layout>
              <c:dLblPos val="outEnd"/>
              <c:showLegendKey val="0"/>
              <c:showVal val="1"/>
              <c:showCatName val="0"/>
              <c:showSerName val="0"/>
              <c:showPercent val="0"/>
              <c:showBubbleSize val="0"/>
            </c:dLbl>
            <c:dLbl>
              <c:idx val="2"/>
              <c:delete val="1"/>
            </c:dLbl>
            <c:dLbl>
              <c:idx val="3"/>
              <c:delete val="1"/>
            </c:dLbl>
            <c:dLbl>
              <c:idx val="4"/>
              <c:delete val="1"/>
            </c:dLbl>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Sheet2!$U$21:$U$25</c:f>
              <c:strCache>
                <c:ptCount val="5"/>
                <c:pt idx="0">
                  <c:v>Emotional abuse</c:v>
                </c:pt>
                <c:pt idx="1">
                  <c:v>Physical abuse</c:v>
                </c:pt>
                <c:pt idx="2">
                  <c:v>Sexual        abuse</c:v>
                </c:pt>
                <c:pt idx="3">
                  <c:v>Emotional neglect</c:v>
                </c:pt>
                <c:pt idx="4">
                  <c:v>Physical neglect</c:v>
                </c:pt>
              </c:strCache>
            </c:strRef>
          </c:cat>
          <c:val>
            <c:numRef>
              <c:f>Sheet2!$W$21:$W$25</c:f>
              <c:numCache>
                <c:formatCode>General</c:formatCode>
                <c:ptCount val="5"/>
                <c:pt idx="0">
                  <c:v>4</c:v>
                </c:pt>
                <c:pt idx="1">
                  <c:v>3</c:v>
                </c:pt>
                <c:pt idx="2">
                  <c:v>1</c:v>
                </c:pt>
                <c:pt idx="3">
                  <c:v>2</c:v>
                </c:pt>
                <c:pt idx="4">
                  <c:v>1</c:v>
                </c:pt>
              </c:numCache>
            </c:numRef>
          </c:val>
        </c:ser>
        <c:dLbls>
          <c:showLegendKey val="0"/>
          <c:showVal val="1"/>
          <c:showCatName val="0"/>
          <c:showSerName val="0"/>
          <c:showPercent val="0"/>
          <c:showBubbleSize val="0"/>
        </c:dLbls>
        <c:gapWidth val="150"/>
        <c:axId val="83167872"/>
        <c:axId val="83173760"/>
      </c:barChart>
      <c:catAx>
        <c:axId val="83167872"/>
        <c:scaling>
          <c:orientation val="minMax"/>
        </c:scaling>
        <c:delete val="0"/>
        <c:axPos val="b"/>
        <c:majorTickMark val="out"/>
        <c:minorTickMark val="none"/>
        <c:tickLblPos val="nextTo"/>
        <c:txPr>
          <a:bodyPr/>
          <a:lstStyle/>
          <a:p>
            <a:pPr>
              <a:defRPr b="0"/>
            </a:pPr>
            <a:endParaRPr lang="en-US"/>
          </a:p>
        </c:txPr>
        <c:crossAx val="83173760"/>
        <c:crosses val="autoZero"/>
        <c:auto val="1"/>
        <c:lblAlgn val="ctr"/>
        <c:lblOffset val="100"/>
        <c:noMultiLvlLbl val="0"/>
      </c:catAx>
      <c:valAx>
        <c:axId val="83173760"/>
        <c:scaling>
          <c:orientation val="minMax"/>
        </c:scaling>
        <c:delete val="0"/>
        <c:axPos val="l"/>
        <c:title>
          <c:tx>
            <c:rich>
              <a:bodyPr rot="-5400000" vert="horz"/>
              <a:lstStyle/>
              <a:p>
                <a:pPr>
                  <a:defRPr>
                    <a:latin typeface="Arial" pitchFamily="34" charset="0"/>
                    <a:cs typeface="Arial" pitchFamily="34" charset="0"/>
                  </a:defRPr>
                </a:pPr>
                <a:r>
                  <a:rPr lang="en-US">
                    <a:latin typeface="Arial" pitchFamily="34" charset="0"/>
                    <a:cs typeface="Arial" pitchFamily="34" charset="0"/>
                  </a:rPr>
                  <a:t>Percentage (%)</a:t>
                </a:r>
              </a:p>
            </c:rich>
          </c:tx>
          <c:layout>
            <c:manualLayout>
              <c:xMode val="edge"/>
              <c:yMode val="edge"/>
              <c:x val="3.2796157206035799E-2"/>
              <c:y val="0.28864497806834399"/>
            </c:manualLayout>
          </c:layout>
          <c:overlay val="0"/>
        </c:title>
        <c:numFmt formatCode="General" sourceLinked="1"/>
        <c:majorTickMark val="out"/>
        <c:minorTickMark val="none"/>
        <c:tickLblPos val="nextTo"/>
        <c:crossAx val="83167872"/>
        <c:crosses val="autoZero"/>
        <c:crossBetween val="between"/>
      </c:valAx>
    </c:plotArea>
    <c:legend>
      <c:legendPos val="b"/>
      <c:layout>
        <c:manualLayout>
          <c:xMode val="edge"/>
          <c:yMode val="edge"/>
          <c:x val="0.20590689167371801"/>
          <c:y val="0.86937356507369601"/>
          <c:w val="0.59721669719312198"/>
          <c:h val="8.6266002463977698E-2"/>
        </c:manualLayout>
      </c:layout>
      <c:overlay val="0"/>
      <c:txPr>
        <a:bodyPr/>
        <a:lstStyle/>
        <a:p>
          <a:pPr>
            <a:defRPr sz="1200" b="1"/>
          </a:pPr>
          <a:endParaRPr lang="en-US"/>
        </a:p>
      </c:txPr>
    </c:legend>
    <c:plotVisOnly val="1"/>
    <c:dispBlanksAs val="gap"/>
    <c:showDLblsOverMax val="0"/>
  </c:chart>
  <c:spPr>
    <a:ln>
      <a:solidFill>
        <a:schemeClr val="bg1"/>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88628492275901"/>
          <c:y val="4.7446777486147597E-2"/>
          <c:w val="0.79788209971605495"/>
          <c:h val="0.69092328629084399"/>
        </c:manualLayout>
      </c:layout>
      <c:barChart>
        <c:barDir val="col"/>
        <c:grouping val="clustered"/>
        <c:varyColors val="0"/>
        <c:ser>
          <c:idx val="0"/>
          <c:order val="0"/>
          <c:tx>
            <c:strRef>
              <c:f>Sheet2!$F$2</c:f>
              <c:strCache>
                <c:ptCount val="1"/>
                <c:pt idx="0">
                  <c:v>Kids Co (N = 98)</c:v>
                </c:pt>
              </c:strCache>
            </c:strRef>
          </c:tx>
          <c:spPr>
            <a:solidFill>
              <a:srgbClr val="AA0F54">
                <a:alpha val="83000"/>
              </a:srgbClr>
            </a:solidFill>
            <a:ln>
              <a:solidFill>
                <a:srgbClr val="800000"/>
              </a:solidFill>
            </a:ln>
          </c:spPr>
          <c:invertIfNegative val="0"/>
          <c:dLbls>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Sheet2!$E$3:$E$5</c:f>
              <c:strCache>
                <c:ptCount val="3"/>
                <c:pt idx="0">
                  <c:v>Hearing about</c:v>
                </c:pt>
                <c:pt idx="1">
                  <c:v>Witnessing</c:v>
                </c:pt>
                <c:pt idx="2">
                  <c:v>Victimization</c:v>
                </c:pt>
              </c:strCache>
            </c:strRef>
          </c:cat>
          <c:val>
            <c:numRef>
              <c:f>Sheet2!$F$3:$F$5</c:f>
              <c:numCache>
                <c:formatCode>General</c:formatCode>
                <c:ptCount val="3"/>
                <c:pt idx="0">
                  <c:v>92</c:v>
                </c:pt>
                <c:pt idx="1">
                  <c:v>74</c:v>
                </c:pt>
                <c:pt idx="2">
                  <c:v>73</c:v>
                </c:pt>
              </c:numCache>
            </c:numRef>
          </c:val>
        </c:ser>
        <c:ser>
          <c:idx val="1"/>
          <c:order val="1"/>
          <c:tx>
            <c:strRef>
              <c:f>Sheet2!$G$2</c:f>
              <c:strCache>
                <c:ptCount val="1"/>
                <c:pt idx="0">
                  <c:v>Comparison (N = 106)</c:v>
                </c:pt>
              </c:strCache>
            </c:strRef>
          </c:tx>
          <c:spPr>
            <a:solidFill>
              <a:srgbClr val="64B7CE"/>
            </a:solidFill>
            <a:ln>
              <a:solidFill>
                <a:schemeClr val="tx2">
                  <a:lumMod val="75000"/>
                </a:schemeClr>
              </a:solidFill>
            </a:ln>
          </c:spPr>
          <c:invertIfNegative val="0"/>
          <c:dLbls>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Sheet2!$E$3:$E$5</c:f>
              <c:strCache>
                <c:ptCount val="3"/>
                <c:pt idx="0">
                  <c:v>Hearing about</c:v>
                </c:pt>
                <c:pt idx="1">
                  <c:v>Witnessing</c:v>
                </c:pt>
                <c:pt idx="2">
                  <c:v>Victimization</c:v>
                </c:pt>
              </c:strCache>
            </c:strRef>
          </c:cat>
          <c:val>
            <c:numRef>
              <c:f>Sheet2!$G$3:$G$5</c:f>
              <c:numCache>
                <c:formatCode>General</c:formatCode>
                <c:ptCount val="3"/>
                <c:pt idx="0">
                  <c:v>91</c:v>
                </c:pt>
                <c:pt idx="1">
                  <c:v>45</c:v>
                </c:pt>
                <c:pt idx="2">
                  <c:v>53</c:v>
                </c:pt>
              </c:numCache>
            </c:numRef>
          </c:val>
        </c:ser>
        <c:dLbls>
          <c:showLegendKey val="0"/>
          <c:showVal val="1"/>
          <c:showCatName val="0"/>
          <c:showSerName val="0"/>
          <c:showPercent val="0"/>
          <c:showBubbleSize val="0"/>
        </c:dLbls>
        <c:gapWidth val="150"/>
        <c:axId val="80202752"/>
        <c:axId val="80208640"/>
      </c:barChart>
      <c:catAx>
        <c:axId val="80202752"/>
        <c:scaling>
          <c:orientation val="minMax"/>
        </c:scaling>
        <c:delete val="0"/>
        <c:axPos val="b"/>
        <c:majorTickMark val="out"/>
        <c:minorTickMark val="none"/>
        <c:tickLblPos val="nextTo"/>
        <c:txPr>
          <a:bodyPr/>
          <a:lstStyle/>
          <a:p>
            <a:pPr>
              <a:defRPr b="0"/>
            </a:pPr>
            <a:endParaRPr lang="en-US"/>
          </a:p>
        </c:txPr>
        <c:crossAx val="80208640"/>
        <c:crosses val="autoZero"/>
        <c:auto val="1"/>
        <c:lblAlgn val="ctr"/>
        <c:lblOffset val="100"/>
        <c:noMultiLvlLbl val="0"/>
      </c:catAx>
      <c:valAx>
        <c:axId val="80208640"/>
        <c:scaling>
          <c:orientation val="minMax"/>
        </c:scaling>
        <c:delete val="0"/>
        <c:axPos val="l"/>
        <c:title>
          <c:tx>
            <c:rich>
              <a:bodyPr rot="-5400000" vert="horz"/>
              <a:lstStyle/>
              <a:p>
                <a:pPr>
                  <a:defRPr/>
                </a:pPr>
                <a:r>
                  <a:rPr lang="en-US">
                    <a:latin typeface="Arial" pitchFamily="34" charset="0"/>
                    <a:cs typeface="Arial" pitchFamily="34" charset="0"/>
                  </a:rPr>
                  <a:t>Percentage (%)</a:t>
                </a:r>
              </a:p>
            </c:rich>
          </c:tx>
          <c:layout/>
          <c:overlay val="0"/>
        </c:title>
        <c:numFmt formatCode="General" sourceLinked="1"/>
        <c:majorTickMark val="out"/>
        <c:minorTickMark val="none"/>
        <c:tickLblPos val="nextTo"/>
        <c:crossAx val="80202752"/>
        <c:crosses val="autoZero"/>
        <c:crossBetween val="between"/>
      </c:valAx>
    </c:plotArea>
    <c:legend>
      <c:legendPos val="b"/>
      <c:layout>
        <c:manualLayout>
          <c:xMode val="edge"/>
          <c:yMode val="edge"/>
          <c:x val="0.194565278929551"/>
          <c:y val="0.84040414681470599"/>
          <c:w val="0.62153531484240099"/>
          <c:h val="8.3717191601049998E-2"/>
        </c:manualLayout>
      </c:layout>
      <c:overlay val="0"/>
      <c:txPr>
        <a:bodyPr/>
        <a:lstStyle/>
        <a:p>
          <a:pPr>
            <a:defRPr sz="1200" b="1"/>
          </a:pPr>
          <a:endParaRPr lang="en-US"/>
        </a:p>
      </c:txPr>
    </c:legend>
    <c:plotVisOnly val="1"/>
    <c:dispBlanksAs val="gap"/>
    <c:showDLblsOverMax val="0"/>
  </c:chart>
  <c:spPr>
    <a:ln>
      <a:solidFill>
        <a:schemeClr val="bg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636475202246"/>
          <c:y val="7.6309226294773796E-2"/>
          <c:w val="0.80112670376458195"/>
          <c:h val="0.73376503119428604"/>
        </c:manualLayout>
      </c:layout>
      <c:barChart>
        <c:barDir val="col"/>
        <c:grouping val="clustered"/>
        <c:varyColors val="0"/>
        <c:ser>
          <c:idx val="0"/>
          <c:order val="0"/>
          <c:tx>
            <c:strRef>
              <c:f>Sheet2!$F$90</c:f>
              <c:strCache>
                <c:ptCount val="1"/>
                <c:pt idx="0">
                  <c:v>Kids Co (N = 98)</c:v>
                </c:pt>
              </c:strCache>
            </c:strRef>
          </c:tx>
          <c:spPr>
            <a:solidFill>
              <a:srgbClr val="AA0F54">
                <a:alpha val="80000"/>
              </a:srgbClr>
            </a:solidFill>
            <a:ln>
              <a:solidFill>
                <a:schemeClr val="accent2">
                  <a:lumMod val="50000"/>
                </a:schemeClr>
              </a:solidFill>
            </a:ln>
          </c:spPr>
          <c:invertIfNegative val="0"/>
          <c:dLbls>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Sheet2!$E$91:$E$93</c:f>
              <c:strCache>
                <c:ptCount val="3"/>
                <c:pt idx="0">
                  <c:v>Witnessed shooting/stabbing</c:v>
                </c:pt>
                <c:pt idx="1">
                  <c:v>Witnessed killing</c:v>
                </c:pt>
                <c:pt idx="2">
                  <c:v>Been  shot/stabbed</c:v>
                </c:pt>
              </c:strCache>
            </c:strRef>
          </c:cat>
          <c:val>
            <c:numRef>
              <c:f>Sheet2!$F$91:$F$93</c:f>
              <c:numCache>
                <c:formatCode>General</c:formatCode>
                <c:ptCount val="3"/>
                <c:pt idx="0">
                  <c:v>44</c:v>
                </c:pt>
                <c:pt idx="1">
                  <c:v>26</c:v>
                </c:pt>
                <c:pt idx="2">
                  <c:v>11</c:v>
                </c:pt>
              </c:numCache>
            </c:numRef>
          </c:val>
        </c:ser>
        <c:ser>
          <c:idx val="1"/>
          <c:order val="1"/>
          <c:tx>
            <c:strRef>
              <c:f>Sheet2!$G$90</c:f>
              <c:strCache>
                <c:ptCount val="1"/>
                <c:pt idx="0">
                  <c:v>Comparison (N = 106)</c:v>
                </c:pt>
              </c:strCache>
            </c:strRef>
          </c:tx>
          <c:spPr>
            <a:solidFill>
              <a:srgbClr val="64B7CE"/>
            </a:solidFill>
            <a:ln>
              <a:solidFill>
                <a:schemeClr val="accent5">
                  <a:lumMod val="50000"/>
                </a:schemeClr>
              </a:solidFill>
            </a:ln>
          </c:spPr>
          <c:invertIfNegative val="0"/>
          <c:dLbls>
            <c:dLbl>
              <c:idx val="2"/>
              <c:layout>
                <c:manualLayout>
                  <c:x val="0"/>
                  <c:y val="6.4506521300222094E-2"/>
                </c:manualLayout>
              </c:layout>
              <c:dLblPos val="outEnd"/>
              <c:showLegendKey val="0"/>
              <c:showVal val="1"/>
              <c:showCatName val="0"/>
              <c:showSerName val="0"/>
              <c:showPercent val="0"/>
              <c:showBubbleSize val="0"/>
            </c:dLbl>
            <c:txPr>
              <a:bodyPr/>
              <a:lstStyle/>
              <a:p>
                <a:pPr>
                  <a:defRPr b="1">
                    <a:solidFill>
                      <a:schemeClr val="bg1"/>
                    </a:solidFill>
                  </a:defRPr>
                </a:pPr>
                <a:endParaRPr lang="en-US"/>
              </a:p>
            </c:txPr>
            <c:dLblPos val="inEnd"/>
            <c:showLegendKey val="0"/>
            <c:showVal val="1"/>
            <c:showCatName val="0"/>
            <c:showSerName val="0"/>
            <c:showPercent val="0"/>
            <c:showBubbleSize val="0"/>
            <c:showLeaderLines val="0"/>
          </c:dLbls>
          <c:cat>
            <c:strRef>
              <c:f>Sheet2!$E$91:$E$93</c:f>
              <c:strCache>
                <c:ptCount val="3"/>
                <c:pt idx="0">
                  <c:v>Witnessed shooting/stabbing</c:v>
                </c:pt>
                <c:pt idx="1">
                  <c:v>Witnessed killing</c:v>
                </c:pt>
                <c:pt idx="2">
                  <c:v>Been  shot/stabbed</c:v>
                </c:pt>
              </c:strCache>
            </c:strRef>
          </c:cat>
          <c:val>
            <c:numRef>
              <c:f>Sheet2!$G$91:$G$93</c:f>
              <c:numCache>
                <c:formatCode>General</c:formatCode>
                <c:ptCount val="3"/>
                <c:pt idx="0">
                  <c:v>8</c:v>
                </c:pt>
                <c:pt idx="1">
                  <c:v>7</c:v>
                </c:pt>
                <c:pt idx="2">
                  <c:v>1</c:v>
                </c:pt>
              </c:numCache>
            </c:numRef>
          </c:val>
        </c:ser>
        <c:dLbls>
          <c:showLegendKey val="0"/>
          <c:showVal val="1"/>
          <c:showCatName val="0"/>
          <c:showSerName val="0"/>
          <c:showPercent val="0"/>
          <c:showBubbleSize val="0"/>
        </c:dLbls>
        <c:gapWidth val="150"/>
        <c:axId val="80296192"/>
        <c:axId val="80297984"/>
      </c:barChart>
      <c:catAx>
        <c:axId val="80296192"/>
        <c:scaling>
          <c:orientation val="minMax"/>
        </c:scaling>
        <c:delete val="0"/>
        <c:axPos val="b"/>
        <c:majorTickMark val="out"/>
        <c:minorTickMark val="none"/>
        <c:tickLblPos val="nextTo"/>
        <c:txPr>
          <a:bodyPr/>
          <a:lstStyle/>
          <a:p>
            <a:pPr>
              <a:defRPr b="1"/>
            </a:pPr>
            <a:endParaRPr lang="en-US"/>
          </a:p>
        </c:txPr>
        <c:crossAx val="80297984"/>
        <c:crosses val="autoZero"/>
        <c:auto val="1"/>
        <c:lblAlgn val="ctr"/>
        <c:lblOffset val="100"/>
        <c:noMultiLvlLbl val="0"/>
      </c:catAx>
      <c:valAx>
        <c:axId val="80297984"/>
        <c:scaling>
          <c:orientation val="minMax"/>
        </c:scaling>
        <c:delete val="0"/>
        <c:axPos val="l"/>
        <c:title>
          <c:tx>
            <c:rich>
              <a:bodyPr rot="-5400000" vert="horz"/>
              <a:lstStyle/>
              <a:p>
                <a:pPr>
                  <a:defRPr/>
                </a:pPr>
                <a:r>
                  <a:rPr lang="en-US">
                    <a:latin typeface="Arial" pitchFamily="34" charset="0"/>
                    <a:cs typeface="Arial" pitchFamily="34" charset="0"/>
                  </a:rPr>
                  <a:t>Percentage (%)</a:t>
                </a:r>
              </a:p>
            </c:rich>
          </c:tx>
          <c:layout>
            <c:manualLayout>
              <c:xMode val="edge"/>
              <c:yMode val="edge"/>
              <c:x val="1.95718654434251E-2"/>
              <c:y val="0.285858267716536"/>
            </c:manualLayout>
          </c:layout>
          <c:overlay val="0"/>
        </c:title>
        <c:numFmt formatCode="General" sourceLinked="1"/>
        <c:majorTickMark val="out"/>
        <c:minorTickMark val="none"/>
        <c:tickLblPos val="nextTo"/>
        <c:crossAx val="80296192"/>
        <c:crosses val="autoZero"/>
        <c:crossBetween val="between"/>
      </c:valAx>
    </c:plotArea>
    <c:legend>
      <c:legendPos val="b"/>
      <c:layout/>
      <c:overlay val="0"/>
      <c:txPr>
        <a:bodyPr/>
        <a:lstStyle/>
        <a:p>
          <a:pPr>
            <a:defRPr b="1"/>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28806726426506102"/>
          <c:y val="0.14090363669626099"/>
          <c:w val="0.383657890791055"/>
          <c:h val="0.66059275033127196"/>
        </c:manualLayout>
      </c:layout>
      <c:pieChart>
        <c:varyColors val="1"/>
        <c:ser>
          <c:idx val="0"/>
          <c:order val="0"/>
          <c:tx>
            <c:strRef>
              <c:f>Sheet2!$E$53</c:f>
              <c:strCache>
                <c:ptCount val="1"/>
                <c:pt idx="0">
                  <c:v>Maltreatment (N = 139)</c:v>
                </c:pt>
              </c:strCache>
            </c:strRef>
          </c:tx>
          <c:spPr>
            <a:solidFill>
              <a:schemeClr val="accent2">
                <a:lumMod val="20000"/>
                <a:lumOff val="80000"/>
              </a:schemeClr>
            </a:solidFill>
            <a:ln>
              <a:noFill/>
            </a:ln>
          </c:spPr>
          <c:dPt>
            <c:idx val="0"/>
            <c:bubble3D val="0"/>
            <c:explosion val="10"/>
            <c:spPr>
              <a:solidFill>
                <a:schemeClr val="bg1">
                  <a:lumMod val="85000"/>
                </a:schemeClr>
              </a:solidFill>
              <a:ln>
                <a:solidFill>
                  <a:schemeClr val="tx1">
                    <a:lumMod val="65000"/>
                    <a:lumOff val="35000"/>
                  </a:schemeClr>
                </a:solidFill>
              </a:ln>
            </c:spPr>
          </c:dPt>
          <c:dPt>
            <c:idx val="1"/>
            <c:bubble3D val="0"/>
            <c:spPr>
              <a:solidFill>
                <a:srgbClr val="DB9B99"/>
              </a:solidFill>
              <a:ln>
                <a:solidFill>
                  <a:schemeClr val="accent2">
                    <a:lumMod val="50000"/>
                  </a:schemeClr>
                </a:solidFill>
              </a:ln>
            </c:spPr>
          </c:dPt>
          <c:dPt>
            <c:idx val="2"/>
            <c:bubble3D val="0"/>
            <c:spPr>
              <a:solidFill>
                <a:srgbClr val="B90000">
                  <a:alpha val="61176"/>
                </a:srgbClr>
              </a:solidFill>
              <a:ln>
                <a:solidFill>
                  <a:schemeClr val="accent2">
                    <a:lumMod val="50000"/>
                  </a:schemeClr>
                </a:solidFill>
              </a:ln>
            </c:spPr>
          </c:dPt>
          <c:dPt>
            <c:idx val="3"/>
            <c:bubble3D val="0"/>
            <c:spPr>
              <a:solidFill>
                <a:schemeClr val="accent2">
                  <a:lumMod val="75000"/>
                </a:schemeClr>
              </a:solidFill>
              <a:ln>
                <a:noFill/>
              </a:ln>
            </c:spPr>
          </c:dPt>
          <c:dPt>
            <c:idx val="4"/>
            <c:bubble3D val="0"/>
            <c:spPr>
              <a:solidFill>
                <a:schemeClr val="accent2">
                  <a:lumMod val="50000"/>
                </a:schemeClr>
              </a:solidFill>
              <a:ln>
                <a:noFill/>
              </a:ln>
            </c:spPr>
          </c:dPt>
          <c:dPt>
            <c:idx val="5"/>
            <c:bubble3D val="0"/>
            <c:spPr>
              <a:solidFill>
                <a:srgbClr val="B90000">
                  <a:alpha val="79000"/>
                </a:srgbClr>
              </a:solidFill>
              <a:ln>
                <a:solidFill>
                  <a:schemeClr val="accent2">
                    <a:lumMod val="50000"/>
                  </a:schemeClr>
                </a:solidFill>
              </a:ln>
            </c:spPr>
          </c:dPt>
          <c:dPt>
            <c:idx val="6"/>
            <c:bubble3D val="0"/>
            <c:spPr>
              <a:solidFill>
                <a:srgbClr val="B90000">
                  <a:alpha val="94000"/>
                </a:srgbClr>
              </a:solidFill>
              <a:ln>
                <a:solidFill>
                  <a:schemeClr val="accent2">
                    <a:lumMod val="50000"/>
                  </a:schemeClr>
                </a:solidFill>
              </a:ln>
            </c:spPr>
          </c:dPt>
          <c:dLbls>
            <c:dLbl>
              <c:idx val="0"/>
              <c:layout/>
              <c:tx>
                <c:rich>
                  <a:bodyPr/>
                  <a:lstStyle/>
                  <a:p>
                    <a:pPr>
                      <a:defRPr sz="1200" b="1">
                        <a:solidFill>
                          <a:schemeClr val="bg1">
                            <a:lumMod val="50000"/>
                          </a:schemeClr>
                        </a:solidFill>
                      </a:defRPr>
                    </a:pPr>
                    <a:r>
                      <a:rPr lang="en-US" sz="1200" dirty="0" smtClean="0">
                        <a:solidFill>
                          <a:schemeClr val="bg1">
                            <a:lumMod val="50000"/>
                          </a:schemeClr>
                        </a:solidFill>
                      </a:rPr>
                      <a:t>28%</a:t>
                    </a:r>
                    <a:endParaRPr lang="en-US" dirty="0">
                      <a:solidFill>
                        <a:schemeClr val="bg1">
                          <a:lumMod val="50000"/>
                        </a:schemeClr>
                      </a:solidFill>
                    </a:endParaRPr>
                  </a:p>
                </c:rich>
              </c:tx>
              <c:spPr/>
              <c:dLblPos val="outEnd"/>
              <c:showLegendKey val="0"/>
              <c:showVal val="1"/>
              <c:showCatName val="0"/>
              <c:showSerName val="0"/>
              <c:showPercent val="0"/>
              <c:showBubbleSize val="0"/>
            </c:dLbl>
            <c:dLbl>
              <c:idx val="1"/>
              <c:layout/>
              <c:tx>
                <c:rich>
                  <a:bodyPr/>
                  <a:lstStyle/>
                  <a:p>
                    <a:pPr>
                      <a:defRPr sz="1200" b="1">
                        <a:solidFill>
                          <a:srgbClr val="B90000"/>
                        </a:solidFill>
                      </a:defRPr>
                    </a:pPr>
                    <a:r>
                      <a:rPr lang="en-US" sz="1200" dirty="0" smtClean="0">
                        <a:solidFill>
                          <a:srgbClr val="B90000"/>
                        </a:solidFill>
                      </a:rPr>
                      <a:t>24%</a:t>
                    </a:r>
                    <a:endParaRPr lang="en-US" dirty="0">
                      <a:solidFill>
                        <a:srgbClr val="B90000"/>
                      </a:solidFill>
                    </a:endParaRPr>
                  </a:p>
                </c:rich>
              </c:tx>
              <c:spPr/>
              <c:dLblPos val="outEnd"/>
              <c:showLegendKey val="0"/>
              <c:showVal val="1"/>
              <c:showCatName val="0"/>
              <c:showSerName val="0"/>
              <c:showPercent val="0"/>
              <c:showBubbleSize val="0"/>
            </c:dLbl>
            <c:dLbl>
              <c:idx val="2"/>
              <c:layout>
                <c:manualLayout>
                  <c:x val="-1.7691391219599201E-2"/>
                  <c:y val="5.5384592573275004E-3"/>
                </c:manualLayout>
              </c:layout>
              <c:tx>
                <c:rich>
                  <a:bodyPr/>
                  <a:lstStyle/>
                  <a:p>
                    <a:pPr>
                      <a:defRPr sz="1200" b="1">
                        <a:solidFill>
                          <a:srgbClr val="B90000"/>
                        </a:solidFill>
                      </a:defRPr>
                    </a:pPr>
                    <a:r>
                      <a:rPr lang="en-US" sz="1200" dirty="0" smtClean="0">
                        <a:solidFill>
                          <a:srgbClr val="B90000"/>
                        </a:solidFill>
                      </a:rPr>
                      <a:t>17%</a:t>
                    </a:r>
                    <a:endParaRPr lang="en-US" dirty="0">
                      <a:solidFill>
                        <a:srgbClr val="B90000"/>
                      </a:solidFill>
                    </a:endParaRPr>
                  </a:p>
                </c:rich>
              </c:tx>
              <c:spPr/>
              <c:dLblPos val="bestFit"/>
              <c:showLegendKey val="0"/>
              <c:showVal val="1"/>
              <c:showCatName val="0"/>
              <c:showSerName val="0"/>
              <c:showPercent val="0"/>
              <c:showBubbleSize val="0"/>
            </c:dLbl>
            <c:dLbl>
              <c:idx val="3"/>
              <c:delete val="1"/>
            </c:dLbl>
            <c:dLbl>
              <c:idx val="4"/>
              <c:delete val="1"/>
            </c:dLbl>
            <c:dLbl>
              <c:idx val="5"/>
              <c:layout/>
              <c:tx>
                <c:rich>
                  <a:bodyPr/>
                  <a:lstStyle/>
                  <a:p>
                    <a:pPr>
                      <a:defRPr sz="1200" b="1">
                        <a:solidFill>
                          <a:srgbClr val="B90000"/>
                        </a:solidFill>
                      </a:defRPr>
                    </a:pPr>
                    <a:r>
                      <a:rPr lang="en-US" sz="1200" dirty="0" smtClean="0">
                        <a:solidFill>
                          <a:srgbClr val="B90000"/>
                        </a:solidFill>
                      </a:rPr>
                      <a:t>20%</a:t>
                    </a:r>
                    <a:endParaRPr lang="en-US" dirty="0">
                      <a:solidFill>
                        <a:srgbClr val="B90000"/>
                      </a:solidFill>
                    </a:endParaRPr>
                  </a:p>
                </c:rich>
              </c:tx>
              <c:spPr/>
              <c:dLblPos val="outEnd"/>
              <c:showLegendKey val="0"/>
              <c:showVal val="1"/>
              <c:showCatName val="0"/>
              <c:showSerName val="0"/>
              <c:showPercent val="0"/>
              <c:showBubbleSize val="0"/>
            </c:dLbl>
            <c:dLbl>
              <c:idx val="6"/>
              <c:layout/>
              <c:tx>
                <c:rich>
                  <a:bodyPr/>
                  <a:lstStyle/>
                  <a:p>
                    <a:pPr>
                      <a:defRPr sz="1200" b="1">
                        <a:solidFill>
                          <a:srgbClr val="B90000"/>
                        </a:solidFill>
                      </a:defRPr>
                    </a:pPr>
                    <a:r>
                      <a:rPr lang="en-US" sz="1200" dirty="0" smtClean="0">
                        <a:solidFill>
                          <a:srgbClr val="B90000"/>
                        </a:solidFill>
                      </a:rPr>
                      <a:t>11%</a:t>
                    </a:r>
                    <a:endParaRPr lang="en-US" dirty="0">
                      <a:solidFill>
                        <a:srgbClr val="B90000"/>
                      </a:solidFill>
                    </a:endParaRPr>
                  </a:p>
                </c:rich>
              </c:tx>
              <c:spPr/>
              <c:dLblPos val="outEnd"/>
              <c:showLegendKey val="0"/>
              <c:showVal val="1"/>
              <c:showCatName val="0"/>
              <c:showSerName val="0"/>
              <c:showPercent val="0"/>
              <c:showBubbleSize val="0"/>
            </c:dLbl>
            <c:txPr>
              <a:bodyPr/>
              <a:lstStyle/>
              <a:p>
                <a:pPr>
                  <a:defRPr sz="1200" b="1">
                    <a:solidFill>
                      <a:srgbClr val="AA0F54"/>
                    </a:solidFill>
                  </a:defRPr>
                </a:pPr>
                <a:endParaRPr lang="en-US"/>
              </a:p>
            </c:txPr>
            <c:dLblPos val="outEnd"/>
            <c:showLegendKey val="0"/>
            <c:showVal val="1"/>
            <c:showCatName val="0"/>
            <c:showSerName val="0"/>
            <c:showPercent val="0"/>
            <c:showBubbleSize val="0"/>
            <c:showLeaderLines val="0"/>
          </c:dLbls>
          <c:cat>
            <c:numRef>
              <c:f>Sheet2!$F$52:$L$52</c:f>
              <c:numCache>
                <c:formatCode>General</c:formatCode>
                <c:ptCount val="7"/>
                <c:pt idx="0">
                  <c:v>1</c:v>
                </c:pt>
                <c:pt idx="1">
                  <c:v>2</c:v>
                </c:pt>
                <c:pt idx="2">
                  <c:v>3</c:v>
                </c:pt>
                <c:pt idx="5">
                  <c:v>4</c:v>
                </c:pt>
                <c:pt idx="6">
                  <c:v>5</c:v>
                </c:pt>
              </c:numCache>
            </c:numRef>
          </c:cat>
          <c:val>
            <c:numRef>
              <c:f>Sheet2!$F$53:$L$53</c:f>
              <c:numCache>
                <c:formatCode>General</c:formatCode>
                <c:ptCount val="7"/>
                <c:pt idx="0">
                  <c:v>28</c:v>
                </c:pt>
                <c:pt idx="1">
                  <c:v>23</c:v>
                </c:pt>
                <c:pt idx="2">
                  <c:v>17</c:v>
                </c:pt>
                <c:pt idx="5">
                  <c:v>20</c:v>
                </c:pt>
                <c:pt idx="6">
                  <c:v>11</c:v>
                </c:pt>
              </c:numCache>
            </c:numRef>
          </c:val>
        </c:ser>
        <c:dLbls>
          <c:showLegendKey val="0"/>
          <c:showVal val="1"/>
          <c:showCatName val="0"/>
          <c:showSerName val="0"/>
          <c:showPercent val="0"/>
          <c:showBubbleSize val="0"/>
          <c:showLeaderLines val="0"/>
        </c:dLbls>
        <c:firstSliceAng val="35"/>
      </c:pieChart>
    </c:plotArea>
    <c:plotVisOnly val="1"/>
    <c:dispBlanksAs val="zero"/>
    <c:showDLblsOverMax val="0"/>
  </c:chart>
  <c:spPr>
    <a:ln>
      <a:solidFill>
        <a:schemeClr val="bg1"/>
      </a:solidFill>
    </a:ln>
  </c:spPr>
  <c:txPr>
    <a:bodyPr/>
    <a:lstStyle/>
    <a:p>
      <a:pPr>
        <a:defRPr>
          <a:solidFill>
            <a:schemeClr val="tx2"/>
          </a:solidFill>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10662830824389"/>
          <c:y val="0.15837327257330899"/>
          <c:w val="0.41856729646820201"/>
          <c:h val="0.75827426536704301"/>
        </c:manualLayout>
      </c:layout>
      <c:pieChart>
        <c:varyColors val="1"/>
        <c:ser>
          <c:idx val="0"/>
          <c:order val="0"/>
          <c:tx>
            <c:strRef>
              <c:f>Sheet2!$E$57</c:f>
              <c:strCache>
                <c:ptCount val="1"/>
                <c:pt idx="0">
                  <c:v>Kids Co (N = 98)</c:v>
                </c:pt>
              </c:strCache>
            </c:strRef>
          </c:tx>
          <c:spPr>
            <a:solidFill>
              <a:schemeClr val="accent2">
                <a:lumMod val="50000"/>
              </a:schemeClr>
            </a:solidFill>
          </c:spPr>
          <c:dPt>
            <c:idx val="0"/>
            <c:bubble3D val="0"/>
            <c:explosion val="16"/>
            <c:spPr>
              <a:solidFill>
                <a:schemeClr val="bg1">
                  <a:lumMod val="85000"/>
                </a:schemeClr>
              </a:solidFill>
              <a:ln>
                <a:solidFill>
                  <a:sysClr val="windowText" lastClr="000000">
                    <a:lumMod val="50000"/>
                    <a:lumOff val="50000"/>
                  </a:sysClr>
                </a:solidFill>
              </a:ln>
            </c:spPr>
          </c:dPt>
          <c:dPt>
            <c:idx val="1"/>
            <c:bubble3D val="0"/>
            <c:spPr>
              <a:solidFill>
                <a:schemeClr val="accent4">
                  <a:lumMod val="75000"/>
                  <a:alpha val="55000"/>
                </a:schemeClr>
              </a:solidFill>
              <a:ln>
                <a:solidFill>
                  <a:srgbClr val="8064A2">
                    <a:lumMod val="50000"/>
                  </a:srgbClr>
                </a:solidFill>
              </a:ln>
            </c:spPr>
          </c:dPt>
          <c:dPt>
            <c:idx val="2"/>
            <c:bubble3D val="0"/>
            <c:spPr>
              <a:solidFill>
                <a:schemeClr val="accent4">
                  <a:lumMod val="50000"/>
                </a:schemeClr>
              </a:solidFill>
              <a:ln>
                <a:solidFill>
                  <a:srgbClr val="8064A2">
                    <a:lumMod val="50000"/>
                  </a:srgbClr>
                </a:solidFill>
              </a:ln>
            </c:spPr>
          </c:dPt>
          <c:dLbls>
            <c:dLbl>
              <c:idx val="0"/>
              <c:layout/>
              <c:tx>
                <c:rich>
                  <a:bodyPr/>
                  <a:lstStyle/>
                  <a:p>
                    <a:pPr>
                      <a:defRPr sz="1200" b="1">
                        <a:solidFill>
                          <a:srgbClr val="7F7F7F"/>
                        </a:solidFill>
                      </a:defRPr>
                    </a:pPr>
                    <a:r>
                      <a:rPr lang="en-US" sz="1400" dirty="0" smtClean="0">
                        <a:solidFill>
                          <a:srgbClr val="7F7F7F"/>
                        </a:solidFill>
                      </a:rPr>
                      <a:t>17%</a:t>
                    </a:r>
                    <a:endParaRPr lang="en-US" sz="1400" dirty="0">
                      <a:solidFill>
                        <a:srgbClr val="7F7F7F"/>
                      </a:solidFill>
                    </a:endParaRPr>
                  </a:p>
                </c:rich>
              </c:tx>
              <c:spPr/>
              <c:dLblPos val="outEnd"/>
              <c:showLegendKey val="0"/>
              <c:showVal val="1"/>
              <c:showCatName val="0"/>
              <c:showSerName val="0"/>
              <c:showPercent val="0"/>
              <c:showBubbleSize val="0"/>
            </c:dLbl>
            <c:dLbl>
              <c:idx val="1"/>
              <c:layout/>
              <c:tx>
                <c:rich>
                  <a:bodyPr/>
                  <a:lstStyle/>
                  <a:p>
                    <a:pPr>
                      <a:defRPr sz="1400" b="1">
                        <a:solidFill>
                          <a:schemeClr val="accent4">
                            <a:lumMod val="75000"/>
                          </a:schemeClr>
                        </a:solidFill>
                      </a:defRPr>
                    </a:pPr>
                    <a:r>
                      <a:rPr lang="en-US" sz="1400" dirty="0" smtClean="0">
                        <a:solidFill>
                          <a:schemeClr val="accent4">
                            <a:lumMod val="75000"/>
                          </a:schemeClr>
                        </a:solidFill>
                      </a:rPr>
                      <a:t>34%</a:t>
                    </a:r>
                    <a:endParaRPr lang="en-US" dirty="0">
                      <a:solidFill>
                        <a:schemeClr val="accent4">
                          <a:lumMod val="75000"/>
                        </a:schemeClr>
                      </a:solidFill>
                    </a:endParaRPr>
                  </a:p>
                </c:rich>
              </c:tx>
              <c:spPr/>
              <c:dLblPos val="outEnd"/>
              <c:showLegendKey val="0"/>
              <c:showVal val="1"/>
              <c:showCatName val="0"/>
              <c:showSerName val="0"/>
              <c:showPercent val="0"/>
              <c:showBubbleSize val="0"/>
            </c:dLbl>
            <c:dLbl>
              <c:idx val="2"/>
              <c:layout/>
              <c:tx>
                <c:rich>
                  <a:bodyPr/>
                  <a:lstStyle/>
                  <a:p>
                    <a:pPr>
                      <a:defRPr sz="1400" b="1">
                        <a:solidFill>
                          <a:srgbClr val="403152"/>
                        </a:solidFill>
                      </a:defRPr>
                    </a:pPr>
                    <a:r>
                      <a:rPr lang="en-US" sz="1400" dirty="0" smtClean="0">
                        <a:solidFill>
                          <a:srgbClr val="403152"/>
                        </a:solidFill>
                      </a:rPr>
                      <a:t>49%</a:t>
                    </a:r>
                    <a:endParaRPr lang="en-US" dirty="0">
                      <a:solidFill>
                        <a:srgbClr val="403152"/>
                      </a:solidFill>
                    </a:endParaRPr>
                  </a:p>
                </c:rich>
              </c:tx>
              <c:spPr/>
              <c:dLblPos val="outEnd"/>
              <c:showLegendKey val="0"/>
              <c:showVal val="1"/>
              <c:showCatName val="0"/>
              <c:showSerName val="0"/>
              <c:showPercent val="0"/>
              <c:showBubbleSize val="0"/>
            </c:dLbl>
            <c:txPr>
              <a:bodyPr/>
              <a:lstStyle/>
              <a:p>
                <a:pPr>
                  <a:defRPr sz="1400" b="1">
                    <a:solidFill>
                      <a:srgbClr val="AA0F54"/>
                    </a:solidFill>
                  </a:defRPr>
                </a:pPr>
                <a:endParaRPr lang="en-US"/>
              </a:p>
            </c:txPr>
            <c:dLblPos val="outEnd"/>
            <c:showLegendKey val="0"/>
            <c:showVal val="1"/>
            <c:showCatName val="0"/>
            <c:showSerName val="0"/>
            <c:showPercent val="0"/>
            <c:showBubbleSize val="0"/>
            <c:showLeaderLines val="1"/>
          </c:dLbls>
          <c:cat>
            <c:numRef>
              <c:f>Sheet2!$F$56:$H$56</c:f>
              <c:numCache>
                <c:formatCode>General</c:formatCode>
                <c:ptCount val="3"/>
                <c:pt idx="0">
                  <c:v>1</c:v>
                </c:pt>
                <c:pt idx="1">
                  <c:v>2</c:v>
                </c:pt>
                <c:pt idx="2">
                  <c:v>3</c:v>
                </c:pt>
              </c:numCache>
            </c:numRef>
          </c:cat>
          <c:val>
            <c:numRef>
              <c:f>Sheet2!$F$57:$H$57</c:f>
              <c:numCache>
                <c:formatCode>General</c:formatCode>
                <c:ptCount val="3"/>
                <c:pt idx="0">
                  <c:v>17</c:v>
                </c:pt>
                <c:pt idx="1">
                  <c:v>34</c:v>
                </c:pt>
                <c:pt idx="2">
                  <c:v>49</c:v>
                </c:pt>
              </c:numCache>
            </c:numRef>
          </c:val>
        </c:ser>
        <c:dLbls>
          <c:showLegendKey val="0"/>
          <c:showVal val="1"/>
          <c:showCatName val="0"/>
          <c:showSerName val="0"/>
          <c:showPercent val="0"/>
          <c:showBubbleSize val="0"/>
          <c:showLeaderLines val="1"/>
        </c:dLbls>
        <c:firstSliceAng val="50"/>
      </c:pieChart>
      <c:spPr>
        <a:noFill/>
        <a:ln w="25400">
          <a:noFill/>
        </a:ln>
      </c:spPr>
    </c:plotArea>
    <c:plotVisOnly val="1"/>
    <c:dispBlanksAs val="zero"/>
    <c:showDLblsOverMax val="0"/>
  </c:chart>
  <c:spPr>
    <a:ln>
      <a:solidFill>
        <a:schemeClr val="bg1"/>
      </a:solid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Sheet2!$C$157</c:f>
              <c:strCache>
                <c:ptCount val="1"/>
                <c:pt idx="0">
                  <c:v>Mental health difficulties</c:v>
                </c:pt>
              </c:strCache>
            </c:strRef>
          </c:tx>
          <c:spPr>
            <a:ln>
              <a:solidFill>
                <a:schemeClr val="accent4">
                  <a:lumMod val="50000"/>
                </a:schemeClr>
              </a:solidFill>
            </a:ln>
          </c:spPr>
          <c:invertIfNegative val="0"/>
          <c:dPt>
            <c:idx val="0"/>
            <c:invertIfNegative val="0"/>
            <c:bubble3D val="0"/>
            <c:spPr>
              <a:solidFill>
                <a:schemeClr val="accent4"/>
              </a:solidFill>
              <a:ln>
                <a:solidFill>
                  <a:schemeClr val="accent4">
                    <a:lumMod val="50000"/>
                  </a:schemeClr>
                </a:solidFill>
              </a:ln>
            </c:spPr>
          </c:dPt>
          <c:dPt>
            <c:idx val="2"/>
            <c:invertIfNegative val="0"/>
            <c:bubble3D val="0"/>
            <c:spPr>
              <a:solidFill>
                <a:schemeClr val="accent2">
                  <a:lumMod val="75000"/>
                </a:schemeClr>
              </a:solidFill>
              <a:ln>
                <a:solidFill>
                  <a:schemeClr val="accent2">
                    <a:lumMod val="50000"/>
                  </a:schemeClr>
                </a:solidFill>
              </a:ln>
            </c:spPr>
          </c:dPt>
          <c:cat>
            <c:strRef>
              <c:f>Sheet2!$B$158:$B$160</c:f>
              <c:strCache>
                <c:ptCount val="3"/>
                <c:pt idx="0">
                  <c:v>CVE</c:v>
                </c:pt>
                <c:pt idx="1">
                  <c:v>Maltreatment</c:v>
                </c:pt>
                <c:pt idx="2">
                  <c:v>Double disadvantage</c:v>
                </c:pt>
              </c:strCache>
            </c:strRef>
          </c:cat>
          <c:val>
            <c:numRef>
              <c:f>Sheet2!$C$158:$C$160</c:f>
              <c:numCache>
                <c:formatCode>General</c:formatCode>
                <c:ptCount val="3"/>
                <c:pt idx="0">
                  <c:v>3</c:v>
                </c:pt>
                <c:pt idx="1">
                  <c:v>0</c:v>
                </c:pt>
                <c:pt idx="2">
                  <c:v>6</c:v>
                </c:pt>
              </c:numCache>
            </c:numRef>
          </c:val>
        </c:ser>
        <c:ser>
          <c:idx val="1"/>
          <c:order val="1"/>
          <c:tx>
            <c:strRef>
              <c:f>Sheet2!$D$157</c:f>
              <c:strCache>
                <c:ptCount val="1"/>
              </c:strCache>
            </c:strRef>
          </c:tx>
          <c:invertIfNegative val="0"/>
          <c:dPt>
            <c:idx val="1"/>
            <c:invertIfNegative val="0"/>
            <c:bubble3D val="0"/>
            <c:spPr>
              <a:solidFill>
                <a:schemeClr val="accent2">
                  <a:lumMod val="75000"/>
                </a:schemeClr>
              </a:solidFill>
              <a:ln>
                <a:solidFill>
                  <a:schemeClr val="accent2">
                    <a:lumMod val="50000"/>
                  </a:schemeClr>
                </a:solidFill>
              </a:ln>
            </c:spPr>
          </c:dPt>
          <c:dPt>
            <c:idx val="2"/>
            <c:invertIfNegative val="0"/>
            <c:bubble3D val="0"/>
            <c:spPr>
              <a:solidFill>
                <a:schemeClr val="accent4"/>
              </a:solidFill>
              <a:ln>
                <a:solidFill>
                  <a:schemeClr val="accent4">
                    <a:lumMod val="50000"/>
                  </a:schemeClr>
                </a:solidFill>
              </a:ln>
            </c:spPr>
          </c:dPt>
          <c:cat>
            <c:strRef>
              <c:f>Sheet2!$B$158:$B$160</c:f>
              <c:strCache>
                <c:ptCount val="3"/>
                <c:pt idx="0">
                  <c:v>CVE</c:v>
                </c:pt>
                <c:pt idx="1">
                  <c:v>Maltreatment</c:v>
                </c:pt>
                <c:pt idx="2">
                  <c:v>Double disadvantage</c:v>
                </c:pt>
              </c:strCache>
            </c:strRef>
          </c:cat>
          <c:val>
            <c:numRef>
              <c:f>Sheet2!$D$158:$D$160</c:f>
              <c:numCache>
                <c:formatCode>General</c:formatCode>
                <c:ptCount val="3"/>
                <c:pt idx="0">
                  <c:v>0</c:v>
                </c:pt>
                <c:pt idx="1">
                  <c:v>6</c:v>
                </c:pt>
                <c:pt idx="2">
                  <c:v>3</c:v>
                </c:pt>
              </c:numCache>
            </c:numRef>
          </c:val>
        </c:ser>
        <c:dLbls>
          <c:showLegendKey val="0"/>
          <c:showVal val="0"/>
          <c:showCatName val="0"/>
          <c:showSerName val="0"/>
          <c:showPercent val="0"/>
          <c:showBubbleSize val="0"/>
        </c:dLbls>
        <c:gapWidth val="150"/>
        <c:overlap val="100"/>
        <c:axId val="85863040"/>
        <c:axId val="85868928"/>
      </c:barChart>
      <c:catAx>
        <c:axId val="85863040"/>
        <c:scaling>
          <c:orientation val="minMax"/>
        </c:scaling>
        <c:delete val="0"/>
        <c:axPos val="b"/>
        <c:majorTickMark val="out"/>
        <c:minorTickMark val="none"/>
        <c:tickLblPos val="nextTo"/>
        <c:txPr>
          <a:bodyPr/>
          <a:lstStyle/>
          <a:p>
            <a:pPr>
              <a:defRPr sz="1200" b="1"/>
            </a:pPr>
            <a:endParaRPr lang="en-US"/>
          </a:p>
        </c:txPr>
        <c:crossAx val="85868928"/>
        <c:crosses val="autoZero"/>
        <c:auto val="1"/>
        <c:lblAlgn val="ctr"/>
        <c:lblOffset val="100"/>
        <c:noMultiLvlLbl val="0"/>
      </c:catAx>
      <c:valAx>
        <c:axId val="85868928"/>
        <c:scaling>
          <c:orientation val="minMax"/>
        </c:scaling>
        <c:delete val="0"/>
        <c:axPos val="l"/>
        <c:title>
          <c:tx>
            <c:rich>
              <a:bodyPr rot="-5400000" vert="horz"/>
              <a:lstStyle/>
              <a:p>
                <a:pPr>
                  <a:defRPr sz="1100">
                    <a:latin typeface="Arial"/>
                    <a:cs typeface="Arial"/>
                  </a:defRPr>
                </a:pPr>
                <a:r>
                  <a:rPr lang="en-US" sz="1200" dirty="0">
                    <a:latin typeface="Arial"/>
                    <a:cs typeface="Arial"/>
                  </a:rPr>
                  <a:t>Mental</a:t>
                </a:r>
                <a:r>
                  <a:rPr lang="en-US" sz="1200" baseline="0" dirty="0">
                    <a:latin typeface="Arial"/>
                    <a:cs typeface="Arial"/>
                  </a:rPr>
                  <a:t> Health difficulties</a:t>
                </a:r>
                <a:endParaRPr lang="en-US" sz="1200" dirty="0">
                  <a:latin typeface="Arial"/>
                  <a:cs typeface="Arial"/>
                </a:endParaRPr>
              </a:p>
            </c:rich>
          </c:tx>
          <c:layout>
            <c:manualLayout>
              <c:xMode val="edge"/>
              <c:yMode val="edge"/>
              <c:x val="1.50250427237681E-2"/>
              <c:y val="0.261608526865938"/>
            </c:manualLayout>
          </c:layout>
          <c:overlay val="0"/>
        </c:title>
        <c:numFmt formatCode="General" sourceLinked="1"/>
        <c:majorTickMark val="out"/>
        <c:minorTickMark val="none"/>
        <c:tickLblPos val="nextTo"/>
        <c:crossAx val="85863040"/>
        <c:crosses val="autoZero"/>
        <c:crossBetween val="between"/>
      </c:valAx>
    </c:plotArea>
    <c:plotVisOnly val="1"/>
    <c:dispBlanksAs val="gap"/>
    <c:showDLblsOverMax val="0"/>
  </c:chart>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0.57796</cdr:x>
      <cdr:y>0.40583</cdr:y>
    </cdr:from>
    <cdr:to>
      <cdr:x>0.6226</cdr:x>
      <cdr:y>0.50348</cdr:y>
    </cdr:to>
    <cdr:sp macro="" textlink="">
      <cdr:nvSpPr>
        <cdr:cNvPr id="7" name="TextBox 6"/>
        <cdr:cNvSpPr txBox="1"/>
      </cdr:nvSpPr>
      <cdr:spPr>
        <a:xfrm xmlns:a="http://schemas.openxmlformats.org/drawingml/2006/main">
          <a:off x="4563849" y="1861184"/>
          <a:ext cx="352499" cy="44783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a:solidFill>
                <a:srgbClr val="153943"/>
              </a:solidFill>
            </a:rPr>
            <a:t>1</a:t>
          </a:r>
        </a:p>
      </cdr:txBody>
    </cdr:sp>
  </cdr:relSizeAnchor>
  <cdr:relSizeAnchor xmlns:cdr="http://schemas.openxmlformats.org/drawingml/2006/chartDrawing">
    <cdr:from>
      <cdr:x>0.45507</cdr:x>
      <cdr:y>0.61942</cdr:y>
    </cdr:from>
    <cdr:to>
      <cdr:x>0.50924</cdr:x>
      <cdr:y>0.72011</cdr:y>
    </cdr:to>
    <cdr:sp macro="" textlink="">
      <cdr:nvSpPr>
        <cdr:cNvPr id="9" name="TextBox 1"/>
        <cdr:cNvSpPr txBox="1"/>
      </cdr:nvSpPr>
      <cdr:spPr>
        <a:xfrm xmlns:a="http://schemas.openxmlformats.org/drawingml/2006/main">
          <a:off x="3593496" y="2840715"/>
          <a:ext cx="427753" cy="4617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1" dirty="0">
              <a:solidFill>
                <a:schemeClr val="bg1"/>
              </a:solidFill>
            </a:rPr>
            <a:t>2</a:t>
          </a:r>
        </a:p>
      </cdr:txBody>
    </cdr:sp>
  </cdr:relSizeAnchor>
  <cdr:relSizeAnchor xmlns:cdr="http://schemas.openxmlformats.org/drawingml/2006/chartDrawing">
    <cdr:from>
      <cdr:x>0</cdr:x>
      <cdr:y>0</cdr:y>
    </cdr:from>
    <cdr:to>
      <cdr:x>0.05417</cdr:x>
      <cdr:y>0.10069</cdr:y>
    </cdr:to>
    <cdr:sp macro="" textlink="">
      <cdr:nvSpPr>
        <cdr:cNvPr id="10" name="TextBox 1"/>
        <cdr:cNvSpPr txBox="1"/>
      </cdr:nvSpPr>
      <cdr:spPr>
        <a:xfrm xmlns:a="http://schemas.openxmlformats.org/drawingml/2006/main">
          <a:off x="0" y="0"/>
          <a:ext cx="247650" cy="2762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a:solidFill>
                <a:schemeClr val="bg1"/>
              </a:solidFill>
            </a:rPr>
            <a:t>1</a:t>
          </a:r>
        </a:p>
      </cdr:txBody>
    </cdr:sp>
  </cdr:relSizeAnchor>
  <cdr:relSizeAnchor xmlns:cdr="http://schemas.openxmlformats.org/drawingml/2006/chartDrawing">
    <cdr:from>
      <cdr:x>0.33619</cdr:x>
      <cdr:y>0.49506</cdr:y>
    </cdr:from>
    <cdr:to>
      <cdr:x>0.39036</cdr:x>
      <cdr:y>0.59575</cdr:y>
    </cdr:to>
    <cdr:sp macro="" textlink="">
      <cdr:nvSpPr>
        <cdr:cNvPr id="11" name="TextBox 1"/>
        <cdr:cNvSpPr txBox="1"/>
      </cdr:nvSpPr>
      <cdr:spPr>
        <a:xfrm xmlns:a="http://schemas.openxmlformats.org/drawingml/2006/main">
          <a:off x="2654741" y="2270405"/>
          <a:ext cx="427753" cy="46177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1" dirty="0">
              <a:solidFill>
                <a:schemeClr val="bg1"/>
              </a:solidFill>
            </a:rPr>
            <a:t>3</a:t>
          </a:r>
        </a:p>
      </cdr:txBody>
    </cdr:sp>
  </cdr:relSizeAnchor>
  <cdr:relSizeAnchor xmlns:cdr="http://schemas.openxmlformats.org/drawingml/2006/chartDrawing">
    <cdr:from>
      <cdr:x>0.37566</cdr:x>
      <cdr:y>0.28095</cdr:y>
    </cdr:from>
    <cdr:to>
      <cdr:x>0.42983</cdr:x>
      <cdr:y>0.38164</cdr:y>
    </cdr:to>
    <cdr:sp macro="" textlink="">
      <cdr:nvSpPr>
        <cdr:cNvPr id="12" name="TextBox 1"/>
        <cdr:cNvSpPr txBox="1"/>
      </cdr:nvSpPr>
      <cdr:spPr>
        <a:xfrm xmlns:a="http://schemas.openxmlformats.org/drawingml/2006/main">
          <a:off x="2966419" y="1288466"/>
          <a:ext cx="427753" cy="46177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1" dirty="0">
              <a:solidFill>
                <a:schemeClr val="bg1"/>
              </a:solidFill>
            </a:rPr>
            <a:t>4</a:t>
          </a:r>
        </a:p>
      </cdr:txBody>
    </cdr:sp>
  </cdr:relSizeAnchor>
  <cdr:relSizeAnchor xmlns:cdr="http://schemas.openxmlformats.org/drawingml/2006/chartDrawing">
    <cdr:from>
      <cdr:x>0.49133</cdr:x>
      <cdr:y>0.24385</cdr:y>
    </cdr:from>
    <cdr:to>
      <cdr:x>0.54549</cdr:x>
      <cdr:y>0.34455</cdr:y>
    </cdr:to>
    <cdr:sp macro="" textlink="">
      <cdr:nvSpPr>
        <cdr:cNvPr id="13" name="TextBox 1"/>
        <cdr:cNvSpPr txBox="1"/>
      </cdr:nvSpPr>
      <cdr:spPr>
        <a:xfrm xmlns:a="http://schemas.openxmlformats.org/drawingml/2006/main">
          <a:off x="3879792" y="1118343"/>
          <a:ext cx="427674" cy="46182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1" dirty="0">
              <a:solidFill>
                <a:schemeClr val="bg1"/>
              </a:solidFill>
            </a:rPr>
            <a:t>5</a:t>
          </a:r>
        </a:p>
      </cdr:txBody>
    </cdr:sp>
  </cdr:relSizeAnchor>
  <cdr:relSizeAnchor xmlns:cdr="http://schemas.openxmlformats.org/drawingml/2006/chartDrawing">
    <cdr:from>
      <cdr:x>0.18155</cdr:x>
      <cdr:y>0.14318</cdr:y>
    </cdr:from>
    <cdr:to>
      <cdr:x>0.23572</cdr:x>
      <cdr:y>0.78554</cdr:y>
    </cdr:to>
    <cdr:sp macro="" textlink="">
      <cdr:nvSpPr>
        <cdr:cNvPr id="8" name="Right Brace 7"/>
        <cdr:cNvSpPr/>
      </cdr:nvSpPr>
      <cdr:spPr>
        <a:xfrm xmlns:a="http://schemas.openxmlformats.org/drawingml/2006/main" rot="10800000">
          <a:off x="1433570" y="656640"/>
          <a:ext cx="427754" cy="2945935"/>
        </a:xfrm>
        <a:prstGeom xmlns:a="http://schemas.openxmlformats.org/drawingml/2006/main" prst="rightBrace">
          <a:avLst>
            <a:gd name="adj1" fmla="val 35256"/>
            <a:gd name="adj2" fmla="val 51081"/>
          </a:avLst>
        </a:prstGeom>
        <a:noFill xmlns:a="http://schemas.openxmlformats.org/drawingml/2006/main"/>
        <a:ln xmlns:a="http://schemas.openxmlformats.org/drawingml/2006/main" w="19050">
          <a:solidFill>
            <a:srgbClr val="B90000"/>
          </a:solidFill>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solidFill>
              <a:srgbClr val="AA0F54"/>
            </a:solidFill>
          </a:endParaRPr>
        </a:p>
      </cdr:txBody>
    </cdr:sp>
  </cdr:relSizeAnchor>
  <cdr:relSizeAnchor xmlns:cdr="http://schemas.openxmlformats.org/drawingml/2006/chartDrawing">
    <cdr:from>
      <cdr:x>0</cdr:x>
      <cdr:y>0.3927</cdr:y>
    </cdr:from>
    <cdr:to>
      <cdr:x>0.18142</cdr:x>
      <cdr:y>0.60646</cdr:y>
    </cdr:to>
    <cdr:sp macro="" textlink="">
      <cdr:nvSpPr>
        <cdr:cNvPr id="14" name="TextBox 13"/>
        <cdr:cNvSpPr txBox="1"/>
      </cdr:nvSpPr>
      <cdr:spPr>
        <a:xfrm xmlns:a="http://schemas.openxmlformats.org/drawingml/2006/main">
          <a:off x="0" y="1800967"/>
          <a:ext cx="1432591" cy="98034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200" b="1" dirty="0">
              <a:solidFill>
                <a:srgbClr val="B90000"/>
              </a:solidFill>
            </a:rPr>
            <a:t>Multi-type</a:t>
          </a:r>
          <a:r>
            <a:rPr lang="en-US" sz="1200" b="1" baseline="0" dirty="0">
              <a:solidFill>
                <a:srgbClr val="B90000"/>
              </a:solidFill>
            </a:rPr>
            <a:t> </a:t>
          </a:r>
          <a:r>
            <a:rPr lang="en-US" sz="1200" b="1" baseline="0" dirty="0" smtClean="0">
              <a:solidFill>
                <a:srgbClr val="B90000"/>
              </a:solidFill>
            </a:rPr>
            <a:t>maltreatment: 72%</a:t>
          </a:r>
          <a:endParaRPr lang="en-US" sz="1200" b="1" dirty="0">
            <a:solidFill>
              <a:srgbClr val="B9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0.65594</cdr:x>
      <cdr:y>0.43487</cdr:y>
    </cdr:from>
    <cdr:to>
      <cdr:x>0.69969</cdr:x>
      <cdr:y>0.50778</cdr:y>
    </cdr:to>
    <cdr:sp macro="" textlink="">
      <cdr:nvSpPr>
        <cdr:cNvPr id="2" name="TextBox 1"/>
        <cdr:cNvSpPr txBox="1"/>
      </cdr:nvSpPr>
      <cdr:spPr>
        <a:xfrm xmlns:a="http://schemas.openxmlformats.org/drawingml/2006/main">
          <a:off x="4628027" y="1693674"/>
          <a:ext cx="308680" cy="283960"/>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r>
            <a:rPr lang="en-US" sz="1400" b="1" dirty="0">
              <a:solidFill>
                <a:srgbClr val="153943"/>
              </a:solidFill>
            </a:rPr>
            <a:t>1</a:t>
          </a:r>
        </a:p>
      </cdr:txBody>
    </cdr:sp>
  </cdr:relSizeAnchor>
  <cdr:relSizeAnchor xmlns:cdr="http://schemas.openxmlformats.org/drawingml/2006/chartDrawing">
    <cdr:from>
      <cdr:x>0.51208</cdr:x>
      <cdr:y>0.70318</cdr:y>
    </cdr:from>
    <cdr:to>
      <cdr:x>0.55583</cdr:x>
      <cdr:y>0.77609</cdr:y>
    </cdr:to>
    <cdr:sp macro="" textlink="">
      <cdr:nvSpPr>
        <cdr:cNvPr id="3" name="TextBox 1"/>
        <cdr:cNvSpPr txBox="1"/>
      </cdr:nvSpPr>
      <cdr:spPr>
        <a:xfrm xmlns:a="http://schemas.openxmlformats.org/drawingml/2006/main">
          <a:off x="3613007" y="2738633"/>
          <a:ext cx="308680" cy="283960"/>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1" dirty="0">
              <a:solidFill>
                <a:sysClr val="window" lastClr="FFFFFF"/>
              </a:solidFill>
            </a:rPr>
            <a:t>2</a:t>
          </a:r>
        </a:p>
      </cdr:txBody>
    </cdr:sp>
  </cdr:relSizeAnchor>
  <cdr:relSizeAnchor xmlns:cdr="http://schemas.openxmlformats.org/drawingml/2006/chartDrawing">
    <cdr:from>
      <cdr:x>0.42935</cdr:x>
      <cdr:y>0.344</cdr:y>
    </cdr:from>
    <cdr:to>
      <cdr:x>0.4731</cdr:x>
      <cdr:y>0.41692</cdr:y>
    </cdr:to>
    <cdr:sp macro="" textlink="">
      <cdr:nvSpPr>
        <cdr:cNvPr id="4" name="TextBox 1"/>
        <cdr:cNvSpPr txBox="1"/>
      </cdr:nvSpPr>
      <cdr:spPr>
        <a:xfrm xmlns:a="http://schemas.openxmlformats.org/drawingml/2006/main">
          <a:off x="3029333" y="1339767"/>
          <a:ext cx="308681" cy="283999"/>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1" dirty="0">
              <a:solidFill>
                <a:sysClr val="window" lastClr="FFFFFF"/>
              </a:solidFill>
            </a:rPr>
            <a:t>3</a:t>
          </a:r>
        </a:p>
      </cdr:txBody>
    </cdr:sp>
  </cdr:relSizeAnchor>
  <cdr:relSizeAnchor xmlns:cdr="http://schemas.openxmlformats.org/drawingml/2006/chartDrawing">
    <cdr:from>
      <cdr:x>0.182</cdr:x>
      <cdr:y>0.1744</cdr:y>
    </cdr:from>
    <cdr:to>
      <cdr:x>0.24786</cdr:x>
      <cdr:y>0.9308</cdr:y>
    </cdr:to>
    <cdr:sp macro="" textlink="">
      <cdr:nvSpPr>
        <cdr:cNvPr id="5" name="Right Brace 4"/>
        <cdr:cNvSpPr/>
      </cdr:nvSpPr>
      <cdr:spPr>
        <a:xfrm xmlns:a="http://schemas.openxmlformats.org/drawingml/2006/main" rot="10800000">
          <a:off x="1284129" y="679225"/>
          <a:ext cx="464672" cy="2945936"/>
        </a:xfrm>
        <a:prstGeom xmlns:a="http://schemas.openxmlformats.org/drawingml/2006/main" prst="rightBrace">
          <a:avLst>
            <a:gd name="adj1" fmla="val 35256"/>
            <a:gd name="adj2" fmla="val 51081"/>
          </a:avLst>
        </a:prstGeom>
        <a:noFill xmlns:a="http://schemas.openxmlformats.org/drawingml/2006/main"/>
        <a:ln xmlns:a="http://schemas.openxmlformats.org/drawingml/2006/main" w="19050">
          <a:solidFill>
            <a:schemeClr val="accent4">
              <a:lumMod val="50000"/>
            </a:schemeClr>
          </a:solidFill>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solidFill>
              <a:schemeClr val="accent4">
                <a:lumMod val="50000"/>
              </a:schemeClr>
            </a:solidFill>
          </a:endParaRPr>
        </a:p>
      </cdr:txBody>
    </cdr:sp>
  </cdr:relSizeAnchor>
  <cdr:relSizeAnchor xmlns:cdr="http://schemas.openxmlformats.org/drawingml/2006/chartDrawing">
    <cdr:from>
      <cdr:x>0</cdr:x>
      <cdr:y>0.46014</cdr:y>
    </cdr:from>
    <cdr:to>
      <cdr:x>0.178</cdr:x>
      <cdr:y>0.7258</cdr:y>
    </cdr:to>
    <cdr:sp macro="" textlink="">
      <cdr:nvSpPr>
        <cdr:cNvPr id="6" name="TextBox 5"/>
        <cdr:cNvSpPr txBox="1"/>
      </cdr:nvSpPr>
      <cdr:spPr>
        <a:xfrm xmlns:a="http://schemas.openxmlformats.org/drawingml/2006/main">
          <a:off x="0" y="1792111"/>
          <a:ext cx="1255889" cy="1034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b="1" dirty="0">
              <a:solidFill>
                <a:schemeClr val="accent4">
                  <a:lumMod val="50000"/>
                </a:schemeClr>
              </a:solidFill>
            </a:rPr>
            <a:t>Multi-type</a:t>
          </a:r>
          <a:r>
            <a:rPr lang="en-US" sz="1200" b="1" baseline="0" dirty="0">
              <a:solidFill>
                <a:schemeClr val="accent4">
                  <a:lumMod val="50000"/>
                </a:schemeClr>
              </a:solidFill>
            </a:rPr>
            <a:t> </a:t>
          </a:r>
          <a:r>
            <a:rPr lang="en-US" sz="1200" b="1" baseline="0" dirty="0" smtClean="0">
              <a:solidFill>
                <a:schemeClr val="accent4">
                  <a:lumMod val="50000"/>
                </a:schemeClr>
              </a:solidFill>
            </a:rPr>
            <a:t>CVE: </a:t>
          </a:r>
          <a:r>
            <a:rPr lang="en-US" sz="1200" b="1" dirty="0" smtClean="0">
              <a:solidFill>
                <a:schemeClr val="accent4">
                  <a:lumMod val="50000"/>
                </a:schemeClr>
              </a:solidFill>
            </a:rPr>
            <a:t>83</a:t>
          </a:r>
          <a:r>
            <a:rPr lang="en-US" sz="1200" b="1" baseline="0" dirty="0" smtClean="0">
              <a:solidFill>
                <a:schemeClr val="accent4">
                  <a:lumMod val="50000"/>
                </a:schemeClr>
              </a:solidFill>
            </a:rPr>
            <a:t>%</a:t>
          </a:r>
          <a:endParaRPr lang="en-US" sz="1200" b="1" dirty="0">
            <a:solidFill>
              <a:schemeClr val="accent4">
                <a:lumMod val="50000"/>
              </a:schemeClr>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1"/>
            <a:ext cx="2946400" cy="496888"/>
          </a:xfrm>
          <a:prstGeom prst="rect">
            <a:avLst/>
          </a:prstGeom>
        </p:spPr>
        <p:txBody>
          <a:bodyPr vert="horz" lIns="91440" tIns="45720" rIns="91440" bIns="45720" rtlCol="0"/>
          <a:lstStyle>
            <a:lvl1pPr algn="r">
              <a:defRPr sz="1200"/>
            </a:lvl1pPr>
          </a:lstStyle>
          <a:p>
            <a:fld id="{3B1E17A8-A8A2-4E34-9027-47757AD2001F}" type="datetimeFigureOut">
              <a:rPr lang="en-US" smtClean="0"/>
              <a:pPr/>
              <a:t>9/25/2013</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87A861E-6974-4CA7-ACE1-25D1A5F29179}" type="slidenum">
              <a:rPr lang="en-US" smtClean="0"/>
              <a:pPr/>
              <a:t>‹#›</a:t>
            </a:fld>
            <a:endParaRPr lang="en-US"/>
          </a:p>
        </p:txBody>
      </p:sp>
    </p:spTree>
    <p:extLst>
      <p:ext uri="{BB962C8B-B14F-4D97-AF65-F5344CB8AC3E}">
        <p14:creationId xmlns:p14="http://schemas.microsoft.com/office/powerpoint/2010/main" val="1938049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0"/>
            <a:ext cx="2945659" cy="496411"/>
          </a:xfrm>
          <a:prstGeom prst="rect">
            <a:avLst/>
          </a:prstGeom>
        </p:spPr>
        <p:txBody>
          <a:bodyPr vert="horz" lIns="91440" tIns="45720" rIns="91440" bIns="45720" rtlCol="0"/>
          <a:lstStyle>
            <a:lvl1pPr algn="r">
              <a:defRPr sz="1200"/>
            </a:lvl1pPr>
          </a:lstStyle>
          <a:p>
            <a:fld id="{A8CD9F50-F3D4-284B-90FB-3A78D1BD2AEB}" type="datetimeFigureOut">
              <a:rPr lang="en-US" smtClean="0"/>
              <a:pPr/>
              <a:t>9/25/2013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2" y="9430092"/>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30092"/>
            <a:ext cx="2945659" cy="496411"/>
          </a:xfrm>
          <a:prstGeom prst="rect">
            <a:avLst/>
          </a:prstGeom>
        </p:spPr>
        <p:txBody>
          <a:bodyPr vert="horz" lIns="91440" tIns="45720" rIns="91440" bIns="45720" rtlCol="0" anchor="b"/>
          <a:lstStyle>
            <a:lvl1pPr algn="r">
              <a:defRPr sz="1200"/>
            </a:lvl1pPr>
          </a:lstStyle>
          <a:p>
            <a:fld id="{4DCBA8FA-A44B-3447-A410-315C106C30B7}" type="slidenum">
              <a:rPr lang="en-US" smtClean="0"/>
              <a:pPr/>
              <a:t>‹#›</a:t>
            </a:fld>
            <a:endParaRPr lang="en-US"/>
          </a:p>
        </p:txBody>
      </p:sp>
    </p:spTree>
    <p:extLst>
      <p:ext uri="{BB962C8B-B14F-4D97-AF65-F5344CB8AC3E}">
        <p14:creationId xmlns:p14="http://schemas.microsoft.com/office/powerpoint/2010/main" val="6656586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E0DBA3-ED10-450F-89C5-40043A690F7F}" type="slidenum">
              <a:rPr lang="en-GB"/>
              <a:pPr/>
              <a:t>1</a:t>
            </a:fld>
            <a:endParaRPr lang="en-GB"/>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n-GB" sz="1000" b="1" kern="1200" dirty="0" smtClean="0">
                <a:solidFill>
                  <a:schemeClr val="tx1"/>
                </a:solidFill>
                <a:latin typeface="+mn-lt"/>
                <a:ea typeface="+mn-ea"/>
                <a:cs typeface="+mn-cs"/>
              </a:rPr>
              <a:t>Today</a:t>
            </a:r>
            <a:r>
              <a:rPr lang="en-GB" sz="1000" b="1" kern="1200" baseline="0" dirty="0" smtClean="0">
                <a:solidFill>
                  <a:schemeClr val="tx1"/>
                </a:solidFill>
                <a:latin typeface="+mn-lt"/>
                <a:ea typeface="+mn-ea"/>
                <a:cs typeface="+mn-cs"/>
              </a:rPr>
              <a:t> I would like to talk about the impact of two forms of developmental adversity on young people’s mental health, namely childhood maltreatment and community violence exposure </a:t>
            </a:r>
          </a:p>
          <a:p>
            <a:endParaRPr lang="en-GB" sz="1000" b="1" kern="1200" baseline="0" dirty="0" smtClean="0">
              <a:solidFill>
                <a:schemeClr val="tx1"/>
              </a:solidFill>
              <a:latin typeface="+mn-lt"/>
              <a:ea typeface="+mn-ea"/>
              <a:cs typeface="+mn-cs"/>
            </a:endParaRPr>
          </a:p>
          <a:p>
            <a:endParaRPr lang="en-GB" sz="1000" b="1" kern="1200" baseline="0" dirty="0" smtClean="0">
              <a:solidFill>
                <a:schemeClr val="tx1"/>
              </a:solidFill>
              <a:latin typeface="+mn-lt"/>
              <a:ea typeface="+mn-ea"/>
              <a:cs typeface="+mn-cs"/>
            </a:endParaRPr>
          </a:p>
          <a:p>
            <a:pPr>
              <a:buFont typeface="Arial" pitchFamily="34" charset="0"/>
              <a:buChar char="•"/>
            </a:pPr>
            <a:r>
              <a:rPr lang="en-GB" sz="1000" b="0" kern="1200" baseline="0" dirty="0" smtClean="0">
                <a:solidFill>
                  <a:schemeClr val="tx1"/>
                </a:solidFill>
                <a:latin typeface="+mn-lt"/>
                <a:ea typeface="+mn-ea"/>
                <a:cs typeface="+mn-cs"/>
              </a:rPr>
              <a:t> MT intro = 1.5-2 min</a:t>
            </a:r>
          </a:p>
          <a:p>
            <a:pPr>
              <a:buFont typeface="Arial" pitchFamily="34" charset="0"/>
              <a:buChar char="•"/>
            </a:pPr>
            <a:r>
              <a:rPr lang="en-GB" sz="1000" b="0" kern="1200" baseline="0" dirty="0" smtClean="0">
                <a:solidFill>
                  <a:schemeClr val="tx1"/>
                </a:solidFill>
                <a:latin typeface="+mn-lt"/>
                <a:ea typeface="+mn-ea"/>
                <a:cs typeface="+mn-cs"/>
              </a:rPr>
              <a:t> CVE intro = 1-1.5 min</a:t>
            </a:r>
          </a:p>
          <a:p>
            <a:r>
              <a:rPr lang="en-GB" sz="1000" b="0" kern="1200" baseline="0" dirty="0" smtClean="0">
                <a:solidFill>
                  <a:schemeClr val="tx1"/>
                </a:solidFill>
                <a:latin typeface="+mn-lt"/>
                <a:ea typeface="+mn-ea"/>
                <a:cs typeface="+mn-cs"/>
              </a:rPr>
              <a:t>        intro tot = 3min</a:t>
            </a:r>
            <a:endParaRPr lang="en-GB" sz="1000" b="0" kern="1200" dirty="0" smtClean="0">
              <a:solidFill>
                <a:schemeClr val="tx1"/>
              </a:solidFill>
              <a:latin typeface="+mn-lt"/>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baseline="0" dirty="0" smtClean="0">
                <a:solidFill>
                  <a:schemeClr val="tx1"/>
                </a:solidFill>
                <a:latin typeface="+mn-lt"/>
                <a:ea typeface="+mn-ea"/>
                <a:cs typeface="+mn-cs"/>
              </a:rPr>
              <a:t>Look at the independent effects of maltreatment </a:t>
            </a:r>
            <a:endParaRPr lang="en-GB" sz="10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baseline="0" dirty="0" smtClean="0">
                <a:solidFill>
                  <a:schemeClr val="tx1"/>
                </a:solidFill>
                <a:latin typeface="+mn-lt"/>
                <a:ea typeface="+mn-ea"/>
                <a:cs typeface="+mn-cs"/>
              </a:rPr>
              <a:t>Look at the independent effects of maltreatment </a:t>
            </a:r>
            <a:endParaRPr lang="en-GB" sz="10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baseline="0" dirty="0" smtClean="0">
                <a:solidFill>
                  <a:schemeClr val="tx1"/>
                </a:solidFill>
                <a:latin typeface="+mn-lt"/>
                <a:ea typeface="+mn-ea"/>
                <a:cs typeface="+mn-cs"/>
              </a:rPr>
              <a:t>Look at the independent effects of maltreatment </a:t>
            </a:r>
            <a:endParaRPr lang="en-GB" sz="10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GB" sz="1000" b="1" kern="1200" baseline="0" dirty="0" smtClean="0">
              <a:solidFill>
                <a:schemeClr val="tx1"/>
              </a:solidFill>
              <a:latin typeface="+mn-lt"/>
              <a:ea typeface="+mn-ea"/>
              <a:cs typeface="+mn-cs"/>
            </a:endParaRPr>
          </a:p>
          <a:p>
            <a:pPr>
              <a:buFont typeface="Arial" pitchFamily="34" charset="0"/>
              <a:buNone/>
            </a:pPr>
            <a:r>
              <a:rPr lang="en-GB" sz="1000" b="1" kern="1200" baseline="0" dirty="0" smtClean="0">
                <a:solidFill>
                  <a:schemeClr val="tx1"/>
                </a:solidFill>
                <a:latin typeface="+mn-lt"/>
                <a:ea typeface="+mn-ea"/>
                <a:cs typeface="+mn-cs"/>
              </a:rPr>
              <a:t>SAMPLE</a:t>
            </a:r>
          </a:p>
          <a:p>
            <a:pPr>
              <a:buFont typeface="Arial" pitchFamily="34" charset="0"/>
              <a:buChar char="•"/>
            </a:pPr>
            <a:r>
              <a:rPr lang="en-GB" sz="1000" kern="1200" baseline="0" dirty="0" smtClean="0">
                <a:solidFill>
                  <a:schemeClr val="tx1"/>
                </a:solidFill>
                <a:latin typeface="+mn-lt"/>
                <a:ea typeface="+mn-ea"/>
                <a:cs typeface="+mn-cs"/>
              </a:rPr>
              <a:t>high-risk youth and young adults</a:t>
            </a:r>
          </a:p>
          <a:p>
            <a:pPr>
              <a:buFont typeface="Arial" pitchFamily="34" charset="0"/>
              <a:buChar char="•"/>
            </a:pPr>
            <a:r>
              <a:rPr lang="en-GB" sz="1000" kern="1200" baseline="0" dirty="0" smtClean="0">
                <a:solidFill>
                  <a:schemeClr val="tx1"/>
                </a:solidFill>
                <a:latin typeface="+mn-lt"/>
                <a:ea typeface="+mn-ea"/>
                <a:cs typeface="+mn-cs"/>
              </a:rPr>
              <a:t> recruited from multiple sites to include youth with varying levels of DA</a:t>
            </a:r>
          </a:p>
          <a:p>
            <a:pPr>
              <a:buFont typeface="Arial" pitchFamily="34" charset="0"/>
              <a:buChar char="•"/>
            </a:pPr>
            <a:r>
              <a:rPr lang="en-GB" sz="1000" kern="1200" baseline="0" dirty="0" smtClean="0">
                <a:solidFill>
                  <a:schemeClr val="tx1"/>
                </a:solidFill>
                <a:latin typeface="+mn-lt"/>
                <a:ea typeface="+mn-ea"/>
                <a:cs typeface="+mn-cs"/>
              </a:rPr>
              <a:t> Ethnically diverse &amp; lower SES</a:t>
            </a:r>
          </a:p>
          <a:p>
            <a:pPr>
              <a:buFont typeface="Arial" pitchFamily="34" charset="0"/>
              <a:buNone/>
            </a:pPr>
            <a:endParaRPr lang="en-GB" sz="1000" b="1"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GB" sz="1000" b="1" kern="1200" baseline="0" dirty="0" smtClean="0">
                <a:solidFill>
                  <a:schemeClr val="tx1"/>
                </a:solidFill>
                <a:latin typeface="+mn-lt"/>
                <a:ea typeface="+mn-ea"/>
                <a:cs typeface="+mn-cs"/>
              </a:rPr>
              <a:t>MEASURES</a:t>
            </a:r>
          </a:p>
          <a:p>
            <a:pPr marL="171450" indent="-171450">
              <a:buFont typeface="Arial"/>
              <a:buChar char="•"/>
            </a:pPr>
            <a:r>
              <a:rPr lang="en-US" sz="1200" b="1" kern="1200" dirty="0" smtClean="0">
                <a:solidFill>
                  <a:schemeClr val="tx1"/>
                </a:solidFill>
                <a:effectLst/>
                <a:latin typeface="+mn-lt"/>
                <a:ea typeface="+mn-ea"/>
                <a:cs typeface="+mn-cs"/>
              </a:rPr>
              <a:t>CTQ</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self-report experience of maltreatment ‘while growing up’, provides both global maltreatment score as well as individual forms of maltreatment </a:t>
            </a:r>
            <a:endParaRPr lang="en-GB" sz="1100" kern="1200" dirty="0" smtClean="0">
              <a:solidFill>
                <a:schemeClr val="tx1"/>
              </a:solidFill>
              <a:effectLst/>
              <a:latin typeface="+mn-lt"/>
              <a:ea typeface="+mn-ea"/>
              <a:cs typeface="+mn-cs"/>
            </a:endParaRPr>
          </a:p>
          <a:p>
            <a:pPr marL="171450" indent="-171450">
              <a:buFont typeface="Arial"/>
              <a:buChar char="•"/>
            </a:pPr>
            <a:r>
              <a:rPr lang="en-US" sz="1200" b="1" kern="1200" dirty="0" smtClean="0">
                <a:solidFill>
                  <a:schemeClr val="tx1"/>
                </a:solidFill>
                <a:effectLst/>
                <a:latin typeface="+mn-lt"/>
                <a:ea typeface="+mn-ea"/>
                <a:cs typeface="+mn-cs"/>
              </a:rPr>
              <a:t>CVE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frequency of exposure to different forms of community violence during past year</a:t>
            </a:r>
            <a:endParaRPr lang="en-GB" sz="1100" kern="1200" dirty="0" smtClean="0">
              <a:solidFill>
                <a:schemeClr val="tx1"/>
              </a:solidFill>
              <a:effectLst/>
              <a:latin typeface="+mn-lt"/>
              <a:ea typeface="+mn-ea"/>
              <a:cs typeface="+mn-cs"/>
            </a:endParaRPr>
          </a:p>
          <a:p>
            <a:pPr marL="171450" indent="-171450">
              <a:buFont typeface="Arial"/>
              <a:buChar char="•"/>
            </a:pPr>
            <a:r>
              <a:rPr lang="en-US" sz="1200" b="1" kern="1200" dirty="0" smtClean="0">
                <a:solidFill>
                  <a:schemeClr val="tx1"/>
                </a:solidFill>
                <a:effectLst/>
                <a:latin typeface="+mn-lt"/>
                <a:ea typeface="+mn-ea"/>
                <a:cs typeface="+mn-cs"/>
              </a:rPr>
              <a:t>Outcomes</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obtained ratings of current mental health functioning from different sources = self-report </a:t>
            </a:r>
            <a:r>
              <a:rPr lang="en-US" sz="1200" kern="1200" dirty="0" err="1" smtClean="0">
                <a:solidFill>
                  <a:schemeClr val="tx1"/>
                </a:solidFill>
                <a:effectLst/>
                <a:latin typeface="+mn-lt"/>
                <a:ea typeface="+mn-ea"/>
                <a:cs typeface="+mn-cs"/>
              </a:rPr>
              <a:t>vs</a:t>
            </a:r>
            <a:r>
              <a:rPr lang="en-US" sz="1200" kern="1200" dirty="0" smtClean="0">
                <a:solidFill>
                  <a:schemeClr val="tx1"/>
                </a:solidFill>
                <a:effectLst/>
                <a:latin typeface="+mn-lt"/>
                <a:ea typeface="+mn-ea"/>
                <a:cs typeface="+mn-cs"/>
              </a:rPr>
              <a:t> teacher/key-worker report (depending on recruitment site)</a:t>
            </a:r>
            <a:endParaRPr lang="en-GB" sz="1100" kern="1200" dirty="0" smtClean="0">
              <a:solidFill>
                <a:schemeClr val="tx1"/>
              </a:solidFill>
              <a:effectLst/>
              <a:latin typeface="+mn-lt"/>
              <a:ea typeface="+mn-ea"/>
              <a:cs typeface="+mn-cs"/>
            </a:endParaRPr>
          </a:p>
          <a:p>
            <a:pPr marL="628650" lvl="1" indent="-171450">
              <a:buFont typeface="Arial"/>
              <a:buChar char="•"/>
            </a:pPr>
            <a:r>
              <a:rPr lang="en-US" sz="1200" b="1" kern="1200" dirty="0" smtClean="0">
                <a:solidFill>
                  <a:schemeClr val="tx1"/>
                </a:solidFill>
                <a:effectLst/>
                <a:latin typeface="+mn-lt"/>
                <a:ea typeface="+mn-ea"/>
                <a:cs typeface="+mn-cs"/>
              </a:rPr>
              <a:t>Internalizing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i.e. anxiety/depression</a:t>
            </a:r>
            <a:endParaRPr lang="en-GB" sz="1100" kern="1200" dirty="0" smtClean="0">
              <a:solidFill>
                <a:schemeClr val="tx1"/>
              </a:solidFill>
              <a:effectLst/>
              <a:latin typeface="+mn-lt"/>
              <a:ea typeface="+mn-ea"/>
              <a:cs typeface="+mn-cs"/>
            </a:endParaRPr>
          </a:p>
          <a:p>
            <a:pPr marL="628650" lvl="1" indent="-171450">
              <a:buFont typeface="Arial"/>
              <a:buChar char="•"/>
            </a:pPr>
            <a:r>
              <a:rPr lang="en-US" sz="1200" b="1" kern="1200" dirty="0" smtClean="0">
                <a:solidFill>
                  <a:schemeClr val="tx1"/>
                </a:solidFill>
                <a:effectLst/>
                <a:latin typeface="+mn-lt"/>
                <a:ea typeface="+mn-ea"/>
                <a:cs typeface="+mn-cs"/>
              </a:rPr>
              <a:t>Externalizing</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i.e. ASB, conduct problems, ODD</a:t>
            </a:r>
            <a:endParaRPr lang="en-GB"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smtClean="0">
                <a:solidFill>
                  <a:schemeClr val="tx1"/>
                </a:solidFill>
                <a:effectLst/>
                <a:latin typeface="+mn-lt"/>
                <a:ea typeface="+mn-ea"/>
                <a:cs typeface="+mn-cs"/>
              </a:rPr>
              <a:t>Look at frequency rates for maltreatment &amp; CVE exposur</a:t>
            </a:r>
            <a:r>
              <a:rPr lang="en-GB" sz="1200" b="0" kern="1200" dirty="0" smtClean="0">
                <a:solidFill>
                  <a:schemeClr val="tx1"/>
                </a:solidFill>
                <a:effectLst/>
                <a:latin typeface="+mn-lt"/>
                <a:ea typeface="+mn-ea"/>
                <a:cs typeface="+mn-cs"/>
              </a:rPr>
              <a:t>e in our sample</a:t>
            </a:r>
            <a:r>
              <a:rPr lang="en-GB" sz="1200" b="0" kern="1200" baseline="0" dirty="0" smtClean="0">
                <a:solidFill>
                  <a:schemeClr val="tx1"/>
                </a:solidFill>
                <a:effectLst/>
                <a:latin typeface="+mn-lt"/>
                <a:ea typeface="+mn-ea"/>
                <a:cs typeface="+mn-cs"/>
              </a:rPr>
              <a:t> </a:t>
            </a:r>
            <a:endParaRPr lang="en-GB" sz="1200" b="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smtClean="0">
                <a:solidFill>
                  <a:schemeClr val="tx1"/>
                </a:solidFill>
                <a:effectLst/>
                <a:latin typeface="+mn-lt"/>
                <a:ea typeface="+mn-ea"/>
                <a:cs typeface="+mn-cs"/>
              </a:rPr>
              <a:t>Look at the impact of maltreatment and CVE on mental</a:t>
            </a:r>
            <a:r>
              <a:rPr lang="en-GB" sz="1200" kern="1200" baseline="0" dirty="0" smtClean="0">
                <a:solidFill>
                  <a:schemeClr val="tx1"/>
                </a:solidFill>
                <a:effectLst/>
                <a:latin typeface="+mn-lt"/>
                <a:ea typeface="+mn-ea"/>
                <a:cs typeface="+mn-cs"/>
              </a:rPr>
              <a:t> health </a:t>
            </a:r>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smtClean="0">
                <a:solidFill>
                  <a:schemeClr val="tx1"/>
                </a:solidFill>
                <a:effectLst/>
                <a:latin typeface="+mn-lt"/>
                <a:ea typeface="+mn-ea"/>
                <a:cs typeface="+mn-cs"/>
              </a:rPr>
              <a:t>Focus briefly on the </a:t>
            </a:r>
            <a:r>
              <a:rPr lang="en-GB" sz="1200" kern="1200" baseline="0" dirty="0" smtClean="0">
                <a:solidFill>
                  <a:schemeClr val="tx1"/>
                </a:solidFill>
                <a:effectLst/>
                <a:latin typeface="+mn-lt"/>
                <a:ea typeface="+mn-ea"/>
                <a:cs typeface="+mn-cs"/>
              </a:rPr>
              <a:t>influence of individual types of maltreatment, above and beyond exposure to CV</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First look at rates of exposure to different forms</a:t>
            </a:r>
            <a:r>
              <a:rPr lang="en-US" sz="1200" baseline="0" dirty="0" smtClean="0"/>
              <a:t> of childhood maltreatment</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More</a:t>
            </a:r>
            <a:r>
              <a:rPr lang="en-GB" sz="1200" kern="1200" baseline="0" dirty="0" smtClean="0">
                <a:solidFill>
                  <a:schemeClr val="tx1"/>
                </a:solidFill>
                <a:effectLst/>
                <a:latin typeface="+mn-lt"/>
                <a:ea typeface="+mn-ea"/>
                <a:cs typeface="+mn-cs"/>
              </a:rPr>
              <a:t> than </a:t>
            </a:r>
            <a:r>
              <a:rPr lang="en-GB" sz="1200" b="1" kern="1200" baseline="0" dirty="0" smtClean="0">
                <a:solidFill>
                  <a:schemeClr val="tx1"/>
                </a:solidFill>
                <a:effectLst/>
                <a:latin typeface="+mn-lt"/>
                <a:ea typeface="+mn-ea"/>
                <a:cs typeface="+mn-cs"/>
              </a:rPr>
              <a:t>80</a:t>
            </a:r>
            <a:r>
              <a:rPr lang="en-GB" sz="1200" b="1" kern="1200" dirty="0" smtClean="0">
                <a:solidFill>
                  <a:schemeClr val="tx1"/>
                </a:solidFill>
                <a:effectLst/>
                <a:latin typeface="+mn-lt"/>
                <a:ea typeface="+mn-ea"/>
                <a:cs typeface="+mn-cs"/>
              </a:rPr>
              <a:t>%</a:t>
            </a:r>
            <a:r>
              <a:rPr lang="en-GB" sz="1200" b="1"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Kids Co</a:t>
            </a: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Around </a:t>
            </a:r>
            <a:r>
              <a:rPr lang="en-GB" sz="1200" b="1" kern="1200" baseline="0" dirty="0" smtClean="0">
                <a:solidFill>
                  <a:schemeClr val="tx1"/>
                </a:solidFill>
                <a:effectLst/>
                <a:latin typeface="+mn-lt"/>
                <a:ea typeface="+mn-ea"/>
                <a:cs typeface="+mn-cs"/>
              </a:rPr>
              <a:t>50% </a:t>
            </a:r>
            <a:r>
              <a:rPr lang="en-GB" sz="1200" kern="1200" baseline="0" dirty="0" smtClean="0">
                <a:solidFill>
                  <a:schemeClr val="tx1"/>
                </a:solidFill>
                <a:effectLst/>
                <a:latin typeface="+mn-lt"/>
                <a:ea typeface="+mn-ea"/>
                <a:cs typeface="+mn-cs"/>
              </a:rPr>
              <a:t>of comparison </a:t>
            </a: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b="1" kern="1200" baseline="0" dirty="0" smtClean="0">
                <a:solidFill>
                  <a:srgbClr val="FF0000"/>
                </a:solidFill>
                <a:effectLst/>
                <a:latin typeface="+mn-lt"/>
                <a:ea typeface="+mn-ea"/>
                <a:cs typeface="+mn-cs"/>
              </a:rPr>
              <a:t>Experienced some level of maltreatment</a:t>
            </a:r>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b="1" kern="1200" baseline="0" dirty="0" smtClean="0">
              <a:solidFill>
                <a:srgbClr val="FF0000"/>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These figures are high in both groups </a:t>
            </a:r>
            <a:r>
              <a:rPr lang="en-GB" sz="1200" kern="1200" baseline="0" dirty="0" smtClean="0">
                <a:solidFill>
                  <a:schemeClr val="tx1"/>
                </a:solidFill>
                <a:effectLst/>
                <a:latin typeface="+mn-lt"/>
                <a:ea typeface="+mn-ea"/>
                <a:cs typeface="+mn-cs"/>
                <a:sym typeface="Wingdings" pitchFamily="2" charset="2"/>
              </a:rPr>
              <a:t> need to bear in mind that all participants come from deprived areas of London </a:t>
            </a:r>
            <a:endParaRPr lang="en-GB" sz="1200" kern="1200" baseline="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See that </a:t>
            </a:r>
            <a:r>
              <a:rPr lang="en-GB" sz="1200" kern="1200" dirty="0" smtClean="0">
                <a:solidFill>
                  <a:schemeClr val="tx1"/>
                </a:solidFill>
                <a:effectLst/>
                <a:latin typeface="+mn-lt"/>
                <a:ea typeface="+mn-ea"/>
                <a:cs typeface="+mn-cs"/>
              </a:rPr>
              <a:t>Kids Co considerably more exposure (significant</a:t>
            </a:r>
            <a:r>
              <a:rPr lang="en-GB" sz="1200" kern="1200" baseline="0" dirty="0" smtClean="0">
                <a:solidFill>
                  <a:schemeClr val="tx1"/>
                </a:solidFill>
                <a:effectLst/>
                <a:latin typeface="+mn-lt"/>
                <a:ea typeface="+mn-ea"/>
                <a:cs typeface="+mn-cs"/>
              </a:rPr>
              <a:t> differences)</a:t>
            </a: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b="1" kern="1200" baseline="0" dirty="0" smtClean="0">
                <a:solidFill>
                  <a:schemeClr val="tx1"/>
                </a:solidFill>
                <a:effectLst/>
                <a:latin typeface="+mn-lt"/>
                <a:ea typeface="+mn-ea"/>
                <a:cs typeface="+mn-cs"/>
              </a:rPr>
              <a:t>Now, when we examine rates of exposure for each form of maltreatment this is what we find</a:t>
            </a:r>
          </a:p>
          <a:p>
            <a:pPr marL="0" marR="0" lvl="3"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Kids Co considerably more exposure across forms of abuse and neglect (significant</a:t>
            </a:r>
            <a:r>
              <a:rPr lang="en-GB" sz="1200" kern="1200" baseline="0" dirty="0" smtClean="0">
                <a:solidFill>
                  <a:schemeClr val="tx1"/>
                </a:solidFill>
                <a:effectLst/>
                <a:latin typeface="+mn-lt"/>
                <a:ea typeface="+mn-ea"/>
                <a:cs typeface="+mn-cs"/>
              </a:rPr>
              <a:t> differences)</a:t>
            </a: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err="1" smtClean="0">
                <a:solidFill>
                  <a:schemeClr val="tx1"/>
                </a:solidFill>
                <a:effectLst/>
                <a:latin typeface="+mn-lt"/>
                <a:ea typeface="+mn-ea"/>
                <a:cs typeface="+mn-cs"/>
              </a:rPr>
              <a:t>Emo</a:t>
            </a:r>
            <a:r>
              <a:rPr lang="en-GB" sz="1200" kern="1200" dirty="0" smtClean="0">
                <a:solidFill>
                  <a:schemeClr val="tx1"/>
                </a:solidFill>
                <a:effectLst/>
                <a:latin typeface="+mn-lt"/>
                <a:ea typeface="+mn-ea"/>
                <a:cs typeface="+mn-cs"/>
              </a:rPr>
              <a:t> + common, sexual abuse least common </a:t>
            </a:r>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Font typeface="Wingdings" charset="2"/>
              <a:buChar char="§"/>
            </a:pPr>
            <a:r>
              <a:rPr lang="en-GB" sz="2200" dirty="0" smtClean="0"/>
              <a:t> Childhood</a:t>
            </a:r>
            <a:r>
              <a:rPr lang="en-GB" sz="2200" baseline="0" dirty="0" smtClean="0"/>
              <a:t> maltreatment is global challenge and a major public health concern</a:t>
            </a:r>
            <a:endParaRPr lang="en-GB" sz="2200" dirty="0" smtClean="0"/>
          </a:p>
          <a:p>
            <a:pPr lvl="1">
              <a:buFont typeface="Wingdings" charset="2"/>
              <a:buChar char="§"/>
            </a:pPr>
            <a:endParaRPr lang="en-GB" sz="2200" dirty="0" smtClean="0">
              <a:solidFill>
                <a:srgbClr val="AA0F54"/>
              </a:solidFill>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dirty="0" smtClean="0">
                <a:solidFill>
                  <a:schemeClr val="tx1"/>
                </a:solidFill>
                <a:latin typeface="+mn-lt"/>
                <a:ea typeface="+mn-ea"/>
                <a:cs typeface="+mn-cs"/>
              </a:rPr>
              <a:t>MAINLY</a:t>
            </a:r>
            <a:r>
              <a:rPr lang="en-GB" sz="1200" kern="1200" baseline="0" dirty="0" smtClean="0">
                <a:solidFill>
                  <a:schemeClr val="tx1"/>
                </a:solidFill>
                <a:latin typeface="+mn-lt"/>
                <a:ea typeface="+mn-ea"/>
                <a:cs typeface="+mn-cs"/>
              </a:rPr>
              <a:t> READ INTRO POINTS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en-US" sz="1200" dirty="0" smtClean="0"/>
              <a:t>Gap</a:t>
            </a:r>
            <a:r>
              <a:rPr lang="en-US" sz="1200" baseline="0" dirty="0" smtClean="0"/>
              <a:t> between groups becomes more evident when looking at severe-extreme range of MT</a:t>
            </a:r>
            <a:endParaRPr lang="en-US" sz="1200" dirty="0" smtClean="0"/>
          </a:p>
          <a:p>
            <a:endParaRPr lang="en-GB" sz="1200" dirty="0" smtClean="0"/>
          </a:p>
        </p:txBody>
      </p:sp>
      <p:sp>
        <p:nvSpPr>
          <p:cNvPr id="4" name="Slide Number Placeholder 3"/>
          <p:cNvSpPr>
            <a:spLocks noGrp="1"/>
          </p:cNvSpPr>
          <p:nvPr>
            <p:ph type="sldNum" sz="quarter" idx="10"/>
          </p:nvPr>
        </p:nvSpPr>
        <p:spPr/>
        <p:txBody>
          <a:bodyPr/>
          <a:lstStyle/>
          <a:p>
            <a:fld id="{4DCBA8FA-A44B-3447-A410-315C106C30B7}"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en-GB" sz="1200" dirty="0" smtClean="0"/>
              <a:t>When break it down,</a:t>
            </a:r>
            <a:r>
              <a:rPr lang="en-GB" sz="1200" baseline="0" dirty="0" smtClean="0"/>
              <a:t> see that rates of severe-extreme maltreatment considerably higher for Kids Co youth, across all forms of abuse and neglect</a:t>
            </a:r>
          </a:p>
          <a:p>
            <a:pPr marL="0" marR="0" lvl="3"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1" kern="1200" baseline="0" dirty="0" smtClean="0">
                <a:solidFill>
                  <a:srgbClr val="FF0000"/>
                </a:solidFill>
                <a:effectLst/>
                <a:latin typeface="+mn-lt"/>
                <a:ea typeface="+mn-ea"/>
                <a:cs typeface="+mn-cs"/>
              </a:rPr>
              <a:t> </a:t>
            </a:r>
            <a:r>
              <a:rPr lang="en-GB" sz="1200" b="0" kern="1200" baseline="0" dirty="0" smtClean="0">
                <a:solidFill>
                  <a:srgbClr val="FF0000"/>
                </a:solidFill>
                <a:effectLst/>
                <a:latin typeface="+mn-lt"/>
                <a:ea typeface="+mn-ea"/>
                <a:cs typeface="+mn-cs"/>
              </a:rPr>
              <a:t>1/4 severe EA</a:t>
            </a:r>
          </a:p>
          <a:p>
            <a:pPr marL="457200" marR="0" lvl="4"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0" kern="1200" baseline="0" dirty="0" smtClean="0">
                <a:solidFill>
                  <a:srgbClr val="FF0000"/>
                </a:solidFill>
                <a:effectLst/>
                <a:latin typeface="+mn-lt"/>
                <a:ea typeface="+mn-ea"/>
                <a:cs typeface="+mn-cs"/>
              </a:rPr>
              <a:t> Frequently said hurtful and insulting things</a:t>
            </a:r>
          </a:p>
          <a:p>
            <a:pPr marL="0" marR="0" lvl="3"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0" kern="1200" baseline="0" dirty="0" smtClean="0">
                <a:solidFill>
                  <a:srgbClr val="FF0000"/>
                </a:solidFill>
                <a:effectLst/>
                <a:latin typeface="+mn-lt"/>
                <a:ea typeface="+mn-ea"/>
                <a:cs typeface="+mn-cs"/>
              </a:rPr>
              <a:t> 1/5 Severe PA</a:t>
            </a:r>
          </a:p>
          <a:p>
            <a:pPr marL="457200" marR="0" lvl="4"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0" kern="1200" baseline="0" dirty="0" smtClean="0">
                <a:solidFill>
                  <a:srgbClr val="FF0000"/>
                </a:solidFill>
                <a:effectLst/>
                <a:latin typeface="+mn-lt"/>
                <a:ea typeface="+mn-ea"/>
                <a:cs typeface="+mn-cs"/>
              </a:rPr>
              <a:t> Frequently hit so hardly that it was notices by someone like a teacher, neighbour or doctor </a:t>
            </a:r>
          </a:p>
          <a:p>
            <a:pPr marL="0" marR="0" lvl="3"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0" kern="1200" baseline="0" dirty="0" smtClean="0">
                <a:solidFill>
                  <a:srgbClr val="FF0000"/>
                </a:solidFill>
                <a:effectLst/>
                <a:latin typeface="+mn-lt"/>
                <a:ea typeface="+mn-ea"/>
                <a:cs typeface="+mn-cs"/>
              </a:rPr>
              <a:t> 1/10 Severe SA</a:t>
            </a:r>
          </a:p>
          <a:p>
            <a:pPr marL="457200" marR="0" lvl="4"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0" kern="1200" baseline="0" dirty="0" smtClean="0">
                <a:solidFill>
                  <a:srgbClr val="FF0000"/>
                </a:solidFill>
                <a:effectLst/>
                <a:latin typeface="+mn-lt"/>
                <a:ea typeface="+mn-ea"/>
                <a:cs typeface="+mn-cs"/>
              </a:rPr>
              <a:t> Frequently made to do or watch sexual things</a:t>
            </a:r>
            <a:endParaRPr lang="en-GB" sz="1200" b="1" kern="1200" dirty="0" smtClean="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First look at rates of exposure to different forms</a:t>
            </a:r>
            <a:r>
              <a:rPr lang="en-US" sz="1200" baseline="0" dirty="0" smtClean="0"/>
              <a:t> of childhood maltreatment</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When we look at any</a:t>
            </a:r>
            <a:r>
              <a:rPr lang="en-US" sz="1200" baseline="0" dirty="0" smtClean="0"/>
              <a:t> exposure to CVE, we see that rates are extremely high across both groups </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a:buNone/>
            </a:pPr>
            <a:r>
              <a:rPr lang="en-GB" sz="1200" kern="1200" dirty="0" smtClean="0">
                <a:solidFill>
                  <a:schemeClr val="tx1"/>
                </a:solidFill>
                <a:effectLst/>
                <a:latin typeface="+mn-lt"/>
                <a:ea typeface="+mn-ea"/>
                <a:cs typeface="+mn-cs"/>
              </a:rPr>
              <a:t>PAST</a:t>
            </a:r>
            <a:r>
              <a:rPr lang="en-GB" sz="1200" kern="1200" baseline="0" dirty="0" smtClean="0">
                <a:solidFill>
                  <a:schemeClr val="tx1"/>
                </a:solidFill>
                <a:effectLst/>
                <a:latin typeface="+mn-lt"/>
                <a:ea typeface="+mn-ea"/>
                <a:cs typeface="+mn-cs"/>
              </a:rPr>
              <a:t> YEAR CVE</a:t>
            </a:r>
            <a:endParaRPr lang="en-GB"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See that what is similar between groups is frequency</a:t>
            </a:r>
            <a:r>
              <a:rPr lang="en-GB" sz="1200" kern="1200" baseline="0" dirty="0" smtClean="0">
                <a:solidFill>
                  <a:schemeClr val="tx1"/>
                </a:solidFill>
                <a:effectLst/>
                <a:latin typeface="+mn-lt"/>
                <a:ea typeface="+mn-ea"/>
                <a:cs typeface="+mn-cs"/>
              </a:rPr>
              <a:t> of</a:t>
            </a:r>
            <a:r>
              <a:rPr lang="en-GB" sz="1200" kern="120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rPr>
              <a:t>hearing about</a:t>
            </a:r>
            <a:r>
              <a:rPr lang="en-GB" sz="1200" kern="1200" dirty="0" smtClean="0">
                <a:solidFill>
                  <a:schemeClr val="tx1"/>
                </a:solidFill>
                <a:effectLst/>
                <a:latin typeface="+mn-lt"/>
                <a:ea typeface="+mn-ea"/>
                <a:cs typeface="+mn-cs"/>
              </a:rPr>
              <a:t> violence</a:t>
            </a:r>
            <a:r>
              <a:rPr lang="en-GB" sz="1200" kern="1200" dirty="0" smtClean="0">
                <a:solidFill>
                  <a:schemeClr val="tx1"/>
                </a:solidFill>
                <a:effectLst/>
                <a:latin typeface="+mn-lt"/>
                <a:ea typeface="+mn-ea"/>
                <a:cs typeface="+mn-cs"/>
                <a:sym typeface="Wingdings"/>
              </a:rPr>
              <a:t></a:t>
            </a:r>
            <a:r>
              <a:rPr lang="en-GB" sz="1200" kern="1200" dirty="0" smtClean="0">
                <a:solidFill>
                  <a:schemeClr val="tx1"/>
                </a:solidFill>
                <a:effectLst/>
                <a:latin typeface="+mn-lt"/>
                <a:ea typeface="+mn-ea"/>
                <a:cs typeface="+mn-cs"/>
              </a:rPr>
              <a:t>  fact that all live in disadvantaged neighbourhoods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dirty="0" smtClean="0">
                <a:solidFill>
                  <a:schemeClr val="tx1"/>
                </a:solidFill>
                <a:effectLst/>
                <a:latin typeface="+mn-lt"/>
                <a:ea typeface="+mn-ea"/>
                <a:cs typeface="+mn-cs"/>
              </a:rPr>
              <a:t>Youth</a:t>
            </a:r>
            <a:r>
              <a:rPr lang="en-GB" sz="1200" kern="1200" baseline="0" dirty="0" smtClean="0">
                <a:solidFill>
                  <a:schemeClr val="tx1"/>
                </a:solidFill>
                <a:effectLst/>
                <a:latin typeface="+mn-lt"/>
                <a:ea typeface="+mn-ea"/>
                <a:cs typeface="+mn-cs"/>
              </a:rPr>
              <a:t> seem to witness violence and be victimized to similar extents</a:t>
            </a:r>
            <a:endParaRPr lang="en-GB"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These experiences</a:t>
            </a:r>
            <a:r>
              <a:rPr lang="en-GB" sz="1200" kern="1200" baseline="0" dirty="0" smtClean="0">
                <a:solidFill>
                  <a:schemeClr val="tx1"/>
                </a:solidFill>
                <a:effectLst/>
                <a:latin typeface="+mn-lt"/>
                <a:ea typeface="+mn-ea"/>
                <a:cs typeface="+mn-cs"/>
              </a:rPr>
              <a:t> more common within Kids Co youth </a:t>
            </a:r>
            <a:endParaRPr lang="en-GB" sz="1100" kern="1200" dirty="0" smtClean="0">
              <a:solidFill>
                <a:schemeClr val="tx1"/>
              </a:solidFill>
              <a:effectLst/>
              <a:latin typeface="+mn-lt"/>
              <a:ea typeface="+mn-ea"/>
              <a:cs typeface="+mn-cs"/>
            </a:endParaRPr>
          </a:p>
          <a:p>
            <a:pPr marL="171450" indent="-171450">
              <a:buFont typeface="Arial"/>
              <a:buNone/>
            </a:pP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a:buNone/>
            </a:pPr>
            <a:r>
              <a:rPr lang="en-GB" sz="1200" b="1" dirty="0" smtClean="0"/>
              <a:t>These differences become more evident</a:t>
            </a:r>
            <a:r>
              <a:rPr lang="en-GB" sz="1200" b="1" baseline="0" dirty="0" smtClean="0"/>
              <a:t> when looking at severe acts of CVE </a:t>
            </a:r>
            <a:endParaRPr lang="en-US" sz="1200" b="1" dirty="0" smtClean="0"/>
          </a:p>
          <a:p>
            <a:pPr marL="0" indent="0">
              <a:buFont typeface="Arial"/>
              <a:buNone/>
            </a:pPr>
            <a:endParaRPr lang="en-US" sz="1200" b="1" dirty="0" smtClean="0"/>
          </a:p>
          <a:p>
            <a:pPr marL="0" indent="0">
              <a:buFont typeface="Arial"/>
              <a:buNone/>
            </a:pPr>
            <a:r>
              <a:rPr lang="en-US" sz="1200" b="1" dirty="0" smtClean="0"/>
              <a:t>Here are some key statistics:</a:t>
            </a:r>
          </a:p>
          <a:p>
            <a:pPr marL="171450" indent="-171450">
              <a:buFont typeface="Arial"/>
              <a:buChar char="•"/>
            </a:pPr>
            <a:r>
              <a:rPr lang="en-US" sz="1200" b="1" dirty="0" smtClean="0"/>
              <a:t>Almost</a:t>
            </a:r>
            <a:r>
              <a:rPr lang="en-US" sz="1200" b="1" baseline="0" dirty="0" smtClean="0"/>
              <a:t> 1 in 2 </a:t>
            </a:r>
            <a:r>
              <a:rPr lang="en-US" sz="1200" baseline="0" dirty="0" smtClean="0"/>
              <a:t>witnessed shooting or stabbing</a:t>
            </a:r>
          </a:p>
          <a:p>
            <a:pPr marL="171450" indent="-171450">
              <a:buFont typeface="Arial"/>
              <a:buChar char="•"/>
            </a:pPr>
            <a:r>
              <a:rPr lang="en-US" sz="1200" b="1" baseline="0" dirty="0" smtClean="0"/>
              <a:t>1 in 4 </a:t>
            </a:r>
            <a:r>
              <a:rPr lang="en-US" sz="1200" baseline="0" dirty="0" smtClean="0"/>
              <a:t>witnessed someone being killed </a:t>
            </a:r>
            <a:r>
              <a:rPr lang="en-US" sz="1200" baseline="0" dirty="0" smtClean="0">
                <a:sym typeface="Wingdings" pitchFamily="2" charset="2"/>
              </a:rPr>
              <a:t> Does not necessarily reflect all independent crimes, rather, it is likely that some of these youth may have witnessed the same crime</a:t>
            </a:r>
            <a:endParaRPr lang="en-US" sz="1200" baseline="0" dirty="0" smtClean="0"/>
          </a:p>
          <a:p>
            <a:pPr marL="171450" indent="-171450">
              <a:buFont typeface="Arial"/>
              <a:buChar char="•"/>
            </a:pPr>
            <a:r>
              <a:rPr lang="en-US" sz="1200" b="1" baseline="0" dirty="0" smtClean="0"/>
              <a:t>1 in 10 </a:t>
            </a:r>
            <a:r>
              <a:rPr lang="en-US" sz="1200" baseline="0" dirty="0" smtClean="0"/>
              <a:t>report having been shot or stabbed in PY</a:t>
            </a:r>
          </a:p>
          <a:p>
            <a:pPr marL="171450" indent="-171450">
              <a:buFont typeface="Arial"/>
              <a:buChar char="•"/>
            </a:pPr>
            <a:endParaRPr lang="en-GB" sz="1200" baseline="0" dirty="0" smtClean="0"/>
          </a:p>
          <a:p>
            <a:pPr marL="171450" indent="-171450">
              <a:buFont typeface="Arial"/>
              <a:buNone/>
            </a:pP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First look at rates of exposure to different forms</a:t>
            </a:r>
            <a:r>
              <a:rPr lang="en-US" sz="1200" baseline="0" dirty="0" smtClean="0"/>
              <a:t> of childhood maltreatment</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a:buNone/>
            </a:pPr>
            <a:r>
              <a:rPr lang="en-GB" sz="1200" b="1" kern="1200" dirty="0" smtClean="0">
                <a:solidFill>
                  <a:schemeClr val="tx1"/>
                </a:solidFill>
                <a:effectLst/>
                <a:latin typeface="+mn-lt"/>
                <a:ea typeface="+mn-ea"/>
                <a:cs typeface="+mn-cs"/>
              </a:rPr>
              <a:t>Collapsed groups to examine</a:t>
            </a:r>
            <a:r>
              <a:rPr lang="en-GB" sz="1200" b="1" kern="1200" baseline="0" dirty="0" smtClean="0">
                <a:solidFill>
                  <a:schemeClr val="tx1"/>
                </a:solidFill>
                <a:effectLst/>
                <a:latin typeface="+mn-lt"/>
                <a:ea typeface="+mn-ea"/>
                <a:cs typeface="+mn-cs"/>
              </a:rPr>
              <a:t> all youth who have experienced MT</a:t>
            </a:r>
          </a:p>
          <a:p>
            <a:pPr marL="171450" indent="-171450">
              <a:buFont typeface="Arial"/>
              <a:buNone/>
            </a:pPr>
            <a:endParaRPr lang="en-GB" sz="1200" b="1"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When examining how many forms of maltreatment have been reported, we</a:t>
            </a:r>
            <a:r>
              <a:rPr lang="en-GB" sz="1200" kern="1200" baseline="0" dirty="0" smtClean="0">
                <a:solidFill>
                  <a:schemeClr val="tx1"/>
                </a:solidFill>
                <a:effectLst/>
                <a:latin typeface="+mn-lt"/>
                <a:ea typeface="+mn-ea"/>
                <a:cs typeface="+mn-cs"/>
              </a:rPr>
              <a:t> found that almost </a:t>
            </a:r>
            <a:r>
              <a:rPr lang="en-GB" sz="1200" b="1" kern="1200" baseline="0" dirty="0" smtClean="0">
                <a:solidFill>
                  <a:schemeClr val="tx1"/>
                </a:solidFill>
                <a:effectLst/>
                <a:latin typeface="+mn-lt"/>
                <a:ea typeface="+mn-ea"/>
                <a:cs typeface="+mn-cs"/>
              </a:rPr>
              <a:t>3 out of 4 </a:t>
            </a:r>
            <a:r>
              <a:rPr lang="en-GB" sz="1200" kern="1200" baseline="0" dirty="0" smtClean="0">
                <a:solidFill>
                  <a:schemeClr val="tx1"/>
                </a:solidFill>
                <a:effectLst/>
                <a:latin typeface="+mn-lt"/>
                <a:ea typeface="+mn-ea"/>
                <a:cs typeface="+mn-cs"/>
              </a:rPr>
              <a:t>report experiencing multiple types of MT</a:t>
            </a:r>
          </a:p>
          <a:p>
            <a:pPr marL="171450" indent="-171450">
              <a:buFont typeface="Arial"/>
              <a:buChar char="•"/>
            </a:pPr>
            <a:endParaRPr lang="en-GB" sz="1200" kern="1200" baseline="0" dirty="0" smtClean="0">
              <a:solidFill>
                <a:schemeClr val="tx1"/>
              </a:solidFill>
              <a:effectLst/>
              <a:latin typeface="+mn-lt"/>
              <a:ea typeface="+mn-ea"/>
              <a:cs typeface="+mn-cs"/>
            </a:endParaRPr>
          </a:p>
          <a:p>
            <a:pPr marL="171450" indent="-171450">
              <a:buFont typeface="Arial"/>
              <a:buChar char="•"/>
            </a:pPr>
            <a:r>
              <a:rPr lang="en-GB" sz="1200" kern="1200" baseline="0" dirty="0" smtClean="0">
                <a:solidFill>
                  <a:schemeClr val="tx1"/>
                </a:solidFill>
                <a:effectLst/>
                <a:latin typeface="+mn-lt"/>
                <a:ea typeface="+mn-ea"/>
                <a:cs typeface="+mn-cs"/>
              </a:rPr>
              <a:t>POLYVICTIMIZATION IS THE NORM</a:t>
            </a:r>
            <a:endParaRPr lang="en-GB" sz="1100" kern="1200" dirty="0" smtClean="0">
              <a:solidFill>
                <a:schemeClr val="tx1"/>
              </a:solidFill>
              <a:effectLst/>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Majority have experienced multiple</a:t>
            </a:r>
            <a:r>
              <a:rPr lang="en-GB" sz="1200" kern="1200" baseline="0" dirty="0" smtClean="0">
                <a:solidFill>
                  <a:schemeClr val="tx1"/>
                </a:solidFill>
                <a:effectLst/>
                <a:latin typeface="+mn-lt"/>
                <a:ea typeface="+mn-ea"/>
                <a:cs typeface="+mn-cs"/>
              </a:rPr>
              <a:t> forms of CVE</a:t>
            </a: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Of those exposed to CVE, about </a:t>
            </a:r>
            <a:r>
              <a:rPr lang="en-GB" sz="1200" b="1" kern="1200" dirty="0" smtClean="0">
                <a:solidFill>
                  <a:schemeClr val="tx1"/>
                </a:solidFill>
                <a:effectLst/>
                <a:latin typeface="+mn-lt"/>
                <a:ea typeface="+mn-ea"/>
                <a:cs typeface="+mn-cs"/>
              </a:rPr>
              <a:t>half</a:t>
            </a:r>
            <a:r>
              <a:rPr lang="en-GB" sz="1200" kern="1200" dirty="0" smtClean="0">
                <a:solidFill>
                  <a:schemeClr val="tx1"/>
                </a:solidFill>
                <a:effectLst/>
                <a:latin typeface="+mn-lt"/>
                <a:ea typeface="+mn-ea"/>
                <a:cs typeface="+mn-cs"/>
              </a:rPr>
              <a:t> have experienced all 3 types (i.e. hear about, witness, victim) </a:t>
            </a:r>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Less than 1 in 5 </a:t>
            </a:r>
            <a:r>
              <a:rPr lang="en-GB" sz="1200" kern="1200" dirty="0" smtClean="0">
                <a:solidFill>
                  <a:schemeClr val="tx1"/>
                </a:solidFill>
                <a:effectLst/>
                <a:latin typeface="+mn-lt"/>
                <a:ea typeface="+mn-ea"/>
                <a:cs typeface="+mn-cs"/>
              </a:rPr>
              <a:t>have been</a:t>
            </a:r>
            <a:r>
              <a:rPr lang="en-GB" sz="1200" kern="1200" baseline="0" dirty="0" smtClean="0">
                <a:solidFill>
                  <a:schemeClr val="tx1"/>
                </a:solidFill>
                <a:effectLst/>
                <a:latin typeface="+mn-lt"/>
                <a:ea typeface="+mn-ea"/>
                <a:cs typeface="+mn-cs"/>
              </a:rPr>
              <a:t> exposed to 1 type of CVE</a:t>
            </a:r>
            <a:endParaRPr lang="en-US" sz="1200" dirty="0" smtClean="0"/>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endParaRPr lang="en-GB" sz="1100" kern="1200" dirty="0" smtClean="0">
              <a:solidFill>
                <a:schemeClr val="tx1"/>
              </a:solidFill>
              <a:effectLst/>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First look at rates of exposure to different forms</a:t>
            </a:r>
            <a:r>
              <a:rPr lang="en-US" sz="1200" baseline="0" dirty="0" smtClean="0"/>
              <a:t> of childhood maltreatment</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000" b="1" kern="1200" baseline="0" dirty="0" smtClean="0">
                <a:solidFill>
                  <a:schemeClr val="tx1"/>
                </a:solidFill>
                <a:latin typeface="+mn-lt"/>
                <a:ea typeface="+mn-ea"/>
                <a:cs typeface="+mn-cs"/>
              </a:rPr>
              <a:t> </a:t>
            </a:r>
            <a:r>
              <a:rPr lang="en-US" sz="1200" b="1" kern="1200" dirty="0" smtClean="0">
                <a:solidFill>
                  <a:schemeClr val="tx1"/>
                </a:solidFill>
                <a:effectLst/>
                <a:latin typeface="+mn-lt"/>
                <a:ea typeface="+mn-ea"/>
                <a:cs typeface="+mn-cs"/>
              </a:rPr>
              <a:t>Global</a:t>
            </a:r>
            <a:r>
              <a:rPr lang="en-US" sz="1200" b="1" kern="1200" baseline="0" dirty="0" smtClean="0">
                <a:solidFill>
                  <a:schemeClr val="tx1"/>
                </a:solidFill>
                <a:effectLst/>
                <a:latin typeface="+mn-lt"/>
                <a:ea typeface="+mn-ea"/>
                <a:cs typeface="+mn-cs"/>
              </a:rPr>
              <a:t> challenge </a:t>
            </a:r>
            <a:r>
              <a:rPr lang="en-US" sz="1200" kern="1200" baseline="0" dirty="0" smtClean="0">
                <a:solidFill>
                  <a:schemeClr val="tx1"/>
                </a:solidFill>
                <a:effectLst/>
                <a:latin typeface="+mn-lt"/>
                <a:ea typeface="+mn-ea"/>
                <a:cs typeface="+mn-cs"/>
                <a:sym typeface="Wingdings" pitchFamily="2" charset="2"/>
              </a:rPr>
              <a:t> </a:t>
            </a:r>
            <a:r>
              <a:rPr lang="en-US" sz="1200" kern="1200" dirty="0" smtClean="0">
                <a:solidFill>
                  <a:schemeClr val="tx1"/>
                </a:solidFill>
                <a:effectLst/>
                <a:latin typeface="+mn-lt"/>
                <a:ea typeface="+mn-ea"/>
                <a:cs typeface="+mn-cs"/>
              </a:rPr>
              <a:t>millions of children are exposed every year to abusive and neglectful experiences that violate their human rights</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b="0" kern="1200" dirty="0" smtClean="0">
                <a:solidFill>
                  <a:schemeClr val="tx1"/>
                </a:solidFill>
                <a:effectLst/>
                <a:latin typeface="+mn-lt"/>
                <a:ea typeface="+mn-ea"/>
                <a:cs typeface="+mn-cs"/>
              </a:rPr>
              <a:t>Although it is </a:t>
            </a:r>
            <a:r>
              <a:rPr lang="en-US" sz="1200" b="1" kern="1200" dirty="0" smtClean="0">
                <a:solidFill>
                  <a:schemeClr val="tx1"/>
                </a:solidFill>
                <a:effectLst/>
                <a:latin typeface="+mn-lt"/>
                <a:ea typeface="+mn-ea"/>
                <a:cs typeface="+mn-cs"/>
              </a:rPr>
              <a:t>difficult to estimate the true</a:t>
            </a:r>
            <a:r>
              <a:rPr lang="en-US" sz="1200" b="1" kern="1200" baseline="0" dirty="0" smtClean="0">
                <a:solidFill>
                  <a:schemeClr val="tx1"/>
                </a:solidFill>
                <a:effectLst/>
                <a:latin typeface="+mn-lt"/>
                <a:ea typeface="+mn-ea"/>
                <a:cs typeface="+mn-cs"/>
              </a:rPr>
              <a:t> prevalence of maltreatment</a:t>
            </a:r>
            <a:r>
              <a:rPr lang="en-US" sz="1200" b="0" kern="1200" baseline="0" dirty="0" smtClean="0">
                <a:solidFill>
                  <a:schemeClr val="tx1"/>
                </a:solidFill>
                <a:effectLst/>
                <a:latin typeface="+mn-lt"/>
                <a:ea typeface="+mn-ea"/>
                <a:cs typeface="+mn-cs"/>
              </a:rPr>
              <a:t>, a</a:t>
            </a:r>
            <a:r>
              <a:rPr lang="en-GB" sz="1200" b="0" kern="1200" baseline="0" dirty="0" smtClean="0">
                <a:solidFill>
                  <a:schemeClr val="tx1"/>
                </a:solidFill>
                <a:effectLst/>
                <a:latin typeface="+mn-lt"/>
                <a:ea typeface="+mn-ea"/>
                <a:cs typeface="+mn-cs"/>
              </a:rPr>
              <a:t> recent </a:t>
            </a:r>
            <a:r>
              <a:rPr lang="en-US" sz="1200" b="0" kern="1200" baseline="0" dirty="0" smtClean="0">
                <a:solidFill>
                  <a:schemeClr val="tx1"/>
                </a:solidFill>
                <a:effectLst/>
                <a:latin typeface="+mn-lt"/>
                <a:ea typeface="+mn-ea"/>
                <a:cs typeface="+mn-cs"/>
                <a:sym typeface="Wingdings" pitchFamily="2" charset="2"/>
              </a:rPr>
              <a:t>NSPCC study based on 6000 individuals in UK show that up to</a:t>
            </a:r>
            <a:r>
              <a:rPr lang="en-GB" b="0" dirty="0" smtClean="0">
                <a:effectLst/>
                <a:sym typeface="Wingdings" pitchFamily="2" charset="2"/>
              </a:rPr>
              <a:t> 1 in 5 experienced severe MT</a:t>
            </a:r>
            <a:r>
              <a:rPr lang="en-GB" b="0" baseline="0" dirty="0" smtClean="0">
                <a:effectLst/>
                <a:sym typeface="Wingdings" pitchFamily="2" charset="2"/>
              </a:rPr>
              <a:t> while growing up</a:t>
            </a:r>
            <a:endParaRPr lang="en-GB"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circle here shows everyone who has experienced maltreatment while growing up</a:t>
            </a:r>
          </a:p>
          <a:p>
            <a:pPr marL="0" marR="0" lvl="2"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Out of these, a staggering 97</a:t>
            </a:r>
            <a:r>
              <a:rPr lang="en-US" sz="1200" kern="1200" baseline="0" dirty="0" smtClean="0">
                <a:solidFill>
                  <a:schemeClr val="tx1"/>
                </a:solidFill>
                <a:effectLst/>
                <a:latin typeface="+mn-lt"/>
                <a:ea typeface="+mn-ea"/>
                <a:cs typeface="+mn-cs"/>
              </a:rPr>
              <a:t>% have also experienced CVE</a:t>
            </a:r>
            <a:endParaRPr lang="en-GB"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indicates</a:t>
            </a:r>
            <a:r>
              <a:rPr lang="en-US" sz="1200" kern="1200" baseline="0" dirty="0" smtClean="0">
                <a:solidFill>
                  <a:schemeClr val="tx1"/>
                </a:solidFill>
                <a:effectLst/>
                <a:latin typeface="+mn-lt"/>
                <a:ea typeface="+mn-ea"/>
                <a:cs typeface="+mn-cs"/>
              </a:rPr>
              <a:t> that youth who have been maltreated typically experience a double disadvantage</a:t>
            </a:r>
            <a:endParaRPr lang="en-GB"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00050" lvl="0" indent="-457200"/>
            <a:r>
              <a:rPr lang="en-GB" sz="1800" dirty="0" smtClean="0"/>
              <a:t>RATES OF EXPOSURE</a:t>
            </a:r>
          </a:p>
          <a:p>
            <a:pPr marL="400050" lvl="0" indent="-457200">
              <a:buFont typeface="Arial" pitchFamily="34" charset="0"/>
              <a:buChar char="•"/>
            </a:pPr>
            <a:r>
              <a:rPr lang="en-GB" sz="1800" dirty="0" smtClean="0"/>
              <a:t>Alarming rates of maltreatment and CVE in this sample of youth from deprived inner-city areas</a:t>
            </a:r>
          </a:p>
          <a:p>
            <a:pPr marL="400050" lvl="0" indent="-457200">
              <a:buFont typeface="Arial" pitchFamily="34" charset="0"/>
              <a:buChar char="•"/>
            </a:pPr>
            <a:r>
              <a:rPr lang="en-GB" sz="1800" dirty="0" smtClean="0"/>
              <a:t>Kids Co clients particularly exposed to severe adversity</a:t>
            </a: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GB" sz="1200" kern="1200" dirty="0" smtClean="0">
              <a:solidFill>
                <a:schemeClr val="tx1"/>
              </a:solidFill>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r>
              <a:rPr lang="en-GB" sz="1200" kern="1200" dirty="0" smtClean="0">
                <a:solidFill>
                  <a:schemeClr val="tx1"/>
                </a:solidFill>
                <a:latin typeface="+mn-lt"/>
                <a:ea typeface="+mn-ea"/>
                <a:cs typeface="+mn-cs"/>
              </a:rPr>
              <a:t>SINGLE</a:t>
            </a:r>
            <a:r>
              <a:rPr lang="en-GB" sz="1200" kern="1200" baseline="0" dirty="0" smtClean="0">
                <a:solidFill>
                  <a:schemeClr val="tx1"/>
                </a:solidFill>
                <a:latin typeface="+mn-lt"/>
                <a:ea typeface="+mn-ea"/>
                <a:cs typeface="+mn-cs"/>
              </a:rPr>
              <a:t> </a:t>
            </a:r>
            <a:r>
              <a:rPr lang="en-GB" sz="1200" kern="1200" baseline="0" dirty="0" err="1" smtClean="0">
                <a:solidFill>
                  <a:schemeClr val="tx1"/>
                </a:solidFill>
                <a:latin typeface="+mn-lt"/>
                <a:ea typeface="+mn-ea"/>
                <a:cs typeface="+mn-cs"/>
              </a:rPr>
              <a:t>vs</a:t>
            </a:r>
            <a:r>
              <a:rPr lang="en-GB" sz="1200" kern="1200" baseline="0" dirty="0" smtClean="0">
                <a:solidFill>
                  <a:schemeClr val="tx1"/>
                </a:solidFill>
                <a:latin typeface="+mn-lt"/>
                <a:ea typeface="+mn-ea"/>
                <a:cs typeface="+mn-cs"/>
              </a:rPr>
              <a:t> MULTI</a:t>
            </a:r>
          </a:p>
          <a:p>
            <a:pPr marL="171450" marR="0" lvl="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dirty="0" smtClean="0"/>
              <a:t>Multi-type adversity ‘norm’</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dirty="0" smtClean="0"/>
              <a:t>Amongst</a:t>
            </a:r>
            <a:r>
              <a:rPr lang="en-GB" sz="1200" baseline="0" dirty="0" smtClean="0"/>
              <a:t> maltreated youth, experience of multiple types of maltreatment more common than experiencing only one form</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aseline="0" dirty="0" smtClean="0"/>
              <a:t>Youth exposed to CV generally report a combination of hearing about, witnessing and directly experiencing violence </a:t>
            </a:r>
            <a:endParaRPr lang="en-GB" sz="1200" dirty="0" smtClean="0"/>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US" sz="1200" kern="1200" dirty="0" smtClean="0">
              <a:solidFill>
                <a:schemeClr val="tx1"/>
              </a:solidFill>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457200" rtl="0" eaLnBrk="1" fontAlgn="auto" latinLnBrk="0" hangingPunct="1">
              <a:lnSpc>
                <a:spcPct val="100000"/>
              </a:lnSpc>
              <a:spcBef>
                <a:spcPts val="0"/>
              </a:spcBef>
              <a:spcAft>
                <a:spcPts val="0"/>
              </a:spcAft>
              <a:buClrTx/>
              <a:buSzTx/>
              <a:buFont typeface="Arial"/>
              <a:buNone/>
              <a:tabLst/>
              <a:defRPr/>
            </a:pPr>
            <a:r>
              <a:rPr lang="en-GB" sz="1200" kern="1200" dirty="0" smtClean="0">
                <a:solidFill>
                  <a:schemeClr val="tx1"/>
                </a:solidFill>
                <a:latin typeface="+mn-lt"/>
                <a:ea typeface="+mn-ea"/>
                <a:cs typeface="+mn-cs"/>
              </a:rPr>
              <a:t>OVERLAP</a:t>
            </a:r>
            <a:r>
              <a:rPr lang="en-GB" sz="1200" kern="1200" baseline="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Frequently</a:t>
            </a:r>
            <a:r>
              <a:rPr lang="en-US" sz="1200" kern="1200" baseline="0" dirty="0" smtClean="0">
                <a:solidFill>
                  <a:schemeClr val="tx1"/>
                </a:solidFill>
                <a:latin typeface="+mn-lt"/>
                <a:ea typeface="+mn-ea"/>
                <a:cs typeface="+mn-cs"/>
              </a:rPr>
              <a:t> co-occur</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MT youth particularly at risk!</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those reporting MT almost always reported also CVE</a:t>
            </a:r>
          </a:p>
        </p:txBody>
      </p:sp>
      <p:sp>
        <p:nvSpPr>
          <p:cNvPr id="4" name="Slide Number Placeholder 3"/>
          <p:cNvSpPr>
            <a:spLocks noGrp="1"/>
          </p:cNvSpPr>
          <p:nvPr>
            <p:ph type="sldNum" sz="quarter" idx="10"/>
          </p:nvPr>
        </p:nvSpPr>
        <p:spPr/>
        <p:txBody>
          <a:bodyPr/>
          <a:lstStyle/>
          <a:p>
            <a:fld id="{4DCBA8FA-A44B-3447-A410-315C106C30B7}"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Alright, we have seen</a:t>
            </a:r>
            <a:r>
              <a:rPr lang="en-US" sz="1200" kern="1200" baseline="0" dirty="0" smtClean="0">
                <a:solidFill>
                  <a:schemeClr val="tx1"/>
                </a:solidFill>
                <a:latin typeface="+mn-lt"/>
                <a:ea typeface="+mn-ea"/>
                <a:cs typeface="+mn-cs"/>
              </a:rPr>
              <a:t> that maltreatment and CVE are highly prevalent and often co-occur, but what is their impact on mental health?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baseline="0" dirty="0" smtClean="0">
                <a:solidFill>
                  <a:schemeClr val="tx1"/>
                </a:solidFill>
                <a:latin typeface="+mn-lt"/>
                <a:ea typeface="+mn-ea"/>
                <a:cs typeface="+mn-cs"/>
              </a:rPr>
              <a:t>Previous studies have typically examined either MT or CVE, without accounting for their co-occurrence</a:t>
            </a: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baseline="0" dirty="0" smtClean="0">
                <a:solidFill>
                  <a:schemeClr val="tx1"/>
                </a:solidFill>
                <a:latin typeface="+mn-lt"/>
                <a:ea typeface="+mn-ea"/>
                <a:cs typeface="+mn-cs"/>
              </a:rPr>
              <a:t>As a result, little known about how affect MH, both alone and in combination. </a:t>
            </a: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kern="1200" baseline="0" dirty="0" smtClean="0">
                <a:solidFill>
                  <a:schemeClr val="tx1"/>
                </a:solidFill>
                <a:latin typeface="+mn-lt"/>
                <a:ea typeface="+mn-ea"/>
                <a:cs typeface="+mn-cs"/>
              </a:rPr>
              <a:t>In this section, present data addressing 2 main </a:t>
            </a:r>
            <a:r>
              <a:rPr lang="en-GB" sz="1200" kern="1200" baseline="0" dirty="0" err="1" smtClean="0">
                <a:solidFill>
                  <a:schemeClr val="tx1"/>
                </a:solidFill>
                <a:latin typeface="+mn-lt"/>
                <a:ea typeface="+mn-ea"/>
                <a:cs typeface="+mn-cs"/>
              </a:rPr>
              <a:t>quenstions</a:t>
            </a:r>
            <a:r>
              <a:rPr lang="en-GB" sz="1200" kern="1200" baseline="0" dirty="0" smtClean="0">
                <a:solidFill>
                  <a:schemeClr val="tx1"/>
                </a:solidFill>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Independent </a:t>
            </a:r>
            <a:r>
              <a:rPr lang="en-GB" sz="1200" kern="1200" baseline="0" dirty="0" smtClean="0">
                <a:solidFill>
                  <a:schemeClr val="tx1"/>
                </a:solidFill>
                <a:latin typeface="+mn-lt"/>
                <a:ea typeface="+mn-ea"/>
                <a:cs typeface="+mn-cs"/>
                <a:sym typeface="Wingdings" pitchFamily="2" charset="2"/>
              </a:rPr>
              <a:t> i.e. what are the effects of each, when accounting for the other? </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sym typeface="Wingdings" pitchFamily="2" charset="2"/>
              </a:rPr>
              <a:t>When they both happen, how does their effect combine? </a:t>
            </a:r>
            <a:endParaRPr lang="en-US" sz="12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1" indent="-171450" algn="l" defTabSz="457200" rtl="0" eaLnBrk="1" fontAlgn="auto" latinLnBrk="0" hangingPunct="1">
              <a:lnSpc>
                <a:spcPct val="100000"/>
              </a:lnSpc>
              <a:spcBef>
                <a:spcPts val="0"/>
              </a:spcBef>
              <a:spcAft>
                <a:spcPts val="0"/>
              </a:spcAft>
              <a:buClrTx/>
              <a:buSzTx/>
              <a:buFont typeface="Arial"/>
              <a:buNone/>
              <a:tabLst/>
              <a:defRPr/>
            </a:pPr>
            <a:r>
              <a:rPr lang="en-GB" sz="1200" baseline="0" dirty="0" smtClean="0"/>
              <a:t>ADD P LEVELS/ASTERIX</a:t>
            </a:r>
            <a:endParaRPr lang="en-US" sz="1200" baseline="0" dirty="0" smtClean="0"/>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sz="1200" baseline="0" dirty="0" smtClean="0"/>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When we control for CVE we find that the effect of MT remains consistent (although decreasing slightly in strength)</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So even when we remove any effects attributable to current exposure to community violence, childhood MT remains a robust, independent risk factor</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Generic and detrimental effect of all domains (across raters)</a:t>
            </a:r>
          </a:p>
          <a:p>
            <a:pPr marL="6286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Internalizing </a:t>
            </a:r>
            <a:r>
              <a:rPr lang="en-US" sz="1200" baseline="0" dirty="0" smtClean="0">
                <a:sym typeface="Wingdings"/>
              </a:rPr>
              <a:t> anxiety/depression</a:t>
            </a:r>
          </a:p>
          <a:p>
            <a:pPr marL="6286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sym typeface="Wingdings"/>
              </a:rPr>
              <a:t>Externalizing  CD/antisocial </a:t>
            </a:r>
            <a:r>
              <a:rPr lang="en-US" sz="1200" baseline="0" dirty="0" err="1" smtClean="0">
                <a:sym typeface="Wingdings"/>
              </a:rPr>
              <a:t>behaviour</a:t>
            </a:r>
            <a:endParaRPr lang="en-US" sz="1200" baseline="0" dirty="0" smtClean="0">
              <a:sym typeface="Wingdings"/>
            </a:endParaRPr>
          </a:p>
          <a:p>
            <a:pPr marL="6286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sym typeface="Wingdings"/>
              </a:rPr>
              <a:t>Trauma symptoms  anger, PTSD, dissociation</a:t>
            </a:r>
            <a:endParaRPr lang="en-US" sz="1200" baseline="0" dirty="0" smtClean="0"/>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GB" sz="1200" baseline="0" dirty="0" smtClean="0"/>
              <a:t>ADD P LEVELS/ASTERIX</a:t>
            </a:r>
            <a:endParaRPr lang="en-US" sz="1200" baseline="0" dirty="0" smtClean="0"/>
          </a:p>
          <a:p>
            <a:pPr marL="171450" marR="0" lvl="1" indent="-171450" algn="l" defTabSz="457200" rtl="0" eaLnBrk="1" fontAlgn="auto" latinLnBrk="0" hangingPunct="1">
              <a:lnSpc>
                <a:spcPct val="100000"/>
              </a:lnSpc>
              <a:spcBef>
                <a:spcPts val="0"/>
              </a:spcBef>
              <a:spcAft>
                <a:spcPts val="0"/>
              </a:spcAft>
              <a:buClrTx/>
              <a:buSzTx/>
              <a:buFont typeface="Arial"/>
              <a:buNone/>
              <a:tabLst/>
              <a:defRPr/>
            </a:pPr>
            <a:endParaRPr lang="en-US" sz="1200" dirty="0" smtClean="0"/>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sz="1200" dirty="0" smtClean="0"/>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t>With</a:t>
            </a:r>
            <a:r>
              <a:rPr lang="en-US" sz="1200" baseline="0" dirty="0" smtClean="0"/>
              <a:t> regards to CVE, what we find is that when we remove any effects attributable to childhood maltreatment, so as to examine the unique effects of CVE, significant effects are found </a:t>
            </a:r>
            <a:endParaRPr lang="en-US" sz="1200" dirty="0" smtClean="0"/>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t>CVE independently</a:t>
            </a:r>
            <a:r>
              <a:rPr lang="en-US" sz="1200" baseline="0" dirty="0" smtClean="0"/>
              <a:t> predicts externalizing &amp; trauma symptoms (i.e. more CVE, more of these difficulties); </a:t>
            </a:r>
            <a:r>
              <a:rPr lang="en-US" sz="1200" dirty="0" smtClean="0"/>
              <a:t>Lines thinner showing that although</a:t>
            </a:r>
            <a:r>
              <a:rPr lang="en-US" sz="1200" baseline="0" dirty="0" smtClean="0"/>
              <a:t> it is an important risk factor, the effects are smaller compared to maltreatment</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No significant association found between CVE &amp; internalizing difficulties (consistent across reporters)</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1" kern="1200" dirty="0" smtClean="0">
                <a:solidFill>
                  <a:schemeClr val="tx1"/>
                </a:solidFill>
                <a:latin typeface="+mn-lt"/>
                <a:ea typeface="+mn-ea"/>
                <a:cs typeface="+mn-cs"/>
              </a:rPr>
              <a:t>Most tragic</a:t>
            </a:r>
            <a:r>
              <a:rPr lang="en-GB" sz="1200" b="1" kern="1200" baseline="0" dirty="0" smtClean="0">
                <a:solidFill>
                  <a:schemeClr val="tx1"/>
                </a:solidFill>
                <a:latin typeface="+mn-lt"/>
                <a:ea typeface="+mn-ea"/>
                <a:cs typeface="+mn-cs"/>
              </a:rPr>
              <a:t> and publicized consequence </a:t>
            </a:r>
            <a:r>
              <a:rPr lang="en-GB" sz="1200" b="1" kern="1200" baseline="0" dirty="0" smtClean="0">
                <a:solidFill>
                  <a:schemeClr val="tx1"/>
                </a:solidFill>
                <a:latin typeface="+mn-lt"/>
                <a:ea typeface="+mn-ea"/>
                <a:cs typeface="+mn-cs"/>
                <a:sym typeface="Wingdings" pitchFamily="2" charset="2"/>
              </a:rPr>
              <a:t> child </a:t>
            </a:r>
            <a:r>
              <a:rPr lang="en-GB" sz="1200" b="1" kern="1200" baseline="0" dirty="0" err="1" smtClean="0">
                <a:solidFill>
                  <a:schemeClr val="tx1"/>
                </a:solidFill>
                <a:latin typeface="+mn-lt"/>
                <a:ea typeface="+mn-ea"/>
                <a:cs typeface="+mn-cs"/>
                <a:sym typeface="Wingdings" pitchFamily="2" charset="2"/>
              </a:rPr>
              <a:t>fatalitty</a:t>
            </a:r>
            <a:endParaRPr lang="en-GB" sz="1200" b="1"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GB" sz="1200" b="1"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1" kern="1200" baseline="0" dirty="0" smtClean="0">
                <a:solidFill>
                  <a:schemeClr val="tx1"/>
                </a:solidFill>
                <a:latin typeface="+mn-lt"/>
                <a:ea typeface="+mn-ea"/>
                <a:cs typeface="+mn-cs"/>
              </a:rPr>
              <a:t>When does not kill can severely compromise development and increase risk for a broad range of MH &amp; adjustment difficulties, </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b="1"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SCHEMATIC</a:t>
            </a:r>
            <a:r>
              <a:rPr lang="en-GB" sz="1200" kern="1200" baseline="0" dirty="0" smtClean="0">
                <a:solidFill>
                  <a:schemeClr val="tx1"/>
                </a:solidFill>
                <a:effectLst/>
                <a:latin typeface="+mn-lt"/>
                <a:ea typeface="+mn-ea"/>
                <a:cs typeface="+mn-cs"/>
              </a:rPr>
              <a:t> GRAPH</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Youth</a:t>
            </a:r>
            <a:r>
              <a:rPr lang="en-GB" sz="1200" kern="1200" baseline="0" dirty="0" smtClean="0">
                <a:solidFill>
                  <a:schemeClr val="tx1"/>
                </a:solidFill>
                <a:effectLst/>
                <a:latin typeface="+mn-lt"/>
                <a:ea typeface="+mn-ea"/>
                <a:cs typeface="+mn-cs"/>
              </a:rPr>
              <a:t> with double disadvantage – i.e. experienced both also have a double whammy in term s of the consequences on mental health</a:t>
            </a:r>
          </a:p>
          <a:p>
            <a:r>
              <a:rPr lang="en-GB" sz="1200" kern="1200" baseline="0" dirty="0" smtClean="0">
                <a:solidFill>
                  <a:schemeClr val="tx1"/>
                </a:solidFill>
                <a:effectLst/>
                <a:latin typeface="+mn-lt"/>
                <a:ea typeface="+mn-ea"/>
                <a:cs typeface="+mn-cs"/>
              </a:rPr>
              <a:t>Effects of one added on top of the other</a:t>
            </a:r>
            <a:endParaRPr lang="en-US" sz="1200"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a:buChar char="•"/>
            </a:pPr>
            <a:r>
              <a:rPr lang="en-GB" sz="1200" kern="1200" dirty="0" smtClean="0">
                <a:solidFill>
                  <a:schemeClr val="tx1"/>
                </a:solidFill>
                <a:effectLst/>
                <a:latin typeface="+mn-lt"/>
                <a:ea typeface="+mn-ea"/>
                <a:cs typeface="+mn-cs"/>
              </a:rPr>
              <a:t>READ</a:t>
            </a:r>
            <a:r>
              <a:rPr lang="en-GB" sz="1200" kern="1200" baseline="0" dirty="0" smtClean="0">
                <a:solidFill>
                  <a:schemeClr val="tx1"/>
                </a:solidFill>
                <a:effectLst/>
                <a:latin typeface="+mn-lt"/>
                <a:ea typeface="+mn-ea"/>
                <a:cs typeface="+mn-cs"/>
              </a:rPr>
              <a:t> SENTENCE</a:t>
            </a:r>
          </a:p>
          <a:p>
            <a:pPr marL="171450" lvl="0" indent="-171450">
              <a:buFont typeface="Arial"/>
              <a:buChar char="•"/>
            </a:pPr>
            <a:endParaRPr lang="en-GB"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a:buChar char="•"/>
            </a:pPr>
            <a:r>
              <a:rPr lang="en-GB" sz="1200" kern="1200" baseline="0" dirty="0" smtClean="0">
                <a:solidFill>
                  <a:schemeClr val="tx1"/>
                </a:solidFill>
                <a:effectLst/>
                <a:latin typeface="+mn-lt"/>
                <a:ea typeface="+mn-ea"/>
                <a:cs typeface="+mn-cs"/>
              </a:rPr>
              <a:t>READ SENTENCE </a:t>
            </a:r>
          </a:p>
          <a:p>
            <a:pPr marL="171450" lvl="0" indent="-171450">
              <a:buFont typeface="Arial"/>
              <a:buChar char="•"/>
            </a:pPr>
            <a:endParaRPr lang="en-GB"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smtClean="0">
                <a:solidFill>
                  <a:schemeClr val="tx1"/>
                </a:solidFill>
                <a:effectLst/>
                <a:latin typeface="+mn-lt"/>
                <a:ea typeface="+mn-ea"/>
                <a:cs typeface="+mn-cs"/>
              </a:rPr>
              <a:t>Last</a:t>
            </a:r>
            <a:r>
              <a:rPr lang="en-GB" sz="1200" kern="1200" baseline="0" dirty="0" smtClean="0">
                <a:solidFill>
                  <a:schemeClr val="tx1"/>
                </a:solidFill>
                <a:effectLst/>
                <a:latin typeface="+mn-lt"/>
                <a:ea typeface="+mn-ea"/>
                <a:cs typeface="+mn-cs"/>
              </a:rPr>
              <a:t> part show some more preliminary findings recently carried out focusing on influence of individual maltreatment types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GB" sz="1200" kern="1200" dirty="0" smtClean="0">
                <a:solidFill>
                  <a:schemeClr val="tx1"/>
                </a:solidFill>
                <a:latin typeface="+mn-lt"/>
                <a:ea typeface="+mn-ea"/>
                <a:cs typeface="+mn-cs"/>
              </a:rPr>
              <a:t>See</a:t>
            </a:r>
            <a:r>
              <a:rPr lang="en-GB" sz="1200" kern="1200" baseline="0" dirty="0" smtClean="0">
                <a:solidFill>
                  <a:schemeClr val="tx1"/>
                </a:solidFill>
                <a:latin typeface="+mn-lt"/>
                <a:ea typeface="+mn-ea"/>
                <a:cs typeface="+mn-cs"/>
              </a:rPr>
              <a:t> whether distinct forms of abuse and neglect exert similar or different effects on later mental health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dirty="0" smtClean="0">
                <a:solidFill>
                  <a:schemeClr val="tx1"/>
                </a:solidFill>
                <a:effectLst/>
                <a:latin typeface="+mn-lt"/>
                <a:ea typeface="+mn-ea"/>
                <a:cs typeface="+mn-cs"/>
              </a:rPr>
              <a:t>All MT</a:t>
            </a:r>
            <a:r>
              <a:rPr lang="en-GB" sz="1200" kern="1200" baseline="0" dirty="0" smtClean="0">
                <a:solidFill>
                  <a:schemeClr val="tx1"/>
                </a:solidFill>
                <a:effectLst/>
                <a:latin typeface="+mn-lt"/>
                <a:ea typeface="+mn-ea"/>
                <a:cs typeface="+mn-cs"/>
              </a:rPr>
              <a:t> types exert a global effect on MH </a:t>
            </a:r>
            <a:r>
              <a:rPr lang="en-GB" sz="1200" kern="1200" baseline="0" dirty="0" smtClean="0">
                <a:solidFill>
                  <a:schemeClr val="tx1"/>
                </a:solidFill>
                <a:effectLst/>
                <a:latin typeface="+mn-lt"/>
                <a:ea typeface="+mn-ea"/>
                <a:cs typeface="+mn-cs"/>
                <a:sym typeface="Wingdings" pitchFamily="2" charset="2"/>
              </a:rPr>
              <a:t> i.e. all are harmful</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endParaRPr lang="en-GB" sz="1200" kern="1200" baseline="0" dirty="0" smtClean="0">
              <a:solidFill>
                <a:schemeClr val="tx1"/>
              </a:solidFill>
              <a:effectLst/>
              <a:latin typeface="+mn-lt"/>
              <a:ea typeface="+mn-ea"/>
              <a:cs typeface="+mn-cs"/>
              <a:sym typeface="Wingdings" pitchFamily="2" charset="2"/>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baseline="0" dirty="0" smtClean="0">
                <a:solidFill>
                  <a:schemeClr val="tx1"/>
                </a:solidFill>
                <a:effectLst/>
                <a:latin typeface="+mn-lt"/>
                <a:ea typeface="+mn-ea"/>
                <a:cs typeface="+mn-cs"/>
                <a:sym typeface="Wingdings" pitchFamily="2" charset="2"/>
              </a:rPr>
              <a:t>Seems that these effects are driven by something that lies at the core of maltreatment, regardless of the type of abuse and neglect experienced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dirty="0" smtClean="0">
                <a:solidFill>
                  <a:schemeClr val="tx1"/>
                </a:solidFill>
                <a:effectLst/>
                <a:latin typeface="+mn-lt"/>
                <a:ea typeface="+mn-ea"/>
                <a:cs typeface="+mn-cs"/>
              </a:rPr>
              <a:t>We believe that what may be a universal</a:t>
            </a:r>
            <a:r>
              <a:rPr lang="en-GB" sz="1200" kern="1200" baseline="0" dirty="0" smtClean="0">
                <a:solidFill>
                  <a:schemeClr val="tx1"/>
                </a:solidFill>
                <a:effectLst/>
                <a:latin typeface="+mn-lt"/>
                <a:ea typeface="+mn-ea"/>
                <a:cs typeface="+mn-cs"/>
              </a:rPr>
              <a:t> consequence of maltreatment, regardless of whether it is abuse or neglect, is that it makes a child or young person feel unsafe and vulnerable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endParaRPr lang="en-GB" sz="1200" kern="1200" baseline="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GB" sz="1200" kern="1200" dirty="0" smtClean="0">
                <a:solidFill>
                  <a:schemeClr val="tx1"/>
                </a:solidFill>
                <a:effectLst/>
                <a:latin typeface="+mn-lt"/>
                <a:ea typeface="+mn-ea"/>
                <a:cs typeface="+mn-cs"/>
              </a:rPr>
              <a:t>However, we also found that EA seems</a:t>
            </a:r>
            <a:r>
              <a:rPr lang="en-GB" sz="1200" kern="1200" baseline="0" dirty="0" smtClean="0">
                <a:solidFill>
                  <a:schemeClr val="tx1"/>
                </a:solidFill>
                <a:effectLst/>
                <a:latin typeface="+mn-lt"/>
                <a:ea typeface="+mn-ea"/>
                <a:cs typeface="+mn-cs"/>
              </a:rPr>
              <a:t> to have an ‘extra’ impact on mental health, on top of what is common </a:t>
            </a:r>
          </a:p>
          <a:p>
            <a:pPr marL="0" marR="0" lvl="0" indent="0" algn="l" defTabSz="457200" rtl="0" eaLnBrk="1" fontAlgn="auto" latinLnBrk="0" hangingPunct="1">
              <a:lnSpc>
                <a:spcPct val="100000"/>
              </a:lnSpc>
              <a:spcBef>
                <a:spcPts val="0"/>
              </a:spcBef>
              <a:spcAft>
                <a:spcPts val="0"/>
              </a:spcAft>
              <a:buClrTx/>
              <a:buSzTx/>
              <a:buFont typeface="Arial"/>
              <a:buNone/>
              <a:tabLst/>
              <a:defRPr/>
            </a:pPr>
            <a:endParaRPr lang="en-GB" sz="1200" kern="1200" baseline="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GB" sz="1200" kern="1200" baseline="0" dirty="0" smtClean="0">
                <a:solidFill>
                  <a:schemeClr val="tx1"/>
                </a:solidFill>
                <a:effectLst/>
                <a:latin typeface="+mn-lt"/>
                <a:ea typeface="+mn-ea"/>
                <a:cs typeface="+mn-cs"/>
              </a:rPr>
              <a:t>In particular, emotional abuse had a highly potent impact on young people’s feelings of anxiety and depression, over and above all other MT types</a:t>
            </a:r>
          </a:p>
          <a:p>
            <a:pPr marL="0" marR="0" lvl="0" indent="0" algn="l" defTabSz="457200" rtl="0" eaLnBrk="1" fontAlgn="auto" latinLnBrk="0" hangingPunct="1">
              <a:lnSpc>
                <a:spcPct val="100000"/>
              </a:lnSpc>
              <a:spcBef>
                <a:spcPts val="0"/>
              </a:spcBef>
              <a:spcAft>
                <a:spcPts val="0"/>
              </a:spcAft>
              <a:buClrTx/>
              <a:buSzTx/>
              <a:buFont typeface="Arial"/>
              <a:buNone/>
              <a:tabLst/>
              <a:defRPr/>
            </a:pPr>
            <a:endParaRPr lang="en-GB" sz="1200" kern="1200" baseline="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GB" sz="1200" kern="1200" baseline="0" dirty="0" smtClean="0">
                <a:solidFill>
                  <a:schemeClr val="tx1"/>
                </a:solidFill>
                <a:effectLst/>
                <a:latin typeface="+mn-lt"/>
                <a:ea typeface="+mn-ea"/>
                <a:cs typeface="+mn-cs"/>
              </a:rPr>
              <a:t>WHAT IS IT ABOUT EA THAT DRIVES THIS ‘EXTRA IMPACT’? </a:t>
            </a:r>
            <a:endParaRPr lang="en-US" sz="1200" kern="1200" dirty="0" smtClean="0">
              <a:solidFill>
                <a:schemeClr val="tx1"/>
              </a:solidFill>
              <a:effectLst/>
              <a:latin typeface="+mn-lt"/>
              <a:ea typeface="+mn-ea"/>
              <a:cs typeface="+mn-cs"/>
            </a:endParaRPr>
          </a:p>
          <a:p>
            <a:pPr marL="0" lvl="0" indent="0">
              <a:buFont typeface="Arial"/>
              <a:buNone/>
            </a:pPr>
            <a:endParaRPr lang="en-US" sz="12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buFont typeface="Arial"/>
              <a:buNone/>
            </a:pPr>
            <a:r>
              <a:rPr lang="en-US" sz="1200" kern="1200" dirty="0" smtClean="0">
                <a:solidFill>
                  <a:schemeClr val="tx1"/>
                </a:solidFill>
                <a:effectLst/>
                <a:latin typeface="+mn-lt"/>
                <a:ea typeface="+mn-ea"/>
                <a:cs typeface="+mn-cs"/>
              </a:rPr>
              <a:t>We hypothesize that it is the fact that</a:t>
            </a:r>
            <a:r>
              <a:rPr lang="en-US" sz="1200" kern="1200" baseline="0" dirty="0" smtClean="0">
                <a:solidFill>
                  <a:schemeClr val="tx1"/>
                </a:solidFill>
                <a:effectLst/>
                <a:latin typeface="+mn-lt"/>
                <a:ea typeface="+mn-ea"/>
                <a:cs typeface="+mn-cs"/>
              </a:rPr>
              <a:t> EA: </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b="1" kern="1200" dirty="0" smtClean="0">
                <a:solidFill>
                  <a:schemeClr val="tx1"/>
                </a:solidFill>
                <a:effectLst/>
                <a:latin typeface="+mn-lt"/>
                <a:ea typeface="+mn-ea"/>
                <a:cs typeface="+mn-cs"/>
              </a:rPr>
              <a:t>Sends</a:t>
            </a:r>
            <a:r>
              <a:rPr lang="en-GB" sz="1200" b="1" kern="1200" baseline="0" dirty="0" smtClean="0">
                <a:solidFill>
                  <a:schemeClr val="tx1"/>
                </a:solidFill>
                <a:effectLst/>
                <a:latin typeface="+mn-lt"/>
                <a:ea typeface="+mn-ea"/>
                <a:cs typeface="+mn-cs"/>
              </a:rPr>
              <a:t> an e</a:t>
            </a:r>
            <a:r>
              <a:rPr lang="en-GB" sz="1200" b="1" kern="1200" dirty="0" smtClean="0">
                <a:solidFill>
                  <a:schemeClr val="tx1"/>
                </a:solidFill>
                <a:effectLst/>
                <a:latin typeface="+mn-lt"/>
                <a:ea typeface="+mn-ea"/>
                <a:cs typeface="+mn-cs"/>
              </a:rPr>
              <a:t>xplicit</a:t>
            </a:r>
            <a:r>
              <a:rPr lang="en-GB" sz="1200" b="1" kern="1200" baseline="0" dirty="0" smtClean="0">
                <a:solidFill>
                  <a:schemeClr val="tx1"/>
                </a:solidFill>
                <a:effectLst/>
                <a:latin typeface="+mn-lt"/>
                <a:ea typeface="+mn-ea"/>
                <a:cs typeface="+mn-cs"/>
              </a:rPr>
              <a:t> message to the child that he is unloved and unsupported</a:t>
            </a:r>
            <a:endParaRPr lang="en-US" sz="1200" b="1"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prolonged experience of denigration may cause a child to internalize parental criticisms, </a:t>
            </a:r>
          </a:p>
          <a:p>
            <a:pPr marL="628650" lvl="1" indent="-171450">
              <a:buFont typeface="Arial"/>
              <a:buChar char="•"/>
            </a:pPr>
            <a:r>
              <a:rPr lang="en-US" sz="1200" kern="1200" dirty="0" smtClean="0">
                <a:solidFill>
                  <a:schemeClr val="tx1"/>
                </a:solidFill>
                <a:effectLst/>
                <a:latin typeface="+mn-lt"/>
                <a:ea typeface="+mn-ea"/>
                <a:cs typeface="+mn-cs"/>
              </a:rPr>
              <a:t>Eventually</a:t>
            </a:r>
            <a:r>
              <a:rPr lang="en-US" sz="1200" kern="1200" baseline="0" dirty="0" smtClean="0">
                <a:solidFill>
                  <a:schemeClr val="tx1"/>
                </a:solidFill>
                <a:effectLst/>
                <a:latin typeface="+mn-lt"/>
                <a:ea typeface="+mn-ea"/>
                <a:cs typeface="+mn-cs"/>
              </a:rPr>
              <a:t> believe that they are unworthy of love and support</a:t>
            </a:r>
          </a:p>
          <a:p>
            <a:pPr marL="628650" lvl="1" indent="-171450">
              <a:buFont typeface="Arial"/>
              <a:buChar char="•"/>
            </a:pPr>
            <a:r>
              <a:rPr lang="en-US" sz="1200" kern="1200" dirty="0" smtClean="0">
                <a:solidFill>
                  <a:schemeClr val="tx1"/>
                </a:solidFill>
                <a:effectLst/>
                <a:latin typeface="+mn-lt"/>
                <a:ea typeface="+mn-ea"/>
                <a:cs typeface="+mn-cs"/>
              </a:rPr>
              <a:t>Negative impact on self-esteem and perceptions of the self</a:t>
            </a: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GB" sz="1200" kern="1200" dirty="0" smtClean="0">
              <a:solidFill>
                <a:schemeClr val="tx1"/>
              </a:solidFill>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r>
              <a:rPr lang="en-US" sz="1200" kern="1200" dirty="0" smtClean="0">
                <a:solidFill>
                  <a:schemeClr val="tx1"/>
                </a:solidFill>
                <a:effectLst/>
                <a:latin typeface="+mn-lt"/>
                <a:ea typeface="+mn-ea"/>
                <a:cs typeface="+mn-cs"/>
              </a:rPr>
              <a:t>Importantly, this explanation would also indicate that it is the experience of feeling worthless or unloved that is potentially the most toxic outcome</a:t>
            </a: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GB" sz="12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r>
              <a:rPr lang="en-GB" sz="1200" kern="1200" dirty="0" smtClean="0">
                <a:solidFill>
                  <a:schemeClr val="tx1"/>
                </a:solidFill>
                <a:effectLst/>
                <a:latin typeface="+mn-lt"/>
                <a:ea typeface="+mn-ea"/>
                <a:cs typeface="+mn-cs"/>
              </a:rPr>
              <a:t>At</a:t>
            </a:r>
            <a:r>
              <a:rPr lang="en-GB" sz="1200" kern="1200" baseline="0" dirty="0" smtClean="0">
                <a:solidFill>
                  <a:schemeClr val="tx1"/>
                </a:solidFill>
                <a:effectLst/>
                <a:latin typeface="+mn-lt"/>
                <a:ea typeface="+mn-ea"/>
                <a:cs typeface="+mn-cs"/>
              </a:rPr>
              <a:t> the moment we have no way of teasing apart what aspect of emotional abuse drives this effect, but it is something that we are keen to explore further in future</a:t>
            </a:r>
            <a:endParaRPr lang="en-US" sz="12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GB" sz="1200" b="1" kern="1200" dirty="0" smtClean="0">
                <a:solidFill>
                  <a:schemeClr val="tx1"/>
                </a:solidFill>
                <a:effectLst/>
                <a:latin typeface="+mn-lt"/>
                <a:ea typeface="+mn-ea"/>
                <a:cs typeface="+mn-cs"/>
              </a:rPr>
              <a:t>1.5 minutes </a:t>
            </a:r>
            <a:endParaRPr lang="en-US" sz="1200" b="1"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US" sz="1200" kern="1200" dirty="0" smtClean="0">
                <a:solidFill>
                  <a:schemeClr val="tx1"/>
                </a:solidFill>
                <a:effectLst/>
                <a:latin typeface="+mn-lt"/>
                <a:ea typeface="+mn-ea"/>
                <a:cs typeface="+mn-cs"/>
              </a:rPr>
              <a:t>Importantly, these effects</a:t>
            </a:r>
            <a:r>
              <a:rPr lang="en-US" sz="1200" kern="1200" baseline="0" dirty="0" smtClean="0">
                <a:solidFill>
                  <a:schemeClr val="tx1"/>
                </a:solidFill>
                <a:effectLst/>
                <a:latin typeface="+mn-lt"/>
                <a:ea typeface="+mn-ea"/>
                <a:cs typeface="+mn-cs"/>
              </a:rPr>
              <a:t> are not confined </a:t>
            </a:r>
            <a:r>
              <a:rPr lang="en-US" sz="1200" kern="1200" dirty="0" smtClean="0">
                <a:solidFill>
                  <a:schemeClr val="tx1"/>
                </a:solidFill>
                <a:effectLst/>
                <a:latin typeface="+mn-lt"/>
                <a:ea typeface="+mn-ea"/>
                <a:cs typeface="+mn-cs"/>
              </a:rPr>
              <a:t>to childhood</a:t>
            </a:r>
            <a:r>
              <a:rPr lang="en-US" sz="1200" kern="1200" baseline="0" dirty="0" smtClean="0">
                <a:solidFill>
                  <a:schemeClr val="tx1"/>
                </a:solidFill>
                <a:effectLst/>
                <a:latin typeface="+mn-lt"/>
                <a:ea typeface="+mn-ea"/>
                <a:cs typeface="+mn-cs"/>
              </a:rPr>
              <a:t> but </a:t>
            </a:r>
            <a:r>
              <a:rPr lang="en-US" sz="1200" kern="1200" dirty="0" smtClean="0">
                <a:solidFill>
                  <a:schemeClr val="tx1"/>
                </a:solidFill>
                <a:effectLst/>
                <a:latin typeface="+mn-lt"/>
                <a:ea typeface="+mn-ea"/>
                <a:cs typeface="+mn-cs"/>
              </a:rPr>
              <a:t>can extend well into the adult years</a:t>
            </a: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US" sz="1200" b="1"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US" sz="1200" b="1" kern="1200" dirty="0" smtClean="0">
                <a:solidFill>
                  <a:schemeClr val="tx1"/>
                </a:solidFill>
                <a:latin typeface="+mn-lt"/>
                <a:ea typeface="+mn-ea"/>
                <a:cs typeface="+mn-cs"/>
              </a:rPr>
              <a:t>ADULTHOOD</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200" kern="1200" dirty="0" smtClean="0">
                <a:solidFill>
                  <a:schemeClr val="tx1"/>
                </a:solidFill>
                <a:effectLst/>
                <a:latin typeface="+mn-lt"/>
                <a:ea typeface="+mn-ea"/>
                <a:cs typeface="+mn-cs"/>
              </a:rPr>
              <a:t>Longitudinal studies show that</a:t>
            </a:r>
            <a:r>
              <a:rPr lang="en-GB" sz="1200" kern="1200" baseline="0" dirty="0" smtClean="0">
                <a:solidFill>
                  <a:schemeClr val="tx1"/>
                </a:solidFill>
                <a:effectLst/>
                <a:latin typeface="+mn-lt"/>
                <a:ea typeface="+mn-ea"/>
                <a:cs typeface="+mn-cs"/>
              </a:rPr>
              <a:t> in adulthood, youth who have been maltreated fare less well in a broad range of areas such as mental and physical health, education, employment and earnings</a:t>
            </a:r>
            <a:endParaRPr lang="en-GB" sz="11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endParaRPr lang="en-GB" sz="11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GB" sz="1100" kern="1200" dirty="0" smtClean="0">
                <a:solidFill>
                  <a:schemeClr val="tx1"/>
                </a:solidFill>
                <a:effectLst/>
                <a:latin typeface="+mn-lt"/>
                <a:ea typeface="+mn-ea"/>
                <a:cs typeface="+mn-cs"/>
              </a:rPr>
              <a:t>As</a:t>
            </a:r>
            <a:r>
              <a:rPr lang="en-GB" sz="1100" kern="1200" baseline="0" dirty="0" smtClean="0">
                <a:solidFill>
                  <a:schemeClr val="tx1"/>
                </a:solidFill>
                <a:effectLst/>
                <a:latin typeface="+mn-lt"/>
                <a:ea typeface="+mn-ea"/>
                <a:cs typeface="+mn-cs"/>
              </a:rPr>
              <a:t> a result, MT not only impacts on the individual’s chances of success but also places significant financial burden on </a:t>
            </a:r>
            <a:endParaRPr lang="en-GB"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lvl="0" indent="-457200">
              <a:buFont typeface="Arial" pitchFamily="34" charset="0"/>
              <a:buAutoNum type="arabicPeriod"/>
            </a:pPr>
            <a:r>
              <a:rPr lang="en-GB" sz="1200" dirty="0" smtClean="0"/>
              <a:t>Extremely</a:t>
            </a:r>
            <a:r>
              <a:rPr lang="en-GB" sz="1200" baseline="0" dirty="0" smtClean="0"/>
              <a:t> vulnerable to violence within home and wider community</a:t>
            </a:r>
          </a:p>
          <a:p>
            <a:pPr marL="914400" lvl="1" indent="-457200">
              <a:buFont typeface="Arial" pitchFamily="34" charset="0"/>
              <a:buChar char="•"/>
            </a:pPr>
            <a:r>
              <a:rPr lang="en-GB" sz="1200" dirty="0" err="1" smtClean="0"/>
              <a:t>Polyvictimization</a:t>
            </a:r>
            <a:r>
              <a:rPr lang="en-GB" sz="1200" dirty="0" smtClean="0"/>
              <a:t> often the </a:t>
            </a:r>
            <a:r>
              <a:rPr lang="en-GB" sz="1200" dirty="0" smtClean="0">
                <a:solidFill>
                  <a:srgbClr val="AA0F54"/>
                </a:solidFill>
              </a:rPr>
              <a:t>norm</a:t>
            </a:r>
            <a:r>
              <a:rPr lang="en-GB" sz="1200" dirty="0" smtClean="0"/>
              <a:t>, not the exception</a:t>
            </a:r>
          </a:p>
          <a:p>
            <a:pPr marL="457200" lvl="0" indent="-457200">
              <a:buFont typeface="Arial" pitchFamily="34" charset="0"/>
              <a:buAutoNum type="arabicPeriod"/>
            </a:pPr>
            <a:endParaRPr lang="en-GB" sz="1200" dirty="0" smtClean="0"/>
          </a:p>
          <a:p>
            <a:pPr marL="457200" marR="0" lvl="0" indent="-457200" algn="l" defTabSz="457200" rtl="0" eaLnBrk="1" fontAlgn="auto" latinLnBrk="0" hangingPunct="1">
              <a:lnSpc>
                <a:spcPct val="100000"/>
              </a:lnSpc>
              <a:spcBef>
                <a:spcPts val="0"/>
              </a:spcBef>
              <a:spcAft>
                <a:spcPts val="0"/>
              </a:spcAft>
              <a:buClrTx/>
              <a:buSzTx/>
              <a:buFont typeface="Arial" pitchFamily="34" charset="0"/>
              <a:buAutoNum type="arabicPeriod"/>
              <a:tabLst/>
              <a:defRPr/>
            </a:pPr>
            <a:r>
              <a:rPr lang="en-GB" sz="1200" dirty="0" smtClean="0">
                <a:solidFill>
                  <a:srgbClr val="215968"/>
                </a:solidFill>
              </a:rPr>
              <a:t>Both</a:t>
            </a:r>
            <a:r>
              <a:rPr lang="en-GB" sz="1200" baseline="0" dirty="0" smtClean="0">
                <a:solidFill>
                  <a:srgbClr val="215968"/>
                </a:solidFill>
              </a:rPr>
              <a:t> forms of adversity are key developmental risk factors</a:t>
            </a:r>
            <a:endParaRPr lang="en-US" sz="1200" dirty="0" smtClean="0">
              <a:solidFill>
                <a:srgbClr val="215968"/>
              </a:solidFill>
            </a:endParaRPr>
          </a:p>
          <a:p>
            <a:pPr marL="914400" marR="0" lvl="1" indent="-45720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dirty="0" smtClean="0">
                <a:solidFill>
                  <a:srgbClr val="215968"/>
                </a:solidFill>
              </a:rPr>
              <a:t>Maltreatment</a:t>
            </a:r>
            <a:r>
              <a:rPr lang="en-GB" sz="1200" baseline="0" dirty="0" smtClean="0">
                <a:solidFill>
                  <a:srgbClr val="215968"/>
                </a:solidFill>
              </a:rPr>
              <a:t> has a generic and detrimental effect across areas of mental health</a:t>
            </a:r>
          </a:p>
          <a:p>
            <a:pPr marL="914400" marR="0" lvl="1" indent="-45720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aseline="0" dirty="0" smtClean="0">
                <a:solidFill>
                  <a:srgbClr val="215968"/>
                </a:solidFill>
              </a:rPr>
              <a:t>CVE more specific effects on post-traumatic stress and aggression/conduct problems </a:t>
            </a:r>
            <a:endParaRPr lang="en-US" sz="1200" dirty="0" smtClean="0">
              <a:solidFill>
                <a:srgbClr val="215968"/>
              </a:solidFill>
            </a:endParaRPr>
          </a:p>
          <a:p>
            <a:pPr marL="914400" marR="0" lvl="1" indent="-45720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solidFill>
                  <a:srgbClr val="215968"/>
                </a:solidFill>
              </a:rPr>
              <a:t>Experiencing either is harmful, but experiencing both results in the greatest levels of maladjustment and trauma symptoms. </a:t>
            </a:r>
          </a:p>
          <a:p>
            <a:pPr marL="457200" marR="0" lvl="0" indent="-457200" algn="l" defTabSz="457200" rtl="0" eaLnBrk="1" fontAlgn="auto" latinLnBrk="0" hangingPunct="1">
              <a:lnSpc>
                <a:spcPct val="100000"/>
              </a:lnSpc>
              <a:spcBef>
                <a:spcPts val="0"/>
              </a:spcBef>
              <a:spcAft>
                <a:spcPts val="0"/>
              </a:spcAft>
              <a:buClrTx/>
              <a:buSzTx/>
              <a:buFont typeface="+mj-lt"/>
              <a:buAutoNum type="arabicPeriod"/>
              <a:tabLst/>
              <a:defRPr/>
            </a:pPr>
            <a:endParaRPr lang="en-GB" sz="1200" dirty="0" smtClean="0">
              <a:solidFill>
                <a:srgbClr val="215968"/>
              </a:solidFill>
            </a:endParaRPr>
          </a:p>
          <a:p>
            <a:pPr marL="457200" marR="0" lvl="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GB" sz="1200" dirty="0" smtClean="0">
                <a:solidFill>
                  <a:srgbClr val="215968"/>
                </a:solidFill>
              </a:rPr>
              <a:t>EA</a:t>
            </a:r>
            <a:r>
              <a:rPr lang="en-GB" sz="1200" baseline="0" dirty="0" smtClean="0">
                <a:solidFill>
                  <a:srgbClr val="215968"/>
                </a:solidFill>
              </a:rPr>
              <a:t> unique predictive power </a:t>
            </a:r>
          </a:p>
          <a:p>
            <a:pPr marL="914400" marR="0" lvl="1" indent="-45720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aseline="0" dirty="0" smtClean="0">
                <a:solidFill>
                  <a:srgbClr val="215968"/>
                </a:solidFill>
              </a:rPr>
              <a:t>While all MT types harmful, EA seems to exert an added detrimental effect on MH </a:t>
            </a:r>
          </a:p>
          <a:p>
            <a:pPr marL="1371600" marR="0" lvl="2" indent="-45720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baseline="0" dirty="0" smtClean="0">
                <a:solidFill>
                  <a:srgbClr val="215968"/>
                </a:solidFill>
              </a:rPr>
              <a:t>We hypothesize is due to the fact that emotionally abused youth are made to feel unloved and unsupported</a:t>
            </a:r>
            <a:endParaRPr lang="en-GB" sz="1200" dirty="0" smtClean="0">
              <a:solidFill>
                <a:srgbClr val="215968"/>
              </a:solidFill>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lvl="0" indent="-457200">
              <a:buFont typeface="+mj-lt"/>
              <a:buNone/>
            </a:pPr>
            <a:r>
              <a:rPr lang="en-GB" sz="1200" dirty="0" smtClean="0">
                <a:solidFill>
                  <a:srgbClr val="AA0F54"/>
                </a:solidFill>
              </a:rPr>
              <a:t>We</a:t>
            </a:r>
            <a:r>
              <a:rPr lang="en-GB" sz="1200" baseline="0" dirty="0" smtClean="0">
                <a:solidFill>
                  <a:srgbClr val="AA0F54"/>
                </a:solidFill>
              </a:rPr>
              <a:t> as a society need to think about how we are protective and supporting vulnerable youth in inner-city areas</a:t>
            </a:r>
          </a:p>
          <a:p>
            <a:pPr marL="457200" lvl="0" indent="-457200">
              <a:buFont typeface="+mj-lt"/>
              <a:buNone/>
            </a:pPr>
            <a:endParaRPr lang="en-GB" sz="1200" baseline="0" dirty="0" smtClean="0">
              <a:solidFill>
                <a:srgbClr val="AA0F54"/>
              </a:solidFill>
            </a:endParaRPr>
          </a:p>
          <a:p>
            <a:pPr marL="457200" lvl="0" indent="-457200">
              <a:buFont typeface="+mj-lt"/>
              <a:buNone/>
            </a:pPr>
            <a:r>
              <a:rPr lang="en-GB" sz="1200" baseline="0" dirty="0" smtClean="0">
                <a:solidFill>
                  <a:srgbClr val="AA0F54"/>
                </a:solidFill>
              </a:rPr>
              <a:t>Hopefully panel and audience today will have suggestions and comments about how we can take collective action against violence </a:t>
            </a:r>
            <a:endParaRPr lang="en-GB" sz="1200" dirty="0" smtClean="0">
              <a:solidFill>
                <a:srgbClr val="AA0F54"/>
              </a:solidFill>
            </a:endParaRPr>
          </a:p>
          <a:p>
            <a:pPr marL="914400" lvl="1" indent="-457200">
              <a:buFont typeface="+mj-lt"/>
              <a:buNone/>
            </a:pPr>
            <a:endParaRPr lang="en-GB" sz="1200" dirty="0" smtClean="0">
              <a:solidFill>
                <a:srgbClr val="AA0F54"/>
              </a:solidFill>
            </a:endParaRPr>
          </a:p>
          <a:p>
            <a:pPr marL="914400" lvl="1" indent="-457200">
              <a:buFont typeface="+mj-lt"/>
              <a:buNone/>
            </a:pPr>
            <a:r>
              <a:rPr lang="en-GB" sz="1200" dirty="0" smtClean="0">
                <a:solidFill>
                  <a:srgbClr val="AA0F54"/>
                </a:solidFill>
              </a:rPr>
              <a:t>Here</a:t>
            </a:r>
            <a:r>
              <a:rPr lang="en-GB" sz="1200" baseline="0" dirty="0" smtClean="0">
                <a:solidFill>
                  <a:srgbClr val="AA0F54"/>
                </a:solidFill>
              </a:rPr>
              <a:t> I suggest 3 broad areas that we need to address: </a:t>
            </a:r>
            <a:endParaRPr lang="en-GB" sz="1200" dirty="0" smtClean="0">
              <a:solidFill>
                <a:srgbClr val="AA0F54"/>
              </a:solidFill>
            </a:endParaRPr>
          </a:p>
          <a:p>
            <a:pPr marL="914400" lvl="1" indent="-457200">
              <a:buFont typeface="+mj-lt"/>
              <a:buNone/>
            </a:pPr>
            <a:endParaRPr lang="en-GB" sz="1200" dirty="0" smtClean="0">
              <a:solidFill>
                <a:srgbClr val="AA0F54"/>
              </a:solidFill>
            </a:endParaRPr>
          </a:p>
          <a:p>
            <a:pPr marL="914400" lvl="1" indent="-457200">
              <a:buFont typeface="+mj-lt"/>
              <a:buAutoNum type="arabicPeriod"/>
            </a:pPr>
            <a:r>
              <a:rPr lang="en-GB" sz="1200" dirty="0" smtClean="0">
                <a:solidFill>
                  <a:srgbClr val="AA0F54"/>
                </a:solidFill>
              </a:rPr>
              <a:t>Awareness</a:t>
            </a:r>
            <a:r>
              <a:rPr lang="en-GB" sz="1200" baseline="0" dirty="0" smtClean="0">
                <a:solidFill>
                  <a:srgbClr val="AA0F54"/>
                </a:solidFill>
              </a:rPr>
              <a:t> – policy-makers, professionals, wider public</a:t>
            </a:r>
          </a:p>
          <a:p>
            <a:pPr marL="1371600" lvl="2" indent="-457200">
              <a:buFont typeface="+mj-lt"/>
              <a:buAutoNum type="arabicPeriod"/>
            </a:pPr>
            <a:r>
              <a:rPr lang="en-GB" sz="1200" baseline="0" dirty="0" smtClean="0">
                <a:solidFill>
                  <a:srgbClr val="AA0F54"/>
                </a:solidFill>
              </a:rPr>
              <a:t>Increasing visibility about the levels of violence in urban deprived areas and the impact that such violence has on YP’s MH</a:t>
            </a:r>
          </a:p>
          <a:p>
            <a:pPr marL="1828800" lvl="3" indent="-457200">
              <a:buFont typeface="+mj-lt"/>
              <a:buNone/>
            </a:pPr>
            <a:endParaRPr lang="en-GB" sz="1200" dirty="0" smtClean="0">
              <a:solidFill>
                <a:srgbClr val="AA0F54"/>
              </a:solidFill>
            </a:endParaRPr>
          </a:p>
          <a:p>
            <a:pPr marL="914400" lvl="1" indent="-457200">
              <a:buFont typeface="+mj-lt"/>
              <a:buAutoNum type="arabicPeriod"/>
            </a:pPr>
            <a:r>
              <a:rPr lang="en-GB" sz="1200" dirty="0" smtClean="0">
                <a:solidFill>
                  <a:srgbClr val="AA0F54"/>
                </a:solidFill>
              </a:rPr>
              <a:t>Early</a:t>
            </a:r>
            <a:r>
              <a:rPr lang="en-GB" sz="1200" baseline="0" dirty="0" smtClean="0">
                <a:solidFill>
                  <a:srgbClr val="AA0F54"/>
                </a:solidFill>
              </a:rPr>
              <a:t> prevention</a:t>
            </a:r>
          </a:p>
          <a:p>
            <a:pPr marL="1371600" lvl="2" indent="-457200">
              <a:buFont typeface="+mj-lt"/>
              <a:buAutoNum type="arabicPeriod"/>
            </a:pPr>
            <a:r>
              <a:rPr lang="en-GB" sz="1200" baseline="0" dirty="0" smtClean="0">
                <a:solidFill>
                  <a:srgbClr val="AA0F54"/>
                </a:solidFill>
              </a:rPr>
              <a:t>How can we reach at risk homes and communities early on so as to prevent violence from happening in the first place</a:t>
            </a:r>
          </a:p>
          <a:p>
            <a:pPr marL="1371600" lvl="2" indent="-457200">
              <a:buFont typeface="+mj-lt"/>
              <a:buAutoNum type="arabicPeriod"/>
            </a:pPr>
            <a:r>
              <a:rPr lang="en-GB" sz="1200" baseline="0" dirty="0" smtClean="0">
                <a:solidFill>
                  <a:srgbClr val="AA0F54"/>
                </a:solidFill>
              </a:rPr>
              <a:t>This will be important as preventive action likely to be more effective and less costly than remedial interventions later on</a:t>
            </a:r>
          </a:p>
          <a:p>
            <a:pPr marL="1371600" lvl="2" indent="-457200">
              <a:buFont typeface="+mj-lt"/>
              <a:buNone/>
            </a:pPr>
            <a:endParaRPr lang="en-GB" sz="1200" baseline="0" dirty="0" smtClean="0">
              <a:solidFill>
                <a:srgbClr val="AA0F54"/>
              </a:solidFill>
            </a:endParaRPr>
          </a:p>
          <a:p>
            <a:pPr marL="914400" lvl="1" indent="-457200">
              <a:buFont typeface="+mj-lt"/>
              <a:buAutoNum type="arabicPeriod"/>
            </a:pPr>
            <a:r>
              <a:rPr lang="en-GB" sz="1200" baseline="0" dirty="0" smtClean="0">
                <a:solidFill>
                  <a:srgbClr val="AA0F54"/>
                </a:solidFill>
              </a:rPr>
              <a:t>Access to intervention</a:t>
            </a:r>
          </a:p>
          <a:p>
            <a:pPr marL="1371600" marR="0" lvl="2"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1200" dirty="0" smtClean="0">
                <a:solidFill>
                  <a:srgbClr val="215968"/>
                </a:solidFill>
              </a:rPr>
              <a:t>All too</a:t>
            </a:r>
            <a:r>
              <a:rPr lang="en-US" sz="1200" baseline="0" dirty="0" smtClean="0">
                <a:solidFill>
                  <a:srgbClr val="215968"/>
                </a:solidFill>
              </a:rPr>
              <a:t> often youth who need help the most are cut off or isolated from accessing this help</a:t>
            </a:r>
            <a:endParaRPr lang="en-US" sz="1200" dirty="0" smtClean="0">
              <a:solidFill>
                <a:srgbClr val="215968"/>
              </a:solidFill>
            </a:endParaRPr>
          </a:p>
          <a:p>
            <a:pPr marL="1371600" marR="0" lvl="2"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1200" dirty="0" smtClean="0">
                <a:solidFill>
                  <a:srgbClr val="215968"/>
                </a:solidFill>
              </a:rPr>
              <a:t>How can we ensure</a:t>
            </a:r>
            <a:r>
              <a:rPr lang="en-US" sz="1200" baseline="0" dirty="0" smtClean="0">
                <a:solidFill>
                  <a:srgbClr val="215968"/>
                </a:solidFill>
              </a:rPr>
              <a:t> that vulnerable youth can easily access effective interventions (e.g. enabling them to self-refer to services)</a:t>
            </a:r>
          </a:p>
          <a:p>
            <a:pPr marL="1371600" marR="0" lvl="2" indent="-457200" algn="l" defTabSz="457200" rtl="0" eaLnBrk="1" fontAlgn="auto" latinLnBrk="0" hangingPunct="1">
              <a:lnSpc>
                <a:spcPct val="100000"/>
              </a:lnSpc>
              <a:spcBef>
                <a:spcPts val="0"/>
              </a:spcBef>
              <a:spcAft>
                <a:spcPts val="0"/>
              </a:spcAft>
              <a:buClrTx/>
              <a:buSzTx/>
              <a:buFont typeface="+mj-lt"/>
              <a:buAutoNum type="arabicPeriod"/>
              <a:tabLst/>
              <a:defRPr/>
            </a:pPr>
            <a:r>
              <a:rPr lang="en-GB" sz="1200" baseline="0" dirty="0" smtClean="0">
                <a:solidFill>
                  <a:srgbClr val="215968"/>
                </a:solidFill>
              </a:rPr>
              <a:t>Extremely important as it is ultimately about facilitating the delivery of care, love and support needed to help vulnerable youth thrive in spite of their adversity and reach their individual potential </a:t>
            </a:r>
            <a:endParaRPr lang="en-US" sz="1200" baseline="0" dirty="0" smtClean="0">
              <a:solidFill>
                <a:srgbClr val="215968"/>
              </a:solidFill>
            </a:endParaRPr>
          </a:p>
          <a:p>
            <a:pPr marL="1371600" lvl="2" indent="-457200">
              <a:buFont typeface="+mj-lt"/>
              <a:buNone/>
            </a:pPr>
            <a:endParaRPr lang="en-GB" sz="2200" dirty="0" smtClean="0">
              <a:solidFill>
                <a:srgbClr val="AA0F54"/>
              </a:solidFill>
            </a:endParaRPr>
          </a:p>
          <a:p>
            <a:pPr marL="171450" lvl="0" indent="-171450">
              <a:buFont typeface="Arial"/>
              <a:buNone/>
            </a:pPr>
            <a:endParaRPr lang="en-GB" sz="11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STAFF UA!</a:t>
            </a:r>
            <a:endParaRPr lang="en-US" dirty="0"/>
          </a:p>
        </p:txBody>
      </p:sp>
      <p:sp>
        <p:nvSpPr>
          <p:cNvPr id="4" name="Slide Number Placeholder 3"/>
          <p:cNvSpPr>
            <a:spLocks noGrp="1"/>
          </p:cNvSpPr>
          <p:nvPr>
            <p:ph type="sldNum" sz="quarter" idx="10"/>
          </p:nvPr>
        </p:nvSpPr>
        <p:spPr/>
        <p:txBody>
          <a:bodyPr/>
          <a:lstStyle/>
          <a:p>
            <a:fld id="{4DCBA8FA-A44B-3447-A410-315C106C30B7}" type="slidenum">
              <a:rPr lang="en-US" smtClean="0"/>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dirty="0" smtClean="0">
                <a:solidFill>
                  <a:schemeClr val="tx1"/>
                </a:solidFill>
                <a:latin typeface="+mn-lt"/>
                <a:ea typeface="+mn-ea"/>
                <a:cs typeface="+mn-cs"/>
              </a:rPr>
              <a:t>Other form of</a:t>
            </a:r>
            <a:r>
              <a:rPr lang="en-GB" sz="1200" kern="1200" baseline="0" dirty="0" smtClean="0">
                <a:solidFill>
                  <a:schemeClr val="tx1"/>
                </a:solidFill>
                <a:latin typeface="+mn-lt"/>
                <a:ea typeface="+mn-ea"/>
                <a:cs typeface="+mn-cs"/>
              </a:rPr>
              <a:t> adversity that plagues urban areas is CVE</a:t>
            </a:r>
            <a:endParaRPr lang="en-US" sz="120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GB" sz="12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US" sz="12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000" kern="1200" baseline="0" dirty="0" smtClean="0">
                <a:solidFill>
                  <a:schemeClr val="tx1"/>
                </a:solidFill>
                <a:latin typeface="+mn-lt"/>
                <a:ea typeface="+mn-ea"/>
                <a:cs typeface="+mn-cs"/>
              </a:rPr>
              <a:t> Encompasses a variety of acts ranging from chasing all the way to murder</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GB" sz="10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000" kern="1200" baseline="0" dirty="0" smtClean="0">
                <a:solidFill>
                  <a:schemeClr val="tx1"/>
                </a:solidFill>
                <a:latin typeface="+mn-lt"/>
                <a:ea typeface="+mn-ea"/>
                <a:cs typeface="+mn-cs"/>
              </a:rPr>
              <a:t>Youth may be exposed to CVE in a variety of way, such as hearing about violence, seeing it or directly experiencing it as a victim</a:t>
            </a:r>
          </a:p>
        </p:txBody>
      </p:sp>
      <p:sp>
        <p:nvSpPr>
          <p:cNvPr id="4" name="Slide Number Placeholder 3"/>
          <p:cNvSpPr>
            <a:spLocks noGrp="1"/>
          </p:cNvSpPr>
          <p:nvPr>
            <p:ph type="sldNum" sz="quarter" idx="10"/>
          </p:nvPr>
        </p:nvSpPr>
        <p:spPr/>
        <p:txBody>
          <a:bodyPr/>
          <a:lstStyle/>
          <a:p>
            <a:fld id="{4DCBA8FA-A44B-3447-A410-315C106C30B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study agree that at least 50% of youth in urban areas exposed</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000" kern="1200" baseline="0" dirty="0" smtClean="0">
                <a:solidFill>
                  <a:schemeClr val="tx1"/>
                </a:solidFill>
                <a:latin typeface="+mn-lt"/>
                <a:ea typeface="+mn-ea"/>
                <a:cs typeface="+mn-cs"/>
              </a:rPr>
              <a:t>Longitudinal studies show that rates of exposure......</a:t>
            </a:r>
          </a:p>
          <a:p>
            <a:pPr marL="914400" marR="0" lvl="2"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Violent communities have been compared to war zones as there is no foreseeable end </a:t>
            </a:r>
            <a:r>
              <a:rPr lang="en-US" sz="1200" kern="1200" baseline="0" dirty="0" smtClean="0">
                <a:solidFill>
                  <a:schemeClr val="tx1"/>
                </a:solidFill>
                <a:latin typeface="+mn-lt"/>
                <a:ea typeface="+mn-ea"/>
                <a:cs typeface="+mn-cs"/>
              </a:rPr>
              <a:t>to the violence</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GB" sz="10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GB" sz="10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GB" sz="10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GB" sz="10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CVE also shown to have a negative impact on mental health </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Particularly associated with the development of post-traumatic stress</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externalizing difficulties (such as aggression and conduct problems) </a:t>
            </a:r>
            <a:r>
              <a:rPr lang="en-GB" sz="1200" kern="1200" baseline="0" dirty="0" smtClean="0">
                <a:solidFill>
                  <a:schemeClr val="tx1"/>
                </a:solidFill>
                <a:latin typeface="+mn-lt"/>
                <a:ea typeface="+mn-ea"/>
                <a:cs typeface="+mn-cs"/>
                <a:sym typeface="Wingdings" pitchFamily="2" charset="2"/>
              </a:rPr>
              <a:t> likely to reflect adaptive strategy for ensuring own protection in dangerous </a:t>
            </a:r>
            <a:r>
              <a:rPr lang="en-GB" sz="1200" kern="1200" baseline="0" dirty="0" err="1" smtClean="0">
                <a:solidFill>
                  <a:schemeClr val="tx1"/>
                </a:solidFill>
                <a:latin typeface="+mn-lt"/>
                <a:ea typeface="+mn-ea"/>
                <a:cs typeface="+mn-cs"/>
                <a:sym typeface="Wingdings" pitchFamily="2" charset="2"/>
              </a:rPr>
              <a:t>env</a:t>
            </a:r>
            <a:r>
              <a:rPr lang="en-GB" sz="1200" kern="1200" baseline="0" dirty="0" smtClean="0">
                <a:solidFill>
                  <a:schemeClr val="tx1"/>
                </a:solidFill>
                <a:latin typeface="+mn-lt"/>
                <a:ea typeface="+mn-ea"/>
                <a:cs typeface="+mn-cs"/>
                <a:sym typeface="Wingdings" pitchFamily="2" charset="2"/>
              </a:rPr>
              <a:t>. </a:t>
            </a:r>
            <a:endParaRPr lang="en-US" sz="12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GB" sz="1200" kern="1200" baseline="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GB" sz="1200" kern="1200" baseline="0" dirty="0" smtClean="0">
                <a:solidFill>
                  <a:schemeClr val="tx1"/>
                </a:solidFill>
                <a:latin typeface="+mn-lt"/>
                <a:ea typeface="+mn-ea"/>
                <a:cs typeface="+mn-cs"/>
              </a:rPr>
              <a:t>Most studies on CVE come from the US – very little known about the scope and impact of CVE in UK urban areas</a:t>
            </a:r>
          </a:p>
          <a:p>
            <a:pPr marL="0" marR="0" lvl="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DCBA8FA-A44B-3447-A410-315C106C30B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0EF35E6-C592-454B-B9BB-E5AB7695C38F}"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2798283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0EF35E6-C592-454B-B9BB-E5AB7695C38F}"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4286013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0EF35E6-C592-454B-B9BB-E5AB7695C38F}"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1946587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0EF35E6-C592-454B-B9BB-E5AB7695C38F}"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2418955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0EF35E6-C592-454B-B9BB-E5AB7695C38F}"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239714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0EF35E6-C592-454B-B9BB-E5AB7695C38F}" type="datetimeFigureOut">
              <a:rPr lang="en-US" smtClean="0"/>
              <a:pPr/>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1597462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0EF35E6-C592-454B-B9BB-E5AB7695C38F}" type="datetimeFigureOut">
              <a:rPr lang="en-US" smtClean="0"/>
              <a:pPr/>
              <a:t>9/25/2013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173642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0EF35E6-C592-454B-B9BB-E5AB7695C38F}" type="datetimeFigureOut">
              <a:rPr lang="en-US" smtClean="0"/>
              <a:pPr/>
              <a:t>9/25/2013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1225409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EF35E6-C592-454B-B9BB-E5AB7695C38F}" type="datetimeFigureOut">
              <a:rPr lang="en-US" smtClean="0"/>
              <a:pPr/>
              <a:t>9/25/2013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1329263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0EF35E6-C592-454B-B9BB-E5AB7695C38F}" type="datetimeFigureOut">
              <a:rPr lang="en-US" smtClean="0"/>
              <a:pPr/>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pPr/>
              <a:t>‹#›</a:t>
            </a:fld>
            <a:endParaRPr lang="en-US"/>
          </a:p>
        </p:txBody>
      </p:sp>
    </p:spTree>
    <p:extLst>
      <p:ext uri="{BB962C8B-B14F-4D97-AF65-F5344CB8AC3E}">
        <p14:creationId xmlns:p14="http://schemas.microsoft.com/office/powerpoint/2010/main" val="42415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0EF35E6-C592-454B-B9BB-E5AB7695C38F}" type="datetimeFigureOut">
              <a:rPr lang="en-US" smtClean="0"/>
              <a:pPr/>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20442-984D-BC45-BB7D-99D2ADDBB7A5}" type="slidenum">
              <a:rPr lang="en-US" smtClean="0"/>
              <a:pPr/>
              <a:t>‹#›</a:t>
            </a:fld>
            <a:endParaRPr lang="en-US"/>
          </a:p>
        </p:txBody>
      </p:sp>
    </p:spTree>
    <p:extLst>
      <p:ext uri="{BB962C8B-B14F-4D97-AF65-F5344CB8AC3E}">
        <p14:creationId xmlns:p14="http://schemas.microsoft.com/office/powerpoint/2010/main" val="3590849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EF35E6-C592-454B-B9BB-E5AB7695C38F}" type="datetimeFigureOut">
              <a:rPr lang="en-US" smtClean="0"/>
              <a:pPr/>
              <a:t>9/25/2013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A20442-984D-BC45-BB7D-99D2ADDBB7A5}" type="slidenum">
              <a:rPr lang="en-US" smtClean="0"/>
              <a:pPr/>
              <a:t>‹#›</a:t>
            </a:fld>
            <a:endParaRPr lang="en-US"/>
          </a:p>
        </p:txBody>
      </p:sp>
    </p:spTree>
    <p:extLst>
      <p:ext uri="{BB962C8B-B14F-4D97-AF65-F5344CB8AC3E}">
        <p14:creationId xmlns:p14="http://schemas.microsoft.com/office/powerpoint/2010/main" val="810349190"/>
      </p:ext>
    </p:extLst>
  </p:cSld>
  <p:clrMap bg1="lt1" tx1="dk1" bg2="lt2" tx2="dk2" accent1="accent1" accent2="accent2" accent3="accent3" accent4="accent4" accent5="accent5" accent6="accent6" hlink="hlink" folHlink="folHlink"/>
  <p:sldLayoutIdLst>
    <p:sldLayoutId id="2147484096"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377825" y="2141155"/>
            <a:ext cx="8512175" cy="2473177"/>
          </a:xfrm>
        </p:spPr>
        <p:txBody>
          <a:bodyPr>
            <a:normAutofit/>
          </a:bodyPr>
          <a:lstStyle/>
          <a:p>
            <a:r>
              <a:rPr lang="en-GB" sz="3200" b="1" dirty="0" smtClean="0">
                <a:solidFill>
                  <a:srgbClr val="AA0F54"/>
                </a:solidFill>
                <a:latin typeface="Arial" pitchFamily="34" charset="0"/>
                <a:cs typeface="Arial" pitchFamily="34" charset="0"/>
              </a:rPr>
              <a:t>Double Disadvantage:</a:t>
            </a:r>
            <a:r>
              <a:rPr lang="en-GB" sz="3200" b="1" dirty="0" smtClean="0">
                <a:solidFill>
                  <a:schemeClr val="accent5">
                    <a:lumMod val="50000"/>
                  </a:schemeClr>
                </a:solidFill>
                <a:latin typeface="Arial" pitchFamily="34" charset="0"/>
                <a:cs typeface="Arial" pitchFamily="34" charset="0"/>
              </a:rPr>
              <a:t> </a:t>
            </a:r>
            <a:br>
              <a:rPr lang="en-GB" sz="3200" b="1" dirty="0" smtClean="0">
                <a:solidFill>
                  <a:schemeClr val="accent5">
                    <a:lumMod val="50000"/>
                  </a:schemeClr>
                </a:solidFill>
                <a:latin typeface="Arial" pitchFamily="34" charset="0"/>
                <a:cs typeface="Arial" pitchFamily="34" charset="0"/>
              </a:rPr>
            </a:br>
            <a:r>
              <a:rPr lang="en-GB" sz="2400" b="1" dirty="0" smtClean="0">
                <a:solidFill>
                  <a:schemeClr val="accent5">
                    <a:lumMod val="50000"/>
                  </a:schemeClr>
                </a:solidFill>
                <a:latin typeface="Arial" pitchFamily="34" charset="0"/>
                <a:cs typeface="Arial" pitchFamily="34" charset="0"/>
              </a:rPr>
              <a:t>The impact of childhood maltreatment and community violence exposure on adolescent mental health</a:t>
            </a:r>
            <a:endParaRPr lang="en-GB" sz="2400" cap="none" dirty="0">
              <a:ln w="12700">
                <a:solidFill>
                  <a:schemeClr val="accent4"/>
                </a:solidFill>
                <a:prstDash val="solid"/>
              </a:ln>
              <a:solidFill>
                <a:schemeClr val="accent4">
                  <a:lumMod val="75000"/>
                </a:schemeClr>
              </a:solidFill>
              <a:effectLst>
                <a:outerShdw blurRad="41275" dist="20320" dir="1800000" algn="tl" rotWithShape="0">
                  <a:srgbClr val="000000">
                    <a:alpha val="40000"/>
                  </a:srgbClr>
                </a:outerShdw>
              </a:effectLst>
            </a:endParaRPr>
          </a:p>
        </p:txBody>
      </p:sp>
      <p:sp>
        <p:nvSpPr>
          <p:cNvPr id="31748" name="Text Box 4"/>
          <p:cNvSpPr txBox="1">
            <a:spLocks noChangeArrowheads="1"/>
          </p:cNvSpPr>
          <p:nvPr/>
        </p:nvSpPr>
        <p:spPr bwMode="auto">
          <a:xfrm>
            <a:off x="903112" y="4501809"/>
            <a:ext cx="7284508" cy="877163"/>
          </a:xfrm>
          <a:prstGeom prst="rect">
            <a:avLst/>
          </a:prstGeom>
          <a:noFill/>
          <a:ln w="9525">
            <a:noFill/>
            <a:miter lim="800000"/>
            <a:headEnd/>
            <a:tailEnd/>
          </a:ln>
          <a:effectLst/>
        </p:spPr>
        <p:txBody>
          <a:bodyPr wrap="square">
            <a:spAutoFit/>
          </a:bodyPr>
          <a:lstStyle/>
          <a:p>
            <a:pPr algn="ctr">
              <a:spcBef>
                <a:spcPct val="50000"/>
              </a:spcBef>
            </a:pPr>
            <a:r>
              <a:rPr lang="en-GB" dirty="0" smtClean="0">
                <a:solidFill>
                  <a:srgbClr val="215968"/>
                </a:solidFill>
              </a:rPr>
              <a:t>Charlotte Cecil</a:t>
            </a:r>
            <a:endParaRPr lang="en-GB" sz="800" dirty="0" smtClean="0">
              <a:solidFill>
                <a:srgbClr val="215968"/>
              </a:solidFill>
            </a:endParaRPr>
          </a:p>
          <a:p>
            <a:pPr algn="ctr">
              <a:spcBef>
                <a:spcPct val="50000"/>
              </a:spcBef>
            </a:pPr>
            <a:r>
              <a:rPr lang="en-GB" sz="1100" dirty="0" smtClean="0">
                <a:solidFill>
                  <a:srgbClr val="215968"/>
                </a:solidFill>
              </a:rPr>
              <a:t>Molecules of Happiness: Why Love Matters for Vulnerable Children</a:t>
            </a:r>
          </a:p>
          <a:p>
            <a:pPr algn="ctr">
              <a:spcBef>
                <a:spcPct val="50000"/>
              </a:spcBef>
            </a:pPr>
            <a:r>
              <a:rPr lang="en-GB" sz="1100" dirty="0" smtClean="0">
                <a:solidFill>
                  <a:srgbClr val="215968"/>
                </a:solidFill>
              </a:rPr>
              <a:t>London, </a:t>
            </a:r>
            <a:r>
              <a:rPr lang="en-GB" sz="1100" dirty="0">
                <a:solidFill>
                  <a:srgbClr val="215968"/>
                </a:solidFill>
              </a:rPr>
              <a:t>2</a:t>
            </a:r>
            <a:r>
              <a:rPr lang="en-GB" sz="1100" dirty="0" smtClean="0">
                <a:solidFill>
                  <a:srgbClr val="215968"/>
                </a:solidFill>
              </a:rPr>
              <a:t>6</a:t>
            </a:r>
            <a:r>
              <a:rPr lang="en-GB" sz="1100" baseline="30000" dirty="0" smtClean="0">
                <a:solidFill>
                  <a:srgbClr val="215968"/>
                </a:solidFill>
              </a:rPr>
              <a:t>th</a:t>
            </a:r>
            <a:r>
              <a:rPr lang="en-GB" sz="1100" dirty="0" smtClean="0">
                <a:solidFill>
                  <a:srgbClr val="215968"/>
                </a:solidFill>
              </a:rPr>
              <a:t> September 2013</a:t>
            </a:r>
            <a:endParaRPr lang="en-GB" sz="1100" dirty="0">
              <a:solidFill>
                <a:srgbClr val="215968"/>
              </a:solidFill>
            </a:endParaRPr>
          </a:p>
        </p:txBody>
      </p:sp>
      <p:pic>
        <p:nvPicPr>
          <p:cNvPr id="7" name="Picture 6" descr="DRRU_Logo.gif"/>
          <p:cNvPicPr>
            <a:picLocks noChangeAspect="1"/>
          </p:cNvPicPr>
          <p:nvPr/>
        </p:nvPicPr>
        <p:blipFill>
          <a:blip r:embed="rId3" cstate="print"/>
          <a:stretch>
            <a:fillRect/>
          </a:stretch>
        </p:blipFill>
        <p:spPr>
          <a:xfrm>
            <a:off x="6780881" y="6054571"/>
            <a:ext cx="2250229" cy="732872"/>
          </a:xfrm>
          <a:prstGeom prst="rect">
            <a:avLst/>
          </a:prstGeom>
        </p:spPr>
      </p:pic>
      <p:pic>
        <p:nvPicPr>
          <p:cNvPr id="4" name="Picture 3"/>
          <p:cNvPicPr>
            <a:picLocks noChangeAspect="1"/>
          </p:cNvPicPr>
          <p:nvPr/>
        </p:nvPicPr>
        <p:blipFill>
          <a:blip r:embed="rId4"/>
          <a:stretch>
            <a:fillRect/>
          </a:stretch>
        </p:blipFill>
        <p:spPr>
          <a:xfrm>
            <a:off x="118534" y="6054571"/>
            <a:ext cx="1853493" cy="761096"/>
          </a:xfrm>
          <a:prstGeom prst="rect">
            <a:avLst/>
          </a:prstGeom>
        </p:spPr>
      </p:pic>
      <p:pic>
        <p:nvPicPr>
          <p:cNvPr id="1026" name="Picture 2"/>
          <p:cNvPicPr>
            <a:picLocks noChangeAspect="1" noChangeArrowheads="1"/>
          </p:cNvPicPr>
          <p:nvPr/>
        </p:nvPicPr>
        <p:blipFill>
          <a:blip r:embed="rId5"/>
          <a:srcRect/>
          <a:stretch>
            <a:fillRect/>
          </a:stretch>
        </p:blipFill>
        <p:spPr bwMode="auto">
          <a:xfrm>
            <a:off x="1" y="1"/>
            <a:ext cx="9144000" cy="1296300"/>
          </a:xfrm>
          <a:prstGeom prst="rect">
            <a:avLst/>
          </a:prstGeom>
          <a:noFill/>
          <a:ln w="9525">
            <a:noFill/>
            <a:miter lim="800000"/>
            <a:headEnd/>
            <a:tailEnd/>
          </a:ln>
        </p:spPr>
      </p:pic>
    </p:spTree>
    <p:extLst>
      <p:ext uri="{BB962C8B-B14F-4D97-AF65-F5344CB8AC3E}">
        <p14:creationId xmlns:p14="http://schemas.microsoft.com/office/powerpoint/2010/main" val="28064164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pic>
        <p:nvPicPr>
          <p:cNvPr id="7" name="Picture 6" descr="MT_Verbal2.jpg"/>
          <p:cNvPicPr>
            <a:picLocks noChangeAspect="1"/>
          </p:cNvPicPr>
          <p:nvPr/>
        </p:nvPicPr>
        <p:blipFill>
          <a:blip r:embed="rId3"/>
          <a:stretch>
            <a:fillRect/>
          </a:stretch>
        </p:blipFill>
        <p:spPr>
          <a:xfrm>
            <a:off x="1741192" y="2233062"/>
            <a:ext cx="2278494" cy="1607405"/>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pic>
        <p:nvPicPr>
          <p:cNvPr id="5" name="Picture 4" descr="CVE1jpg.jpg"/>
          <p:cNvPicPr>
            <a:picLocks noChangeAspect="1"/>
          </p:cNvPicPr>
          <p:nvPr/>
        </p:nvPicPr>
        <p:blipFill>
          <a:blip r:embed="rId4"/>
          <a:stretch>
            <a:fillRect/>
          </a:stretch>
        </p:blipFill>
        <p:spPr>
          <a:xfrm>
            <a:off x="5111442" y="2221598"/>
            <a:ext cx="2278494" cy="1618869"/>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cxnSp>
        <p:nvCxnSpPr>
          <p:cNvPr id="3" name="Straight Arrow Connector 2"/>
          <p:cNvCxnSpPr>
            <a:stCxn id="7" idx="3"/>
            <a:endCxn id="5" idx="1"/>
          </p:cNvCxnSpPr>
          <p:nvPr/>
        </p:nvCxnSpPr>
        <p:spPr>
          <a:xfrm flipV="1">
            <a:off x="4019686" y="3031033"/>
            <a:ext cx="1091756" cy="5732"/>
          </a:xfrm>
          <a:prstGeom prst="straightConnector1">
            <a:avLst/>
          </a:prstGeom>
          <a:ln w="28575" cmpd="sng">
            <a:solidFill>
              <a:srgbClr val="AA0F54"/>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2655646" y="4679433"/>
            <a:ext cx="3818874" cy="523220"/>
          </a:xfrm>
          <a:prstGeom prst="rect">
            <a:avLst/>
          </a:prstGeom>
          <a:noFill/>
          <a:ln>
            <a:noFill/>
          </a:ln>
        </p:spPr>
        <p:txBody>
          <a:bodyPr wrap="none" rtlCol="0">
            <a:spAutoFit/>
          </a:bodyPr>
          <a:lstStyle/>
          <a:p>
            <a:r>
              <a:rPr lang="en-US" sz="2800" b="1" dirty="0" smtClean="0">
                <a:solidFill>
                  <a:srgbClr val="AA0F54"/>
                </a:solidFill>
              </a:rPr>
              <a:t>FREQUENTLY CO-OCCUR </a:t>
            </a:r>
            <a:endParaRPr lang="en-US" sz="2800" b="1" dirty="0">
              <a:solidFill>
                <a:srgbClr val="AA0F54"/>
              </a:solidFill>
            </a:endParaRPr>
          </a:p>
        </p:txBody>
      </p:sp>
    </p:spTree>
    <p:extLst>
      <p:ext uri="{BB962C8B-B14F-4D97-AF65-F5344CB8AC3E}">
        <p14:creationId xmlns:p14="http://schemas.microsoft.com/office/powerpoint/2010/main" val="1138382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pic>
        <p:nvPicPr>
          <p:cNvPr id="7" name="Picture 6" descr="MT_Verbal2.jpg"/>
          <p:cNvPicPr>
            <a:picLocks noChangeAspect="1"/>
          </p:cNvPicPr>
          <p:nvPr/>
        </p:nvPicPr>
        <p:blipFill>
          <a:blip r:embed="rId3"/>
          <a:stretch>
            <a:fillRect/>
          </a:stretch>
        </p:blipFill>
        <p:spPr>
          <a:xfrm>
            <a:off x="1741192" y="2233062"/>
            <a:ext cx="2278494" cy="1607405"/>
          </a:xfrm>
          <a:prstGeom prst="ellipse">
            <a:avLst/>
          </a:prstGeom>
          <a:ln>
            <a:noFill/>
          </a:ln>
          <a:effectLst>
            <a:softEdge rad="112500"/>
          </a:effectLst>
        </p:spPr>
      </p:pic>
      <p:pic>
        <p:nvPicPr>
          <p:cNvPr id="5" name="Picture 4" descr="CVE1jpg.jpg"/>
          <p:cNvPicPr>
            <a:picLocks noChangeAspect="1"/>
          </p:cNvPicPr>
          <p:nvPr/>
        </p:nvPicPr>
        <p:blipFill>
          <a:blip r:embed="rId4"/>
          <a:stretch>
            <a:fillRect/>
          </a:stretch>
        </p:blipFill>
        <p:spPr>
          <a:xfrm>
            <a:off x="5111442" y="2221598"/>
            <a:ext cx="2278494" cy="1618869"/>
          </a:xfrm>
          <a:prstGeom prst="ellipse">
            <a:avLst/>
          </a:prstGeom>
          <a:ln>
            <a:noFill/>
          </a:ln>
          <a:effectLst>
            <a:softEdge rad="112500"/>
          </a:effectLst>
        </p:spPr>
      </p:pic>
      <p:sp>
        <p:nvSpPr>
          <p:cNvPr id="4" name="TextBox 3"/>
          <p:cNvSpPr txBox="1"/>
          <p:nvPr/>
        </p:nvSpPr>
        <p:spPr>
          <a:xfrm>
            <a:off x="2655646" y="4679433"/>
            <a:ext cx="4506362" cy="523220"/>
          </a:xfrm>
          <a:prstGeom prst="rect">
            <a:avLst/>
          </a:prstGeom>
          <a:noFill/>
          <a:ln>
            <a:noFill/>
          </a:ln>
        </p:spPr>
        <p:txBody>
          <a:bodyPr wrap="none" rtlCol="0">
            <a:spAutoFit/>
          </a:bodyPr>
          <a:lstStyle/>
          <a:p>
            <a:r>
              <a:rPr lang="en-US" sz="2800" b="1" dirty="0" smtClean="0">
                <a:solidFill>
                  <a:srgbClr val="AA0F54"/>
                </a:solidFill>
              </a:rPr>
              <a:t>YET, EXAMINED SEPARATELY</a:t>
            </a:r>
            <a:endParaRPr lang="en-US" sz="2800" b="1" dirty="0">
              <a:solidFill>
                <a:srgbClr val="AA0F54"/>
              </a:solidFill>
            </a:endParaRPr>
          </a:p>
        </p:txBody>
      </p:sp>
    </p:spTree>
    <p:extLst>
      <p:ext uri="{BB962C8B-B14F-4D97-AF65-F5344CB8AC3E}">
        <p14:creationId xmlns:p14="http://schemas.microsoft.com/office/powerpoint/2010/main" val="1145837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pic>
        <p:nvPicPr>
          <p:cNvPr id="10" name="Picture 4"/>
          <p:cNvPicPr>
            <a:picLocks noChangeAspect="1" noChangeArrowheads="1"/>
          </p:cNvPicPr>
          <p:nvPr/>
        </p:nvPicPr>
        <p:blipFill>
          <a:blip r:embed="rId3"/>
          <a:srcRect/>
          <a:stretch>
            <a:fillRect/>
          </a:stretch>
        </p:blipFill>
        <p:spPr bwMode="auto">
          <a:xfrm>
            <a:off x="1766899" y="2834128"/>
            <a:ext cx="5716104" cy="1149563"/>
          </a:xfrm>
          <a:prstGeom prst="rect">
            <a:avLst/>
          </a:prstGeom>
          <a:noFill/>
          <a:ln w="9525">
            <a:noFill/>
            <a:miter lim="800000"/>
            <a:headEnd/>
            <a:tailEnd/>
          </a:ln>
        </p:spPr>
      </p:pic>
    </p:spTree>
    <p:extLst>
      <p:ext uri="{BB962C8B-B14F-4D97-AF65-F5344CB8AC3E}">
        <p14:creationId xmlns:p14="http://schemas.microsoft.com/office/powerpoint/2010/main" val="3521431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019122"/>
            <a:ext cx="8513805" cy="5644464"/>
          </a:xfrm>
        </p:spPr>
        <p:txBody>
          <a:bodyPr>
            <a:normAutofit lnSpcReduction="10000"/>
          </a:bodyPr>
          <a:lstStyle/>
          <a:p>
            <a:r>
              <a:rPr lang="en-US" sz="3000" b="1" dirty="0">
                <a:solidFill>
                  <a:schemeClr val="accent5">
                    <a:lumMod val="50000"/>
                  </a:schemeClr>
                </a:solidFill>
              </a:rPr>
              <a:t>Sample</a:t>
            </a:r>
          </a:p>
          <a:p>
            <a:pPr lvl="1">
              <a:buFont typeface="Wingdings" charset="2"/>
              <a:buChar char="§"/>
            </a:pPr>
            <a:r>
              <a:rPr lang="en-US" sz="2000" dirty="0">
                <a:solidFill>
                  <a:srgbClr val="000000"/>
                </a:solidFill>
              </a:rPr>
              <a:t>204 inner city youth from the community </a:t>
            </a:r>
          </a:p>
          <a:p>
            <a:pPr lvl="1">
              <a:buFont typeface="Wingdings" charset="2"/>
              <a:buChar char="§"/>
            </a:pPr>
            <a:r>
              <a:rPr lang="en-US" sz="2000" dirty="0">
                <a:solidFill>
                  <a:srgbClr val="000000"/>
                </a:solidFill>
              </a:rPr>
              <a:t>16-24 year olds, males and females</a:t>
            </a:r>
            <a:endParaRPr lang="en-US" sz="800" dirty="0">
              <a:solidFill>
                <a:srgbClr val="000000"/>
              </a:solidFill>
            </a:endParaRPr>
          </a:p>
          <a:p>
            <a:pPr lvl="1">
              <a:buFont typeface="Wingdings" charset="2"/>
              <a:buChar char="§"/>
            </a:pPr>
            <a:r>
              <a:rPr lang="en-US" sz="2000" dirty="0">
                <a:solidFill>
                  <a:srgbClr val="000000"/>
                </a:solidFill>
              </a:rPr>
              <a:t>Multiple recruitment channels</a:t>
            </a:r>
          </a:p>
          <a:p>
            <a:pPr lvl="2">
              <a:buFont typeface="Wingdings" charset="2"/>
              <a:buChar char="§"/>
            </a:pPr>
            <a:r>
              <a:rPr lang="en-US" sz="1600" dirty="0">
                <a:solidFill>
                  <a:srgbClr val="AA0F54"/>
                </a:solidFill>
              </a:rPr>
              <a:t>50% Kids Company</a:t>
            </a:r>
          </a:p>
          <a:p>
            <a:pPr lvl="2">
              <a:buFont typeface="Wingdings" charset="2"/>
              <a:buChar char="§"/>
            </a:pPr>
            <a:r>
              <a:rPr lang="en-US" sz="1600" dirty="0">
                <a:solidFill>
                  <a:srgbClr val="AA0F54"/>
                </a:solidFill>
              </a:rPr>
              <a:t>50% Inner city London schools and internet websites </a:t>
            </a:r>
            <a:endParaRPr lang="en-US" sz="1600" dirty="0">
              <a:solidFill>
                <a:srgbClr val="000000"/>
              </a:solidFill>
            </a:endParaRPr>
          </a:p>
          <a:p>
            <a:pPr lvl="3">
              <a:buFont typeface="Wingdings" charset="2"/>
              <a:buChar char="§"/>
            </a:pPr>
            <a:r>
              <a:rPr lang="en-US" sz="1200" dirty="0">
                <a:solidFill>
                  <a:schemeClr val="accent5">
                    <a:lumMod val="50000"/>
                  </a:schemeClr>
                </a:solidFill>
              </a:rPr>
              <a:t>Matched for age, sex, ethnic background, IQ and </a:t>
            </a:r>
            <a:r>
              <a:rPr lang="en-GB" sz="1200" dirty="0">
                <a:solidFill>
                  <a:schemeClr val="accent5">
                    <a:lumMod val="50000"/>
                  </a:schemeClr>
                </a:solidFill>
              </a:rPr>
              <a:t>neighbourhood</a:t>
            </a:r>
            <a:r>
              <a:rPr lang="en-US" sz="1200" dirty="0">
                <a:solidFill>
                  <a:schemeClr val="accent5">
                    <a:lumMod val="50000"/>
                  </a:schemeClr>
                </a:solidFill>
              </a:rPr>
              <a:t> deprivation</a:t>
            </a:r>
          </a:p>
          <a:p>
            <a:pPr marL="1371600" lvl="3" indent="0">
              <a:buNone/>
            </a:pPr>
            <a:endParaRPr lang="en-US" sz="1800" dirty="0"/>
          </a:p>
          <a:p>
            <a:r>
              <a:rPr lang="en-US" sz="3000" b="1" dirty="0">
                <a:solidFill>
                  <a:schemeClr val="bg1"/>
                </a:solidFill>
              </a:rPr>
              <a:t>Measures </a:t>
            </a:r>
            <a:endParaRPr lang="en-US" sz="1300" b="1" dirty="0">
              <a:solidFill>
                <a:schemeClr val="bg1"/>
              </a:solidFill>
            </a:endParaRPr>
          </a:p>
          <a:p>
            <a:pPr lvl="1">
              <a:buFont typeface="Wingdings" charset="2"/>
              <a:buChar char="§"/>
            </a:pPr>
            <a:r>
              <a:rPr lang="en-GB" sz="2200" dirty="0">
                <a:solidFill>
                  <a:schemeClr val="bg1"/>
                </a:solidFill>
              </a:rPr>
              <a:t>Developmental adversity </a:t>
            </a:r>
            <a:r>
              <a:rPr lang="en-GB" sz="1400" dirty="0">
                <a:solidFill>
                  <a:schemeClr val="bg1"/>
                </a:solidFill>
              </a:rPr>
              <a:t>(self-report)</a:t>
            </a:r>
          </a:p>
          <a:p>
            <a:pPr lvl="2">
              <a:buFont typeface="Wingdings" charset="2"/>
              <a:buChar char="§"/>
            </a:pPr>
            <a:r>
              <a:rPr lang="en-GB" sz="1800" dirty="0">
                <a:solidFill>
                  <a:schemeClr val="bg1"/>
                </a:solidFill>
              </a:rPr>
              <a:t>Childhood maltreatment </a:t>
            </a:r>
          </a:p>
          <a:p>
            <a:pPr lvl="2">
              <a:buFont typeface="Wingdings" charset="2"/>
              <a:buChar char="§"/>
            </a:pPr>
            <a:r>
              <a:rPr lang="en-GB" sz="1800" dirty="0">
                <a:solidFill>
                  <a:schemeClr val="bg1"/>
                </a:solidFill>
              </a:rPr>
              <a:t>Current exposure to community violence</a:t>
            </a:r>
          </a:p>
          <a:p>
            <a:pPr marL="914400" lvl="2" indent="0">
              <a:buNone/>
            </a:pPr>
            <a:endParaRPr lang="en-GB" sz="900" dirty="0">
              <a:solidFill>
                <a:schemeClr val="bg1"/>
              </a:solidFill>
            </a:endParaRPr>
          </a:p>
          <a:p>
            <a:pPr lvl="1">
              <a:buFont typeface="Wingdings" charset="2"/>
              <a:buChar char="§"/>
            </a:pPr>
            <a:r>
              <a:rPr lang="en-GB" sz="2200" dirty="0">
                <a:solidFill>
                  <a:schemeClr val="bg1"/>
                </a:solidFill>
              </a:rPr>
              <a:t>Mental health functioning </a:t>
            </a:r>
            <a:r>
              <a:rPr lang="en-GB" sz="1400" dirty="0">
                <a:solidFill>
                  <a:schemeClr val="bg1"/>
                </a:solidFill>
              </a:rPr>
              <a:t>(multi-</a:t>
            </a:r>
            <a:r>
              <a:rPr lang="en-GB" sz="1400" dirty="0" err="1">
                <a:solidFill>
                  <a:schemeClr val="bg1"/>
                </a:solidFill>
              </a:rPr>
              <a:t>rater</a:t>
            </a:r>
            <a:r>
              <a:rPr lang="en-GB" sz="1400" dirty="0">
                <a:solidFill>
                  <a:schemeClr val="bg1"/>
                </a:solidFill>
              </a:rPr>
              <a:t> reports)</a:t>
            </a:r>
          </a:p>
          <a:p>
            <a:pPr lvl="2">
              <a:buFont typeface="Wingdings" charset="2"/>
              <a:buChar char="§"/>
            </a:pPr>
            <a:r>
              <a:rPr lang="en-GB" sz="1800" dirty="0">
                <a:solidFill>
                  <a:schemeClr val="bg1"/>
                </a:solidFill>
              </a:rPr>
              <a:t>Internalizing difficulties </a:t>
            </a:r>
            <a:r>
              <a:rPr lang="en-GB" sz="1200" dirty="0">
                <a:solidFill>
                  <a:schemeClr val="bg1"/>
                </a:solidFill>
              </a:rPr>
              <a:t>(anxiety, depression)</a:t>
            </a:r>
          </a:p>
          <a:p>
            <a:pPr lvl="2">
              <a:buFont typeface="Wingdings" charset="2"/>
              <a:buChar char="§"/>
            </a:pPr>
            <a:r>
              <a:rPr lang="en-GB" sz="1800" dirty="0">
                <a:solidFill>
                  <a:schemeClr val="bg1"/>
                </a:solidFill>
              </a:rPr>
              <a:t>Externalizing difficulties </a:t>
            </a:r>
            <a:r>
              <a:rPr lang="en-GB" sz="1200" dirty="0">
                <a:solidFill>
                  <a:schemeClr val="bg1"/>
                </a:solidFill>
              </a:rPr>
              <a:t>(conduct problems, ASB)</a:t>
            </a:r>
          </a:p>
          <a:p>
            <a:pPr lvl="2">
              <a:buFont typeface="Wingdings" charset="2"/>
              <a:buChar char="§"/>
            </a:pPr>
            <a:r>
              <a:rPr lang="en-GB" sz="1800" dirty="0">
                <a:solidFill>
                  <a:schemeClr val="bg1"/>
                </a:solidFill>
              </a:rPr>
              <a:t>Trauma symptoms </a:t>
            </a:r>
            <a:r>
              <a:rPr lang="en-GB" sz="1200" dirty="0">
                <a:solidFill>
                  <a:schemeClr val="bg1"/>
                </a:solidFill>
              </a:rPr>
              <a:t>(anger, PTSD, dissociation)</a:t>
            </a:r>
          </a:p>
        </p:txBody>
      </p:sp>
      <p:sp>
        <p:nvSpPr>
          <p:cNvPr id="5" name="Rounded Rectangle 4"/>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Kids-Co/UCL Project</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20212541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019122"/>
            <a:ext cx="8513805" cy="5644464"/>
          </a:xfrm>
        </p:spPr>
        <p:txBody>
          <a:bodyPr>
            <a:normAutofit lnSpcReduction="10000"/>
          </a:bodyPr>
          <a:lstStyle/>
          <a:p>
            <a:r>
              <a:rPr lang="en-US" sz="3000" b="1" dirty="0" smtClean="0">
                <a:solidFill>
                  <a:schemeClr val="bg1">
                    <a:lumMod val="65000"/>
                  </a:schemeClr>
                </a:solidFill>
              </a:rPr>
              <a:t>Sample</a:t>
            </a:r>
          </a:p>
          <a:p>
            <a:pPr lvl="1">
              <a:buFont typeface="Wingdings" charset="2"/>
              <a:buChar char="§"/>
            </a:pPr>
            <a:r>
              <a:rPr lang="en-US" sz="2000" dirty="0">
                <a:solidFill>
                  <a:schemeClr val="bg1">
                    <a:lumMod val="65000"/>
                  </a:schemeClr>
                </a:solidFill>
              </a:rPr>
              <a:t>204 inner city youth from the community </a:t>
            </a:r>
          </a:p>
          <a:p>
            <a:pPr lvl="1">
              <a:buFont typeface="Wingdings" charset="2"/>
              <a:buChar char="§"/>
            </a:pPr>
            <a:r>
              <a:rPr lang="en-US" sz="2000" dirty="0">
                <a:solidFill>
                  <a:schemeClr val="bg1">
                    <a:lumMod val="65000"/>
                  </a:schemeClr>
                </a:solidFill>
              </a:rPr>
              <a:t>16-24 year olds, males and females</a:t>
            </a:r>
            <a:endParaRPr lang="en-US" sz="800" dirty="0">
              <a:solidFill>
                <a:schemeClr val="bg1">
                  <a:lumMod val="65000"/>
                </a:schemeClr>
              </a:solidFill>
            </a:endParaRPr>
          </a:p>
          <a:p>
            <a:pPr lvl="1">
              <a:buFont typeface="Wingdings" charset="2"/>
              <a:buChar char="§"/>
            </a:pPr>
            <a:r>
              <a:rPr lang="en-US" sz="2000" dirty="0">
                <a:solidFill>
                  <a:schemeClr val="bg1">
                    <a:lumMod val="65000"/>
                  </a:schemeClr>
                </a:solidFill>
              </a:rPr>
              <a:t>Multiple recruitment channels</a:t>
            </a:r>
          </a:p>
          <a:p>
            <a:pPr lvl="2">
              <a:buFont typeface="Wingdings" charset="2"/>
              <a:buChar char="§"/>
            </a:pPr>
            <a:r>
              <a:rPr lang="en-US" sz="1600" dirty="0">
                <a:solidFill>
                  <a:schemeClr val="bg1">
                    <a:lumMod val="65000"/>
                  </a:schemeClr>
                </a:solidFill>
              </a:rPr>
              <a:t>50% Kids Company</a:t>
            </a:r>
          </a:p>
          <a:p>
            <a:pPr lvl="2">
              <a:buFont typeface="Wingdings" charset="2"/>
              <a:buChar char="§"/>
            </a:pPr>
            <a:r>
              <a:rPr lang="en-US" sz="1600" dirty="0">
                <a:solidFill>
                  <a:schemeClr val="bg1">
                    <a:lumMod val="65000"/>
                  </a:schemeClr>
                </a:solidFill>
              </a:rPr>
              <a:t>50% Inner city London schools and internet websites </a:t>
            </a:r>
          </a:p>
          <a:p>
            <a:pPr lvl="3">
              <a:buFont typeface="Wingdings" charset="2"/>
              <a:buChar char="§"/>
            </a:pPr>
            <a:r>
              <a:rPr lang="en-US" sz="1200" dirty="0">
                <a:solidFill>
                  <a:schemeClr val="bg1">
                    <a:lumMod val="65000"/>
                  </a:schemeClr>
                </a:solidFill>
              </a:rPr>
              <a:t>Matched for age, sex, ethnic background, IQ and </a:t>
            </a:r>
            <a:r>
              <a:rPr lang="en-GB" sz="1200" dirty="0">
                <a:solidFill>
                  <a:schemeClr val="bg1">
                    <a:lumMod val="65000"/>
                  </a:schemeClr>
                </a:solidFill>
              </a:rPr>
              <a:t>neighbourhood</a:t>
            </a:r>
            <a:r>
              <a:rPr lang="en-US" sz="1200" dirty="0">
                <a:solidFill>
                  <a:schemeClr val="bg1">
                    <a:lumMod val="65000"/>
                  </a:schemeClr>
                </a:solidFill>
              </a:rPr>
              <a:t> </a:t>
            </a:r>
            <a:r>
              <a:rPr lang="en-US" sz="1200" dirty="0" smtClean="0">
                <a:solidFill>
                  <a:schemeClr val="bg1">
                    <a:lumMod val="65000"/>
                  </a:schemeClr>
                </a:solidFill>
              </a:rPr>
              <a:t>deprivation</a:t>
            </a:r>
          </a:p>
          <a:p>
            <a:pPr marL="1371600" lvl="3" indent="0">
              <a:buNone/>
            </a:pPr>
            <a:endParaRPr lang="en-US" sz="1800" dirty="0" smtClean="0"/>
          </a:p>
          <a:p>
            <a:r>
              <a:rPr lang="en-US" sz="3000" b="1" dirty="0" smtClean="0">
                <a:solidFill>
                  <a:srgbClr val="215968"/>
                </a:solidFill>
              </a:rPr>
              <a:t>Measures </a:t>
            </a:r>
            <a:endParaRPr lang="en-US" sz="1300" b="1" dirty="0" smtClean="0">
              <a:solidFill>
                <a:srgbClr val="215968"/>
              </a:solidFill>
            </a:endParaRPr>
          </a:p>
          <a:p>
            <a:pPr lvl="1">
              <a:buFont typeface="Wingdings" charset="2"/>
              <a:buChar char="§"/>
            </a:pPr>
            <a:r>
              <a:rPr lang="en-GB" sz="2200" dirty="0" smtClean="0"/>
              <a:t>Developmental adversity </a:t>
            </a:r>
            <a:r>
              <a:rPr lang="en-GB" sz="1400" dirty="0" smtClean="0"/>
              <a:t>(self-report)</a:t>
            </a:r>
          </a:p>
          <a:p>
            <a:pPr lvl="2">
              <a:buFont typeface="Wingdings" charset="2"/>
              <a:buChar char="§"/>
            </a:pPr>
            <a:r>
              <a:rPr lang="en-GB" sz="1800" dirty="0" smtClean="0">
                <a:solidFill>
                  <a:srgbClr val="AA0F54"/>
                </a:solidFill>
              </a:rPr>
              <a:t>Childhood </a:t>
            </a:r>
            <a:r>
              <a:rPr lang="en-GB" sz="1800" dirty="0">
                <a:solidFill>
                  <a:srgbClr val="AA0F54"/>
                </a:solidFill>
              </a:rPr>
              <a:t>maltreatment </a:t>
            </a:r>
          </a:p>
          <a:p>
            <a:pPr lvl="2">
              <a:buFont typeface="Wingdings" charset="2"/>
              <a:buChar char="§"/>
            </a:pPr>
            <a:r>
              <a:rPr lang="en-GB" sz="1800" dirty="0" smtClean="0">
                <a:solidFill>
                  <a:srgbClr val="AA0F54"/>
                </a:solidFill>
              </a:rPr>
              <a:t>Current exposure to community violence</a:t>
            </a:r>
            <a:endParaRPr lang="en-GB" sz="1800" dirty="0">
              <a:solidFill>
                <a:srgbClr val="AA0F54"/>
              </a:solidFill>
            </a:endParaRPr>
          </a:p>
          <a:p>
            <a:pPr marL="914400" lvl="2" indent="0">
              <a:buNone/>
            </a:pPr>
            <a:endParaRPr lang="en-GB" sz="900" dirty="0"/>
          </a:p>
          <a:p>
            <a:pPr lvl="1">
              <a:buFont typeface="Wingdings" charset="2"/>
              <a:buChar char="§"/>
            </a:pPr>
            <a:r>
              <a:rPr lang="en-GB" sz="2200" dirty="0"/>
              <a:t>Mental health </a:t>
            </a:r>
            <a:r>
              <a:rPr lang="en-GB" sz="2200" dirty="0" smtClean="0"/>
              <a:t>functioning </a:t>
            </a:r>
            <a:r>
              <a:rPr lang="en-GB" sz="1400" dirty="0" smtClean="0"/>
              <a:t>(multi-</a:t>
            </a:r>
            <a:r>
              <a:rPr lang="en-GB" sz="1400" dirty="0" err="1" smtClean="0"/>
              <a:t>rater</a:t>
            </a:r>
            <a:r>
              <a:rPr lang="en-GB" sz="1400" dirty="0" smtClean="0"/>
              <a:t> reports)</a:t>
            </a:r>
            <a:endParaRPr lang="en-GB" sz="1400" dirty="0"/>
          </a:p>
          <a:p>
            <a:pPr lvl="2">
              <a:buFont typeface="Wingdings" charset="2"/>
              <a:buChar char="§"/>
            </a:pPr>
            <a:r>
              <a:rPr lang="en-GB" sz="1800" dirty="0">
                <a:solidFill>
                  <a:srgbClr val="AA0F54"/>
                </a:solidFill>
              </a:rPr>
              <a:t>Internalizing </a:t>
            </a:r>
            <a:r>
              <a:rPr lang="en-GB" sz="1800" dirty="0" smtClean="0">
                <a:solidFill>
                  <a:srgbClr val="AA0F54"/>
                </a:solidFill>
              </a:rPr>
              <a:t>difficulties </a:t>
            </a:r>
            <a:r>
              <a:rPr lang="en-GB" sz="1200" dirty="0" smtClean="0">
                <a:solidFill>
                  <a:srgbClr val="215968"/>
                </a:solidFill>
              </a:rPr>
              <a:t>(anxiety, depression)</a:t>
            </a:r>
            <a:endParaRPr lang="en-GB" sz="1200" dirty="0">
              <a:solidFill>
                <a:srgbClr val="AA0F54"/>
              </a:solidFill>
            </a:endParaRPr>
          </a:p>
          <a:p>
            <a:pPr lvl="2">
              <a:buFont typeface="Wingdings" charset="2"/>
              <a:buChar char="§"/>
            </a:pPr>
            <a:r>
              <a:rPr lang="en-GB" sz="1800" dirty="0">
                <a:solidFill>
                  <a:srgbClr val="AA0F54"/>
                </a:solidFill>
              </a:rPr>
              <a:t>Externalizing </a:t>
            </a:r>
            <a:r>
              <a:rPr lang="en-GB" sz="1800" dirty="0" smtClean="0">
                <a:solidFill>
                  <a:srgbClr val="AA0F54"/>
                </a:solidFill>
              </a:rPr>
              <a:t>difficulties </a:t>
            </a:r>
            <a:r>
              <a:rPr lang="en-GB" sz="1200" dirty="0" smtClean="0">
                <a:solidFill>
                  <a:srgbClr val="215968"/>
                </a:solidFill>
              </a:rPr>
              <a:t>(conduct problems, ASB)</a:t>
            </a:r>
            <a:endParaRPr lang="en-GB" sz="1200" dirty="0">
              <a:solidFill>
                <a:srgbClr val="AA0F54"/>
              </a:solidFill>
            </a:endParaRPr>
          </a:p>
          <a:p>
            <a:pPr lvl="2">
              <a:buFont typeface="Wingdings" charset="2"/>
              <a:buChar char="§"/>
            </a:pPr>
            <a:r>
              <a:rPr lang="en-GB" sz="1800" dirty="0">
                <a:solidFill>
                  <a:srgbClr val="AA0F54"/>
                </a:solidFill>
              </a:rPr>
              <a:t>Trauma </a:t>
            </a:r>
            <a:r>
              <a:rPr lang="en-GB" sz="1800" dirty="0" smtClean="0">
                <a:solidFill>
                  <a:srgbClr val="AA0F54"/>
                </a:solidFill>
              </a:rPr>
              <a:t>symptoms </a:t>
            </a:r>
            <a:r>
              <a:rPr lang="en-GB" sz="1200" dirty="0" smtClean="0">
                <a:solidFill>
                  <a:srgbClr val="215968"/>
                </a:solidFill>
              </a:rPr>
              <a:t>(anger, PTSD, dissociation)</a:t>
            </a:r>
            <a:endParaRPr lang="en-GB" sz="1200" dirty="0">
              <a:solidFill>
                <a:srgbClr val="215968"/>
              </a:solidFill>
            </a:endParaRPr>
          </a:p>
          <a:p>
            <a:pPr marL="0" indent="0">
              <a:buNone/>
            </a:pPr>
            <a:endParaRPr lang="en-US" dirty="0" smtClean="0"/>
          </a:p>
        </p:txBody>
      </p:sp>
      <p:sp>
        <p:nvSpPr>
          <p:cNvPr id="5" name="Rounded Rectangle 4"/>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Kids-Co/UCL Project</a:t>
            </a:r>
            <a:endParaRPr lang="en-US" sz="3200" b="1" dirty="0">
              <a:solidFill>
                <a:schemeClr val="bg1">
                  <a:lumMod val="95000"/>
                </a:schemeClr>
              </a:solidFill>
              <a:latin typeface="Arial" pitchFamily="34" charset="0"/>
              <a:cs typeface="Arial" pitchFamily="34" charset="0"/>
            </a:endParaRPr>
          </a:p>
        </p:txBody>
      </p:sp>
      <p:pic>
        <p:nvPicPr>
          <p:cNvPr id="2" name="Picture 1"/>
          <p:cNvPicPr>
            <a:picLocks noChangeAspect="1"/>
          </p:cNvPicPr>
          <p:nvPr/>
        </p:nvPicPr>
        <p:blipFill>
          <a:blip r:embed="rId3"/>
          <a:stretch>
            <a:fillRect/>
          </a:stretch>
        </p:blipFill>
        <p:spPr>
          <a:xfrm>
            <a:off x="6349616" y="3841613"/>
            <a:ext cx="2383329" cy="2682557"/>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86047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557940" cy="4922581"/>
          </a:xfrm>
        </p:spPr>
        <p:txBody>
          <a:bodyPr>
            <a:normAutofit/>
          </a:bodyPr>
          <a:lstStyle/>
          <a:p>
            <a:endParaRPr lang="en-US" sz="3000" b="1" dirty="0" smtClean="0">
              <a:solidFill>
                <a:srgbClr val="AA0F54"/>
              </a:solidFill>
            </a:endParaRPr>
          </a:p>
          <a:p>
            <a:r>
              <a:rPr lang="en-US" sz="3000" b="1" dirty="0" smtClean="0">
                <a:solidFill>
                  <a:srgbClr val="AA0F54"/>
                </a:solidFill>
              </a:rPr>
              <a:t>Part </a:t>
            </a:r>
            <a:r>
              <a:rPr lang="en-US" sz="3000" b="1" dirty="0">
                <a:solidFill>
                  <a:srgbClr val="AA0F54"/>
                </a:solidFill>
              </a:rPr>
              <a:t>I</a:t>
            </a:r>
            <a:r>
              <a:rPr lang="en-US" sz="3000" b="1" dirty="0" smtClean="0">
                <a:solidFill>
                  <a:srgbClr val="AA0F54"/>
                </a:solidFill>
              </a:rPr>
              <a:t>: </a:t>
            </a:r>
            <a:r>
              <a:rPr lang="en-US" sz="2800" dirty="0" smtClean="0">
                <a:solidFill>
                  <a:srgbClr val="000000"/>
                </a:solidFill>
              </a:rPr>
              <a:t>Characterizing levels of exposure</a:t>
            </a:r>
          </a:p>
          <a:p>
            <a:pPr marL="0" indent="0">
              <a:buNone/>
            </a:pPr>
            <a:endParaRPr lang="en-US" sz="3600" dirty="0" smtClean="0">
              <a:solidFill>
                <a:srgbClr val="000000"/>
              </a:solidFill>
            </a:endParaRPr>
          </a:p>
          <a:p>
            <a:r>
              <a:rPr lang="en-US" sz="3000" b="1" dirty="0" smtClean="0">
                <a:solidFill>
                  <a:srgbClr val="AA0F54"/>
                </a:solidFill>
              </a:rPr>
              <a:t>Part II: </a:t>
            </a:r>
            <a:r>
              <a:rPr lang="en-US" sz="2800" dirty="0" smtClean="0">
                <a:solidFill>
                  <a:srgbClr val="000000"/>
                </a:solidFill>
              </a:rPr>
              <a:t>The impact of maltreatment and CVE</a:t>
            </a:r>
            <a:endParaRPr lang="en-US" sz="2800" b="1" dirty="0" smtClean="0">
              <a:solidFill>
                <a:srgbClr val="215968"/>
              </a:solidFill>
            </a:endParaRPr>
          </a:p>
          <a:p>
            <a:pPr marL="0" indent="0">
              <a:buNone/>
            </a:pPr>
            <a:endParaRPr lang="en-US" sz="3600" b="1" dirty="0" smtClean="0">
              <a:solidFill>
                <a:srgbClr val="215968"/>
              </a:solidFill>
            </a:endParaRPr>
          </a:p>
          <a:p>
            <a:r>
              <a:rPr lang="en-US" sz="3000" b="1" dirty="0" smtClean="0">
                <a:solidFill>
                  <a:srgbClr val="AA0F54"/>
                </a:solidFill>
              </a:rPr>
              <a:t>Part III:</a:t>
            </a:r>
            <a:r>
              <a:rPr lang="en-US" sz="3000" dirty="0" smtClean="0">
                <a:solidFill>
                  <a:srgbClr val="AA0F54"/>
                </a:solidFill>
              </a:rPr>
              <a:t> </a:t>
            </a:r>
            <a:r>
              <a:rPr lang="en-US" sz="2800" dirty="0" smtClean="0"/>
              <a:t>The influence of individual maltreatment types</a:t>
            </a:r>
            <a:endParaRPr lang="en-US" sz="2800" b="1" dirty="0" smtClean="0"/>
          </a:p>
          <a:p>
            <a:pPr marL="457200" lvl="1" indent="0">
              <a:buNone/>
            </a:pPr>
            <a:endParaRPr lang="en-GB" sz="22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0"/>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Outline</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4155579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557940" cy="4922581"/>
          </a:xfrm>
        </p:spPr>
        <p:txBody>
          <a:bodyPr>
            <a:normAutofit/>
          </a:bodyPr>
          <a:lstStyle/>
          <a:p>
            <a:endParaRPr lang="en-US" sz="3000" b="1" dirty="0" smtClean="0">
              <a:solidFill>
                <a:srgbClr val="AA0F54"/>
              </a:solidFill>
            </a:endParaRPr>
          </a:p>
          <a:p>
            <a:pPr marL="0" indent="0" algn="ctr">
              <a:buNone/>
            </a:pPr>
            <a:endParaRPr lang="en-US" sz="4800" b="1" dirty="0" smtClean="0">
              <a:solidFill>
                <a:srgbClr val="AA0F54"/>
              </a:solidFill>
            </a:endParaRPr>
          </a:p>
          <a:p>
            <a:pPr marL="0" indent="0" algn="ctr">
              <a:buNone/>
            </a:pPr>
            <a:r>
              <a:rPr lang="en-US" sz="4800" b="1" dirty="0" smtClean="0">
                <a:solidFill>
                  <a:srgbClr val="AA0F54"/>
                </a:solidFill>
              </a:rPr>
              <a:t>Part I: </a:t>
            </a:r>
          </a:p>
          <a:p>
            <a:pPr marL="0" indent="0" algn="ctr">
              <a:buNone/>
            </a:pPr>
            <a:r>
              <a:rPr lang="en-US" sz="4000" dirty="0" smtClean="0">
                <a:solidFill>
                  <a:srgbClr val="000000"/>
                </a:solidFill>
              </a:rPr>
              <a:t>Characterizing levels of exposure</a:t>
            </a:r>
          </a:p>
          <a:p>
            <a:pPr marL="0" indent="0">
              <a:buNone/>
            </a:pPr>
            <a:endParaRPr lang="en-US" sz="4000" dirty="0" smtClean="0">
              <a:solidFill>
                <a:srgbClr val="000000"/>
              </a:solidFill>
            </a:endParaRPr>
          </a:p>
          <a:p>
            <a:pPr marL="457200" lvl="1" indent="0">
              <a:buNone/>
            </a:pPr>
            <a:endParaRPr lang="en-GB" sz="22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0"/>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6727464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755947" y="3190492"/>
            <a:ext cx="7865263" cy="646331"/>
          </a:xfrm>
          <a:prstGeom prst="rect">
            <a:avLst/>
          </a:prstGeom>
        </p:spPr>
        <p:txBody>
          <a:bodyPr wrap="square">
            <a:spAutoFit/>
          </a:bodyPr>
          <a:lstStyle/>
          <a:p>
            <a:pPr algn="ctr"/>
            <a:r>
              <a:rPr lang="en-US" sz="3600" b="1" dirty="0">
                <a:solidFill>
                  <a:srgbClr val="AA0F54"/>
                </a:solidFill>
              </a:rPr>
              <a:t>Childhood </a:t>
            </a:r>
            <a:r>
              <a:rPr lang="en-US" sz="3600" b="1" dirty="0" smtClean="0">
                <a:solidFill>
                  <a:srgbClr val="AA0F54"/>
                </a:solidFill>
              </a:rPr>
              <a:t>maltreatment</a:t>
            </a:r>
            <a:endParaRPr lang="en-US" sz="3600" dirty="0">
              <a:solidFill>
                <a:srgbClr val="AA0F54"/>
              </a:solidFill>
            </a:endParaRPr>
          </a:p>
        </p:txBody>
      </p:sp>
    </p:spTree>
    <p:extLst>
      <p:ext uri="{BB962C8B-B14F-4D97-AF65-F5344CB8AC3E}">
        <p14:creationId xmlns:p14="http://schemas.microsoft.com/office/powerpoint/2010/main" val="478943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15" name="TextBox 14"/>
          <p:cNvSpPr txBox="1"/>
          <p:nvPr/>
        </p:nvSpPr>
        <p:spPr>
          <a:xfrm>
            <a:off x="420585" y="6160653"/>
            <a:ext cx="6644236" cy="369332"/>
          </a:xfrm>
          <a:prstGeom prst="rect">
            <a:avLst/>
          </a:prstGeom>
          <a:noFill/>
        </p:spPr>
        <p:txBody>
          <a:bodyPr wrap="square" rtlCol="0">
            <a:spAutoFit/>
          </a:bodyPr>
          <a:lstStyle/>
          <a:p>
            <a:r>
              <a:rPr lang="en-US" b="1" dirty="0" smtClean="0">
                <a:solidFill>
                  <a:schemeClr val="accent5">
                    <a:lumMod val="50000"/>
                  </a:schemeClr>
                </a:solidFill>
              </a:rPr>
              <a:t>*Statistically significant difference </a:t>
            </a:r>
            <a:r>
              <a:rPr lang="en-US" dirty="0">
                <a:solidFill>
                  <a:srgbClr val="000000"/>
                </a:solidFill>
              </a:rPr>
              <a:t>= </a:t>
            </a:r>
            <a:r>
              <a:rPr lang="en-US" i="1" dirty="0"/>
              <a:t>p</a:t>
            </a:r>
            <a:r>
              <a:rPr lang="en-US" dirty="0"/>
              <a:t> &lt; </a:t>
            </a:r>
            <a:r>
              <a:rPr lang="en-US" dirty="0" smtClean="0"/>
              <a:t>.01</a:t>
            </a:r>
            <a:endParaRPr lang="en-US" dirty="0"/>
          </a:p>
        </p:txBody>
      </p:sp>
      <p:sp>
        <p:nvSpPr>
          <p:cNvPr id="3" name="Rectangle 2"/>
          <p:cNvSpPr/>
          <p:nvPr/>
        </p:nvSpPr>
        <p:spPr>
          <a:xfrm>
            <a:off x="294097" y="1055888"/>
            <a:ext cx="7960903" cy="553998"/>
          </a:xfrm>
          <a:prstGeom prst="rect">
            <a:avLst/>
          </a:prstGeom>
        </p:spPr>
        <p:txBody>
          <a:bodyPr wrap="square">
            <a:spAutoFit/>
          </a:bodyPr>
          <a:lstStyle/>
          <a:p>
            <a:pPr marL="514350" indent="-514350">
              <a:buFont typeface="+mj-lt"/>
              <a:buAutoNum type="arabicPeriod"/>
            </a:pPr>
            <a:r>
              <a:rPr lang="en-US" sz="3000" b="1" dirty="0">
                <a:solidFill>
                  <a:srgbClr val="215968"/>
                </a:solidFill>
              </a:rPr>
              <a:t>Childhood </a:t>
            </a:r>
            <a:r>
              <a:rPr lang="en-US" sz="3000" b="1" dirty="0" smtClean="0">
                <a:solidFill>
                  <a:srgbClr val="215968"/>
                </a:solidFill>
              </a:rPr>
              <a:t>maltreatment: </a:t>
            </a:r>
            <a:r>
              <a:rPr lang="en-US" sz="2600" dirty="0" smtClean="0">
                <a:solidFill>
                  <a:srgbClr val="AA0F54"/>
                </a:solidFill>
              </a:rPr>
              <a:t>Any exposure*</a:t>
            </a:r>
            <a:endParaRPr lang="en-US" sz="2600" dirty="0">
              <a:solidFill>
                <a:srgbClr val="AA0F54"/>
              </a:solidFill>
            </a:endParaRPr>
          </a:p>
        </p:txBody>
      </p:sp>
      <p:sp>
        <p:nvSpPr>
          <p:cNvPr id="7" name="Rectangle 6"/>
          <p:cNvSpPr/>
          <p:nvPr/>
        </p:nvSpPr>
        <p:spPr>
          <a:xfrm>
            <a:off x="1235676" y="2446638"/>
            <a:ext cx="2323070" cy="1692876"/>
          </a:xfrm>
          <a:prstGeom prst="rect">
            <a:avLst/>
          </a:prstGeom>
          <a:solidFill>
            <a:srgbClr val="AA0F54">
              <a:alpha val="80000"/>
            </a:srgb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t>KIDS COMPANY:</a:t>
            </a:r>
          </a:p>
          <a:p>
            <a:pPr algn="ctr"/>
            <a:endParaRPr lang="en-GB" dirty="0" smtClean="0"/>
          </a:p>
          <a:p>
            <a:pPr algn="ctr"/>
            <a:r>
              <a:rPr lang="en-GB" sz="3600" b="1" dirty="0" smtClean="0"/>
              <a:t>84%</a:t>
            </a:r>
            <a:endParaRPr lang="en-US" sz="3600" b="1" dirty="0"/>
          </a:p>
        </p:txBody>
      </p:sp>
      <p:sp>
        <p:nvSpPr>
          <p:cNvPr id="8" name="Rectangle 7"/>
          <p:cNvSpPr/>
          <p:nvPr/>
        </p:nvSpPr>
        <p:spPr>
          <a:xfrm>
            <a:off x="5552304" y="2450758"/>
            <a:ext cx="2323070" cy="1692876"/>
          </a:xfrm>
          <a:prstGeom prst="rect">
            <a:avLst/>
          </a:prstGeom>
          <a:solidFill>
            <a:srgbClr val="64B7CE">
              <a:alpha val="80000"/>
            </a:srgb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t>COMPARISON:</a:t>
            </a:r>
          </a:p>
          <a:p>
            <a:pPr algn="ctr"/>
            <a:endParaRPr lang="en-GB" dirty="0" smtClean="0"/>
          </a:p>
          <a:p>
            <a:pPr algn="ctr"/>
            <a:r>
              <a:rPr lang="en-GB" sz="3600" b="1" dirty="0" smtClean="0"/>
              <a:t>56%</a:t>
            </a:r>
            <a:endParaRPr lang="en-US" sz="3600" b="1" dirty="0"/>
          </a:p>
        </p:txBody>
      </p:sp>
      <p:sp>
        <p:nvSpPr>
          <p:cNvPr id="9" name="TextBox 8"/>
          <p:cNvSpPr txBox="1"/>
          <p:nvPr/>
        </p:nvSpPr>
        <p:spPr>
          <a:xfrm>
            <a:off x="4238368" y="3052119"/>
            <a:ext cx="667264" cy="523220"/>
          </a:xfrm>
          <a:prstGeom prst="rect">
            <a:avLst/>
          </a:prstGeom>
          <a:noFill/>
        </p:spPr>
        <p:txBody>
          <a:bodyPr wrap="square" rtlCol="0">
            <a:spAutoFit/>
          </a:bodyPr>
          <a:lstStyle/>
          <a:p>
            <a:r>
              <a:rPr lang="en-GB" sz="2800" dirty="0" smtClean="0"/>
              <a:t>VS. </a:t>
            </a:r>
            <a:endParaRPr lang="en-US" sz="2800" dirty="0"/>
          </a:p>
        </p:txBody>
      </p:sp>
    </p:spTree>
    <p:extLst>
      <p:ext uri="{BB962C8B-B14F-4D97-AF65-F5344CB8AC3E}">
        <p14:creationId xmlns:p14="http://schemas.microsoft.com/office/powerpoint/2010/main" val="22844658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15" name="TextBox 14"/>
          <p:cNvSpPr txBox="1"/>
          <p:nvPr/>
        </p:nvSpPr>
        <p:spPr>
          <a:xfrm>
            <a:off x="420585" y="6160653"/>
            <a:ext cx="6644236" cy="369332"/>
          </a:xfrm>
          <a:prstGeom prst="rect">
            <a:avLst/>
          </a:prstGeom>
          <a:noFill/>
        </p:spPr>
        <p:txBody>
          <a:bodyPr wrap="square" rtlCol="0">
            <a:spAutoFit/>
          </a:bodyPr>
          <a:lstStyle/>
          <a:p>
            <a:r>
              <a:rPr lang="en-US" b="1" dirty="0" smtClean="0">
                <a:solidFill>
                  <a:schemeClr val="accent5">
                    <a:lumMod val="50000"/>
                  </a:schemeClr>
                </a:solidFill>
              </a:rPr>
              <a:t>*</a:t>
            </a:r>
            <a:r>
              <a:rPr lang="en-US" b="1" u="sng" dirty="0" smtClean="0">
                <a:solidFill>
                  <a:schemeClr val="accent5">
                    <a:lumMod val="50000"/>
                  </a:schemeClr>
                </a:solidFill>
              </a:rPr>
              <a:t>All</a:t>
            </a:r>
            <a:r>
              <a:rPr lang="en-US" b="1" dirty="0" smtClean="0">
                <a:solidFill>
                  <a:schemeClr val="accent5">
                    <a:lumMod val="50000"/>
                  </a:schemeClr>
                </a:solidFill>
              </a:rPr>
              <a:t> group </a:t>
            </a:r>
            <a:r>
              <a:rPr lang="en-US" b="1" dirty="0">
                <a:solidFill>
                  <a:schemeClr val="accent5">
                    <a:lumMod val="50000"/>
                  </a:schemeClr>
                </a:solidFill>
              </a:rPr>
              <a:t>differences statistically significant </a:t>
            </a:r>
            <a:r>
              <a:rPr lang="en-US" dirty="0">
                <a:solidFill>
                  <a:srgbClr val="000000"/>
                </a:solidFill>
              </a:rPr>
              <a:t>= </a:t>
            </a:r>
            <a:r>
              <a:rPr lang="en-US" i="1" dirty="0"/>
              <a:t>p</a:t>
            </a:r>
            <a:r>
              <a:rPr lang="en-US" dirty="0"/>
              <a:t> &lt; </a:t>
            </a:r>
            <a:r>
              <a:rPr lang="en-US" dirty="0" smtClean="0"/>
              <a:t>.01</a:t>
            </a:r>
            <a:endParaRPr lang="en-US" dirty="0"/>
          </a:p>
        </p:txBody>
      </p:sp>
      <p:graphicFrame>
        <p:nvGraphicFramePr>
          <p:cNvPr id="18" name="Chart 17"/>
          <p:cNvGraphicFramePr>
            <a:graphicFrameLocks/>
          </p:cNvGraphicFramePr>
          <p:nvPr>
            <p:extLst>
              <p:ext uri="{D42A27DB-BD31-4B8C-83A1-F6EECF244321}">
                <p14:modId xmlns:p14="http://schemas.microsoft.com/office/powerpoint/2010/main" val="612616396"/>
              </p:ext>
            </p:extLst>
          </p:nvPr>
        </p:nvGraphicFramePr>
        <p:xfrm>
          <a:off x="725393" y="1813742"/>
          <a:ext cx="7769496" cy="404989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294097" y="1055888"/>
            <a:ext cx="7960903" cy="553998"/>
          </a:xfrm>
          <a:prstGeom prst="rect">
            <a:avLst/>
          </a:prstGeom>
        </p:spPr>
        <p:txBody>
          <a:bodyPr wrap="square">
            <a:spAutoFit/>
          </a:bodyPr>
          <a:lstStyle/>
          <a:p>
            <a:pPr marL="514350" indent="-514350">
              <a:buFont typeface="+mj-lt"/>
              <a:buAutoNum type="arabicPeriod"/>
            </a:pPr>
            <a:r>
              <a:rPr lang="en-US" sz="3000" b="1" dirty="0">
                <a:solidFill>
                  <a:srgbClr val="215968"/>
                </a:solidFill>
              </a:rPr>
              <a:t>Childhood </a:t>
            </a:r>
            <a:r>
              <a:rPr lang="en-US" sz="3000" b="1" dirty="0" smtClean="0">
                <a:solidFill>
                  <a:srgbClr val="215968"/>
                </a:solidFill>
              </a:rPr>
              <a:t>maltreatment: </a:t>
            </a:r>
            <a:r>
              <a:rPr lang="en-US" sz="2600" dirty="0" smtClean="0">
                <a:solidFill>
                  <a:srgbClr val="AA0F54"/>
                </a:solidFill>
              </a:rPr>
              <a:t>Any exposure*</a:t>
            </a:r>
            <a:endParaRPr lang="en-US" sz="2600" dirty="0">
              <a:solidFill>
                <a:srgbClr val="AA0F54"/>
              </a:solidFill>
            </a:endParaRPr>
          </a:p>
        </p:txBody>
      </p:sp>
    </p:spTree>
    <p:extLst>
      <p:ext uri="{BB962C8B-B14F-4D97-AF65-F5344CB8AC3E}">
        <p14:creationId xmlns:p14="http://schemas.microsoft.com/office/powerpoint/2010/main" val="2284465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015520"/>
            <a:ext cx="5973219" cy="5148771"/>
          </a:xfrm>
        </p:spPr>
        <p:txBody>
          <a:bodyPr>
            <a:normAutofit/>
          </a:bodyPr>
          <a:lstStyle/>
          <a:p>
            <a:pPr marL="514350" indent="-514350">
              <a:buFont typeface="+mj-lt"/>
              <a:buAutoNum type="arabicPeriod"/>
            </a:pPr>
            <a:r>
              <a:rPr lang="en-US" sz="3000" b="1" dirty="0" smtClean="0">
                <a:solidFill>
                  <a:srgbClr val="215968"/>
                </a:solidFill>
              </a:rPr>
              <a:t>Childhood maltreatment </a:t>
            </a:r>
          </a:p>
          <a:p>
            <a:pPr marL="0" indent="0">
              <a:buNone/>
            </a:pPr>
            <a:endParaRPr lang="en-US" sz="800" b="1" dirty="0" smtClean="0">
              <a:solidFill>
                <a:srgbClr val="215968"/>
              </a:solidFill>
            </a:endParaRPr>
          </a:p>
          <a:p>
            <a:endParaRPr lang="en-US" sz="800" b="1" dirty="0" smtClean="0"/>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dirty="0">
              <a:solidFill>
                <a:schemeClr val="bg1">
                  <a:lumMod val="95000"/>
                </a:schemeClr>
              </a:solidFill>
              <a:latin typeface="Arial" pitchFamily="34" charset="0"/>
              <a:cs typeface="Arial" pitchFamily="34" charset="0"/>
            </a:endParaRPr>
          </a:p>
        </p:txBody>
      </p:sp>
      <p:pic>
        <p:nvPicPr>
          <p:cNvPr id="5" name="Picture 4" descr="MT_CoverEars.jpg"/>
          <p:cNvPicPr>
            <a:picLocks noChangeAspect="1"/>
          </p:cNvPicPr>
          <p:nvPr/>
        </p:nvPicPr>
        <p:blipFill>
          <a:blip r:embed="rId3"/>
          <a:stretch>
            <a:fillRect/>
          </a:stretch>
        </p:blipFill>
        <p:spPr>
          <a:xfrm>
            <a:off x="1216650" y="3597391"/>
            <a:ext cx="4775200" cy="2686050"/>
          </a:xfrm>
          <a:prstGeom prst="rect">
            <a:avLst/>
          </a:prstGeom>
          <a:ln w="38100" cap="sq">
            <a:solidFill>
              <a:srgbClr val="AA0F54"/>
            </a:solidFill>
            <a:prstDash val="solid"/>
            <a:miter lim="800000"/>
          </a:ln>
          <a:effectLst/>
        </p:spPr>
      </p:pic>
      <p:pic>
        <p:nvPicPr>
          <p:cNvPr id="10" name="Picture 9" descr="Child_Covered_Eyes.jpg"/>
          <p:cNvPicPr>
            <a:picLocks noChangeAspect="1"/>
          </p:cNvPicPr>
          <p:nvPr/>
        </p:nvPicPr>
        <p:blipFill>
          <a:blip r:embed="rId4"/>
          <a:stretch>
            <a:fillRect/>
          </a:stretch>
        </p:blipFill>
        <p:spPr>
          <a:xfrm>
            <a:off x="6313734" y="4360130"/>
            <a:ext cx="1670718" cy="1923310"/>
          </a:xfrm>
          <a:prstGeom prst="rect">
            <a:avLst/>
          </a:prstGeom>
          <a:ln w="38100" cap="sq">
            <a:solidFill>
              <a:srgbClr val="AA0F54"/>
            </a:solidFill>
            <a:prstDash val="solid"/>
            <a:miter lim="800000"/>
          </a:ln>
          <a:effectLst/>
        </p:spPr>
      </p:pic>
      <p:pic>
        <p:nvPicPr>
          <p:cNvPr id="11" name="Picture 10" descr="Scared_Child_Eyes.jpg"/>
          <p:cNvPicPr>
            <a:picLocks noChangeAspect="1"/>
          </p:cNvPicPr>
          <p:nvPr/>
        </p:nvPicPr>
        <p:blipFill>
          <a:blip r:embed="rId5"/>
          <a:stretch>
            <a:fillRect/>
          </a:stretch>
        </p:blipFill>
        <p:spPr>
          <a:xfrm>
            <a:off x="1216650" y="1878984"/>
            <a:ext cx="4589316" cy="1718406"/>
          </a:xfrm>
          <a:prstGeom prst="rect">
            <a:avLst/>
          </a:prstGeom>
          <a:ln w="38100" cap="sq">
            <a:solidFill>
              <a:srgbClr val="AA0F54"/>
            </a:solidFill>
            <a:prstDash val="solid"/>
            <a:miter lim="800000"/>
          </a:ln>
          <a:effectLst/>
        </p:spPr>
      </p:pic>
      <p:pic>
        <p:nvPicPr>
          <p:cNvPr id="6" name="Picture 5" descr="MT_Neglect.jpg"/>
          <p:cNvPicPr>
            <a:picLocks noChangeAspect="1"/>
          </p:cNvPicPr>
          <p:nvPr/>
        </p:nvPicPr>
        <p:blipFill>
          <a:blip r:embed="rId6"/>
          <a:stretch>
            <a:fillRect/>
          </a:stretch>
        </p:blipFill>
        <p:spPr>
          <a:xfrm>
            <a:off x="4467431" y="3597391"/>
            <a:ext cx="2043293" cy="2686051"/>
          </a:xfrm>
          <a:prstGeom prst="rect">
            <a:avLst/>
          </a:prstGeom>
          <a:ln w="38100" cap="sq">
            <a:solidFill>
              <a:srgbClr val="AA0F54"/>
            </a:solidFill>
            <a:prstDash val="solid"/>
            <a:miter lim="800000"/>
          </a:ln>
          <a:effectLst/>
        </p:spPr>
      </p:pic>
      <p:pic>
        <p:nvPicPr>
          <p:cNvPr id="7" name="Picture 6" descr="MT_Verbal2.jpg"/>
          <p:cNvPicPr>
            <a:picLocks noChangeAspect="1"/>
          </p:cNvPicPr>
          <p:nvPr/>
        </p:nvPicPr>
        <p:blipFill>
          <a:blip r:embed="rId7"/>
          <a:stretch>
            <a:fillRect/>
          </a:stretch>
        </p:blipFill>
        <p:spPr>
          <a:xfrm>
            <a:off x="4467431" y="1878984"/>
            <a:ext cx="3517020" cy="2481146"/>
          </a:xfrm>
          <a:prstGeom prst="rect">
            <a:avLst/>
          </a:prstGeom>
          <a:ln w="38100" cap="sq">
            <a:solidFill>
              <a:srgbClr val="AA0F54"/>
            </a:solidFill>
            <a:prstDash val="solid"/>
            <a:miter lim="800000"/>
          </a:ln>
          <a:effectLst/>
        </p:spPr>
      </p:pic>
    </p:spTree>
    <p:extLst>
      <p:ext uri="{BB962C8B-B14F-4D97-AF65-F5344CB8AC3E}">
        <p14:creationId xmlns:p14="http://schemas.microsoft.com/office/powerpoint/2010/main" val="33567194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7960903" cy="553998"/>
          </a:xfrm>
          <a:prstGeom prst="rect">
            <a:avLst/>
          </a:prstGeom>
        </p:spPr>
        <p:txBody>
          <a:bodyPr wrap="square">
            <a:spAutoFit/>
          </a:bodyPr>
          <a:lstStyle/>
          <a:p>
            <a:pPr marL="514350" indent="-514350">
              <a:buFont typeface="+mj-lt"/>
              <a:buAutoNum type="arabicPeriod"/>
            </a:pPr>
            <a:r>
              <a:rPr lang="en-US" sz="3000" b="1" dirty="0">
                <a:solidFill>
                  <a:srgbClr val="215968"/>
                </a:solidFill>
              </a:rPr>
              <a:t>Childhood </a:t>
            </a:r>
            <a:r>
              <a:rPr lang="en-US" sz="3000" b="1" dirty="0" smtClean="0">
                <a:solidFill>
                  <a:srgbClr val="215968"/>
                </a:solidFill>
              </a:rPr>
              <a:t>maltreatment: </a:t>
            </a:r>
            <a:r>
              <a:rPr lang="en-US" sz="2600" dirty="0" smtClean="0">
                <a:solidFill>
                  <a:srgbClr val="AA0F54"/>
                </a:solidFill>
              </a:rPr>
              <a:t>Severe-Extreme*</a:t>
            </a:r>
            <a:endParaRPr lang="en-US" sz="2600" dirty="0">
              <a:solidFill>
                <a:srgbClr val="AA0F54"/>
              </a:solidFill>
            </a:endParaRPr>
          </a:p>
        </p:txBody>
      </p:sp>
      <p:sp>
        <p:nvSpPr>
          <p:cNvPr id="7" name="Rectangle 6"/>
          <p:cNvSpPr/>
          <p:nvPr/>
        </p:nvSpPr>
        <p:spPr>
          <a:xfrm>
            <a:off x="1235676" y="2446638"/>
            <a:ext cx="2323070" cy="1692876"/>
          </a:xfrm>
          <a:prstGeom prst="rect">
            <a:avLst/>
          </a:prstGeom>
          <a:solidFill>
            <a:srgbClr val="AA0F54">
              <a:alpha val="80000"/>
            </a:srgb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t>KIDS COMPANY:</a:t>
            </a:r>
          </a:p>
          <a:p>
            <a:pPr algn="ctr"/>
            <a:endParaRPr lang="en-GB" dirty="0" smtClean="0"/>
          </a:p>
          <a:p>
            <a:pPr algn="ctr"/>
            <a:r>
              <a:rPr lang="en-GB" sz="3600" b="1" dirty="0" smtClean="0"/>
              <a:t>38%</a:t>
            </a:r>
            <a:endParaRPr lang="en-US" sz="3600" b="1" dirty="0"/>
          </a:p>
        </p:txBody>
      </p:sp>
      <p:sp>
        <p:nvSpPr>
          <p:cNvPr id="8" name="Rectangle 7"/>
          <p:cNvSpPr/>
          <p:nvPr/>
        </p:nvSpPr>
        <p:spPr>
          <a:xfrm>
            <a:off x="5552304" y="2450758"/>
            <a:ext cx="2323070" cy="1692876"/>
          </a:xfrm>
          <a:prstGeom prst="rect">
            <a:avLst/>
          </a:prstGeom>
          <a:solidFill>
            <a:srgbClr val="64B7CE">
              <a:alpha val="80000"/>
            </a:srgb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t>COMPARISON:</a:t>
            </a:r>
          </a:p>
          <a:p>
            <a:pPr algn="ctr"/>
            <a:endParaRPr lang="en-GB" dirty="0" smtClean="0"/>
          </a:p>
          <a:p>
            <a:pPr algn="ctr"/>
            <a:r>
              <a:rPr lang="en-GB" sz="3600" b="1" dirty="0" smtClean="0"/>
              <a:t>8%</a:t>
            </a:r>
            <a:endParaRPr lang="en-US" sz="3600" b="1" dirty="0"/>
          </a:p>
        </p:txBody>
      </p:sp>
      <p:sp>
        <p:nvSpPr>
          <p:cNvPr id="9" name="TextBox 8"/>
          <p:cNvSpPr txBox="1"/>
          <p:nvPr/>
        </p:nvSpPr>
        <p:spPr>
          <a:xfrm>
            <a:off x="4238368" y="3052119"/>
            <a:ext cx="667264" cy="523220"/>
          </a:xfrm>
          <a:prstGeom prst="rect">
            <a:avLst/>
          </a:prstGeom>
          <a:noFill/>
        </p:spPr>
        <p:txBody>
          <a:bodyPr wrap="square" rtlCol="0">
            <a:spAutoFit/>
          </a:bodyPr>
          <a:lstStyle/>
          <a:p>
            <a:r>
              <a:rPr lang="en-GB" sz="2800" dirty="0" smtClean="0"/>
              <a:t>VS. </a:t>
            </a:r>
            <a:endParaRPr lang="en-US" sz="2800" dirty="0"/>
          </a:p>
        </p:txBody>
      </p:sp>
      <p:sp>
        <p:nvSpPr>
          <p:cNvPr id="11" name="TextBox 10"/>
          <p:cNvSpPr txBox="1"/>
          <p:nvPr/>
        </p:nvSpPr>
        <p:spPr>
          <a:xfrm>
            <a:off x="420585" y="6160653"/>
            <a:ext cx="6644236" cy="369332"/>
          </a:xfrm>
          <a:prstGeom prst="rect">
            <a:avLst/>
          </a:prstGeom>
          <a:noFill/>
        </p:spPr>
        <p:txBody>
          <a:bodyPr wrap="square" rtlCol="0">
            <a:spAutoFit/>
          </a:bodyPr>
          <a:lstStyle/>
          <a:p>
            <a:r>
              <a:rPr lang="en-US" b="1" dirty="0" smtClean="0">
                <a:solidFill>
                  <a:schemeClr val="accent5">
                    <a:lumMod val="50000"/>
                  </a:schemeClr>
                </a:solidFill>
              </a:rPr>
              <a:t>*Statistically significant difference </a:t>
            </a:r>
            <a:r>
              <a:rPr lang="en-US" dirty="0">
                <a:solidFill>
                  <a:srgbClr val="000000"/>
                </a:solidFill>
              </a:rPr>
              <a:t>= </a:t>
            </a:r>
            <a:r>
              <a:rPr lang="en-US" i="1" dirty="0"/>
              <a:t>p</a:t>
            </a:r>
            <a:r>
              <a:rPr lang="en-US" dirty="0"/>
              <a:t> &lt; </a:t>
            </a:r>
            <a:r>
              <a:rPr lang="en-US" dirty="0" smtClean="0"/>
              <a:t>.001</a:t>
            </a:r>
            <a:endParaRPr lang="en-US" dirty="0"/>
          </a:p>
        </p:txBody>
      </p:sp>
    </p:spTree>
    <p:extLst>
      <p:ext uri="{BB962C8B-B14F-4D97-AF65-F5344CB8AC3E}">
        <p14:creationId xmlns:p14="http://schemas.microsoft.com/office/powerpoint/2010/main" val="22844658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200792" cy="553998"/>
          </a:xfrm>
          <a:prstGeom prst="rect">
            <a:avLst/>
          </a:prstGeom>
        </p:spPr>
        <p:txBody>
          <a:bodyPr wrap="square">
            <a:spAutoFit/>
          </a:bodyPr>
          <a:lstStyle/>
          <a:p>
            <a:pPr marL="514350" indent="-514350">
              <a:buFont typeface="+mj-lt"/>
              <a:buAutoNum type="arabicPeriod"/>
            </a:pPr>
            <a:r>
              <a:rPr lang="en-US" sz="3000" b="1" dirty="0">
                <a:solidFill>
                  <a:srgbClr val="215968"/>
                </a:solidFill>
              </a:rPr>
              <a:t>Childhood </a:t>
            </a:r>
            <a:r>
              <a:rPr lang="en-US" sz="3000" b="1" dirty="0" smtClean="0">
                <a:solidFill>
                  <a:srgbClr val="215968"/>
                </a:solidFill>
              </a:rPr>
              <a:t>maltreatment: </a:t>
            </a:r>
            <a:r>
              <a:rPr lang="en-US" sz="2600" dirty="0" smtClean="0">
                <a:solidFill>
                  <a:srgbClr val="AA0F54"/>
                </a:solidFill>
              </a:rPr>
              <a:t>Severe-Extreme*</a:t>
            </a:r>
            <a:endParaRPr lang="en-US" sz="2600" dirty="0">
              <a:solidFill>
                <a:srgbClr val="AA0F54"/>
              </a:solidFill>
            </a:endParaRPr>
          </a:p>
        </p:txBody>
      </p:sp>
      <p:graphicFrame>
        <p:nvGraphicFramePr>
          <p:cNvPr id="6" name="Chart 5"/>
          <p:cNvGraphicFramePr>
            <a:graphicFrameLocks/>
          </p:cNvGraphicFramePr>
          <p:nvPr>
            <p:extLst>
              <p:ext uri="{D42A27DB-BD31-4B8C-83A1-F6EECF244321}">
                <p14:modId xmlns:p14="http://schemas.microsoft.com/office/powerpoint/2010/main" val="1216150643"/>
              </p:ext>
            </p:extLst>
          </p:nvPr>
        </p:nvGraphicFramePr>
        <p:xfrm>
          <a:off x="585849" y="1609886"/>
          <a:ext cx="7775223" cy="442967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20585" y="6160653"/>
            <a:ext cx="6644236" cy="369332"/>
          </a:xfrm>
          <a:prstGeom prst="rect">
            <a:avLst/>
          </a:prstGeom>
          <a:noFill/>
        </p:spPr>
        <p:txBody>
          <a:bodyPr wrap="square" rtlCol="0">
            <a:spAutoFit/>
          </a:bodyPr>
          <a:lstStyle/>
          <a:p>
            <a:r>
              <a:rPr lang="en-US" b="1" dirty="0" smtClean="0">
                <a:solidFill>
                  <a:schemeClr val="accent5">
                    <a:lumMod val="50000"/>
                  </a:schemeClr>
                </a:solidFill>
              </a:rPr>
              <a:t>*</a:t>
            </a:r>
            <a:r>
              <a:rPr lang="en-US" b="1" u="sng" dirty="0" smtClean="0">
                <a:solidFill>
                  <a:schemeClr val="accent5">
                    <a:lumMod val="50000"/>
                  </a:schemeClr>
                </a:solidFill>
              </a:rPr>
              <a:t>All</a:t>
            </a:r>
            <a:r>
              <a:rPr lang="en-US" b="1" dirty="0" smtClean="0">
                <a:solidFill>
                  <a:schemeClr val="accent5">
                    <a:lumMod val="50000"/>
                  </a:schemeClr>
                </a:solidFill>
              </a:rPr>
              <a:t> group </a:t>
            </a:r>
            <a:r>
              <a:rPr lang="en-US" b="1" dirty="0">
                <a:solidFill>
                  <a:schemeClr val="accent5">
                    <a:lumMod val="50000"/>
                  </a:schemeClr>
                </a:solidFill>
              </a:rPr>
              <a:t>differences statistically significant </a:t>
            </a:r>
            <a:r>
              <a:rPr lang="en-US" dirty="0">
                <a:solidFill>
                  <a:srgbClr val="000000"/>
                </a:solidFill>
              </a:rPr>
              <a:t>= </a:t>
            </a:r>
            <a:r>
              <a:rPr lang="en-US" i="1" dirty="0"/>
              <a:t>p</a:t>
            </a:r>
            <a:r>
              <a:rPr lang="en-US" dirty="0"/>
              <a:t> &lt; </a:t>
            </a:r>
            <a:r>
              <a:rPr lang="en-US" dirty="0" smtClean="0"/>
              <a:t>.01</a:t>
            </a:r>
            <a:endParaRPr lang="en-US" dirty="0"/>
          </a:p>
        </p:txBody>
      </p:sp>
    </p:spTree>
    <p:extLst>
      <p:ext uri="{BB962C8B-B14F-4D97-AF65-F5344CB8AC3E}">
        <p14:creationId xmlns:p14="http://schemas.microsoft.com/office/powerpoint/2010/main" val="17034376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755947" y="3190492"/>
            <a:ext cx="7865263" cy="646331"/>
          </a:xfrm>
          <a:prstGeom prst="rect">
            <a:avLst/>
          </a:prstGeom>
        </p:spPr>
        <p:txBody>
          <a:bodyPr wrap="square">
            <a:spAutoFit/>
          </a:bodyPr>
          <a:lstStyle/>
          <a:p>
            <a:pPr algn="ctr"/>
            <a:r>
              <a:rPr lang="en-US" sz="3600" b="1" dirty="0" smtClean="0">
                <a:solidFill>
                  <a:srgbClr val="AA0F54"/>
                </a:solidFill>
              </a:rPr>
              <a:t>Community violence exposure</a:t>
            </a:r>
            <a:endParaRPr lang="en-US" sz="3600" dirty="0">
              <a:solidFill>
                <a:srgbClr val="AA0F54"/>
              </a:solidFill>
            </a:endParaRPr>
          </a:p>
        </p:txBody>
      </p:sp>
    </p:spTree>
    <p:extLst>
      <p:ext uri="{BB962C8B-B14F-4D97-AF65-F5344CB8AC3E}">
        <p14:creationId xmlns:p14="http://schemas.microsoft.com/office/powerpoint/2010/main" val="9465202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355633" cy="553998"/>
          </a:xfrm>
          <a:prstGeom prst="rect">
            <a:avLst/>
          </a:prstGeom>
        </p:spPr>
        <p:txBody>
          <a:bodyPr wrap="square">
            <a:spAutoFit/>
          </a:bodyPr>
          <a:lstStyle/>
          <a:p>
            <a:r>
              <a:rPr lang="en-US" sz="3000" b="1" dirty="0" smtClean="0">
                <a:solidFill>
                  <a:srgbClr val="215968"/>
                </a:solidFill>
              </a:rPr>
              <a:t>2. Community violence exposure: </a:t>
            </a:r>
            <a:r>
              <a:rPr lang="en-US" sz="2600" dirty="0" smtClean="0">
                <a:solidFill>
                  <a:srgbClr val="AA0F54"/>
                </a:solidFill>
              </a:rPr>
              <a:t>Any exposure*</a:t>
            </a:r>
            <a:endParaRPr lang="en-US" sz="3000" dirty="0"/>
          </a:p>
        </p:txBody>
      </p:sp>
      <p:sp>
        <p:nvSpPr>
          <p:cNvPr id="4" name="Rectangle 3"/>
          <p:cNvSpPr/>
          <p:nvPr/>
        </p:nvSpPr>
        <p:spPr>
          <a:xfrm>
            <a:off x="1235676" y="2446638"/>
            <a:ext cx="2323070" cy="1692876"/>
          </a:xfrm>
          <a:prstGeom prst="rect">
            <a:avLst/>
          </a:prstGeom>
          <a:solidFill>
            <a:srgbClr val="AA0F54">
              <a:alpha val="80000"/>
            </a:srgb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t>KIDS COMPANY:</a:t>
            </a:r>
          </a:p>
          <a:p>
            <a:pPr algn="ctr"/>
            <a:endParaRPr lang="en-GB" dirty="0" smtClean="0"/>
          </a:p>
          <a:p>
            <a:pPr algn="ctr"/>
            <a:r>
              <a:rPr lang="en-GB" sz="3600" b="1" dirty="0" smtClean="0"/>
              <a:t>98%</a:t>
            </a:r>
            <a:endParaRPr lang="en-US" sz="3600" b="1" dirty="0"/>
          </a:p>
        </p:txBody>
      </p:sp>
      <p:sp>
        <p:nvSpPr>
          <p:cNvPr id="5" name="Rectangle 4"/>
          <p:cNvSpPr/>
          <p:nvPr/>
        </p:nvSpPr>
        <p:spPr>
          <a:xfrm>
            <a:off x="5552304" y="2450758"/>
            <a:ext cx="2323070" cy="1692876"/>
          </a:xfrm>
          <a:prstGeom prst="rect">
            <a:avLst/>
          </a:prstGeom>
          <a:solidFill>
            <a:srgbClr val="64B7CE">
              <a:alpha val="80000"/>
            </a:srgb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t>COMPARISON:</a:t>
            </a:r>
          </a:p>
          <a:p>
            <a:pPr algn="ctr"/>
            <a:endParaRPr lang="en-GB" dirty="0" smtClean="0"/>
          </a:p>
          <a:p>
            <a:pPr algn="ctr"/>
            <a:r>
              <a:rPr lang="en-GB" sz="3600" b="1" dirty="0" smtClean="0"/>
              <a:t>95%</a:t>
            </a:r>
            <a:endParaRPr lang="en-US" sz="3600" b="1" dirty="0"/>
          </a:p>
        </p:txBody>
      </p:sp>
      <p:sp>
        <p:nvSpPr>
          <p:cNvPr id="6" name="TextBox 5"/>
          <p:cNvSpPr txBox="1"/>
          <p:nvPr/>
        </p:nvSpPr>
        <p:spPr>
          <a:xfrm>
            <a:off x="4238368" y="3052119"/>
            <a:ext cx="667264" cy="523220"/>
          </a:xfrm>
          <a:prstGeom prst="rect">
            <a:avLst/>
          </a:prstGeom>
          <a:noFill/>
        </p:spPr>
        <p:txBody>
          <a:bodyPr wrap="square" rtlCol="0">
            <a:spAutoFit/>
          </a:bodyPr>
          <a:lstStyle/>
          <a:p>
            <a:r>
              <a:rPr lang="en-GB" sz="2800" dirty="0" smtClean="0"/>
              <a:t>VS. </a:t>
            </a:r>
            <a:endParaRPr lang="en-US" sz="2800" dirty="0"/>
          </a:p>
        </p:txBody>
      </p:sp>
      <p:sp>
        <p:nvSpPr>
          <p:cNvPr id="7" name="TextBox 6"/>
          <p:cNvSpPr txBox="1"/>
          <p:nvPr/>
        </p:nvSpPr>
        <p:spPr>
          <a:xfrm>
            <a:off x="420585" y="6160653"/>
            <a:ext cx="6644236" cy="369332"/>
          </a:xfrm>
          <a:prstGeom prst="rect">
            <a:avLst/>
          </a:prstGeom>
          <a:noFill/>
        </p:spPr>
        <p:txBody>
          <a:bodyPr wrap="square" rtlCol="0">
            <a:spAutoFit/>
          </a:bodyPr>
          <a:lstStyle/>
          <a:p>
            <a:r>
              <a:rPr lang="en-US" b="1" dirty="0" smtClean="0">
                <a:solidFill>
                  <a:schemeClr val="accent5">
                    <a:lumMod val="50000"/>
                  </a:schemeClr>
                </a:solidFill>
              </a:rPr>
              <a:t>*Difference not significant</a:t>
            </a:r>
            <a:endParaRPr lang="en-US" dirty="0"/>
          </a:p>
        </p:txBody>
      </p:sp>
    </p:spTree>
    <p:extLst>
      <p:ext uri="{BB962C8B-B14F-4D97-AF65-F5344CB8AC3E}">
        <p14:creationId xmlns:p14="http://schemas.microsoft.com/office/powerpoint/2010/main" val="20118078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200792" cy="553998"/>
          </a:xfrm>
          <a:prstGeom prst="rect">
            <a:avLst/>
          </a:prstGeom>
        </p:spPr>
        <p:txBody>
          <a:bodyPr wrap="square">
            <a:spAutoFit/>
          </a:bodyPr>
          <a:lstStyle/>
          <a:p>
            <a:r>
              <a:rPr lang="en-US" sz="3000" b="1" dirty="0" smtClean="0">
                <a:solidFill>
                  <a:srgbClr val="215968"/>
                </a:solidFill>
              </a:rPr>
              <a:t>2. Community violence exposure: </a:t>
            </a:r>
            <a:r>
              <a:rPr lang="en-US" sz="2600" dirty="0" smtClean="0">
                <a:solidFill>
                  <a:srgbClr val="AA0F54"/>
                </a:solidFill>
              </a:rPr>
              <a:t>Any exposure*</a:t>
            </a:r>
            <a:endParaRPr lang="en-US" sz="2600" dirty="0"/>
          </a:p>
        </p:txBody>
      </p:sp>
      <p:graphicFrame>
        <p:nvGraphicFramePr>
          <p:cNvPr id="4" name="Chart 3"/>
          <p:cNvGraphicFramePr>
            <a:graphicFrameLocks/>
          </p:cNvGraphicFramePr>
          <p:nvPr>
            <p:extLst>
              <p:ext uri="{D42A27DB-BD31-4B8C-83A1-F6EECF244321}">
                <p14:modId xmlns:p14="http://schemas.microsoft.com/office/powerpoint/2010/main" val="355384275"/>
              </p:ext>
            </p:extLst>
          </p:nvPr>
        </p:nvGraphicFramePr>
        <p:xfrm>
          <a:off x="536222" y="1849774"/>
          <a:ext cx="7718777" cy="406278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24729" y="6160653"/>
            <a:ext cx="8555989" cy="369332"/>
          </a:xfrm>
          <a:prstGeom prst="rect">
            <a:avLst/>
          </a:prstGeom>
          <a:noFill/>
        </p:spPr>
        <p:txBody>
          <a:bodyPr wrap="square" rtlCol="0">
            <a:spAutoFit/>
          </a:bodyPr>
          <a:lstStyle/>
          <a:p>
            <a:r>
              <a:rPr lang="en-US" b="1" dirty="0" smtClean="0">
                <a:solidFill>
                  <a:schemeClr val="accent5">
                    <a:lumMod val="50000"/>
                  </a:schemeClr>
                </a:solidFill>
              </a:rPr>
              <a:t>*Group </a:t>
            </a:r>
            <a:r>
              <a:rPr lang="en-US" b="1" dirty="0">
                <a:solidFill>
                  <a:schemeClr val="accent5">
                    <a:lumMod val="50000"/>
                  </a:schemeClr>
                </a:solidFill>
              </a:rPr>
              <a:t>differences </a:t>
            </a:r>
            <a:r>
              <a:rPr lang="en-US" b="1" dirty="0" smtClean="0">
                <a:solidFill>
                  <a:schemeClr val="accent5">
                    <a:lumMod val="50000"/>
                  </a:schemeClr>
                </a:solidFill>
              </a:rPr>
              <a:t> for </a:t>
            </a:r>
            <a:r>
              <a:rPr lang="en-US" b="1" u="sng" dirty="0" smtClean="0">
                <a:solidFill>
                  <a:schemeClr val="accent5">
                    <a:lumMod val="50000"/>
                  </a:schemeClr>
                </a:solidFill>
              </a:rPr>
              <a:t>witnessing</a:t>
            </a:r>
            <a:r>
              <a:rPr lang="en-US" b="1" dirty="0" smtClean="0">
                <a:solidFill>
                  <a:schemeClr val="accent5">
                    <a:lumMod val="50000"/>
                  </a:schemeClr>
                </a:solidFill>
              </a:rPr>
              <a:t> and </a:t>
            </a:r>
            <a:r>
              <a:rPr lang="en-US" b="1" u="sng" dirty="0" smtClean="0">
                <a:solidFill>
                  <a:schemeClr val="accent5">
                    <a:lumMod val="50000"/>
                  </a:schemeClr>
                </a:solidFill>
              </a:rPr>
              <a:t>victimization</a:t>
            </a:r>
            <a:r>
              <a:rPr lang="en-US" b="1" dirty="0" smtClean="0">
                <a:solidFill>
                  <a:schemeClr val="accent5">
                    <a:lumMod val="50000"/>
                  </a:schemeClr>
                </a:solidFill>
              </a:rPr>
              <a:t> statistically </a:t>
            </a:r>
            <a:r>
              <a:rPr lang="en-US" b="1" dirty="0">
                <a:solidFill>
                  <a:schemeClr val="accent5">
                    <a:lumMod val="50000"/>
                  </a:schemeClr>
                </a:solidFill>
              </a:rPr>
              <a:t>significant </a:t>
            </a:r>
            <a:r>
              <a:rPr lang="en-US" dirty="0">
                <a:solidFill>
                  <a:srgbClr val="000000"/>
                </a:solidFill>
              </a:rPr>
              <a:t>= </a:t>
            </a:r>
            <a:r>
              <a:rPr lang="en-US" i="1" dirty="0" smtClean="0"/>
              <a:t>p</a:t>
            </a:r>
            <a:r>
              <a:rPr lang="en-US" dirty="0" smtClean="0"/>
              <a:t> </a:t>
            </a:r>
            <a:r>
              <a:rPr lang="en-US" dirty="0"/>
              <a:t>&lt; </a:t>
            </a:r>
            <a:r>
              <a:rPr lang="en-US" dirty="0" smtClean="0"/>
              <a:t>.01</a:t>
            </a:r>
            <a:endParaRPr lang="en-US" sz="1400" dirty="0"/>
          </a:p>
        </p:txBody>
      </p:sp>
      <p:sp>
        <p:nvSpPr>
          <p:cNvPr id="6" name="Left Brace 5"/>
          <p:cNvSpPr/>
          <p:nvPr/>
        </p:nvSpPr>
        <p:spPr>
          <a:xfrm rot="5400000">
            <a:off x="2419640" y="1527011"/>
            <a:ext cx="189170" cy="1176405"/>
          </a:xfrm>
          <a:prstGeom prst="leftBrace">
            <a:avLst/>
          </a:prstGeom>
          <a:ln>
            <a:solidFill>
              <a:schemeClr val="accent5">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TextBox 6"/>
          <p:cNvSpPr txBox="1"/>
          <p:nvPr/>
        </p:nvSpPr>
        <p:spPr>
          <a:xfrm>
            <a:off x="2286004" y="1642544"/>
            <a:ext cx="576943" cy="369332"/>
          </a:xfrm>
          <a:prstGeom prst="rect">
            <a:avLst/>
          </a:prstGeom>
          <a:noFill/>
        </p:spPr>
        <p:txBody>
          <a:bodyPr wrap="square" rtlCol="0">
            <a:spAutoFit/>
          </a:bodyPr>
          <a:lstStyle/>
          <a:p>
            <a:r>
              <a:rPr lang="en-GB" i="1" dirty="0" smtClean="0">
                <a:solidFill>
                  <a:schemeClr val="accent5">
                    <a:lumMod val="50000"/>
                  </a:schemeClr>
                </a:solidFill>
              </a:rPr>
              <a:t>n.s. </a:t>
            </a:r>
            <a:endParaRPr lang="en-US" i="1" dirty="0">
              <a:solidFill>
                <a:schemeClr val="accent5">
                  <a:lumMod val="50000"/>
                </a:schemeClr>
              </a:solidFill>
            </a:endParaRPr>
          </a:p>
        </p:txBody>
      </p:sp>
    </p:spTree>
    <p:extLst>
      <p:ext uri="{BB962C8B-B14F-4D97-AF65-F5344CB8AC3E}">
        <p14:creationId xmlns:p14="http://schemas.microsoft.com/office/powerpoint/2010/main" val="16370131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200792" cy="553998"/>
          </a:xfrm>
          <a:prstGeom prst="rect">
            <a:avLst/>
          </a:prstGeom>
        </p:spPr>
        <p:txBody>
          <a:bodyPr wrap="square">
            <a:spAutoFit/>
          </a:bodyPr>
          <a:lstStyle/>
          <a:p>
            <a:r>
              <a:rPr lang="en-US" sz="3000" b="1" dirty="0" smtClean="0">
                <a:solidFill>
                  <a:srgbClr val="215968"/>
                </a:solidFill>
              </a:rPr>
              <a:t>2. Community violence exposure: </a:t>
            </a:r>
            <a:r>
              <a:rPr lang="en-US" sz="2600" dirty="0" smtClean="0">
                <a:solidFill>
                  <a:srgbClr val="AA0F54"/>
                </a:solidFill>
              </a:rPr>
              <a:t>Severe acts*</a:t>
            </a:r>
            <a:endParaRPr lang="en-US" sz="2600" dirty="0"/>
          </a:p>
        </p:txBody>
      </p:sp>
      <p:sp>
        <p:nvSpPr>
          <p:cNvPr id="7" name="TextBox 6"/>
          <p:cNvSpPr txBox="1"/>
          <p:nvPr/>
        </p:nvSpPr>
        <p:spPr>
          <a:xfrm>
            <a:off x="431478" y="6160653"/>
            <a:ext cx="6295893" cy="369332"/>
          </a:xfrm>
          <a:prstGeom prst="rect">
            <a:avLst/>
          </a:prstGeom>
          <a:noFill/>
        </p:spPr>
        <p:txBody>
          <a:bodyPr wrap="square" rtlCol="0">
            <a:spAutoFit/>
          </a:bodyPr>
          <a:lstStyle/>
          <a:p>
            <a:r>
              <a:rPr lang="en-US" b="1" dirty="0" smtClean="0">
                <a:solidFill>
                  <a:schemeClr val="accent5">
                    <a:lumMod val="50000"/>
                  </a:schemeClr>
                </a:solidFill>
              </a:rPr>
              <a:t>* </a:t>
            </a:r>
            <a:r>
              <a:rPr lang="en-US" b="1" u="sng" dirty="0" smtClean="0">
                <a:solidFill>
                  <a:schemeClr val="accent5">
                    <a:lumMod val="50000"/>
                  </a:schemeClr>
                </a:solidFill>
              </a:rPr>
              <a:t>All</a:t>
            </a:r>
            <a:r>
              <a:rPr lang="en-US" b="1" dirty="0" smtClean="0">
                <a:solidFill>
                  <a:schemeClr val="accent5">
                    <a:lumMod val="50000"/>
                  </a:schemeClr>
                </a:solidFill>
              </a:rPr>
              <a:t> group </a:t>
            </a:r>
            <a:r>
              <a:rPr lang="en-US" b="1" dirty="0">
                <a:solidFill>
                  <a:schemeClr val="accent5">
                    <a:lumMod val="50000"/>
                  </a:schemeClr>
                </a:solidFill>
              </a:rPr>
              <a:t>differences statistically significant </a:t>
            </a:r>
            <a:r>
              <a:rPr lang="en-US" dirty="0">
                <a:solidFill>
                  <a:srgbClr val="000000"/>
                </a:solidFill>
              </a:rPr>
              <a:t>= </a:t>
            </a:r>
            <a:r>
              <a:rPr lang="en-US" i="1" dirty="0"/>
              <a:t>p</a:t>
            </a:r>
            <a:r>
              <a:rPr lang="en-US" dirty="0"/>
              <a:t> &lt; .001</a:t>
            </a:r>
          </a:p>
        </p:txBody>
      </p:sp>
      <p:graphicFrame>
        <p:nvGraphicFramePr>
          <p:cNvPr id="15" name="Chart 14"/>
          <p:cNvGraphicFramePr/>
          <p:nvPr/>
        </p:nvGraphicFramePr>
        <p:xfrm>
          <a:off x="902043" y="1609886"/>
          <a:ext cx="7409401" cy="39093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708314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755947" y="3190492"/>
            <a:ext cx="7865263" cy="646331"/>
          </a:xfrm>
          <a:prstGeom prst="rect">
            <a:avLst/>
          </a:prstGeom>
        </p:spPr>
        <p:txBody>
          <a:bodyPr wrap="square">
            <a:spAutoFit/>
          </a:bodyPr>
          <a:lstStyle/>
          <a:p>
            <a:pPr algn="ctr"/>
            <a:r>
              <a:rPr lang="en-US" sz="3600" b="1" dirty="0" smtClean="0">
                <a:solidFill>
                  <a:srgbClr val="AA0F54"/>
                </a:solidFill>
              </a:rPr>
              <a:t>Single vs. Multi-type</a:t>
            </a:r>
            <a:endParaRPr lang="en-US" sz="3600" dirty="0">
              <a:solidFill>
                <a:srgbClr val="AA0F54"/>
              </a:solidFill>
            </a:endParaRPr>
          </a:p>
        </p:txBody>
      </p:sp>
    </p:spTree>
    <p:extLst>
      <p:ext uri="{BB962C8B-B14F-4D97-AF65-F5344CB8AC3E}">
        <p14:creationId xmlns:p14="http://schemas.microsoft.com/office/powerpoint/2010/main" val="9465202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200792" cy="553998"/>
          </a:xfrm>
          <a:prstGeom prst="rect">
            <a:avLst/>
          </a:prstGeom>
        </p:spPr>
        <p:txBody>
          <a:bodyPr wrap="square">
            <a:spAutoFit/>
          </a:bodyPr>
          <a:lstStyle/>
          <a:p>
            <a:pPr marL="514350" indent="-514350"/>
            <a:r>
              <a:rPr lang="en-US" sz="3000" b="1" dirty="0" smtClean="0">
                <a:solidFill>
                  <a:srgbClr val="215968"/>
                </a:solidFill>
              </a:rPr>
              <a:t>3. Single vs. Multi-type: </a:t>
            </a:r>
            <a:r>
              <a:rPr lang="en-US" sz="2600" dirty="0" smtClean="0">
                <a:solidFill>
                  <a:srgbClr val="AA0F54"/>
                </a:solidFill>
              </a:rPr>
              <a:t>Childhood maltreatment</a:t>
            </a:r>
            <a:endParaRPr lang="en-US" sz="2600" dirty="0">
              <a:solidFill>
                <a:srgbClr val="AA0F54"/>
              </a:solidFill>
            </a:endParaRPr>
          </a:p>
        </p:txBody>
      </p:sp>
      <p:graphicFrame>
        <p:nvGraphicFramePr>
          <p:cNvPr id="7" name="Chart 6"/>
          <p:cNvGraphicFramePr>
            <a:graphicFrameLocks/>
          </p:cNvGraphicFramePr>
          <p:nvPr>
            <p:extLst>
              <p:ext uri="{D42A27DB-BD31-4B8C-83A1-F6EECF244321}">
                <p14:modId xmlns:p14="http://schemas.microsoft.com/office/powerpoint/2010/main" val="4260034384"/>
              </p:ext>
            </p:extLst>
          </p:nvPr>
        </p:nvGraphicFramePr>
        <p:xfrm>
          <a:off x="725393" y="1666329"/>
          <a:ext cx="7896496" cy="4586113"/>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592667" y="6011333"/>
            <a:ext cx="8029222" cy="646331"/>
          </a:xfrm>
          <a:prstGeom prst="rect">
            <a:avLst/>
          </a:prstGeom>
          <a:noFill/>
        </p:spPr>
        <p:txBody>
          <a:bodyPr wrap="square" rtlCol="0">
            <a:spAutoFit/>
          </a:bodyPr>
          <a:lstStyle/>
          <a:p>
            <a:r>
              <a:rPr lang="en-US" b="1" dirty="0" smtClean="0">
                <a:solidFill>
                  <a:schemeClr val="accent5">
                    <a:lumMod val="50000"/>
                  </a:schemeClr>
                </a:solidFill>
              </a:rPr>
              <a:t>Participants with experience of </a:t>
            </a:r>
            <a:r>
              <a:rPr lang="en-US" b="1" u="sng" dirty="0" smtClean="0">
                <a:solidFill>
                  <a:schemeClr val="accent5">
                    <a:lumMod val="50000"/>
                  </a:schemeClr>
                </a:solidFill>
              </a:rPr>
              <a:t>maltreatment</a:t>
            </a:r>
            <a:r>
              <a:rPr lang="en-US" b="1" dirty="0" smtClean="0">
                <a:solidFill>
                  <a:schemeClr val="accent5">
                    <a:lumMod val="50000"/>
                  </a:schemeClr>
                </a:solidFill>
              </a:rPr>
              <a:t> </a:t>
            </a:r>
            <a:r>
              <a:rPr lang="en-US" dirty="0" smtClean="0"/>
              <a:t>(68% </a:t>
            </a:r>
            <a:r>
              <a:rPr lang="en-US" dirty="0"/>
              <a:t>of sample; N = </a:t>
            </a:r>
            <a:r>
              <a:rPr lang="en-US" dirty="0" smtClean="0"/>
              <a:t>139) </a:t>
            </a:r>
            <a:endParaRPr lang="en-US" dirty="0"/>
          </a:p>
          <a:p>
            <a:endParaRPr lang="en-US" dirty="0"/>
          </a:p>
        </p:txBody>
      </p:sp>
    </p:spTree>
    <p:extLst>
      <p:ext uri="{BB962C8B-B14F-4D97-AF65-F5344CB8AC3E}">
        <p14:creationId xmlns:p14="http://schemas.microsoft.com/office/powerpoint/2010/main" val="11410959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610014" cy="553998"/>
          </a:xfrm>
          <a:prstGeom prst="rect">
            <a:avLst/>
          </a:prstGeom>
        </p:spPr>
        <p:txBody>
          <a:bodyPr wrap="square">
            <a:spAutoFit/>
          </a:bodyPr>
          <a:lstStyle/>
          <a:p>
            <a:r>
              <a:rPr lang="en-US" sz="3000" b="1" dirty="0" smtClean="0">
                <a:solidFill>
                  <a:srgbClr val="215968"/>
                </a:solidFill>
              </a:rPr>
              <a:t>3. Single vs. Multi-type: </a:t>
            </a:r>
            <a:r>
              <a:rPr lang="en-US" sz="2600" dirty="0" smtClean="0">
                <a:solidFill>
                  <a:srgbClr val="AA0F54"/>
                </a:solidFill>
              </a:rPr>
              <a:t>Community violence exposure</a:t>
            </a:r>
            <a:endParaRPr lang="en-US" sz="2600" dirty="0"/>
          </a:p>
        </p:txBody>
      </p:sp>
      <p:graphicFrame>
        <p:nvGraphicFramePr>
          <p:cNvPr id="8" name="Chart 7"/>
          <p:cNvGraphicFramePr>
            <a:graphicFrameLocks/>
          </p:cNvGraphicFramePr>
          <p:nvPr>
            <p:extLst>
              <p:ext uri="{D42A27DB-BD31-4B8C-83A1-F6EECF244321}">
                <p14:modId xmlns:p14="http://schemas.microsoft.com/office/powerpoint/2010/main" val="1217152687"/>
              </p:ext>
            </p:extLst>
          </p:nvPr>
        </p:nvGraphicFramePr>
        <p:xfrm>
          <a:off x="762000" y="1778001"/>
          <a:ext cx="7055556" cy="389466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592667" y="6011333"/>
            <a:ext cx="8029222" cy="646331"/>
          </a:xfrm>
          <a:prstGeom prst="rect">
            <a:avLst/>
          </a:prstGeom>
          <a:noFill/>
        </p:spPr>
        <p:txBody>
          <a:bodyPr wrap="square" rtlCol="0">
            <a:spAutoFit/>
          </a:bodyPr>
          <a:lstStyle/>
          <a:p>
            <a:r>
              <a:rPr lang="en-US" b="1" dirty="0" smtClean="0">
                <a:solidFill>
                  <a:srgbClr val="215968"/>
                </a:solidFill>
              </a:rPr>
              <a:t>Participants </a:t>
            </a:r>
            <a:r>
              <a:rPr lang="en-US" b="1" dirty="0">
                <a:solidFill>
                  <a:srgbClr val="215968"/>
                </a:solidFill>
              </a:rPr>
              <a:t>with experience of </a:t>
            </a:r>
            <a:r>
              <a:rPr lang="en-US" b="1" u="sng" dirty="0" smtClean="0">
                <a:solidFill>
                  <a:srgbClr val="215968"/>
                </a:solidFill>
              </a:rPr>
              <a:t>community violence</a:t>
            </a:r>
            <a:r>
              <a:rPr lang="en-US" dirty="0" smtClean="0">
                <a:solidFill>
                  <a:srgbClr val="CA1266"/>
                </a:solidFill>
              </a:rPr>
              <a:t> </a:t>
            </a:r>
            <a:r>
              <a:rPr lang="en-US" dirty="0" smtClean="0"/>
              <a:t>(92% </a:t>
            </a:r>
            <a:r>
              <a:rPr lang="en-US" dirty="0"/>
              <a:t>of sample; N = </a:t>
            </a:r>
            <a:r>
              <a:rPr lang="en-US" dirty="0" smtClean="0"/>
              <a:t>187) </a:t>
            </a:r>
            <a:endParaRPr lang="en-US" dirty="0"/>
          </a:p>
          <a:p>
            <a:endParaRPr lang="en-US" dirty="0"/>
          </a:p>
        </p:txBody>
      </p:sp>
    </p:spTree>
    <p:extLst>
      <p:ext uri="{BB962C8B-B14F-4D97-AF65-F5344CB8AC3E}">
        <p14:creationId xmlns:p14="http://schemas.microsoft.com/office/powerpoint/2010/main" val="33404955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755947" y="3190492"/>
            <a:ext cx="7865263" cy="646331"/>
          </a:xfrm>
          <a:prstGeom prst="rect">
            <a:avLst/>
          </a:prstGeom>
        </p:spPr>
        <p:txBody>
          <a:bodyPr wrap="square">
            <a:spAutoFit/>
          </a:bodyPr>
          <a:lstStyle/>
          <a:p>
            <a:pPr algn="ctr"/>
            <a:r>
              <a:rPr lang="en-US" sz="3600" b="1" dirty="0" smtClean="0">
                <a:solidFill>
                  <a:srgbClr val="AA0F54"/>
                </a:solidFill>
              </a:rPr>
              <a:t>Degree of overlap</a:t>
            </a:r>
            <a:endParaRPr lang="en-US" sz="3600" dirty="0">
              <a:solidFill>
                <a:srgbClr val="AA0F54"/>
              </a:solidFill>
            </a:endParaRPr>
          </a:p>
        </p:txBody>
      </p:sp>
    </p:spTree>
    <p:extLst>
      <p:ext uri="{BB962C8B-B14F-4D97-AF65-F5344CB8AC3E}">
        <p14:creationId xmlns:p14="http://schemas.microsoft.com/office/powerpoint/2010/main" val="946520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001409"/>
            <a:ext cx="8426547" cy="4922581"/>
          </a:xfrm>
        </p:spPr>
        <p:txBody>
          <a:bodyPr>
            <a:normAutofit/>
          </a:bodyPr>
          <a:lstStyle/>
          <a:p>
            <a:r>
              <a:rPr lang="en-US" sz="3000" b="1" dirty="0" smtClean="0">
                <a:solidFill>
                  <a:schemeClr val="accent5">
                    <a:lumMod val="50000"/>
                  </a:schemeClr>
                </a:solidFill>
              </a:rPr>
              <a:t>Maltreatment prevalence</a:t>
            </a:r>
            <a:endParaRPr lang="en-US" sz="3000" b="1" dirty="0" smtClean="0">
              <a:solidFill>
                <a:srgbClr val="AA0F54"/>
              </a:solidFill>
            </a:endParaRPr>
          </a:p>
          <a:p>
            <a:pPr marL="0" indent="0">
              <a:buNone/>
            </a:pPr>
            <a:endParaRPr lang="en-US" sz="800" b="1" dirty="0" smtClean="0"/>
          </a:p>
          <a:p>
            <a:pPr marL="0" indent="0">
              <a:buNone/>
            </a:pPr>
            <a:endParaRPr lang="en-US" sz="800" b="1" dirty="0" smtClean="0"/>
          </a:p>
          <a:p>
            <a:pPr lvl="1">
              <a:buFont typeface="Wingdings" charset="2"/>
              <a:buChar char="§"/>
            </a:pPr>
            <a:r>
              <a:rPr lang="en-GB" sz="2200" dirty="0" smtClean="0"/>
              <a:t>Affects </a:t>
            </a:r>
            <a:r>
              <a:rPr lang="en-GB" sz="2200" dirty="0" smtClean="0">
                <a:solidFill>
                  <a:srgbClr val="AA0F54"/>
                </a:solidFill>
              </a:rPr>
              <a:t>millions</a:t>
            </a:r>
            <a:r>
              <a:rPr lang="en-GB" sz="2200" dirty="0" smtClean="0"/>
              <a:t> of children worldwide</a:t>
            </a:r>
            <a:endParaRPr lang="en-GB" sz="2200" dirty="0" smtClean="0">
              <a:solidFill>
                <a:srgbClr val="AA0F54"/>
              </a:solidFill>
            </a:endParaRPr>
          </a:p>
          <a:p>
            <a:pPr lvl="1">
              <a:buFont typeface="Wingdings" charset="2"/>
              <a:buChar char="§"/>
            </a:pPr>
            <a:endParaRPr lang="en-US" sz="2000" dirty="0" smtClean="0">
              <a:solidFill>
                <a:srgbClr val="AA0F54"/>
              </a:solidFill>
            </a:endParaRPr>
          </a:p>
          <a:p>
            <a:pPr lvl="1">
              <a:buFont typeface="Wingdings" charset="2"/>
              <a:buChar char="§"/>
            </a:pPr>
            <a:r>
              <a:rPr lang="en-GB" sz="2200" dirty="0" smtClean="0">
                <a:solidFill>
                  <a:srgbClr val="000000"/>
                </a:solidFill>
              </a:rPr>
              <a:t>Difficult to estimate </a:t>
            </a:r>
            <a:r>
              <a:rPr lang="en-GB" sz="2200" dirty="0" smtClean="0">
                <a:solidFill>
                  <a:srgbClr val="AA0F54"/>
                </a:solidFill>
              </a:rPr>
              <a:t>true prevalence</a:t>
            </a:r>
          </a:p>
          <a:p>
            <a:pPr lvl="2">
              <a:buFont typeface="Wingdings" charset="2"/>
              <a:buChar char="§"/>
            </a:pPr>
            <a:r>
              <a:rPr lang="en-GB" sz="1800" dirty="0" smtClean="0">
                <a:solidFill>
                  <a:srgbClr val="000000"/>
                </a:solidFill>
              </a:rPr>
              <a:t>Many cases never come to light</a:t>
            </a:r>
          </a:p>
          <a:p>
            <a:pPr lvl="2">
              <a:buFont typeface="Wingdings" charset="2"/>
              <a:buChar char="§"/>
            </a:pPr>
            <a:r>
              <a:rPr lang="en-GB" sz="1800" dirty="0" smtClean="0">
                <a:solidFill>
                  <a:srgbClr val="000000"/>
                </a:solidFill>
              </a:rPr>
              <a:t>Existing estimates vary widely</a:t>
            </a:r>
          </a:p>
          <a:p>
            <a:pPr lvl="2">
              <a:buFont typeface="Wingdings" charset="2"/>
              <a:buChar char="§"/>
            </a:pPr>
            <a:r>
              <a:rPr lang="en-GB" sz="1800" dirty="0" smtClean="0">
                <a:solidFill>
                  <a:srgbClr val="000000"/>
                </a:solidFill>
              </a:rPr>
              <a:t>Community studies vs. official reports</a:t>
            </a:r>
          </a:p>
          <a:p>
            <a:pPr marL="457200" lvl="1" indent="0">
              <a:buNone/>
            </a:pPr>
            <a:endParaRPr lang="en-GB" sz="2200" dirty="0">
              <a:solidFill>
                <a:srgbClr val="AA0F54"/>
              </a:solidFill>
            </a:endParaRPr>
          </a:p>
          <a:p>
            <a:pPr lvl="1">
              <a:buFont typeface="Wingdings" charset="2"/>
              <a:buChar char="§"/>
            </a:pPr>
            <a:r>
              <a:rPr lang="en-GB" sz="2200" b="1" dirty="0" smtClean="0"/>
              <a:t>UK</a:t>
            </a:r>
            <a:r>
              <a:rPr lang="en-GB" sz="2200" dirty="0" smtClean="0"/>
              <a:t>: up to </a:t>
            </a:r>
            <a:r>
              <a:rPr lang="en-GB" sz="2200" dirty="0" smtClean="0">
                <a:solidFill>
                  <a:srgbClr val="AA0F54"/>
                </a:solidFill>
              </a:rPr>
              <a:t>1 in 5 </a:t>
            </a:r>
            <a:r>
              <a:rPr lang="en-GB" sz="2200" dirty="0" smtClean="0"/>
              <a:t>experience severe maltreatment </a:t>
            </a:r>
            <a:r>
              <a:rPr lang="en-US" sz="1100" dirty="0" smtClean="0">
                <a:solidFill>
                  <a:srgbClr val="215968"/>
                </a:solidFill>
              </a:rPr>
              <a:t>(NSPCC; Radford </a:t>
            </a:r>
            <a:r>
              <a:rPr lang="en-US" sz="1100" dirty="0">
                <a:solidFill>
                  <a:srgbClr val="215968"/>
                </a:solidFill>
              </a:rPr>
              <a:t>et al., 2011)</a:t>
            </a:r>
            <a:r>
              <a:rPr lang="en-GB" sz="1100" dirty="0">
                <a:solidFill>
                  <a:srgbClr val="215968"/>
                </a:solidFill>
              </a:rPr>
              <a:t> </a:t>
            </a:r>
            <a:endParaRPr lang="en-GB" sz="1100" dirty="0" smtClean="0">
              <a:solidFill>
                <a:srgbClr val="215968"/>
              </a:solidFill>
            </a:endParaRPr>
          </a:p>
          <a:p>
            <a:pPr marL="457200" lvl="1" indent="0">
              <a:buNone/>
            </a:pPr>
            <a:endParaRPr lang="en-GB" sz="2200" dirty="0">
              <a:solidFill>
                <a:srgbClr val="AA0F54"/>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i="1" dirty="0">
              <a:solidFill>
                <a:schemeClr val="accent5">
                  <a:lumMod val="20000"/>
                  <a:lumOff val="80000"/>
                </a:schemeClr>
              </a:solidFill>
              <a:latin typeface="Arial" pitchFamily="34" charset="0"/>
              <a:cs typeface="Arial" pitchFamily="34" charset="0"/>
            </a:endParaRPr>
          </a:p>
        </p:txBody>
      </p:sp>
      <p:pic>
        <p:nvPicPr>
          <p:cNvPr id="6" name="Picture 5" descr="world map mapa mund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341" y="2058302"/>
            <a:ext cx="2905147" cy="1982763"/>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pic>
        <p:nvPicPr>
          <p:cNvPr id="30" name="Picture 29" descr="ChildMaltreatment_Composite_Long_Transparent.png"/>
          <p:cNvPicPr>
            <a:picLocks noChangeAspect="1"/>
          </p:cNvPicPr>
          <p:nvPr/>
        </p:nvPicPr>
        <p:blipFill>
          <a:blip r:embed="rId4"/>
          <a:stretch>
            <a:fillRect/>
          </a:stretch>
        </p:blipFill>
        <p:spPr>
          <a:xfrm>
            <a:off x="0" y="6310170"/>
            <a:ext cx="9144000" cy="557355"/>
          </a:xfrm>
          <a:prstGeom prst="rect">
            <a:avLst/>
          </a:prstGeom>
        </p:spPr>
      </p:pic>
    </p:spTree>
    <p:extLst>
      <p:ext uri="{BB962C8B-B14F-4D97-AF65-F5344CB8AC3E}">
        <p14:creationId xmlns:p14="http://schemas.microsoft.com/office/powerpoint/2010/main" val="7139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6" name="Oval 5"/>
          <p:cNvSpPr/>
          <p:nvPr/>
        </p:nvSpPr>
        <p:spPr>
          <a:xfrm>
            <a:off x="3313784" y="2779772"/>
            <a:ext cx="2553006" cy="2509114"/>
          </a:xfrm>
          <a:prstGeom prst="ellipse">
            <a:avLst/>
          </a:prstGeom>
          <a:solidFill>
            <a:schemeClr val="bg1">
              <a:lumMod val="85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145537" y="1682711"/>
            <a:ext cx="2838298" cy="584775"/>
          </a:xfrm>
          <a:prstGeom prst="rect">
            <a:avLst/>
          </a:prstGeom>
          <a:noFill/>
        </p:spPr>
        <p:txBody>
          <a:bodyPr wrap="square" rtlCol="0">
            <a:spAutoFit/>
          </a:bodyPr>
          <a:lstStyle/>
          <a:p>
            <a:pPr algn="ctr"/>
            <a:r>
              <a:rPr lang="en-GB" b="1" dirty="0" smtClean="0"/>
              <a:t>Maltreatment </a:t>
            </a:r>
          </a:p>
          <a:p>
            <a:pPr algn="ctr"/>
            <a:r>
              <a:rPr lang="en-GB" sz="1400" dirty="0" smtClean="0">
                <a:solidFill>
                  <a:schemeClr val="accent5">
                    <a:lumMod val="50000"/>
                  </a:schemeClr>
                </a:solidFill>
              </a:rPr>
              <a:t>(68% of sample)</a:t>
            </a:r>
            <a:endParaRPr lang="en-US" sz="1400" dirty="0">
              <a:solidFill>
                <a:schemeClr val="accent5">
                  <a:lumMod val="50000"/>
                </a:schemeClr>
              </a:solidFill>
            </a:endParaRPr>
          </a:p>
        </p:txBody>
      </p:sp>
    </p:spTree>
    <p:extLst>
      <p:ext uri="{BB962C8B-B14F-4D97-AF65-F5344CB8AC3E}">
        <p14:creationId xmlns:p14="http://schemas.microsoft.com/office/powerpoint/2010/main" val="11340131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6" name="Oval 5"/>
          <p:cNvSpPr/>
          <p:nvPr/>
        </p:nvSpPr>
        <p:spPr>
          <a:xfrm>
            <a:off x="3313784" y="2779772"/>
            <a:ext cx="2553006" cy="2509114"/>
          </a:xfrm>
          <a:prstGeom prst="ellipse">
            <a:avLst/>
          </a:prstGeom>
          <a:solidFill>
            <a:schemeClr val="bg1">
              <a:lumMod val="85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466184" y="2779772"/>
            <a:ext cx="2400606" cy="2509114"/>
          </a:xfrm>
          <a:prstGeom prst="ellipse">
            <a:avLst/>
          </a:prstGeom>
          <a:solidFill>
            <a:schemeClr val="accent4">
              <a:lumMod val="50000"/>
            </a:schemeClr>
          </a:solidFill>
          <a:ln>
            <a:solidFill>
              <a:schemeClr val="accent4">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330598" y="3833160"/>
            <a:ext cx="643738" cy="369332"/>
          </a:xfrm>
          <a:prstGeom prst="rect">
            <a:avLst/>
          </a:prstGeom>
          <a:noFill/>
          <a:ln>
            <a:noFill/>
          </a:ln>
        </p:spPr>
        <p:txBody>
          <a:bodyPr wrap="square" rtlCol="0">
            <a:spAutoFit/>
          </a:bodyPr>
          <a:lstStyle/>
          <a:p>
            <a:r>
              <a:rPr lang="en-GB" b="1" dirty="0" smtClean="0">
                <a:solidFill>
                  <a:schemeClr val="bg1"/>
                </a:solidFill>
              </a:rPr>
              <a:t>97%</a:t>
            </a:r>
            <a:endParaRPr lang="en-US" b="1" dirty="0">
              <a:solidFill>
                <a:schemeClr val="bg1"/>
              </a:solidFill>
            </a:endParaRPr>
          </a:p>
        </p:txBody>
      </p:sp>
      <p:sp>
        <p:nvSpPr>
          <p:cNvPr id="8" name="Rectangle 7"/>
          <p:cNvSpPr/>
          <p:nvPr/>
        </p:nvSpPr>
        <p:spPr>
          <a:xfrm>
            <a:off x="6305550" y="4202492"/>
            <a:ext cx="219075" cy="195915"/>
          </a:xfrm>
          <a:prstGeom prst="rect">
            <a:avLst/>
          </a:prstGeom>
          <a:solidFill>
            <a:schemeClr val="accent4">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305550" y="3735202"/>
            <a:ext cx="219075" cy="195915"/>
          </a:xfrm>
          <a:prstGeom prst="rect">
            <a:avLst/>
          </a:prstGeom>
          <a:solidFill>
            <a:schemeClr val="bg1">
              <a:lumMod val="75000"/>
            </a:schemeClr>
          </a:solid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6543674" y="3668527"/>
            <a:ext cx="1533525" cy="307777"/>
          </a:xfrm>
          <a:prstGeom prst="rect">
            <a:avLst/>
          </a:prstGeom>
          <a:noFill/>
        </p:spPr>
        <p:txBody>
          <a:bodyPr wrap="square" rtlCol="0">
            <a:spAutoFit/>
          </a:bodyPr>
          <a:lstStyle/>
          <a:p>
            <a:r>
              <a:rPr lang="en-GB" sz="1400" dirty="0" smtClean="0"/>
              <a:t>No CVE</a:t>
            </a:r>
            <a:endParaRPr lang="en-US" sz="1400" dirty="0"/>
          </a:p>
        </p:txBody>
      </p:sp>
      <p:sp>
        <p:nvSpPr>
          <p:cNvPr id="14" name="TextBox 13"/>
          <p:cNvSpPr txBox="1"/>
          <p:nvPr/>
        </p:nvSpPr>
        <p:spPr>
          <a:xfrm>
            <a:off x="6543674" y="4153378"/>
            <a:ext cx="1533525" cy="307777"/>
          </a:xfrm>
          <a:prstGeom prst="rect">
            <a:avLst/>
          </a:prstGeom>
          <a:noFill/>
        </p:spPr>
        <p:txBody>
          <a:bodyPr wrap="square" rtlCol="0">
            <a:spAutoFit/>
          </a:bodyPr>
          <a:lstStyle/>
          <a:p>
            <a:r>
              <a:rPr lang="en-GB" sz="1400" dirty="0" smtClean="0"/>
              <a:t>CVE</a:t>
            </a:r>
            <a:endParaRPr lang="en-US" sz="1400" dirty="0"/>
          </a:p>
        </p:txBody>
      </p:sp>
      <p:sp>
        <p:nvSpPr>
          <p:cNvPr id="15" name="TextBox 14"/>
          <p:cNvSpPr txBox="1"/>
          <p:nvPr/>
        </p:nvSpPr>
        <p:spPr>
          <a:xfrm>
            <a:off x="3145537" y="1682711"/>
            <a:ext cx="2838298" cy="584775"/>
          </a:xfrm>
          <a:prstGeom prst="rect">
            <a:avLst/>
          </a:prstGeom>
          <a:noFill/>
        </p:spPr>
        <p:txBody>
          <a:bodyPr wrap="square" rtlCol="0">
            <a:spAutoFit/>
          </a:bodyPr>
          <a:lstStyle/>
          <a:p>
            <a:pPr algn="ctr"/>
            <a:r>
              <a:rPr lang="en-GB" b="1" dirty="0" smtClean="0"/>
              <a:t>Maltreatment </a:t>
            </a:r>
          </a:p>
          <a:p>
            <a:pPr algn="ctr"/>
            <a:r>
              <a:rPr lang="en-GB" sz="1400" dirty="0" smtClean="0">
                <a:solidFill>
                  <a:schemeClr val="accent5">
                    <a:lumMod val="50000"/>
                  </a:schemeClr>
                </a:solidFill>
              </a:rPr>
              <a:t>(68% of sample)</a:t>
            </a:r>
            <a:endParaRPr lang="en-US" sz="1400" dirty="0">
              <a:solidFill>
                <a:schemeClr val="accent5">
                  <a:lumMod val="50000"/>
                </a:schemeClr>
              </a:solidFill>
            </a:endParaRPr>
          </a:p>
        </p:txBody>
      </p:sp>
    </p:spTree>
    <p:extLst>
      <p:ext uri="{BB962C8B-B14F-4D97-AF65-F5344CB8AC3E}">
        <p14:creationId xmlns:p14="http://schemas.microsoft.com/office/powerpoint/2010/main" val="11340131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
        <p:nvSpPr>
          <p:cNvPr id="6" name="Oval 5"/>
          <p:cNvSpPr/>
          <p:nvPr/>
        </p:nvSpPr>
        <p:spPr>
          <a:xfrm>
            <a:off x="3313784" y="2779772"/>
            <a:ext cx="2553006" cy="2509114"/>
          </a:xfrm>
          <a:prstGeom prst="ellipse">
            <a:avLst/>
          </a:prstGeom>
          <a:solidFill>
            <a:schemeClr val="bg1">
              <a:lumMod val="85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466184" y="2779772"/>
            <a:ext cx="2400606" cy="2509114"/>
          </a:xfrm>
          <a:prstGeom prst="ellipse">
            <a:avLst/>
          </a:prstGeom>
          <a:solidFill>
            <a:schemeClr val="accent4">
              <a:lumMod val="50000"/>
            </a:schemeClr>
          </a:solidFill>
          <a:ln>
            <a:solidFill>
              <a:schemeClr val="accent4">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330598" y="3833160"/>
            <a:ext cx="643738" cy="369332"/>
          </a:xfrm>
          <a:prstGeom prst="rect">
            <a:avLst/>
          </a:prstGeom>
          <a:noFill/>
          <a:ln>
            <a:noFill/>
          </a:ln>
        </p:spPr>
        <p:txBody>
          <a:bodyPr wrap="square" rtlCol="0">
            <a:spAutoFit/>
          </a:bodyPr>
          <a:lstStyle/>
          <a:p>
            <a:r>
              <a:rPr lang="en-GB" b="1" dirty="0" smtClean="0">
                <a:solidFill>
                  <a:schemeClr val="bg1"/>
                </a:solidFill>
              </a:rPr>
              <a:t>97%</a:t>
            </a:r>
            <a:endParaRPr lang="en-US" b="1" dirty="0">
              <a:solidFill>
                <a:schemeClr val="bg1"/>
              </a:solidFill>
            </a:endParaRPr>
          </a:p>
        </p:txBody>
      </p:sp>
      <p:sp>
        <p:nvSpPr>
          <p:cNvPr id="8" name="Oval 7"/>
          <p:cNvSpPr/>
          <p:nvPr/>
        </p:nvSpPr>
        <p:spPr>
          <a:xfrm>
            <a:off x="1684421" y="5745281"/>
            <a:ext cx="5738210" cy="715943"/>
          </a:xfrm>
          <a:prstGeom prst="ellipse">
            <a:avLst/>
          </a:prstGeom>
          <a:noFill/>
          <a:ln w="28575" cmpd="sng">
            <a:solidFill>
              <a:srgbClr val="AA0F5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175298" y="5745281"/>
            <a:ext cx="4785955" cy="615553"/>
          </a:xfrm>
          <a:prstGeom prst="rect">
            <a:avLst/>
          </a:prstGeom>
          <a:noFill/>
        </p:spPr>
        <p:txBody>
          <a:bodyPr wrap="square" rtlCol="0">
            <a:spAutoFit/>
          </a:bodyPr>
          <a:lstStyle/>
          <a:p>
            <a:pPr algn="ctr"/>
            <a:r>
              <a:rPr lang="en-US" sz="2000" b="1" dirty="0" smtClean="0">
                <a:latin typeface="Arial"/>
                <a:cs typeface="Arial"/>
              </a:rPr>
              <a:t>    </a:t>
            </a:r>
            <a:r>
              <a:rPr lang="en-US" sz="1400" b="1" dirty="0" smtClean="0">
                <a:solidFill>
                  <a:schemeClr val="accent5">
                    <a:lumMod val="50000"/>
                  </a:schemeClr>
                </a:solidFill>
                <a:latin typeface="Arial"/>
                <a:cs typeface="Arial"/>
              </a:rPr>
              <a:t>Maltreated youth typically experience a                           DOUBLE DISADVANTAGE</a:t>
            </a:r>
            <a:endParaRPr lang="en-US" sz="1400" b="1" dirty="0">
              <a:solidFill>
                <a:schemeClr val="accent5">
                  <a:lumMod val="50000"/>
                </a:schemeClr>
              </a:solidFill>
              <a:latin typeface="Arial"/>
              <a:cs typeface="Arial"/>
            </a:endParaRPr>
          </a:p>
        </p:txBody>
      </p:sp>
      <p:sp>
        <p:nvSpPr>
          <p:cNvPr id="13" name="Rectangle 12"/>
          <p:cNvSpPr/>
          <p:nvPr/>
        </p:nvSpPr>
        <p:spPr>
          <a:xfrm>
            <a:off x="6305550" y="4202492"/>
            <a:ext cx="219075" cy="195915"/>
          </a:xfrm>
          <a:prstGeom prst="rect">
            <a:avLst/>
          </a:prstGeom>
          <a:solidFill>
            <a:schemeClr val="accent4">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305550" y="3735202"/>
            <a:ext cx="219075" cy="195915"/>
          </a:xfrm>
          <a:prstGeom prst="rect">
            <a:avLst/>
          </a:prstGeom>
          <a:solidFill>
            <a:schemeClr val="bg1">
              <a:lumMod val="75000"/>
            </a:schemeClr>
          </a:solid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6543674" y="3668527"/>
            <a:ext cx="1533525" cy="307777"/>
          </a:xfrm>
          <a:prstGeom prst="rect">
            <a:avLst/>
          </a:prstGeom>
          <a:noFill/>
        </p:spPr>
        <p:txBody>
          <a:bodyPr wrap="square" rtlCol="0">
            <a:spAutoFit/>
          </a:bodyPr>
          <a:lstStyle/>
          <a:p>
            <a:r>
              <a:rPr lang="en-GB" sz="1400" dirty="0" smtClean="0"/>
              <a:t>No CVE</a:t>
            </a:r>
            <a:endParaRPr lang="en-US" sz="1400" dirty="0"/>
          </a:p>
        </p:txBody>
      </p:sp>
      <p:sp>
        <p:nvSpPr>
          <p:cNvPr id="16" name="TextBox 15"/>
          <p:cNvSpPr txBox="1"/>
          <p:nvPr/>
        </p:nvSpPr>
        <p:spPr>
          <a:xfrm>
            <a:off x="6543674" y="4153378"/>
            <a:ext cx="1533525" cy="307777"/>
          </a:xfrm>
          <a:prstGeom prst="rect">
            <a:avLst/>
          </a:prstGeom>
          <a:noFill/>
        </p:spPr>
        <p:txBody>
          <a:bodyPr wrap="square" rtlCol="0">
            <a:spAutoFit/>
          </a:bodyPr>
          <a:lstStyle/>
          <a:p>
            <a:r>
              <a:rPr lang="en-GB" sz="1400" dirty="0" smtClean="0"/>
              <a:t>CVE</a:t>
            </a:r>
            <a:endParaRPr lang="en-US" sz="1400" dirty="0"/>
          </a:p>
        </p:txBody>
      </p:sp>
      <p:sp>
        <p:nvSpPr>
          <p:cNvPr id="17" name="TextBox 16"/>
          <p:cNvSpPr txBox="1"/>
          <p:nvPr/>
        </p:nvSpPr>
        <p:spPr>
          <a:xfrm>
            <a:off x="3145537" y="1682711"/>
            <a:ext cx="2838298" cy="584775"/>
          </a:xfrm>
          <a:prstGeom prst="rect">
            <a:avLst/>
          </a:prstGeom>
          <a:noFill/>
        </p:spPr>
        <p:txBody>
          <a:bodyPr wrap="square" rtlCol="0">
            <a:spAutoFit/>
          </a:bodyPr>
          <a:lstStyle/>
          <a:p>
            <a:pPr algn="ctr"/>
            <a:r>
              <a:rPr lang="en-GB" b="1" dirty="0" smtClean="0"/>
              <a:t>Maltreatment </a:t>
            </a:r>
          </a:p>
          <a:p>
            <a:pPr algn="ctr"/>
            <a:r>
              <a:rPr lang="en-GB" sz="1400" dirty="0" smtClean="0">
                <a:solidFill>
                  <a:schemeClr val="accent5">
                    <a:lumMod val="50000"/>
                  </a:schemeClr>
                </a:solidFill>
              </a:rPr>
              <a:t>(68% of sample)</a:t>
            </a:r>
            <a:endParaRPr lang="en-US" sz="1400" dirty="0">
              <a:solidFill>
                <a:schemeClr val="accent5">
                  <a:lumMod val="50000"/>
                </a:schemeClr>
              </a:solidFill>
            </a:endParaRPr>
          </a:p>
        </p:txBody>
      </p:sp>
    </p:spTree>
    <p:extLst>
      <p:ext uri="{BB962C8B-B14F-4D97-AF65-F5344CB8AC3E}">
        <p14:creationId xmlns:p14="http://schemas.microsoft.com/office/powerpoint/2010/main" val="11340131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148771"/>
          </a:xfrm>
        </p:spPr>
        <p:txBody>
          <a:bodyPr>
            <a:normAutofit/>
          </a:bodyPr>
          <a:lstStyle/>
          <a:p>
            <a:r>
              <a:rPr lang="en-US" sz="3000" b="1" dirty="0" smtClean="0">
                <a:solidFill>
                  <a:srgbClr val="215968"/>
                </a:solidFill>
              </a:rPr>
              <a:t>Summary</a:t>
            </a:r>
          </a:p>
          <a:p>
            <a:pPr marL="0" indent="0">
              <a:buNone/>
            </a:pPr>
            <a:endParaRPr lang="en-GB" sz="800" b="1" dirty="0" smtClean="0"/>
          </a:p>
          <a:p>
            <a:pPr marL="0" indent="0">
              <a:buNone/>
            </a:pPr>
            <a:endParaRPr lang="en-US" sz="800" b="1" dirty="0" smtClean="0"/>
          </a:p>
          <a:p>
            <a:pPr marL="914400" lvl="1" indent="-457200">
              <a:buFont typeface="+mj-lt"/>
              <a:buAutoNum type="arabicPeriod"/>
            </a:pPr>
            <a:r>
              <a:rPr lang="en-GB" sz="2200" dirty="0" smtClean="0">
                <a:solidFill>
                  <a:srgbClr val="AA0F54"/>
                </a:solidFill>
              </a:rPr>
              <a:t>Alarming levels of exposure</a:t>
            </a:r>
          </a:p>
          <a:p>
            <a:pPr marL="857250" lvl="2" indent="0">
              <a:buNone/>
            </a:pPr>
            <a:endParaRPr lang="en-GB" sz="800" dirty="0" smtClean="0">
              <a:solidFill>
                <a:srgbClr val="A6A6A6"/>
              </a:solidFill>
            </a:endParaRPr>
          </a:p>
          <a:p>
            <a:pPr marL="857250" lvl="2" indent="0">
              <a:buNone/>
            </a:pPr>
            <a:endParaRPr lang="en-GB" sz="800" dirty="0" smtClean="0">
              <a:solidFill>
                <a:srgbClr val="A6A6A6"/>
              </a:solidFill>
            </a:endParaRPr>
          </a:p>
          <a:p>
            <a:pPr marL="857250" lvl="2" indent="0">
              <a:buNone/>
            </a:pPr>
            <a:endParaRPr lang="en-GB" sz="800" dirty="0" smtClean="0">
              <a:solidFill>
                <a:schemeClr val="bg1"/>
              </a:solidFill>
            </a:endParaRPr>
          </a:p>
          <a:p>
            <a:pPr marL="857250" lvl="2" indent="0">
              <a:buNone/>
            </a:pPr>
            <a:endParaRPr lang="en-GB" sz="800" dirty="0" smtClean="0">
              <a:solidFill>
                <a:schemeClr val="bg1"/>
              </a:solidFill>
            </a:endParaRPr>
          </a:p>
          <a:p>
            <a:pPr marL="857250" lvl="2" indent="0">
              <a:buNone/>
            </a:pPr>
            <a:endParaRPr lang="en-GB" sz="800" dirty="0" smtClean="0">
              <a:solidFill>
                <a:schemeClr val="bg1"/>
              </a:solidFill>
            </a:endParaRPr>
          </a:p>
          <a:p>
            <a:pPr marL="914400" lvl="1" indent="-457200">
              <a:buFont typeface="+mj-lt"/>
              <a:buAutoNum type="arabicPeriod"/>
            </a:pPr>
            <a:r>
              <a:rPr lang="en-GB" sz="2200" dirty="0" smtClean="0">
                <a:solidFill>
                  <a:schemeClr val="bg1"/>
                </a:solidFill>
              </a:rPr>
              <a:t>Multi-type exposure ‘norm’ </a:t>
            </a:r>
          </a:p>
          <a:p>
            <a:pPr marL="857250" lvl="2" indent="0">
              <a:buNone/>
            </a:pPr>
            <a:endParaRPr lang="en-GB" sz="800" dirty="0" smtClean="0">
              <a:solidFill>
                <a:schemeClr val="bg1"/>
              </a:solidFill>
            </a:endParaRPr>
          </a:p>
          <a:p>
            <a:pPr marL="857250" lvl="2" indent="0">
              <a:buNone/>
            </a:pPr>
            <a:endParaRPr lang="en-GB" sz="800" dirty="0" smtClean="0">
              <a:solidFill>
                <a:schemeClr val="bg1"/>
              </a:solidFill>
            </a:endParaRPr>
          </a:p>
          <a:p>
            <a:pPr marL="857250" lvl="2" indent="0">
              <a:buNone/>
            </a:pPr>
            <a:endParaRPr lang="en-GB" sz="800" dirty="0" smtClean="0">
              <a:solidFill>
                <a:schemeClr val="bg1"/>
              </a:solidFill>
            </a:endParaRPr>
          </a:p>
          <a:p>
            <a:pPr marL="857250" lvl="2" indent="0">
              <a:buNone/>
            </a:pPr>
            <a:endParaRPr lang="en-GB" sz="800" dirty="0" smtClean="0">
              <a:solidFill>
                <a:schemeClr val="bg1"/>
              </a:solidFill>
            </a:endParaRPr>
          </a:p>
          <a:p>
            <a:pPr marL="857250" lvl="2" indent="0">
              <a:buNone/>
            </a:pPr>
            <a:endParaRPr lang="en-GB" sz="800" dirty="0" smtClean="0">
              <a:solidFill>
                <a:schemeClr val="bg1"/>
              </a:solidFill>
            </a:endParaRPr>
          </a:p>
          <a:p>
            <a:pPr marL="914400" lvl="1" indent="-457200">
              <a:buFont typeface="+mj-lt"/>
              <a:buAutoNum type="arabicPeriod"/>
            </a:pPr>
            <a:r>
              <a:rPr lang="en-GB" sz="2200" dirty="0" smtClean="0">
                <a:solidFill>
                  <a:schemeClr val="bg1"/>
                </a:solidFill>
              </a:rPr>
              <a:t>Maltreatment and CVE frequently co-occur</a:t>
            </a:r>
          </a:p>
          <a:p>
            <a:pPr marL="457200" lvl="1" indent="0">
              <a:buNone/>
            </a:pPr>
            <a:endParaRPr lang="en-GB" sz="2200" dirty="0">
              <a:solidFill>
                <a:srgbClr val="AA0F54"/>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19087626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148771"/>
          </a:xfrm>
        </p:spPr>
        <p:txBody>
          <a:bodyPr>
            <a:normAutofit/>
          </a:bodyPr>
          <a:lstStyle/>
          <a:p>
            <a:r>
              <a:rPr lang="en-US" sz="3000" b="1" dirty="0" smtClean="0">
                <a:solidFill>
                  <a:srgbClr val="215968"/>
                </a:solidFill>
              </a:rPr>
              <a:t>Summary</a:t>
            </a:r>
          </a:p>
          <a:p>
            <a:pPr marL="0" indent="0">
              <a:buNone/>
            </a:pPr>
            <a:endParaRPr lang="en-GB" sz="800" b="1" dirty="0" smtClean="0"/>
          </a:p>
          <a:p>
            <a:pPr marL="0" indent="0">
              <a:buNone/>
            </a:pPr>
            <a:endParaRPr lang="en-US" sz="800" b="1" dirty="0" smtClean="0"/>
          </a:p>
          <a:p>
            <a:pPr marL="914400" lvl="1" indent="-457200">
              <a:buFont typeface="+mj-lt"/>
              <a:buAutoNum type="arabicPeriod"/>
            </a:pPr>
            <a:r>
              <a:rPr lang="en-GB" sz="2200" dirty="0" smtClean="0">
                <a:solidFill>
                  <a:schemeClr val="bg1">
                    <a:lumMod val="65000"/>
                  </a:schemeClr>
                </a:solidFill>
              </a:rPr>
              <a:t>Alarming levels of exposure</a:t>
            </a:r>
          </a:p>
          <a:p>
            <a:pPr marL="857250" lvl="2" indent="0">
              <a:buNone/>
            </a:pPr>
            <a:endParaRPr lang="en-GB" sz="800" dirty="0" smtClean="0">
              <a:solidFill>
                <a:srgbClr val="A6A6A6"/>
              </a:solidFill>
            </a:endParaRPr>
          </a:p>
          <a:p>
            <a:pPr marL="857250" lvl="2" indent="0">
              <a:buNone/>
            </a:pPr>
            <a:endParaRPr lang="en-GB" sz="800" dirty="0" smtClean="0">
              <a:solidFill>
                <a:srgbClr val="A6A6A6"/>
              </a:solidFill>
            </a:endParaRPr>
          </a:p>
          <a:p>
            <a:pPr marL="857250" lvl="2" indent="0">
              <a:buNone/>
            </a:pPr>
            <a:endParaRPr lang="en-GB" sz="800" dirty="0" smtClean="0">
              <a:solidFill>
                <a:srgbClr val="A6A6A6"/>
              </a:solidFill>
            </a:endParaRPr>
          </a:p>
          <a:p>
            <a:pPr marL="857250" lvl="2" indent="0">
              <a:buNone/>
            </a:pPr>
            <a:endParaRPr lang="en-GB" sz="800" dirty="0" smtClean="0">
              <a:solidFill>
                <a:srgbClr val="A6A6A6"/>
              </a:solidFill>
            </a:endParaRPr>
          </a:p>
          <a:p>
            <a:pPr marL="857250" lvl="2" indent="0">
              <a:buNone/>
            </a:pPr>
            <a:endParaRPr lang="en-GB" sz="800" dirty="0" smtClean="0">
              <a:solidFill>
                <a:srgbClr val="A6A6A6"/>
              </a:solidFill>
            </a:endParaRPr>
          </a:p>
          <a:p>
            <a:pPr marL="914400" lvl="1" indent="-457200">
              <a:buFont typeface="+mj-lt"/>
              <a:buAutoNum type="arabicPeriod"/>
            </a:pPr>
            <a:r>
              <a:rPr lang="en-GB" sz="2200" dirty="0" smtClean="0">
                <a:solidFill>
                  <a:srgbClr val="AA0F54"/>
                </a:solidFill>
              </a:rPr>
              <a:t>Multi-type exposure ‘norm’ </a:t>
            </a: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914400" lvl="1" indent="-457200">
              <a:buFont typeface="+mj-lt"/>
              <a:buAutoNum type="arabicPeriod"/>
            </a:pPr>
            <a:r>
              <a:rPr lang="en-GB" sz="2200" dirty="0" smtClean="0">
                <a:solidFill>
                  <a:schemeClr val="bg1"/>
                </a:solidFill>
              </a:rPr>
              <a:t>Maltreatment and CVE frequently co-occur</a:t>
            </a:r>
          </a:p>
          <a:p>
            <a:pPr marL="457200" lvl="1" indent="0">
              <a:buNone/>
            </a:pPr>
            <a:endParaRPr lang="en-GB" sz="2200" dirty="0">
              <a:solidFill>
                <a:srgbClr val="AA0F54"/>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19087626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148771"/>
          </a:xfrm>
        </p:spPr>
        <p:txBody>
          <a:bodyPr>
            <a:normAutofit/>
          </a:bodyPr>
          <a:lstStyle/>
          <a:p>
            <a:r>
              <a:rPr lang="en-US" sz="3000" b="1" dirty="0" smtClean="0">
                <a:solidFill>
                  <a:srgbClr val="215968"/>
                </a:solidFill>
              </a:rPr>
              <a:t>Summary</a:t>
            </a:r>
          </a:p>
          <a:p>
            <a:pPr marL="0" indent="0">
              <a:buNone/>
            </a:pPr>
            <a:endParaRPr lang="en-GB" sz="800" b="1" dirty="0" smtClean="0"/>
          </a:p>
          <a:p>
            <a:pPr marL="0" indent="0">
              <a:buNone/>
            </a:pPr>
            <a:endParaRPr lang="en-US" sz="800" b="1" dirty="0" smtClean="0"/>
          </a:p>
          <a:p>
            <a:pPr marL="914400" lvl="1" indent="-457200">
              <a:buFont typeface="+mj-lt"/>
              <a:buAutoNum type="arabicPeriod"/>
            </a:pPr>
            <a:r>
              <a:rPr lang="en-GB" sz="2200" dirty="0" smtClean="0">
                <a:solidFill>
                  <a:schemeClr val="bg1">
                    <a:lumMod val="65000"/>
                  </a:schemeClr>
                </a:solidFill>
              </a:rPr>
              <a:t>Alarming levels of exposure</a:t>
            </a:r>
          </a:p>
          <a:p>
            <a:pPr marL="857250" lvl="2" indent="0">
              <a:buNone/>
            </a:pPr>
            <a:endParaRPr lang="en-GB" sz="800" dirty="0" smtClean="0">
              <a:solidFill>
                <a:schemeClr val="bg1">
                  <a:lumMod val="65000"/>
                </a:schemeClr>
              </a:solidFill>
            </a:endParaRPr>
          </a:p>
          <a:p>
            <a:pPr marL="857250" lvl="2" indent="0">
              <a:buNone/>
            </a:pPr>
            <a:endParaRPr lang="en-GB" sz="800" dirty="0" smtClean="0">
              <a:solidFill>
                <a:schemeClr val="bg1">
                  <a:lumMod val="65000"/>
                </a:schemeClr>
              </a:solidFill>
            </a:endParaRPr>
          </a:p>
          <a:p>
            <a:pPr marL="857250" lvl="2" indent="0">
              <a:buNone/>
            </a:pPr>
            <a:endParaRPr lang="en-GB" sz="800" dirty="0" smtClean="0">
              <a:solidFill>
                <a:schemeClr val="bg1">
                  <a:lumMod val="65000"/>
                </a:schemeClr>
              </a:solidFill>
            </a:endParaRPr>
          </a:p>
          <a:p>
            <a:pPr marL="857250" lvl="2" indent="0">
              <a:buNone/>
            </a:pPr>
            <a:endParaRPr lang="en-GB" sz="800" dirty="0" smtClean="0">
              <a:solidFill>
                <a:schemeClr val="bg1">
                  <a:lumMod val="65000"/>
                </a:schemeClr>
              </a:solidFill>
            </a:endParaRPr>
          </a:p>
          <a:p>
            <a:pPr marL="857250" lvl="2" indent="0">
              <a:buNone/>
            </a:pPr>
            <a:endParaRPr lang="en-GB" sz="800" dirty="0" smtClean="0">
              <a:solidFill>
                <a:schemeClr val="bg1">
                  <a:lumMod val="65000"/>
                </a:schemeClr>
              </a:solidFill>
            </a:endParaRPr>
          </a:p>
          <a:p>
            <a:pPr marL="914400" lvl="1" indent="-457200">
              <a:buFont typeface="+mj-lt"/>
              <a:buAutoNum type="arabicPeriod"/>
            </a:pPr>
            <a:r>
              <a:rPr lang="en-GB" sz="2200" dirty="0" smtClean="0">
                <a:solidFill>
                  <a:schemeClr val="bg1">
                    <a:lumMod val="65000"/>
                  </a:schemeClr>
                </a:solidFill>
              </a:rPr>
              <a:t>Multi-type exposure ‘norm’ </a:t>
            </a: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857250" lvl="2" indent="0">
              <a:buNone/>
            </a:pPr>
            <a:endParaRPr lang="en-GB" sz="800" dirty="0" smtClean="0">
              <a:solidFill>
                <a:srgbClr val="000000"/>
              </a:solidFill>
            </a:endParaRPr>
          </a:p>
          <a:p>
            <a:pPr marL="914400" lvl="1" indent="-457200">
              <a:buFont typeface="+mj-lt"/>
              <a:buAutoNum type="arabicPeriod"/>
            </a:pPr>
            <a:r>
              <a:rPr lang="en-GB" sz="2200" dirty="0" smtClean="0">
                <a:solidFill>
                  <a:srgbClr val="AA0F54"/>
                </a:solidFill>
              </a:rPr>
              <a:t>Maltreatment and CVE frequently co-occur</a:t>
            </a:r>
          </a:p>
          <a:p>
            <a:pPr marL="457200" lvl="1" indent="0">
              <a:buNone/>
            </a:pPr>
            <a:endParaRPr lang="en-GB" sz="2200" dirty="0">
              <a:solidFill>
                <a:srgbClr val="AA0F54"/>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 Levels of exposure</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19087626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557940" cy="4922581"/>
          </a:xfrm>
        </p:spPr>
        <p:txBody>
          <a:bodyPr>
            <a:normAutofit/>
          </a:bodyPr>
          <a:lstStyle/>
          <a:p>
            <a:endParaRPr lang="en-US" sz="3000" b="1" dirty="0" smtClean="0">
              <a:solidFill>
                <a:srgbClr val="AA0F54"/>
              </a:solidFill>
            </a:endParaRPr>
          </a:p>
          <a:p>
            <a:pPr marL="0" indent="0" algn="ctr">
              <a:buNone/>
            </a:pPr>
            <a:endParaRPr lang="en-US" sz="4800" b="1" dirty="0" smtClean="0">
              <a:solidFill>
                <a:srgbClr val="AA0F54"/>
              </a:solidFill>
            </a:endParaRPr>
          </a:p>
          <a:p>
            <a:pPr marL="0" indent="0" algn="ctr">
              <a:buNone/>
            </a:pPr>
            <a:r>
              <a:rPr lang="en-US" sz="4800" b="1" dirty="0" smtClean="0">
                <a:solidFill>
                  <a:srgbClr val="AA0F54"/>
                </a:solidFill>
              </a:rPr>
              <a:t>Part II: </a:t>
            </a:r>
          </a:p>
          <a:p>
            <a:pPr marL="0" indent="0" algn="ctr">
              <a:buNone/>
            </a:pPr>
            <a:r>
              <a:rPr lang="en-US" sz="4000" dirty="0" smtClean="0">
                <a:solidFill>
                  <a:srgbClr val="000000"/>
                </a:solidFill>
              </a:rPr>
              <a:t>The impact of maltreatment and CVE</a:t>
            </a:r>
          </a:p>
          <a:p>
            <a:pPr marL="0" indent="0">
              <a:buNone/>
            </a:pPr>
            <a:endParaRPr lang="en-US" sz="3600" dirty="0" smtClean="0">
              <a:solidFill>
                <a:srgbClr val="000000"/>
              </a:solidFill>
            </a:endParaRPr>
          </a:p>
          <a:p>
            <a:pPr marL="457200" lvl="1" indent="0">
              <a:buNone/>
            </a:pPr>
            <a:endParaRPr lang="en-GB" sz="22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0"/>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19927123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148771"/>
          </a:xfrm>
        </p:spPr>
        <p:txBody>
          <a:bodyPr>
            <a:normAutofit/>
          </a:bodyPr>
          <a:lstStyle/>
          <a:p>
            <a:pPr marL="0" indent="0">
              <a:buNone/>
            </a:pPr>
            <a:endParaRPr lang="en-GB" sz="1800" b="1" dirty="0">
              <a:solidFill>
                <a:srgbClr val="000000"/>
              </a:solidFill>
            </a:endParaRPr>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 Maltreatment &amp; CVE impact</a:t>
            </a:r>
            <a:endParaRPr lang="en-US" sz="3200" b="1" dirty="0">
              <a:solidFill>
                <a:schemeClr val="bg1">
                  <a:lumMod val="95000"/>
                </a:schemeClr>
              </a:solidFill>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4076700" y="2601582"/>
            <a:ext cx="946352" cy="2084718"/>
          </a:xfrm>
          <a:prstGeom prst="rect">
            <a:avLst/>
          </a:prstGeom>
        </p:spPr>
      </p:pic>
      <p:pic>
        <p:nvPicPr>
          <p:cNvPr id="5" name="Picture 4" descr="MT_Verbal2.jpg"/>
          <p:cNvPicPr>
            <a:picLocks noChangeAspect="1"/>
          </p:cNvPicPr>
          <p:nvPr/>
        </p:nvPicPr>
        <p:blipFill>
          <a:blip r:embed="rId4"/>
          <a:stretch>
            <a:fillRect/>
          </a:stretch>
        </p:blipFill>
        <p:spPr>
          <a:xfrm>
            <a:off x="952706" y="1285874"/>
            <a:ext cx="2278494" cy="1607405"/>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pic>
        <p:nvPicPr>
          <p:cNvPr id="6" name="Picture 5" descr="CVE1jpg.jpg"/>
          <p:cNvPicPr>
            <a:picLocks noChangeAspect="1"/>
          </p:cNvPicPr>
          <p:nvPr/>
        </p:nvPicPr>
        <p:blipFill>
          <a:blip r:embed="rId5"/>
          <a:stretch>
            <a:fillRect/>
          </a:stretch>
        </p:blipFill>
        <p:spPr>
          <a:xfrm>
            <a:off x="5972381" y="1274410"/>
            <a:ext cx="2278494" cy="1618869"/>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cxnSp>
        <p:nvCxnSpPr>
          <p:cNvPr id="17" name="Shape 16"/>
          <p:cNvCxnSpPr>
            <a:stCxn id="5" idx="2"/>
          </p:cNvCxnSpPr>
          <p:nvPr/>
        </p:nvCxnSpPr>
        <p:spPr>
          <a:xfrm rot="16200000" flipH="1">
            <a:off x="2259254" y="2725978"/>
            <a:ext cx="935771" cy="1270372"/>
          </a:xfrm>
          <a:prstGeom prst="curvedConnector2">
            <a:avLst/>
          </a:prstGeom>
          <a:ln w="38100">
            <a:solidFill>
              <a:srgbClr val="AA0F54"/>
            </a:solidFill>
            <a:tailEnd type="arrow"/>
          </a:ln>
        </p:spPr>
        <p:style>
          <a:lnRef idx="2">
            <a:schemeClr val="accent1"/>
          </a:lnRef>
          <a:fillRef idx="0">
            <a:schemeClr val="accent1"/>
          </a:fillRef>
          <a:effectRef idx="1">
            <a:schemeClr val="accent1"/>
          </a:effectRef>
          <a:fontRef idx="minor">
            <a:schemeClr val="tx1"/>
          </a:fontRef>
        </p:style>
      </p:cxnSp>
      <p:cxnSp>
        <p:nvCxnSpPr>
          <p:cNvPr id="18" name="Shape 17"/>
          <p:cNvCxnSpPr>
            <a:stCxn id="6" idx="2"/>
          </p:cNvCxnSpPr>
          <p:nvPr/>
        </p:nvCxnSpPr>
        <p:spPr>
          <a:xfrm rot="5400000">
            <a:off x="5978767" y="2696188"/>
            <a:ext cx="935771" cy="1329953"/>
          </a:xfrm>
          <a:prstGeom prst="curvedConnector2">
            <a:avLst/>
          </a:prstGeom>
          <a:ln w="38100">
            <a:solidFill>
              <a:srgbClr val="AA0F54"/>
            </a:solidFill>
            <a:tailEnd type="arrow"/>
          </a:ln>
        </p:spPr>
        <p:style>
          <a:lnRef idx="2">
            <a:schemeClr val="accent1"/>
          </a:lnRef>
          <a:fillRef idx="0">
            <a:schemeClr val="accent1"/>
          </a:fillRef>
          <a:effectRef idx="1">
            <a:schemeClr val="accent1"/>
          </a:effectRef>
          <a:fontRef idx="minor">
            <a:schemeClr val="tx1"/>
          </a:fontRef>
        </p:style>
      </p:cxnSp>
      <p:sp>
        <p:nvSpPr>
          <p:cNvPr id="9" name="Content Placeholder 2"/>
          <p:cNvSpPr txBox="1">
            <a:spLocks/>
          </p:cNvSpPr>
          <p:nvPr/>
        </p:nvSpPr>
        <p:spPr>
          <a:xfrm>
            <a:off x="747142" y="4953001"/>
            <a:ext cx="8289614" cy="139065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1" i="0" u="none" strike="noStrike" kern="1200" cap="none" spc="0" normalizeH="0" baseline="0" noProof="0" dirty="0" smtClean="0">
                <a:ln>
                  <a:noFill/>
                </a:ln>
                <a:solidFill>
                  <a:srgbClr val="215968"/>
                </a:solidFill>
                <a:effectLst/>
                <a:uLnTx/>
                <a:uFillTx/>
                <a:latin typeface="+mn-lt"/>
                <a:ea typeface="+mn-ea"/>
                <a:cs typeface="+mn-cs"/>
              </a:rPr>
              <a:t>Aim</a:t>
            </a:r>
            <a:endParaRPr kumimoji="0" lang="en-GB" sz="800" b="0" i="0" u="none" strike="noStrike" kern="1200" cap="none" spc="0" normalizeH="0" baseline="0" noProof="0" dirty="0" smtClean="0">
              <a:ln>
                <a:noFill/>
              </a:ln>
              <a:solidFill>
                <a:srgbClr val="000000"/>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Wingdings" charset="2"/>
              <a:buChar char="§"/>
              <a:tabLst/>
              <a:defRPr/>
            </a:pPr>
            <a:r>
              <a:rPr kumimoji="0" lang="en-GB" sz="2200" b="0" i="0" u="none" strike="noStrike" kern="1200" cap="none" spc="0" normalizeH="0" baseline="0" noProof="0" dirty="0" smtClean="0">
                <a:ln>
                  <a:noFill/>
                </a:ln>
                <a:solidFill>
                  <a:schemeClr val="tx1"/>
                </a:solidFill>
                <a:effectLst/>
                <a:uLnTx/>
                <a:uFillTx/>
                <a:latin typeface="+mn-lt"/>
                <a:ea typeface="+mn-ea"/>
                <a:cs typeface="+mn-cs"/>
              </a:rPr>
              <a:t>What are their</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smtClean="0">
                <a:ln>
                  <a:noFill/>
                </a:ln>
                <a:solidFill>
                  <a:srgbClr val="AA0F54"/>
                </a:solidFill>
                <a:effectLst/>
                <a:uLnTx/>
                <a:uFillTx/>
                <a:latin typeface="+mn-lt"/>
                <a:ea typeface="+mn-ea"/>
                <a:cs typeface="+mn-cs"/>
              </a:rPr>
              <a:t>independent</a:t>
            </a:r>
            <a:r>
              <a:rPr kumimoji="0" lang="en-GB" sz="2200" b="0" i="0" u="none" strike="noStrike" kern="1200" cap="none" spc="0" normalizeH="0" noProof="0" dirty="0" smtClean="0">
                <a:ln>
                  <a:noFill/>
                </a:ln>
                <a:solidFill>
                  <a:schemeClr val="tx1"/>
                </a:solidFill>
                <a:effectLst/>
                <a:uLnTx/>
                <a:uFillTx/>
                <a:latin typeface="+mn-lt"/>
                <a:ea typeface="+mn-ea"/>
                <a:cs typeface="+mn-cs"/>
              </a:rPr>
              <a:t> effects? </a:t>
            </a:r>
            <a:endParaRPr kumimoji="0" lang="en-GB" sz="2200" b="0" i="0" u="none" strike="noStrike" kern="1200" cap="none" spc="0" normalizeH="0" baseline="0" noProof="0" dirty="0" smtClean="0">
              <a:ln>
                <a:noFill/>
              </a:ln>
              <a:solidFill>
                <a:srgbClr val="000000"/>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Wingdings" charset="2"/>
              <a:buChar char="§"/>
              <a:tabLst/>
              <a:defRPr/>
            </a:pPr>
            <a:r>
              <a:rPr kumimoji="0" lang="en-GB" sz="2200" b="0" i="0" u="none" strike="noStrike" kern="1200" cap="none" spc="0" normalizeH="0" baseline="0" noProof="0" dirty="0" smtClean="0">
                <a:ln>
                  <a:noFill/>
                </a:ln>
                <a:solidFill>
                  <a:schemeClr val="tx1"/>
                </a:solidFill>
                <a:effectLst/>
                <a:uLnTx/>
                <a:uFillTx/>
                <a:latin typeface="+mn-lt"/>
                <a:ea typeface="+mn-ea"/>
                <a:cs typeface="+mn-cs"/>
              </a:rPr>
              <a:t>What are their</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smtClean="0">
                <a:ln>
                  <a:noFill/>
                </a:ln>
                <a:solidFill>
                  <a:srgbClr val="AA0F54"/>
                </a:solidFill>
                <a:effectLst/>
                <a:uLnTx/>
                <a:uFillTx/>
                <a:latin typeface="+mn-lt"/>
                <a:ea typeface="+mn-ea"/>
                <a:cs typeface="+mn-cs"/>
              </a:rPr>
              <a:t>combined</a:t>
            </a:r>
            <a:r>
              <a:rPr kumimoji="0" lang="en-GB" sz="2200" b="0" i="0" u="none" strike="noStrike" kern="1200" cap="none" spc="0" normalizeH="0" noProof="0" dirty="0" smtClean="0">
                <a:ln>
                  <a:noFill/>
                </a:ln>
                <a:solidFill>
                  <a:schemeClr val="tx1"/>
                </a:solidFill>
                <a:effectLst/>
                <a:uLnTx/>
                <a:uFillTx/>
                <a:latin typeface="+mn-lt"/>
                <a:ea typeface="+mn-ea"/>
                <a:cs typeface="+mn-cs"/>
              </a:rPr>
              <a:t> effects? </a:t>
            </a: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Wingdings" charset="2"/>
              <a:buChar char="§"/>
              <a:tabLst/>
              <a:defRPr/>
            </a:pPr>
            <a:endParaRPr kumimoji="0" lang="en-GB" sz="2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2600" b="1" i="0" u="none" strike="noStrike" kern="1200" cap="none" spc="0" normalizeH="0" baseline="0" noProof="0" dirty="0" smtClean="0">
              <a:ln>
                <a:noFill/>
              </a:ln>
              <a:solidFill>
                <a:schemeClr val="accent5">
                  <a:lumMod val="50000"/>
                </a:schemeClr>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GB" sz="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200" b="1"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Wingdings" charset="2"/>
              <a:buChar char="§"/>
              <a:tabLst/>
              <a:defRPr/>
            </a:pP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TextBox 9"/>
          <p:cNvSpPr txBox="1"/>
          <p:nvPr/>
        </p:nvSpPr>
        <p:spPr>
          <a:xfrm>
            <a:off x="1996703" y="3444330"/>
            <a:ext cx="425078" cy="769441"/>
          </a:xfrm>
          <a:prstGeom prst="rect">
            <a:avLst/>
          </a:prstGeom>
          <a:noFill/>
        </p:spPr>
        <p:txBody>
          <a:bodyPr wrap="square" rtlCol="0">
            <a:spAutoFit/>
          </a:bodyPr>
          <a:lstStyle/>
          <a:p>
            <a:r>
              <a:rPr lang="en-GB" sz="4400" dirty="0" smtClean="0"/>
              <a:t>?</a:t>
            </a:r>
            <a:endParaRPr lang="en-US" sz="4400" dirty="0"/>
          </a:p>
        </p:txBody>
      </p:sp>
      <p:sp>
        <p:nvSpPr>
          <p:cNvPr id="11" name="TextBox 10"/>
          <p:cNvSpPr txBox="1"/>
          <p:nvPr/>
        </p:nvSpPr>
        <p:spPr>
          <a:xfrm>
            <a:off x="6686551" y="3444330"/>
            <a:ext cx="425078" cy="769441"/>
          </a:xfrm>
          <a:prstGeom prst="rect">
            <a:avLst/>
          </a:prstGeom>
          <a:noFill/>
        </p:spPr>
        <p:txBody>
          <a:bodyPr wrap="square" rtlCol="0">
            <a:spAutoFit/>
          </a:bodyPr>
          <a:lstStyle/>
          <a:p>
            <a:r>
              <a:rPr lang="en-GB" sz="4400" dirty="0" smtClean="0"/>
              <a:t>?</a:t>
            </a:r>
            <a:endParaRPr lang="en-US" sz="4400" dirty="0"/>
          </a:p>
        </p:txBody>
      </p:sp>
    </p:spTree>
    <p:extLst>
      <p:ext uri="{BB962C8B-B14F-4D97-AF65-F5344CB8AC3E}">
        <p14:creationId xmlns:p14="http://schemas.microsoft.com/office/powerpoint/2010/main" val="10063572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II: Maltreatment &amp; CVE impact</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073792" cy="553998"/>
          </a:xfrm>
          <a:prstGeom prst="rect">
            <a:avLst/>
          </a:prstGeom>
        </p:spPr>
        <p:txBody>
          <a:bodyPr wrap="square">
            <a:spAutoFit/>
          </a:bodyPr>
          <a:lstStyle/>
          <a:p>
            <a:pPr marL="514350" indent="-514350">
              <a:buFont typeface="+mj-lt"/>
              <a:buAutoNum type="arabicPeriod"/>
            </a:pPr>
            <a:r>
              <a:rPr lang="en-US" sz="3000" b="1" dirty="0" smtClean="0">
                <a:solidFill>
                  <a:srgbClr val="215968"/>
                </a:solidFill>
              </a:rPr>
              <a:t>Independent effects: </a:t>
            </a:r>
            <a:r>
              <a:rPr lang="en-US" sz="2600" dirty="0" smtClean="0">
                <a:solidFill>
                  <a:srgbClr val="AA0F54"/>
                </a:solidFill>
              </a:rPr>
              <a:t>Childhood maltreatment</a:t>
            </a:r>
          </a:p>
        </p:txBody>
      </p:sp>
      <p:sp>
        <p:nvSpPr>
          <p:cNvPr id="5" name="Oval 4"/>
          <p:cNvSpPr/>
          <p:nvPr/>
        </p:nvSpPr>
        <p:spPr>
          <a:xfrm>
            <a:off x="2228850" y="2192612"/>
            <a:ext cx="1940634" cy="1714500"/>
          </a:xfrm>
          <a:prstGeom prst="ellipse">
            <a:avLst/>
          </a:prstGeom>
          <a:solidFill>
            <a:schemeClr val="accent2">
              <a:lumMod val="75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45720" rIns="36000" bIns="36000" numCol="1" spcCol="0" rtlCol="0" fromWordArt="0" anchor="ctr" anchorCtr="0" forceAA="0" compatLnSpc="1">
            <a:prstTxWarp prst="textNoShape">
              <a:avLst/>
            </a:prstTxWarp>
            <a:noAutofit/>
          </a:bodyPr>
          <a:lstStyle/>
          <a:p>
            <a:pPr algn="ctr">
              <a:spcAft>
                <a:spcPts val="0"/>
              </a:spcAft>
            </a:pPr>
            <a:r>
              <a:rPr lang="en-US" sz="1400" dirty="0">
                <a:effectLst/>
                <a:ea typeface="ＭＳ 明朝"/>
                <a:cs typeface="Times New Roman"/>
              </a:rPr>
              <a:t>CHILDHOOD MALTREATMENT</a:t>
            </a:r>
            <a:endParaRPr lang="en-GB" sz="1400" dirty="0">
              <a:effectLst/>
              <a:ea typeface="ＭＳ 明朝"/>
              <a:cs typeface="Times New Roman"/>
            </a:endParaRPr>
          </a:p>
        </p:txBody>
      </p:sp>
      <p:sp>
        <p:nvSpPr>
          <p:cNvPr id="8" name="Rectangle 7"/>
          <p:cNvSpPr/>
          <p:nvPr/>
        </p:nvSpPr>
        <p:spPr>
          <a:xfrm>
            <a:off x="6040455" y="4935812"/>
            <a:ext cx="2143322" cy="685800"/>
          </a:xfrm>
          <a:prstGeom prst="rect">
            <a:avLst/>
          </a:prstGeom>
          <a:solidFill>
            <a:schemeClr val="accent5">
              <a:lumMod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spcAft>
                <a:spcPts val="0"/>
              </a:spcAft>
            </a:pPr>
            <a:r>
              <a:rPr lang="en-US" sz="1200" dirty="0">
                <a:solidFill>
                  <a:schemeClr val="bg1"/>
                </a:solidFill>
                <a:effectLst/>
                <a:ea typeface="ＭＳ 明朝"/>
                <a:cs typeface="Times New Roman"/>
              </a:rPr>
              <a:t> </a:t>
            </a:r>
            <a:endParaRPr lang="en-GB" sz="1200" dirty="0">
              <a:solidFill>
                <a:schemeClr val="bg1"/>
              </a:solidFill>
              <a:effectLst/>
              <a:ea typeface="ＭＳ 明朝"/>
              <a:cs typeface="Times New Roman"/>
            </a:endParaRPr>
          </a:p>
          <a:p>
            <a:pPr algn="ctr">
              <a:spcAft>
                <a:spcPts val="0"/>
              </a:spcAft>
            </a:pPr>
            <a:r>
              <a:rPr lang="en-US" sz="1600" dirty="0">
                <a:solidFill>
                  <a:schemeClr val="bg1"/>
                </a:solidFill>
                <a:effectLst/>
                <a:ea typeface="ＭＳ 明朝"/>
                <a:cs typeface="Times New Roman"/>
              </a:rPr>
              <a:t>TRAUMA SYMPTOMS</a:t>
            </a:r>
            <a:endParaRPr lang="en-GB" sz="1600" dirty="0">
              <a:solidFill>
                <a:schemeClr val="bg1"/>
              </a:solidFill>
              <a:effectLst/>
              <a:ea typeface="ＭＳ 明朝"/>
              <a:cs typeface="Times New Roman"/>
            </a:endParaRPr>
          </a:p>
          <a:p>
            <a:pPr algn="ctr">
              <a:spcAft>
                <a:spcPts val="0"/>
              </a:spcAft>
            </a:pPr>
            <a:r>
              <a:rPr lang="en-US" sz="1200" dirty="0">
                <a:solidFill>
                  <a:schemeClr val="bg1"/>
                </a:solidFill>
                <a:effectLst/>
                <a:ea typeface="ＭＳ 明朝"/>
                <a:cs typeface="Times New Roman"/>
              </a:rPr>
              <a:t>(Anger, PTSD, dissociation)</a:t>
            </a:r>
            <a:endParaRPr lang="en-GB" sz="1200" dirty="0">
              <a:solidFill>
                <a:schemeClr val="bg1"/>
              </a:solidFill>
              <a:effectLst/>
              <a:ea typeface="ＭＳ 明朝"/>
              <a:cs typeface="Times New Roman"/>
            </a:endParaRPr>
          </a:p>
        </p:txBody>
      </p:sp>
      <p:cxnSp>
        <p:nvCxnSpPr>
          <p:cNvPr id="10" name="Straight Arrow Connector 9"/>
          <p:cNvCxnSpPr>
            <a:endCxn id="17" idx="0"/>
          </p:cNvCxnSpPr>
          <p:nvPr/>
        </p:nvCxnSpPr>
        <p:spPr>
          <a:xfrm flipH="1">
            <a:off x="2050596" y="3907112"/>
            <a:ext cx="1192444" cy="1028700"/>
          </a:xfrm>
          <a:prstGeom prst="straightConnector1">
            <a:avLst/>
          </a:prstGeom>
          <a:ln w="38100" cmpd="sng">
            <a:solidFill>
              <a:srgbClr val="C0504D"/>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endCxn id="8" idx="0"/>
          </p:cNvCxnSpPr>
          <p:nvPr/>
        </p:nvCxnSpPr>
        <p:spPr>
          <a:xfrm>
            <a:off x="3143250" y="3907112"/>
            <a:ext cx="3968866" cy="1028700"/>
          </a:xfrm>
          <a:prstGeom prst="straightConnector1">
            <a:avLst/>
          </a:prstGeom>
          <a:ln w="38100" cmpd="sng">
            <a:solidFill>
              <a:srgbClr val="C0504D"/>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18" idx="0"/>
          </p:cNvCxnSpPr>
          <p:nvPr/>
        </p:nvCxnSpPr>
        <p:spPr>
          <a:xfrm>
            <a:off x="3143250" y="3907112"/>
            <a:ext cx="1410100" cy="1028700"/>
          </a:xfrm>
          <a:prstGeom prst="straightConnector1">
            <a:avLst/>
          </a:prstGeom>
          <a:ln w="38100" cmpd="sng">
            <a:solidFill>
              <a:srgbClr val="C0504D"/>
            </a:solidFill>
            <a:tailEnd type="arrow"/>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978935" y="4935812"/>
            <a:ext cx="2143322" cy="685800"/>
          </a:xfrm>
          <a:prstGeom prst="rect">
            <a:avLst/>
          </a:prstGeom>
          <a:solidFill>
            <a:schemeClr val="accent5">
              <a:lumMod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spcAft>
                <a:spcPts val="0"/>
              </a:spcAft>
            </a:pPr>
            <a:r>
              <a:rPr lang="en-US" sz="1200" dirty="0">
                <a:solidFill>
                  <a:schemeClr val="bg1"/>
                </a:solidFill>
                <a:effectLst/>
                <a:ea typeface="ＭＳ 明朝"/>
                <a:cs typeface="Times New Roman"/>
              </a:rPr>
              <a:t> </a:t>
            </a:r>
            <a:endParaRPr lang="en-GB" sz="1200" dirty="0">
              <a:solidFill>
                <a:schemeClr val="bg1"/>
              </a:solidFill>
              <a:effectLst/>
              <a:ea typeface="ＭＳ 明朝"/>
              <a:cs typeface="Times New Roman"/>
            </a:endParaRPr>
          </a:p>
          <a:p>
            <a:pPr algn="ctr">
              <a:spcAft>
                <a:spcPts val="0"/>
              </a:spcAft>
            </a:pPr>
            <a:r>
              <a:rPr lang="en-GB" sz="1600" dirty="0" smtClean="0">
                <a:solidFill>
                  <a:schemeClr val="bg1"/>
                </a:solidFill>
                <a:ea typeface="ＭＳ 明朝"/>
                <a:cs typeface="Times New Roman"/>
              </a:rPr>
              <a:t>INTERNALIZING</a:t>
            </a:r>
          </a:p>
          <a:p>
            <a:pPr algn="ctr">
              <a:spcAft>
                <a:spcPts val="0"/>
              </a:spcAft>
            </a:pPr>
            <a:r>
              <a:rPr lang="en-US" sz="1200" dirty="0" smtClean="0">
                <a:solidFill>
                  <a:schemeClr val="bg1"/>
                </a:solidFill>
                <a:effectLst/>
                <a:ea typeface="ＭＳ 明朝"/>
                <a:cs typeface="Times New Roman"/>
              </a:rPr>
              <a:t>(Anxiety, depression)</a:t>
            </a:r>
            <a:endParaRPr lang="en-GB" sz="1200" dirty="0">
              <a:solidFill>
                <a:schemeClr val="bg1"/>
              </a:solidFill>
              <a:effectLst/>
              <a:ea typeface="ＭＳ 明朝"/>
              <a:cs typeface="Times New Roman"/>
            </a:endParaRPr>
          </a:p>
        </p:txBody>
      </p:sp>
      <p:sp>
        <p:nvSpPr>
          <p:cNvPr id="18" name="Rectangle 17"/>
          <p:cNvSpPr/>
          <p:nvPr/>
        </p:nvSpPr>
        <p:spPr>
          <a:xfrm>
            <a:off x="3481689" y="4935812"/>
            <a:ext cx="2143322" cy="685800"/>
          </a:xfrm>
          <a:prstGeom prst="rect">
            <a:avLst/>
          </a:prstGeom>
          <a:solidFill>
            <a:schemeClr val="accent5">
              <a:lumMod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spcAft>
                <a:spcPts val="0"/>
              </a:spcAft>
            </a:pPr>
            <a:r>
              <a:rPr lang="en-US" sz="1200" dirty="0">
                <a:solidFill>
                  <a:schemeClr val="bg1"/>
                </a:solidFill>
                <a:effectLst/>
                <a:ea typeface="ＭＳ 明朝"/>
                <a:cs typeface="Times New Roman"/>
              </a:rPr>
              <a:t> </a:t>
            </a:r>
            <a:endParaRPr lang="en-GB" sz="1200" dirty="0">
              <a:solidFill>
                <a:schemeClr val="bg1"/>
              </a:solidFill>
              <a:effectLst/>
              <a:ea typeface="ＭＳ 明朝"/>
              <a:cs typeface="Times New Roman"/>
            </a:endParaRPr>
          </a:p>
          <a:p>
            <a:pPr algn="ctr">
              <a:spcAft>
                <a:spcPts val="0"/>
              </a:spcAft>
            </a:pPr>
            <a:r>
              <a:rPr lang="en-GB" sz="1600" dirty="0" smtClean="0">
                <a:solidFill>
                  <a:schemeClr val="bg1"/>
                </a:solidFill>
                <a:effectLst/>
                <a:ea typeface="ＭＳ 明朝"/>
                <a:cs typeface="Times New Roman"/>
              </a:rPr>
              <a:t>EXTERNALIZING</a:t>
            </a:r>
            <a:endParaRPr lang="en-GB" sz="1600" dirty="0">
              <a:solidFill>
                <a:schemeClr val="bg1"/>
              </a:solidFill>
              <a:effectLst/>
              <a:ea typeface="ＭＳ 明朝"/>
              <a:cs typeface="Times New Roman"/>
            </a:endParaRPr>
          </a:p>
          <a:p>
            <a:pPr algn="ctr">
              <a:spcAft>
                <a:spcPts val="0"/>
              </a:spcAft>
            </a:pPr>
            <a:r>
              <a:rPr lang="en-US" sz="1200" dirty="0" smtClean="0">
                <a:solidFill>
                  <a:schemeClr val="bg1"/>
                </a:solidFill>
                <a:effectLst/>
                <a:ea typeface="ＭＳ 明朝"/>
                <a:cs typeface="Times New Roman"/>
              </a:rPr>
              <a:t>(Conduct problems, ASB)</a:t>
            </a:r>
            <a:endParaRPr lang="en-GB" sz="1200" dirty="0">
              <a:solidFill>
                <a:schemeClr val="bg1"/>
              </a:solidFill>
              <a:effectLst/>
              <a:ea typeface="ＭＳ 明朝"/>
              <a:cs typeface="Times New Roman"/>
            </a:endParaRPr>
          </a:p>
        </p:txBody>
      </p:sp>
      <p:sp>
        <p:nvSpPr>
          <p:cNvPr id="13" name="TextBox 12"/>
          <p:cNvSpPr txBox="1"/>
          <p:nvPr/>
        </p:nvSpPr>
        <p:spPr>
          <a:xfrm>
            <a:off x="2194971" y="4283239"/>
            <a:ext cx="356507" cy="461665"/>
          </a:xfrm>
          <a:prstGeom prst="rect">
            <a:avLst/>
          </a:prstGeom>
          <a:noFill/>
        </p:spPr>
        <p:txBody>
          <a:bodyPr wrap="square" rtlCol="0">
            <a:spAutoFit/>
          </a:bodyPr>
          <a:lstStyle/>
          <a:p>
            <a:r>
              <a:rPr lang="en-GB" sz="2400" b="1" dirty="0" smtClean="0">
                <a:solidFill>
                  <a:schemeClr val="accent2">
                    <a:lumMod val="75000"/>
                  </a:schemeClr>
                </a:solidFill>
              </a:rPr>
              <a:t>*</a:t>
            </a:r>
            <a:endParaRPr lang="en-US" sz="2400" b="1" dirty="0">
              <a:solidFill>
                <a:schemeClr val="accent2">
                  <a:lumMod val="75000"/>
                </a:schemeClr>
              </a:solidFill>
            </a:endParaRPr>
          </a:p>
        </p:txBody>
      </p:sp>
      <p:sp>
        <p:nvSpPr>
          <p:cNvPr id="19" name="TextBox 18"/>
          <p:cNvSpPr txBox="1"/>
          <p:nvPr/>
        </p:nvSpPr>
        <p:spPr>
          <a:xfrm>
            <a:off x="3944712" y="4263879"/>
            <a:ext cx="356507" cy="461665"/>
          </a:xfrm>
          <a:prstGeom prst="rect">
            <a:avLst/>
          </a:prstGeom>
          <a:noFill/>
        </p:spPr>
        <p:txBody>
          <a:bodyPr wrap="square" rtlCol="0">
            <a:spAutoFit/>
          </a:bodyPr>
          <a:lstStyle/>
          <a:p>
            <a:r>
              <a:rPr lang="en-GB" sz="2400" b="1" dirty="0" smtClean="0">
                <a:solidFill>
                  <a:schemeClr val="accent2">
                    <a:lumMod val="75000"/>
                  </a:schemeClr>
                </a:solidFill>
              </a:rPr>
              <a:t>*</a:t>
            </a:r>
            <a:endParaRPr lang="en-US" sz="2400" b="1" dirty="0">
              <a:solidFill>
                <a:schemeClr val="accent2">
                  <a:lumMod val="75000"/>
                </a:schemeClr>
              </a:solidFill>
            </a:endParaRPr>
          </a:p>
        </p:txBody>
      </p:sp>
      <p:sp>
        <p:nvSpPr>
          <p:cNvPr id="20" name="TextBox 19"/>
          <p:cNvSpPr txBox="1"/>
          <p:nvPr/>
        </p:nvSpPr>
        <p:spPr>
          <a:xfrm>
            <a:off x="5529943" y="4244629"/>
            <a:ext cx="356507" cy="461665"/>
          </a:xfrm>
          <a:prstGeom prst="rect">
            <a:avLst/>
          </a:prstGeom>
          <a:noFill/>
        </p:spPr>
        <p:txBody>
          <a:bodyPr wrap="square" rtlCol="0">
            <a:spAutoFit/>
          </a:bodyPr>
          <a:lstStyle/>
          <a:p>
            <a:r>
              <a:rPr lang="en-GB" sz="2400" b="1" dirty="0" smtClean="0">
                <a:solidFill>
                  <a:schemeClr val="accent2">
                    <a:lumMod val="75000"/>
                  </a:schemeClr>
                </a:solidFill>
              </a:rPr>
              <a:t>*</a:t>
            </a:r>
            <a:endParaRPr lang="en-US" sz="2400" b="1" dirty="0">
              <a:solidFill>
                <a:schemeClr val="accent2">
                  <a:lumMod val="75000"/>
                </a:schemeClr>
              </a:solidFill>
            </a:endParaRPr>
          </a:p>
        </p:txBody>
      </p:sp>
      <p:sp>
        <p:nvSpPr>
          <p:cNvPr id="21" name="TextBox 20"/>
          <p:cNvSpPr txBox="1"/>
          <p:nvPr/>
        </p:nvSpPr>
        <p:spPr>
          <a:xfrm>
            <a:off x="431478" y="6160653"/>
            <a:ext cx="6295893" cy="369332"/>
          </a:xfrm>
          <a:prstGeom prst="rect">
            <a:avLst/>
          </a:prstGeom>
          <a:noFill/>
        </p:spPr>
        <p:txBody>
          <a:bodyPr wrap="square" rtlCol="0">
            <a:spAutoFit/>
          </a:bodyPr>
          <a:lstStyle/>
          <a:p>
            <a:r>
              <a:rPr lang="en-US" b="1" dirty="0" smtClean="0">
                <a:solidFill>
                  <a:schemeClr val="accent5">
                    <a:lumMod val="50000"/>
                  </a:schemeClr>
                </a:solidFill>
              </a:rPr>
              <a:t>* Effects </a:t>
            </a:r>
            <a:r>
              <a:rPr lang="en-US" b="1" dirty="0">
                <a:solidFill>
                  <a:schemeClr val="accent5">
                    <a:lumMod val="50000"/>
                  </a:schemeClr>
                </a:solidFill>
              </a:rPr>
              <a:t>statistically significant </a:t>
            </a:r>
            <a:r>
              <a:rPr lang="en-US" dirty="0">
                <a:solidFill>
                  <a:srgbClr val="000000"/>
                </a:solidFill>
              </a:rPr>
              <a:t>= </a:t>
            </a:r>
            <a:r>
              <a:rPr lang="en-US" i="1" dirty="0"/>
              <a:t>p</a:t>
            </a:r>
            <a:r>
              <a:rPr lang="en-US" dirty="0"/>
              <a:t> &lt; </a:t>
            </a:r>
            <a:r>
              <a:rPr lang="en-US" dirty="0" smtClean="0"/>
              <a:t>.001</a:t>
            </a:r>
            <a:endParaRPr lang="en-US" dirty="0"/>
          </a:p>
        </p:txBody>
      </p:sp>
    </p:spTree>
    <p:extLst>
      <p:ext uri="{BB962C8B-B14F-4D97-AF65-F5344CB8AC3E}">
        <p14:creationId xmlns:p14="http://schemas.microsoft.com/office/powerpoint/2010/main" val="6414806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II: Maltreatment &amp; CVE impact</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6" y="1055888"/>
            <a:ext cx="8602253" cy="553998"/>
          </a:xfrm>
          <a:prstGeom prst="rect">
            <a:avLst/>
          </a:prstGeom>
        </p:spPr>
        <p:txBody>
          <a:bodyPr wrap="square">
            <a:spAutoFit/>
          </a:bodyPr>
          <a:lstStyle/>
          <a:p>
            <a:pPr marL="514350" indent="-514350">
              <a:buFont typeface="+mj-lt"/>
              <a:buAutoNum type="arabicPeriod"/>
            </a:pPr>
            <a:r>
              <a:rPr lang="en-US" sz="3000" b="1" dirty="0" smtClean="0">
                <a:solidFill>
                  <a:srgbClr val="215968"/>
                </a:solidFill>
              </a:rPr>
              <a:t>Independent effects: </a:t>
            </a:r>
            <a:r>
              <a:rPr lang="en-US" sz="2600" dirty="0" smtClean="0">
                <a:solidFill>
                  <a:srgbClr val="AA0F54"/>
                </a:solidFill>
              </a:rPr>
              <a:t>Community violence exposure</a:t>
            </a:r>
          </a:p>
        </p:txBody>
      </p:sp>
      <p:sp>
        <p:nvSpPr>
          <p:cNvPr id="19" name="Oval 18"/>
          <p:cNvSpPr/>
          <p:nvPr/>
        </p:nvSpPr>
        <p:spPr>
          <a:xfrm>
            <a:off x="4972049" y="2176928"/>
            <a:ext cx="2007053" cy="1714500"/>
          </a:xfrm>
          <a:prstGeom prst="ellipse">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45720" rIns="36000" bIns="36000" numCol="1" spcCol="0" rtlCol="0" fromWordArt="0" anchor="ctr" anchorCtr="0" forceAA="0" compatLnSpc="1">
            <a:prstTxWarp prst="textNoShape">
              <a:avLst/>
            </a:prstTxWarp>
            <a:noAutofit/>
          </a:bodyPr>
          <a:lstStyle/>
          <a:p>
            <a:pPr algn="ctr">
              <a:spcAft>
                <a:spcPts val="0"/>
              </a:spcAft>
            </a:pPr>
            <a:r>
              <a:rPr lang="en-US" sz="1400" dirty="0">
                <a:effectLst/>
                <a:ea typeface="ＭＳ 明朝"/>
                <a:cs typeface="Times New Roman"/>
              </a:rPr>
              <a:t>COMMUNITY VIOLENCE EXPOSURE</a:t>
            </a:r>
            <a:endParaRPr lang="en-GB" sz="1400" dirty="0">
              <a:effectLst/>
              <a:ea typeface="ＭＳ 明朝"/>
              <a:cs typeface="Times New Roman"/>
            </a:endParaRPr>
          </a:p>
        </p:txBody>
      </p:sp>
      <p:cxnSp>
        <p:nvCxnSpPr>
          <p:cNvPr id="20" name="Straight Arrow Connector 19"/>
          <p:cNvCxnSpPr>
            <a:endCxn id="23" idx="0"/>
          </p:cNvCxnSpPr>
          <p:nvPr/>
        </p:nvCxnSpPr>
        <p:spPr>
          <a:xfrm flipH="1">
            <a:off x="4553350" y="3891428"/>
            <a:ext cx="1333100" cy="1044384"/>
          </a:xfrm>
          <a:prstGeom prst="straightConnector1">
            <a:avLst/>
          </a:prstGeom>
          <a:ln w="19050" cmpd="sng">
            <a:solidFill>
              <a:schemeClr val="accent4">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endCxn id="15" idx="0"/>
          </p:cNvCxnSpPr>
          <p:nvPr/>
        </p:nvCxnSpPr>
        <p:spPr>
          <a:xfrm>
            <a:off x="5886450" y="3891428"/>
            <a:ext cx="1225666" cy="1044384"/>
          </a:xfrm>
          <a:prstGeom prst="straightConnector1">
            <a:avLst/>
          </a:prstGeom>
          <a:ln w="19050" cmpd="sng">
            <a:solidFill>
              <a:schemeClr val="accent4">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2343150" y="3891428"/>
            <a:ext cx="3543300" cy="1028700"/>
          </a:xfrm>
          <a:prstGeom prst="line">
            <a:avLst/>
          </a:prstGeom>
          <a:ln w="19050" cmpd="sng">
            <a:solidFill>
              <a:schemeClr val="accent4">
                <a:lumMod val="40000"/>
                <a:lumOff val="60000"/>
              </a:schemeClr>
            </a:solidFill>
            <a:prstDash val="dash"/>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31478" y="6160653"/>
            <a:ext cx="6295893" cy="369332"/>
          </a:xfrm>
          <a:prstGeom prst="rect">
            <a:avLst/>
          </a:prstGeom>
          <a:noFill/>
        </p:spPr>
        <p:txBody>
          <a:bodyPr wrap="square" rtlCol="0">
            <a:spAutoFit/>
          </a:bodyPr>
          <a:lstStyle/>
          <a:p>
            <a:r>
              <a:rPr lang="en-US" b="1" dirty="0" smtClean="0">
                <a:solidFill>
                  <a:schemeClr val="accent5">
                    <a:lumMod val="50000"/>
                  </a:schemeClr>
                </a:solidFill>
              </a:rPr>
              <a:t>* Effects </a:t>
            </a:r>
            <a:r>
              <a:rPr lang="en-US" b="1" dirty="0">
                <a:solidFill>
                  <a:schemeClr val="accent5">
                    <a:lumMod val="50000"/>
                  </a:schemeClr>
                </a:solidFill>
              </a:rPr>
              <a:t>statistically significant </a:t>
            </a:r>
            <a:r>
              <a:rPr lang="en-US" dirty="0">
                <a:solidFill>
                  <a:srgbClr val="000000"/>
                </a:solidFill>
              </a:rPr>
              <a:t>= </a:t>
            </a:r>
            <a:r>
              <a:rPr lang="en-US" i="1" dirty="0"/>
              <a:t>p</a:t>
            </a:r>
            <a:r>
              <a:rPr lang="en-US" dirty="0"/>
              <a:t> &lt; </a:t>
            </a:r>
            <a:r>
              <a:rPr lang="en-US" dirty="0" smtClean="0"/>
              <a:t>.01</a:t>
            </a:r>
            <a:endParaRPr lang="en-US" dirty="0"/>
          </a:p>
        </p:txBody>
      </p:sp>
      <p:sp>
        <p:nvSpPr>
          <p:cNvPr id="13" name="TextBox 12"/>
          <p:cNvSpPr txBox="1"/>
          <p:nvPr/>
        </p:nvSpPr>
        <p:spPr>
          <a:xfrm>
            <a:off x="6622596" y="4321629"/>
            <a:ext cx="356507" cy="461665"/>
          </a:xfrm>
          <a:prstGeom prst="rect">
            <a:avLst/>
          </a:prstGeom>
          <a:noFill/>
        </p:spPr>
        <p:txBody>
          <a:bodyPr wrap="square" rtlCol="0">
            <a:spAutoFit/>
          </a:bodyPr>
          <a:lstStyle/>
          <a:p>
            <a:r>
              <a:rPr lang="en-GB" sz="2400" b="1" dirty="0" smtClean="0">
                <a:solidFill>
                  <a:schemeClr val="accent4">
                    <a:lumMod val="50000"/>
                  </a:schemeClr>
                </a:solidFill>
              </a:rPr>
              <a:t>*</a:t>
            </a:r>
            <a:endParaRPr lang="en-US" sz="2400" b="1" dirty="0">
              <a:solidFill>
                <a:schemeClr val="accent4">
                  <a:lumMod val="50000"/>
                </a:schemeClr>
              </a:solidFill>
            </a:endParaRPr>
          </a:p>
        </p:txBody>
      </p:sp>
      <p:sp>
        <p:nvSpPr>
          <p:cNvPr id="14" name="TextBox 13"/>
          <p:cNvSpPr txBox="1"/>
          <p:nvPr/>
        </p:nvSpPr>
        <p:spPr>
          <a:xfrm>
            <a:off x="5106002" y="4350504"/>
            <a:ext cx="318407" cy="461665"/>
          </a:xfrm>
          <a:prstGeom prst="rect">
            <a:avLst/>
          </a:prstGeom>
          <a:noFill/>
        </p:spPr>
        <p:txBody>
          <a:bodyPr wrap="square" rtlCol="0">
            <a:spAutoFit/>
          </a:bodyPr>
          <a:lstStyle/>
          <a:p>
            <a:r>
              <a:rPr lang="en-GB" sz="2400" b="1" dirty="0" smtClean="0">
                <a:solidFill>
                  <a:schemeClr val="accent4">
                    <a:lumMod val="50000"/>
                  </a:schemeClr>
                </a:solidFill>
              </a:rPr>
              <a:t>*</a:t>
            </a:r>
            <a:endParaRPr lang="en-US" sz="2400" b="1" dirty="0">
              <a:solidFill>
                <a:schemeClr val="accent4">
                  <a:lumMod val="50000"/>
                </a:schemeClr>
              </a:solidFill>
            </a:endParaRPr>
          </a:p>
        </p:txBody>
      </p:sp>
      <p:sp>
        <p:nvSpPr>
          <p:cNvPr id="15" name="Rectangle 14"/>
          <p:cNvSpPr/>
          <p:nvPr/>
        </p:nvSpPr>
        <p:spPr>
          <a:xfrm>
            <a:off x="6040455" y="4935812"/>
            <a:ext cx="2143322" cy="685800"/>
          </a:xfrm>
          <a:prstGeom prst="rect">
            <a:avLst/>
          </a:prstGeom>
          <a:solidFill>
            <a:schemeClr val="accent5">
              <a:lumMod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spcAft>
                <a:spcPts val="0"/>
              </a:spcAft>
            </a:pPr>
            <a:r>
              <a:rPr lang="en-US" sz="1200" dirty="0">
                <a:solidFill>
                  <a:schemeClr val="bg1"/>
                </a:solidFill>
                <a:effectLst/>
                <a:ea typeface="ＭＳ 明朝"/>
                <a:cs typeface="Times New Roman"/>
              </a:rPr>
              <a:t> </a:t>
            </a:r>
            <a:endParaRPr lang="en-GB" sz="1200" dirty="0">
              <a:solidFill>
                <a:schemeClr val="bg1"/>
              </a:solidFill>
              <a:effectLst/>
              <a:ea typeface="ＭＳ 明朝"/>
              <a:cs typeface="Times New Roman"/>
            </a:endParaRPr>
          </a:p>
          <a:p>
            <a:pPr algn="ctr">
              <a:spcAft>
                <a:spcPts val="0"/>
              </a:spcAft>
            </a:pPr>
            <a:r>
              <a:rPr lang="en-US" sz="1600" dirty="0">
                <a:solidFill>
                  <a:schemeClr val="bg1"/>
                </a:solidFill>
                <a:effectLst/>
                <a:ea typeface="ＭＳ 明朝"/>
                <a:cs typeface="Times New Roman"/>
              </a:rPr>
              <a:t>TRAUMA SYMPTOMS</a:t>
            </a:r>
            <a:endParaRPr lang="en-GB" sz="1600" dirty="0">
              <a:solidFill>
                <a:schemeClr val="bg1"/>
              </a:solidFill>
              <a:effectLst/>
              <a:ea typeface="ＭＳ 明朝"/>
              <a:cs typeface="Times New Roman"/>
            </a:endParaRPr>
          </a:p>
          <a:p>
            <a:pPr algn="ctr">
              <a:spcAft>
                <a:spcPts val="0"/>
              </a:spcAft>
            </a:pPr>
            <a:r>
              <a:rPr lang="en-US" sz="1200" dirty="0">
                <a:solidFill>
                  <a:schemeClr val="bg1"/>
                </a:solidFill>
                <a:effectLst/>
                <a:ea typeface="ＭＳ 明朝"/>
                <a:cs typeface="Times New Roman"/>
              </a:rPr>
              <a:t>(Anger, PTSD, dissociation)</a:t>
            </a:r>
            <a:endParaRPr lang="en-GB" sz="1200" dirty="0">
              <a:solidFill>
                <a:schemeClr val="bg1"/>
              </a:solidFill>
              <a:effectLst/>
              <a:ea typeface="ＭＳ 明朝"/>
              <a:cs typeface="Times New Roman"/>
            </a:endParaRPr>
          </a:p>
        </p:txBody>
      </p:sp>
      <p:sp>
        <p:nvSpPr>
          <p:cNvPr id="16" name="Rectangle 15"/>
          <p:cNvSpPr/>
          <p:nvPr/>
        </p:nvSpPr>
        <p:spPr>
          <a:xfrm>
            <a:off x="978935" y="4935812"/>
            <a:ext cx="2143322" cy="685800"/>
          </a:xfrm>
          <a:prstGeom prst="rect">
            <a:avLst/>
          </a:prstGeom>
          <a:solidFill>
            <a:schemeClr val="accent5">
              <a:lumMod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spcAft>
                <a:spcPts val="0"/>
              </a:spcAft>
            </a:pPr>
            <a:r>
              <a:rPr lang="en-US" sz="1200" dirty="0">
                <a:solidFill>
                  <a:schemeClr val="bg1"/>
                </a:solidFill>
                <a:effectLst/>
                <a:ea typeface="ＭＳ 明朝"/>
                <a:cs typeface="Times New Roman"/>
              </a:rPr>
              <a:t> </a:t>
            </a:r>
            <a:endParaRPr lang="en-GB" sz="1200" dirty="0">
              <a:solidFill>
                <a:schemeClr val="bg1"/>
              </a:solidFill>
              <a:effectLst/>
              <a:ea typeface="ＭＳ 明朝"/>
              <a:cs typeface="Times New Roman"/>
            </a:endParaRPr>
          </a:p>
          <a:p>
            <a:pPr algn="ctr">
              <a:spcAft>
                <a:spcPts val="0"/>
              </a:spcAft>
            </a:pPr>
            <a:r>
              <a:rPr lang="en-GB" sz="1600" dirty="0" smtClean="0">
                <a:solidFill>
                  <a:schemeClr val="bg1"/>
                </a:solidFill>
                <a:ea typeface="ＭＳ 明朝"/>
                <a:cs typeface="Times New Roman"/>
              </a:rPr>
              <a:t>INTERNALIZING</a:t>
            </a:r>
          </a:p>
          <a:p>
            <a:pPr algn="ctr">
              <a:spcAft>
                <a:spcPts val="0"/>
              </a:spcAft>
            </a:pPr>
            <a:r>
              <a:rPr lang="en-US" sz="1200" dirty="0" smtClean="0">
                <a:solidFill>
                  <a:schemeClr val="bg1"/>
                </a:solidFill>
                <a:effectLst/>
                <a:ea typeface="ＭＳ 明朝"/>
                <a:cs typeface="Times New Roman"/>
              </a:rPr>
              <a:t>(Anxiety, depression)</a:t>
            </a:r>
            <a:endParaRPr lang="en-GB" sz="1200" dirty="0">
              <a:solidFill>
                <a:schemeClr val="bg1"/>
              </a:solidFill>
              <a:effectLst/>
              <a:ea typeface="ＭＳ 明朝"/>
              <a:cs typeface="Times New Roman"/>
            </a:endParaRPr>
          </a:p>
        </p:txBody>
      </p:sp>
      <p:sp>
        <p:nvSpPr>
          <p:cNvPr id="23" name="Rectangle 22"/>
          <p:cNvSpPr/>
          <p:nvPr/>
        </p:nvSpPr>
        <p:spPr>
          <a:xfrm>
            <a:off x="3481689" y="4935812"/>
            <a:ext cx="2143322" cy="685800"/>
          </a:xfrm>
          <a:prstGeom prst="rect">
            <a:avLst/>
          </a:prstGeom>
          <a:solidFill>
            <a:schemeClr val="accent5">
              <a:lumMod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spcAft>
                <a:spcPts val="0"/>
              </a:spcAft>
            </a:pPr>
            <a:r>
              <a:rPr lang="en-US" sz="1200" dirty="0">
                <a:solidFill>
                  <a:schemeClr val="bg1"/>
                </a:solidFill>
                <a:effectLst/>
                <a:ea typeface="ＭＳ 明朝"/>
                <a:cs typeface="Times New Roman"/>
              </a:rPr>
              <a:t> </a:t>
            </a:r>
            <a:endParaRPr lang="en-GB" sz="1200" dirty="0">
              <a:solidFill>
                <a:schemeClr val="bg1"/>
              </a:solidFill>
              <a:effectLst/>
              <a:ea typeface="ＭＳ 明朝"/>
              <a:cs typeface="Times New Roman"/>
            </a:endParaRPr>
          </a:p>
          <a:p>
            <a:pPr algn="ctr">
              <a:spcAft>
                <a:spcPts val="0"/>
              </a:spcAft>
            </a:pPr>
            <a:r>
              <a:rPr lang="en-GB" sz="1600" dirty="0" smtClean="0">
                <a:solidFill>
                  <a:schemeClr val="bg1"/>
                </a:solidFill>
                <a:effectLst/>
                <a:ea typeface="ＭＳ 明朝"/>
                <a:cs typeface="Times New Roman"/>
              </a:rPr>
              <a:t>EXTERNALIZING</a:t>
            </a:r>
            <a:endParaRPr lang="en-GB" sz="1600" dirty="0">
              <a:solidFill>
                <a:schemeClr val="bg1"/>
              </a:solidFill>
              <a:effectLst/>
              <a:ea typeface="ＭＳ 明朝"/>
              <a:cs typeface="Times New Roman"/>
            </a:endParaRPr>
          </a:p>
          <a:p>
            <a:pPr algn="ctr">
              <a:spcAft>
                <a:spcPts val="0"/>
              </a:spcAft>
            </a:pPr>
            <a:r>
              <a:rPr lang="en-US" sz="1200" dirty="0" smtClean="0">
                <a:solidFill>
                  <a:schemeClr val="bg1"/>
                </a:solidFill>
                <a:effectLst/>
                <a:ea typeface="ＭＳ 明朝"/>
                <a:cs typeface="Times New Roman"/>
              </a:rPr>
              <a:t>(Conduct problems, ASB)</a:t>
            </a:r>
            <a:endParaRPr lang="en-GB" sz="1200" dirty="0">
              <a:solidFill>
                <a:schemeClr val="bg1"/>
              </a:solidFill>
              <a:effectLst/>
              <a:ea typeface="ＭＳ 明朝"/>
              <a:cs typeface="Times New Roman"/>
            </a:endParaRPr>
          </a:p>
        </p:txBody>
      </p:sp>
    </p:spTree>
    <p:extLst>
      <p:ext uri="{BB962C8B-B14F-4D97-AF65-F5344CB8AC3E}">
        <p14:creationId xmlns:p14="http://schemas.microsoft.com/office/powerpoint/2010/main" val="32353959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39" y="973186"/>
            <a:ext cx="8515394" cy="5100355"/>
          </a:xfrm>
        </p:spPr>
        <p:txBody>
          <a:bodyPr>
            <a:normAutofit/>
          </a:bodyPr>
          <a:lstStyle/>
          <a:p>
            <a:r>
              <a:rPr lang="en-US" sz="3000" b="1" dirty="0" smtClean="0">
                <a:solidFill>
                  <a:srgbClr val="215968"/>
                </a:solidFill>
              </a:rPr>
              <a:t>Maltreatment effects</a:t>
            </a:r>
            <a:endParaRPr lang="en-US" sz="800" b="1" dirty="0" smtClean="0">
              <a:solidFill>
                <a:srgbClr val="215968"/>
              </a:solidFill>
            </a:endParaRPr>
          </a:p>
          <a:p>
            <a:pPr marL="542925" lvl="1" indent="-271463">
              <a:buFont typeface="Wingdings" charset="2"/>
              <a:buChar char="§"/>
            </a:pPr>
            <a:r>
              <a:rPr lang="en-US" sz="2600" dirty="0" smtClean="0">
                <a:solidFill>
                  <a:srgbClr val="AA0F54"/>
                </a:solidFill>
              </a:rPr>
              <a:t>Childhood</a:t>
            </a:r>
          </a:p>
          <a:p>
            <a:pPr marL="801688" lvl="2" indent="-258763">
              <a:buFont typeface="Wingdings" charset="2"/>
              <a:buChar char="§"/>
            </a:pPr>
            <a:r>
              <a:rPr lang="en-US" sz="2000" dirty="0" smtClean="0"/>
              <a:t>Child fatality</a:t>
            </a:r>
          </a:p>
          <a:p>
            <a:pPr lvl="2">
              <a:buFont typeface="Wingdings" charset="2"/>
              <a:buChar char="§"/>
            </a:pPr>
            <a:r>
              <a:rPr lang="en-GB" sz="1200" b="1" dirty="0" smtClean="0">
                <a:solidFill>
                  <a:schemeClr val="accent5">
                    <a:lumMod val="50000"/>
                  </a:schemeClr>
                </a:solidFill>
              </a:rPr>
              <a:t>1 </a:t>
            </a:r>
            <a:r>
              <a:rPr lang="en-GB" sz="1200" b="1" dirty="0">
                <a:solidFill>
                  <a:schemeClr val="accent5">
                    <a:lumMod val="50000"/>
                  </a:schemeClr>
                </a:solidFill>
              </a:rPr>
              <a:t>in 10 </a:t>
            </a:r>
            <a:r>
              <a:rPr lang="en-GB" sz="1200" dirty="0">
                <a:solidFill>
                  <a:schemeClr val="accent5">
                    <a:lumMod val="50000"/>
                  </a:schemeClr>
                </a:solidFill>
              </a:rPr>
              <a:t>injury-related child </a:t>
            </a:r>
            <a:r>
              <a:rPr lang="en-GB" sz="1200" dirty="0" smtClean="0">
                <a:solidFill>
                  <a:schemeClr val="accent5">
                    <a:lumMod val="50000"/>
                  </a:schemeClr>
                </a:solidFill>
              </a:rPr>
              <a:t>fatalities worldwide </a:t>
            </a:r>
            <a:r>
              <a:rPr lang="en-US" sz="800" dirty="0">
                <a:solidFill>
                  <a:schemeClr val="accent5">
                    <a:lumMod val="50000"/>
                  </a:schemeClr>
                </a:solidFill>
              </a:rPr>
              <a:t>(WHO; </a:t>
            </a:r>
            <a:r>
              <a:rPr lang="en-US" sz="800" dirty="0" err="1" smtClean="0">
                <a:solidFill>
                  <a:schemeClr val="accent5">
                    <a:lumMod val="50000"/>
                  </a:schemeClr>
                </a:solidFill>
              </a:rPr>
              <a:t>Pinheiro</a:t>
            </a:r>
            <a:r>
              <a:rPr lang="en-US" sz="800" dirty="0" smtClean="0">
                <a:solidFill>
                  <a:schemeClr val="accent5">
                    <a:lumMod val="50000"/>
                  </a:schemeClr>
                </a:solidFill>
              </a:rPr>
              <a:t> et </a:t>
            </a:r>
            <a:r>
              <a:rPr lang="en-US" sz="800" dirty="0">
                <a:solidFill>
                  <a:schemeClr val="accent5">
                    <a:lumMod val="50000"/>
                  </a:schemeClr>
                </a:solidFill>
              </a:rPr>
              <a:t>al., 2006)</a:t>
            </a:r>
            <a:endParaRPr lang="en-GB" sz="800" dirty="0">
              <a:solidFill>
                <a:schemeClr val="accent5">
                  <a:lumMod val="50000"/>
                </a:schemeClr>
              </a:solidFill>
            </a:endParaRPr>
          </a:p>
          <a:p>
            <a:pPr marL="1371600" lvl="3" indent="0">
              <a:buNone/>
            </a:pPr>
            <a:endParaRPr lang="en-US" sz="800" dirty="0">
              <a:solidFill>
                <a:srgbClr val="000000"/>
              </a:solidFill>
            </a:endParaRPr>
          </a:p>
          <a:p>
            <a:pPr marL="801688" lvl="2" indent="-258763">
              <a:buFont typeface="Wingdings" charset="2"/>
              <a:buChar char="§"/>
            </a:pPr>
            <a:r>
              <a:rPr lang="en-US" sz="2000" dirty="0" smtClean="0"/>
              <a:t>Increased </a:t>
            </a:r>
            <a:r>
              <a:rPr lang="en-US" sz="2000" dirty="0"/>
              <a:t>risk </a:t>
            </a:r>
            <a:r>
              <a:rPr lang="en-GB" sz="2000" dirty="0">
                <a:solidFill>
                  <a:srgbClr val="000000"/>
                </a:solidFill>
              </a:rPr>
              <a:t>of mental health and adjustment difficulties</a:t>
            </a:r>
          </a:p>
          <a:p>
            <a:pPr marL="1073150" lvl="3" indent="-271463">
              <a:buFont typeface="Wingdings" charset="2"/>
              <a:buChar char="§"/>
            </a:pPr>
            <a:r>
              <a:rPr lang="en-GB" sz="1200" dirty="0">
                <a:solidFill>
                  <a:srgbClr val="215968"/>
                </a:solidFill>
              </a:rPr>
              <a:t>E</a:t>
            </a:r>
            <a:r>
              <a:rPr lang="en-GB" sz="1200" dirty="0" smtClean="0">
                <a:solidFill>
                  <a:srgbClr val="215968"/>
                </a:solidFill>
              </a:rPr>
              <a:t>motional, behavioural, interpersonal domains </a:t>
            </a:r>
            <a:r>
              <a:rPr lang="en-GB" sz="800" dirty="0" smtClean="0">
                <a:solidFill>
                  <a:srgbClr val="215968"/>
                </a:solidFill>
              </a:rPr>
              <a:t>(</a:t>
            </a:r>
            <a:r>
              <a:rPr lang="en-GB" sz="800" dirty="0" err="1" smtClean="0">
                <a:solidFill>
                  <a:srgbClr val="215968"/>
                </a:solidFill>
              </a:rPr>
              <a:t>Cicchetti</a:t>
            </a:r>
            <a:r>
              <a:rPr lang="en-GB" sz="800" dirty="0" smtClean="0">
                <a:solidFill>
                  <a:srgbClr val="215968"/>
                </a:solidFill>
              </a:rPr>
              <a:t> &amp; </a:t>
            </a:r>
            <a:r>
              <a:rPr lang="en-GB" sz="800" dirty="0" err="1" smtClean="0">
                <a:solidFill>
                  <a:srgbClr val="215968"/>
                </a:solidFill>
              </a:rPr>
              <a:t>Toth</a:t>
            </a:r>
            <a:r>
              <a:rPr lang="en-GB" sz="800" dirty="0" smtClean="0">
                <a:solidFill>
                  <a:srgbClr val="215968"/>
                </a:solidFill>
              </a:rPr>
              <a:t>, 2005)</a:t>
            </a:r>
          </a:p>
          <a:p>
            <a:pPr marL="1073150" lvl="3" indent="-271463">
              <a:buFont typeface="Wingdings" charset="2"/>
              <a:buChar char="§"/>
            </a:pPr>
            <a:r>
              <a:rPr lang="en-GB" sz="1200" dirty="0" smtClean="0">
                <a:solidFill>
                  <a:srgbClr val="215968"/>
                </a:solidFill>
              </a:rPr>
              <a:t>Underpinned by biological changes in brain structure, function, and stress response </a:t>
            </a:r>
            <a:r>
              <a:rPr lang="en-GB" sz="800" dirty="0" smtClean="0">
                <a:solidFill>
                  <a:srgbClr val="215968"/>
                </a:solidFill>
              </a:rPr>
              <a:t>(</a:t>
            </a:r>
            <a:r>
              <a:rPr lang="en-GB" sz="800" dirty="0" err="1" smtClean="0">
                <a:solidFill>
                  <a:srgbClr val="215968"/>
                </a:solidFill>
              </a:rPr>
              <a:t>McCrory</a:t>
            </a:r>
            <a:r>
              <a:rPr lang="en-GB" sz="800" dirty="0" smtClean="0">
                <a:solidFill>
                  <a:srgbClr val="215968"/>
                </a:solidFill>
              </a:rPr>
              <a:t> et al, 2010)</a:t>
            </a:r>
          </a:p>
          <a:p>
            <a:pPr marL="1371600" lvl="3" indent="0">
              <a:buNone/>
            </a:pPr>
            <a:endParaRPr lang="en-US" sz="800" dirty="0" smtClean="0">
              <a:solidFill>
                <a:srgbClr val="215968"/>
              </a:solidFill>
            </a:endParaRPr>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i="1" dirty="0">
              <a:solidFill>
                <a:schemeClr val="bg1"/>
              </a:solidFill>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7896618" y="1856901"/>
            <a:ext cx="645453" cy="1421868"/>
          </a:xfrm>
          <a:prstGeom prst="rect">
            <a:avLst/>
          </a:prstGeom>
        </p:spPr>
      </p:pic>
      <p:pic>
        <p:nvPicPr>
          <p:cNvPr id="5" name="Picture 4" descr="ChildMaltreatment_Composite_Long_Transparent.png"/>
          <p:cNvPicPr>
            <a:picLocks noChangeAspect="1"/>
          </p:cNvPicPr>
          <p:nvPr/>
        </p:nvPicPr>
        <p:blipFill>
          <a:blip r:embed="rId4"/>
          <a:stretch>
            <a:fillRect/>
          </a:stretch>
        </p:blipFill>
        <p:spPr>
          <a:xfrm>
            <a:off x="0" y="6310070"/>
            <a:ext cx="9144000" cy="557355"/>
          </a:xfrm>
          <a:prstGeom prst="rect">
            <a:avLst/>
          </a:prstGeom>
        </p:spPr>
      </p:pic>
    </p:spTree>
    <p:extLst>
      <p:ext uri="{BB962C8B-B14F-4D97-AF65-F5344CB8AC3E}">
        <p14:creationId xmlns:p14="http://schemas.microsoft.com/office/powerpoint/2010/main" val="17279780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Part II: Maltreatment &amp; CVE impact</a:t>
            </a:r>
            <a:endParaRPr lang="en-US" sz="3200" b="1" dirty="0">
              <a:solidFill>
                <a:schemeClr val="bg1">
                  <a:lumMod val="95000"/>
                </a:schemeClr>
              </a:solidFill>
              <a:latin typeface="Arial" pitchFamily="34" charset="0"/>
              <a:cs typeface="Arial" pitchFamily="34" charset="0"/>
            </a:endParaRPr>
          </a:p>
        </p:txBody>
      </p:sp>
      <p:sp>
        <p:nvSpPr>
          <p:cNvPr id="3" name="Rectangle 2"/>
          <p:cNvSpPr/>
          <p:nvPr/>
        </p:nvSpPr>
        <p:spPr>
          <a:xfrm>
            <a:off x="294097" y="1055888"/>
            <a:ext cx="8073792" cy="553998"/>
          </a:xfrm>
          <a:prstGeom prst="rect">
            <a:avLst/>
          </a:prstGeom>
        </p:spPr>
        <p:txBody>
          <a:bodyPr wrap="square">
            <a:spAutoFit/>
          </a:bodyPr>
          <a:lstStyle/>
          <a:p>
            <a:r>
              <a:rPr lang="en-US" sz="3000" b="1" dirty="0" smtClean="0">
                <a:solidFill>
                  <a:srgbClr val="215968"/>
                </a:solidFill>
              </a:rPr>
              <a:t>2.  Combined effects: </a:t>
            </a:r>
            <a:r>
              <a:rPr lang="en-US" sz="2600" dirty="0" smtClean="0">
                <a:solidFill>
                  <a:srgbClr val="AA0F54"/>
                </a:solidFill>
              </a:rPr>
              <a:t>Additive</a:t>
            </a:r>
            <a:r>
              <a:rPr lang="en-US" sz="3000" b="1" dirty="0" smtClean="0">
                <a:solidFill>
                  <a:srgbClr val="215968"/>
                </a:solidFill>
              </a:rPr>
              <a:t> </a:t>
            </a:r>
            <a:endParaRPr lang="en-US" sz="2600" dirty="0" smtClean="0">
              <a:solidFill>
                <a:srgbClr val="AA0F54"/>
              </a:solidFill>
            </a:endParaRPr>
          </a:p>
        </p:txBody>
      </p:sp>
      <p:graphicFrame>
        <p:nvGraphicFramePr>
          <p:cNvPr id="4" name="Chart 3"/>
          <p:cNvGraphicFramePr>
            <a:graphicFrameLocks/>
          </p:cNvGraphicFramePr>
          <p:nvPr>
            <p:extLst>
              <p:ext uri="{D42A27DB-BD31-4B8C-83A1-F6EECF244321}">
                <p14:modId xmlns:p14="http://schemas.microsoft.com/office/powerpoint/2010/main" val="2397635741"/>
              </p:ext>
            </p:extLst>
          </p:nvPr>
        </p:nvGraphicFramePr>
        <p:xfrm>
          <a:off x="1126067" y="1689100"/>
          <a:ext cx="6762044" cy="4082344"/>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1447800" y="1689100"/>
            <a:ext cx="200025" cy="38639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129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148771"/>
          </a:xfrm>
        </p:spPr>
        <p:txBody>
          <a:bodyPr>
            <a:normAutofit/>
          </a:bodyPr>
          <a:lstStyle/>
          <a:p>
            <a:r>
              <a:rPr lang="en-US" sz="3000" b="1" dirty="0" smtClean="0">
                <a:solidFill>
                  <a:srgbClr val="215968"/>
                </a:solidFill>
              </a:rPr>
              <a:t>Summary</a:t>
            </a:r>
            <a:endParaRPr lang="en-US" sz="800" b="1" dirty="0" smtClean="0">
              <a:solidFill>
                <a:srgbClr val="215968"/>
              </a:solidFill>
            </a:endParaRPr>
          </a:p>
          <a:p>
            <a:endParaRPr lang="en-US" sz="800" b="1" dirty="0" smtClean="0"/>
          </a:p>
          <a:p>
            <a:pPr marL="914400" lvl="1" indent="-457200">
              <a:buFont typeface="+mj-lt"/>
              <a:buAutoNum type="arabicPeriod"/>
            </a:pPr>
            <a:r>
              <a:rPr lang="en-GB" sz="2200" dirty="0" smtClean="0">
                <a:solidFill>
                  <a:srgbClr val="AA0F54"/>
                </a:solidFill>
              </a:rPr>
              <a:t>Both maltreatment and CVE have serious consequences for mental health</a:t>
            </a:r>
          </a:p>
          <a:p>
            <a:pPr marL="914400" lvl="1" indent="-457200">
              <a:buFont typeface="+mj-lt"/>
              <a:buAutoNum type="arabicPeriod"/>
            </a:pPr>
            <a:endParaRPr lang="en-GB" sz="2200" dirty="0">
              <a:solidFill>
                <a:srgbClr val="AA0F54"/>
              </a:solidFill>
            </a:endParaRPr>
          </a:p>
          <a:p>
            <a:pPr marL="914400" lvl="1" indent="-457200">
              <a:buFont typeface="+mj-lt"/>
              <a:buAutoNum type="arabicPeriod"/>
            </a:pPr>
            <a:r>
              <a:rPr lang="en-GB" sz="2200" dirty="0" smtClean="0">
                <a:solidFill>
                  <a:schemeClr val="bg1"/>
                </a:solidFill>
              </a:rPr>
              <a:t>Children who experience both forms of adversity are at particularly high risk for mental health problems</a:t>
            </a:r>
            <a:endParaRPr lang="en-GB" sz="800" dirty="0" smtClean="0">
              <a:solidFill>
                <a:schemeClr val="bg1"/>
              </a:solidFill>
            </a:endParaRPr>
          </a:p>
          <a:p>
            <a:pPr marL="857250" lvl="2" indent="0">
              <a:buNone/>
            </a:pPr>
            <a:endParaRPr lang="en-GB" sz="800" dirty="0" smtClean="0"/>
          </a:p>
          <a:p>
            <a:pPr marL="457200" lvl="1" indent="0">
              <a:buNone/>
            </a:pPr>
            <a:endParaRPr lang="en-GB" sz="2200" dirty="0">
              <a:solidFill>
                <a:srgbClr val="AA0F54"/>
              </a:solidFill>
            </a:endParaRPr>
          </a:p>
          <a:p>
            <a:pPr marL="457200" lvl="1" indent="0">
              <a:buNone/>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 Maltreatment &amp; CVE impact</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34651029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148771"/>
          </a:xfrm>
        </p:spPr>
        <p:txBody>
          <a:bodyPr>
            <a:normAutofit/>
          </a:bodyPr>
          <a:lstStyle/>
          <a:p>
            <a:r>
              <a:rPr lang="en-US" sz="3000" b="1" dirty="0" smtClean="0">
                <a:solidFill>
                  <a:srgbClr val="215968"/>
                </a:solidFill>
              </a:rPr>
              <a:t>Summary</a:t>
            </a:r>
            <a:endParaRPr lang="en-US" sz="800" b="1" dirty="0" smtClean="0">
              <a:solidFill>
                <a:srgbClr val="215968"/>
              </a:solidFill>
            </a:endParaRPr>
          </a:p>
          <a:p>
            <a:endParaRPr lang="en-US" sz="800" b="1" dirty="0" smtClean="0"/>
          </a:p>
          <a:p>
            <a:pPr marL="914400" lvl="1" indent="-457200">
              <a:buFont typeface="+mj-lt"/>
              <a:buAutoNum type="arabicPeriod"/>
            </a:pPr>
            <a:r>
              <a:rPr lang="en-GB" sz="2200" dirty="0" smtClean="0">
                <a:solidFill>
                  <a:schemeClr val="bg1">
                    <a:lumMod val="65000"/>
                  </a:schemeClr>
                </a:solidFill>
              </a:rPr>
              <a:t>Both maltreatment and CVE have serious consequences for mental health</a:t>
            </a:r>
          </a:p>
          <a:p>
            <a:pPr marL="914400" lvl="1" indent="-457200">
              <a:buFont typeface="+mj-lt"/>
              <a:buAutoNum type="arabicPeriod"/>
            </a:pPr>
            <a:endParaRPr lang="en-GB" sz="2200" dirty="0">
              <a:solidFill>
                <a:srgbClr val="AA0F54"/>
              </a:solidFill>
            </a:endParaRPr>
          </a:p>
          <a:p>
            <a:pPr marL="914400" lvl="1" indent="-457200">
              <a:buFont typeface="+mj-lt"/>
              <a:buAutoNum type="arabicPeriod"/>
            </a:pPr>
            <a:r>
              <a:rPr lang="en-GB" sz="2200" dirty="0" smtClean="0">
                <a:solidFill>
                  <a:srgbClr val="AA0F54"/>
                </a:solidFill>
              </a:rPr>
              <a:t>Youth who experience double disadvantage are at particularly high risk for mental health problems</a:t>
            </a:r>
            <a:endParaRPr lang="en-GB" sz="800" dirty="0" smtClean="0"/>
          </a:p>
          <a:p>
            <a:pPr marL="857250" lvl="2" indent="0">
              <a:buNone/>
            </a:pPr>
            <a:endParaRPr lang="en-GB" sz="800"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 Maltreatment &amp; CVE impact</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34651029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557940" cy="4922581"/>
          </a:xfrm>
        </p:spPr>
        <p:txBody>
          <a:bodyPr>
            <a:normAutofit/>
          </a:bodyPr>
          <a:lstStyle/>
          <a:p>
            <a:endParaRPr lang="en-US" sz="3000" b="1" dirty="0" smtClean="0">
              <a:solidFill>
                <a:srgbClr val="AA0F54"/>
              </a:solidFill>
            </a:endParaRPr>
          </a:p>
          <a:p>
            <a:pPr marL="0" indent="0" algn="ctr">
              <a:buNone/>
            </a:pPr>
            <a:endParaRPr lang="en-US" sz="4800" b="1" dirty="0" smtClean="0">
              <a:solidFill>
                <a:srgbClr val="AA0F54"/>
              </a:solidFill>
            </a:endParaRPr>
          </a:p>
          <a:p>
            <a:pPr marL="0" indent="0" algn="ctr">
              <a:buNone/>
            </a:pPr>
            <a:r>
              <a:rPr lang="en-US" sz="4800" b="1" dirty="0" smtClean="0">
                <a:solidFill>
                  <a:srgbClr val="AA0F54"/>
                </a:solidFill>
              </a:rPr>
              <a:t>Part III: </a:t>
            </a:r>
          </a:p>
          <a:p>
            <a:pPr marL="0" indent="0" algn="ctr">
              <a:buNone/>
            </a:pPr>
            <a:r>
              <a:rPr lang="en-US" sz="4000" dirty="0"/>
              <a:t>The influence of individual maltreatment types</a:t>
            </a:r>
            <a:endParaRPr lang="en-GB" sz="22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0"/>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32180043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Arrow Connector 25"/>
          <p:cNvCxnSpPr/>
          <p:nvPr/>
        </p:nvCxnSpPr>
        <p:spPr>
          <a:xfrm flipH="1">
            <a:off x="4984952" y="2463469"/>
            <a:ext cx="1196773" cy="594056"/>
          </a:xfrm>
          <a:prstGeom prst="straightConnector1">
            <a:avLst/>
          </a:prstGeom>
          <a:ln w="19050">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4029075" y="2792082"/>
            <a:ext cx="946352" cy="2084718"/>
          </a:xfrm>
          <a:prstGeom prst="rect">
            <a:avLst/>
          </a:prstGeom>
        </p:spPr>
      </p:pic>
      <p:cxnSp>
        <p:nvCxnSpPr>
          <p:cNvPr id="18" name="Straight Arrow Connector 17"/>
          <p:cNvCxnSpPr/>
          <p:nvPr/>
        </p:nvCxnSpPr>
        <p:spPr>
          <a:xfrm>
            <a:off x="2914650" y="2409825"/>
            <a:ext cx="1123950" cy="647700"/>
          </a:xfrm>
          <a:prstGeom prst="straightConnector1">
            <a:avLst/>
          </a:prstGeom>
          <a:ln w="19050">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idx="1"/>
          </p:nvPr>
        </p:nvSpPr>
        <p:spPr>
          <a:xfrm>
            <a:off x="289942" y="1128409"/>
            <a:ext cx="8289614" cy="5148771"/>
          </a:xfrm>
        </p:spPr>
        <p:txBody>
          <a:bodyPr>
            <a:normAutofit/>
          </a:bodyPr>
          <a:lstStyle/>
          <a:p>
            <a:pPr marL="0" indent="0">
              <a:buNone/>
            </a:pPr>
            <a:endParaRPr lang="en-GB" sz="1800" b="1" dirty="0" smtClean="0">
              <a:solidFill>
                <a:schemeClr val="bg1"/>
              </a:solidFill>
            </a:endParaRPr>
          </a:p>
          <a:p>
            <a:r>
              <a:rPr lang="en-US" sz="3000" b="1" dirty="0" smtClean="0">
                <a:solidFill>
                  <a:schemeClr val="bg1"/>
                </a:solidFill>
              </a:rPr>
              <a:t>Aim</a:t>
            </a:r>
            <a:endParaRPr lang="en-US" sz="2400" dirty="0" smtClean="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III: Maltreatment types</a:t>
            </a:r>
            <a:endParaRPr lang="en-US" sz="3200" b="1" dirty="0">
              <a:solidFill>
                <a:schemeClr val="bg1">
                  <a:lumMod val="95000"/>
                </a:schemeClr>
              </a:solidFill>
              <a:latin typeface="Arial" pitchFamily="34" charset="0"/>
              <a:cs typeface="Arial" pitchFamily="34" charset="0"/>
            </a:endParaRPr>
          </a:p>
        </p:txBody>
      </p:sp>
      <p:cxnSp>
        <p:nvCxnSpPr>
          <p:cNvPr id="16" name="Straight Arrow Connector 15"/>
          <p:cNvCxnSpPr>
            <a:stCxn id="40" idx="6"/>
            <a:endCxn id="4" idx="1"/>
          </p:cNvCxnSpPr>
          <p:nvPr/>
        </p:nvCxnSpPr>
        <p:spPr>
          <a:xfrm flipV="1">
            <a:off x="3023101" y="3834441"/>
            <a:ext cx="1005974" cy="135609"/>
          </a:xfrm>
          <a:prstGeom prst="straightConnector1">
            <a:avLst/>
          </a:prstGeom>
          <a:ln w="19050">
            <a:solidFill>
              <a:schemeClr val="accent2">
                <a:lumMod val="75000"/>
              </a:schemeClr>
            </a:solidFill>
            <a:tailEnd type="arrow"/>
          </a:ln>
        </p:spPr>
        <p:style>
          <a:lnRef idx="2">
            <a:schemeClr val="accent2"/>
          </a:lnRef>
          <a:fillRef idx="0">
            <a:schemeClr val="accent2"/>
          </a:fillRef>
          <a:effectRef idx="1">
            <a:schemeClr val="accent2"/>
          </a:effectRef>
          <a:fontRef idx="minor">
            <a:schemeClr val="tx1"/>
          </a:fontRef>
        </p:style>
      </p:cxnSp>
      <p:cxnSp>
        <p:nvCxnSpPr>
          <p:cNvPr id="23" name="Straight Arrow Connector 22"/>
          <p:cNvCxnSpPr/>
          <p:nvPr/>
        </p:nvCxnSpPr>
        <p:spPr>
          <a:xfrm>
            <a:off x="4567238" y="2200274"/>
            <a:ext cx="0" cy="525133"/>
          </a:xfrm>
          <a:prstGeom prst="straightConnector1">
            <a:avLst/>
          </a:prstGeom>
          <a:ln w="19050">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endCxn id="4" idx="3"/>
          </p:cNvCxnSpPr>
          <p:nvPr/>
        </p:nvCxnSpPr>
        <p:spPr>
          <a:xfrm flipH="1" flipV="1">
            <a:off x="4975427" y="3834441"/>
            <a:ext cx="1039610" cy="208921"/>
          </a:xfrm>
          <a:prstGeom prst="straightConnector1">
            <a:avLst/>
          </a:prstGeom>
          <a:ln w="19050">
            <a:solidFill>
              <a:schemeClr val="accent2">
                <a:lumMod val="75000"/>
              </a:schemeClr>
            </a:solidFill>
            <a:tailEnd type="arrow"/>
          </a:ln>
        </p:spPr>
        <p:style>
          <a:lnRef idx="2">
            <a:schemeClr val="accent2"/>
          </a:lnRef>
          <a:fillRef idx="0">
            <a:schemeClr val="accent2"/>
          </a:fillRef>
          <a:effectRef idx="1">
            <a:schemeClr val="accent2"/>
          </a:effectRef>
          <a:fontRef idx="minor">
            <a:schemeClr val="tx1"/>
          </a:fontRef>
        </p:style>
      </p:cxnSp>
      <p:sp>
        <p:nvSpPr>
          <p:cNvPr id="40" name="Oval 39"/>
          <p:cNvSpPr/>
          <p:nvPr/>
        </p:nvSpPr>
        <p:spPr>
          <a:xfrm>
            <a:off x="1943101" y="3448050"/>
            <a:ext cx="1080000" cy="1044000"/>
          </a:xfrm>
          <a:prstGeom prst="ellipse">
            <a:avLst/>
          </a:prstGeom>
          <a:ln w="190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lIns="0" tIns="36000" rIns="0" bIns="36000" rtlCol="0" anchor="ctr"/>
          <a:lstStyle/>
          <a:p>
            <a:pPr algn="ctr"/>
            <a:r>
              <a:rPr lang="en-GB" sz="1400" b="1" dirty="0" smtClean="0">
                <a:solidFill>
                  <a:schemeClr val="accent2">
                    <a:lumMod val="75000"/>
                  </a:schemeClr>
                </a:solidFill>
              </a:rPr>
              <a:t>Emotional Abuse</a:t>
            </a:r>
            <a:endParaRPr lang="en-US" sz="1400" b="1" dirty="0">
              <a:solidFill>
                <a:schemeClr val="accent2">
                  <a:lumMod val="75000"/>
                </a:schemeClr>
              </a:solidFill>
            </a:endParaRPr>
          </a:p>
        </p:txBody>
      </p:sp>
      <p:sp>
        <p:nvSpPr>
          <p:cNvPr id="45" name="Oval 44"/>
          <p:cNvSpPr/>
          <p:nvPr/>
        </p:nvSpPr>
        <p:spPr>
          <a:xfrm>
            <a:off x="1943101" y="1712082"/>
            <a:ext cx="1080000" cy="1044000"/>
          </a:xfrm>
          <a:prstGeom prst="ellipse">
            <a:avLst/>
          </a:prstGeom>
          <a:ln w="190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lIns="0" tIns="36000" rIns="0" bIns="36000" rtlCol="0" anchor="ctr"/>
          <a:lstStyle/>
          <a:p>
            <a:pPr algn="ctr"/>
            <a:r>
              <a:rPr lang="en-GB" sz="1400" b="1" dirty="0" smtClean="0">
                <a:solidFill>
                  <a:schemeClr val="accent2">
                    <a:lumMod val="75000"/>
                  </a:schemeClr>
                </a:solidFill>
              </a:rPr>
              <a:t>Physical Abuse</a:t>
            </a:r>
            <a:endParaRPr lang="en-US" sz="1400" b="1" dirty="0">
              <a:solidFill>
                <a:schemeClr val="accent2">
                  <a:lumMod val="75000"/>
                </a:schemeClr>
              </a:solidFill>
            </a:endParaRPr>
          </a:p>
        </p:txBody>
      </p:sp>
      <p:sp>
        <p:nvSpPr>
          <p:cNvPr id="46" name="Oval 45"/>
          <p:cNvSpPr/>
          <p:nvPr/>
        </p:nvSpPr>
        <p:spPr>
          <a:xfrm>
            <a:off x="4027238" y="1120274"/>
            <a:ext cx="1080000" cy="1044000"/>
          </a:xfrm>
          <a:prstGeom prst="ellipse">
            <a:avLst/>
          </a:prstGeom>
          <a:ln w="190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lIns="0" tIns="36000" rIns="0" bIns="36000" rtlCol="0" anchor="ctr"/>
          <a:lstStyle/>
          <a:p>
            <a:pPr algn="ctr"/>
            <a:r>
              <a:rPr lang="en-GB" sz="1400" b="1" dirty="0" smtClean="0">
                <a:solidFill>
                  <a:schemeClr val="accent2">
                    <a:lumMod val="75000"/>
                  </a:schemeClr>
                </a:solidFill>
              </a:rPr>
              <a:t>Sexual Abuse</a:t>
            </a:r>
            <a:endParaRPr lang="en-US" sz="1400" b="1" dirty="0">
              <a:solidFill>
                <a:schemeClr val="accent2">
                  <a:lumMod val="75000"/>
                </a:schemeClr>
              </a:solidFill>
            </a:endParaRPr>
          </a:p>
        </p:txBody>
      </p:sp>
      <p:sp>
        <p:nvSpPr>
          <p:cNvPr id="47" name="Oval 46"/>
          <p:cNvSpPr/>
          <p:nvPr/>
        </p:nvSpPr>
        <p:spPr>
          <a:xfrm>
            <a:off x="6015037" y="1748082"/>
            <a:ext cx="1080000" cy="1044000"/>
          </a:xfrm>
          <a:prstGeom prst="ellipse">
            <a:avLst/>
          </a:prstGeom>
          <a:ln w="190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lIns="0" tIns="36000" rIns="0" bIns="36000" rtlCol="0" anchor="ctr"/>
          <a:lstStyle/>
          <a:p>
            <a:pPr algn="ctr"/>
            <a:r>
              <a:rPr lang="en-GB" sz="1400" b="1" dirty="0" smtClean="0">
                <a:solidFill>
                  <a:schemeClr val="accent2">
                    <a:lumMod val="75000"/>
                  </a:schemeClr>
                </a:solidFill>
              </a:rPr>
              <a:t>Physical Neglect</a:t>
            </a:r>
            <a:endParaRPr lang="en-US" sz="1400" b="1" dirty="0">
              <a:solidFill>
                <a:schemeClr val="accent2">
                  <a:lumMod val="75000"/>
                </a:schemeClr>
              </a:solidFill>
            </a:endParaRPr>
          </a:p>
        </p:txBody>
      </p:sp>
      <p:sp>
        <p:nvSpPr>
          <p:cNvPr id="48" name="Oval 47"/>
          <p:cNvSpPr/>
          <p:nvPr/>
        </p:nvSpPr>
        <p:spPr>
          <a:xfrm>
            <a:off x="6015037" y="3445162"/>
            <a:ext cx="1080000" cy="1044000"/>
          </a:xfrm>
          <a:prstGeom prst="ellipse">
            <a:avLst/>
          </a:prstGeom>
          <a:ln w="190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lIns="0" tIns="36000" rIns="0" bIns="36000" rtlCol="0" anchor="ctr"/>
          <a:lstStyle/>
          <a:p>
            <a:pPr algn="ctr"/>
            <a:r>
              <a:rPr lang="en-GB" sz="1400" b="1" dirty="0" smtClean="0">
                <a:solidFill>
                  <a:schemeClr val="accent2">
                    <a:lumMod val="75000"/>
                  </a:schemeClr>
                </a:solidFill>
              </a:rPr>
              <a:t>Emotional Neglect</a:t>
            </a:r>
            <a:endParaRPr lang="en-US" sz="1400" b="1" dirty="0">
              <a:solidFill>
                <a:schemeClr val="accent2">
                  <a:lumMod val="75000"/>
                </a:schemeClr>
              </a:solidFill>
            </a:endParaRPr>
          </a:p>
        </p:txBody>
      </p:sp>
      <p:sp>
        <p:nvSpPr>
          <p:cNvPr id="15" name="Content Placeholder 2"/>
          <p:cNvSpPr txBox="1">
            <a:spLocks/>
          </p:cNvSpPr>
          <p:nvPr/>
        </p:nvSpPr>
        <p:spPr>
          <a:xfrm>
            <a:off x="2252249" y="5362575"/>
            <a:ext cx="4842788" cy="70624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n-US" sz="3000" b="1" i="0" u="none" strike="noStrike" kern="1200" cap="none" spc="0" normalizeH="0" baseline="0" noProof="0" dirty="0" smtClean="0">
                <a:ln>
                  <a:noFill/>
                </a:ln>
                <a:solidFill>
                  <a:srgbClr val="215968"/>
                </a:solidFill>
                <a:effectLst/>
                <a:uLnTx/>
                <a:uFillTx/>
                <a:latin typeface="+mn-lt"/>
                <a:ea typeface="+mn-ea"/>
                <a:cs typeface="+mn-cs"/>
              </a:rPr>
              <a:t>Similar or different </a:t>
            </a:r>
            <a:r>
              <a:rPr kumimoji="0" lang="en-US" sz="3000" b="1" i="0" u="none" strike="noStrike" kern="1200" cap="none" spc="0" normalizeH="0" noProof="0" dirty="0" smtClean="0">
                <a:ln>
                  <a:noFill/>
                </a:ln>
                <a:solidFill>
                  <a:srgbClr val="215968"/>
                </a:solidFill>
                <a:effectLst/>
                <a:uLnTx/>
                <a:uFillTx/>
                <a:latin typeface="+mn-lt"/>
                <a:ea typeface="+mn-ea"/>
                <a:cs typeface="+mn-cs"/>
              </a:rPr>
              <a:t>effects? </a:t>
            </a:r>
            <a:endParaRPr kumimoji="0" lang="en-GB" sz="2200" b="0" i="0" u="none" strike="noStrike" kern="1200" cap="none" spc="0" normalizeH="0" baseline="0" noProof="0" dirty="0" smtClean="0">
              <a:ln>
                <a:noFill/>
              </a:ln>
              <a:solidFill>
                <a:srgbClr val="AA0F54"/>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Wingdings" charset="2"/>
              <a:buChar char="§"/>
              <a:tabLst/>
              <a:defRPr/>
            </a:pPr>
            <a:endParaRPr kumimoji="0" lang="en-GB" sz="2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2600" b="1" i="0" u="none" strike="noStrike" kern="1200" cap="none" spc="0" normalizeH="0" baseline="0" noProof="0" dirty="0" smtClean="0">
              <a:ln>
                <a:noFill/>
              </a:ln>
              <a:solidFill>
                <a:schemeClr val="accent5">
                  <a:lumMod val="50000"/>
                </a:schemeClr>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GB" sz="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200" b="1"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Wingdings" charset="2"/>
              <a:buChar char="§"/>
              <a:tabLst/>
              <a:defRPr/>
            </a:pP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0102027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024741"/>
          </a:xfrm>
        </p:spPr>
        <p:txBody>
          <a:bodyPr>
            <a:normAutofit/>
          </a:bodyPr>
          <a:lstStyle/>
          <a:p>
            <a:r>
              <a:rPr lang="en-GB" sz="3000" b="1" dirty="0" smtClean="0">
                <a:solidFill>
                  <a:srgbClr val="215968"/>
                </a:solidFill>
              </a:rPr>
              <a:t>Findings</a:t>
            </a:r>
          </a:p>
          <a:p>
            <a:pPr>
              <a:buNone/>
            </a:pPr>
            <a:endParaRPr lang="en-GB" sz="1600" b="1" dirty="0" smtClean="0">
              <a:solidFill>
                <a:srgbClr val="215968"/>
              </a:solidFill>
            </a:endParaRPr>
          </a:p>
          <a:p>
            <a:pPr marL="914400" lvl="1" indent="-457200">
              <a:buFont typeface="+mj-lt"/>
              <a:buAutoNum type="arabicPeriod"/>
            </a:pPr>
            <a:r>
              <a:rPr lang="en-GB" sz="2400" dirty="0" smtClean="0">
                <a:solidFill>
                  <a:srgbClr val="AA0F54"/>
                </a:solidFill>
              </a:rPr>
              <a:t>All maltreatment types have negative effect*</a:t>
            </a:r>
          </a:p>
          <a:p>
            <a:pPr marL="914400" lvl="1" indent="-457200">
              <a:buNone/>
            </a:pPr>
            <a:endParaRPr lang="en-GB" sz="800" dirty="0" smtClean="0">
              <a:solidFill>
                <a:srgbClr val="AA0F54"/>
              </a:solidFill>
            </a:endParaRPr>
          </a:p>
          <a:p>
            <a:pPr marL="1314450" lvl="2" indent="-457200"/>
            <a:r>
              <a:rPr lang="en-GB" sz="1800" dirty="0" smtClean="0"/>
              <a:t>Driven by what is </a:t>
            </a:r>
            <a:r>
              <a:rPr lang="en-GB" sz="1800" b="1" dirty="0" smtClean="0"/>
              <a:t>common</a:t>
            </a:r>
            <a:r>
              <a:rPr lang="en-GB" sz="1800" dirty="0" smtClean="0"/>
              <a:t> to all types</a:t>
            </a:r>
          </a:p>
          <a:p>
            <a:pPr marL="1314450" lvl="2" indent="-457200">
              <a:buNone/>
            </a:pPr>
            <a:endParaRPr lang="en-GB" sz="800"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III: Maltreatment types</a:t>
            </a:r>
            <a:endParaRPr lang="en-US" sz="3200" b="1" dirty="0">
              <a:solidFill>
                <a:schemeClr val="bg1">
                  <a:lumMod val="95000"/>
                </a:schemeClr>
              </a:solidFill>
              <a:latin typeface="Arial" pitchFamily="34" charset="0"/>
              <a:cs typeface="Arial" pitchFamily="34" charset="0"/>
            </a:endParaRPr>
          </a:p>
        </p:txBody>
      </p:sp>
      <p:sp>
        <p:nvSpPr>
          <p:cNvPr id="5" name="TextBox 4"/>
          <p:cNvSpPr txBox="1"/>
          <p:nvPr/>
        </p:nvSpPr>
        <p:spPr>
          <a:xfrm>
            <a:off x="2514600" y="6153150"/>
            <a:ext cx="6381750" cy="276999"/>
          </a:xfrm>
          <a:prstGeom prst="rect">
            <a:avLst/>
          </a:prstGeom>
          <a:noFill/>
        </p:spPr>
        <p:txBody>
          <a:bodyPr wrap="square" rtlCol="0">
            <a:spAutoFit/>
          </a:bodyPr>
          <a:lstStyle/>
          <a:p>
            <a:pPr lvl="1" algn="r">
              <a:buNone/>
            </a:pPr>
            <a:r>
              <a:rPr lang="en-GB" sz="1200" dirty="0" smtClean="0">
                <a:solidFill>
                  <a:schemeClr val="accent5">
                    <a:lumMod val="50000"/>
                  </a:schemeClr>
                </a:solidFill>
              </a:rPr>
              <a:t>*(std. </a:t>
            </a:r>
            <a:r>
              <a:rPr lang="en-GB" sz="1200" i="1" dirty="0" smtClean="0">
                <a:solidFill>
                  <a:schemeClr val="accent5">
                    <a:lumMod val="50000"/>
                  </a:schemeClr>
                </a:solidFill>
              </a:rPr>
              <a:t>B = </a:t>
            </a:r>
            <a:r>
              <a:rPr lang="en-GB" sz="1200" dirty="0" smtClean="0">
                <a:solidFill>
                  <a:schemeClr val="accent5">
                    <a:lumMod val="50000"/>
                  </a:schemeClr>
                </a:solidFill>
              </a:rPr>
              <a:t>.14 – . 69; significant at least </a:t>
            </a:r>
            <a:r>
              <a:rPr lang="en-GB" sz="1200" i="1" dirty="0" smtClean="0">
                <a:solidFill>
                  <a:schemeClr val="accent5">
                    <a:lumMod val="50000"/>
                  </a:schemeClr>
                </a:solidFill>
              </a:rPr>
              <a:t>p</a:t>
            </a:r>
            <a:r>
              <a:rPr lang="en-GB" sz="1200" dirty="0" smtClean="0">
                <a:solidFill>
                  <a:schemeClr val="accent5">
                    <a:lumMod val="50000"/>
                  </a:schemeClr>
                </a:solidFill>
              </a:rPr>
              <a:t> &lt; .05)</a:t>
            </a:r>
            <a:endParaRPr lang="en-US" sz="1200" dirty="0" smtClean="0">
              <a:solidFill>
                <a:schemeClr val="accent5">
                  <a:lumMod val="50000"/>
                </a:schemeClr>
              </a:solidFill>
            </a:endParaRPr>
          </a:p>
        </p:txBody>
      </p:sp>
    </p:spTree>
    <p:extLst>
      <p:ext uri="{BB962C8B-B14F-4D97-AF65-F5344CB8AC3E}">
        <p14:creationId xmlns:p14="http://schemas.microsoft.com/office/powerpoint/2010/main" val="21052078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024741"/>
          </a:xfrm>
        </p:spPr>
        <p:txBody>
          <a:bodyPr>
            <a:normAutofit/>
          </a:bodyPr>
          <a:lstStyle/>
          <a:p>
            <a:r>
              <a:rPr lang="en-GB" sz="3000" b="1" dirty="0" smtClean="0">
                <a:solidFill>
                  <a:srgbClr val="215968"/>
                </a:solidFill>
              </a:rPr>
              <a:t>Findings</a:t>
            </a:r>
          </a:p>
          <a:p>
            <a:pPr>
              <a:buNone/>
            </a:pPr>
            <a:endParaRPr lang="en-GB" sz="1600" b="1" dirty="0" smtClean="0">
              <a:solidFill>
                <a:srgbClr val="215968"/>
              </a:solidFill>
            </a:endParaRPr>
          </a:p>
          <a:p>
            <a:pPr marL="914400" lvl="1" indent="-457200">
              <a:buFont typeface="+mj-lt"/>
              <a:buAutoNum type="arabicPeriod"/>
            </a:pPr>
            <a:r>
              <a:rPr lang="en-GB" sz="2400" dirty="0" smtClean="0">
                <a:solidFill>
                  <a:srgbClr val="AA0F54"/>
                </a:solidFill>
              </a:rPr>
              <a:t>All maltreatment types have negative effect</a:t>
            </a:r>
          </a:p>
          <a:p>
            <a:pPr marL="914400" lvl="1" indent="-457200">
              <a:buNone/>
            </a:pPr>
            <a:endParaRPr lang="en-GB" sz="800" dirty="0" smtClean="0">
              <a:solidFill>
                <a:srgbClr val="AA0F54"/>
              </a:solidFill>
            </a:endParaRPr>
          </a:p>
          <a:p>
            <a:pPr marL="1314450" lvl="2" indent="-457200"/>
            <a:r>
              <a:rPr lang="en-GB" sz="1800" dirty="0" smtClean="0"/>
              <a:t>Driven by what is </a:t>
            </a:r>
            <a:r>
              <a:rPr lang="en-GB" sz="1800" b="1" dirty="0" smtClean="0"/>
              <a:t>common</a:t>
            </a:r>
            <a:r>
              <a:rPr lang="en-GB" sz="1800" dirty="0" smtClean="0"/>
              <a:t> to all types</a:t>
            </a:r>
          </a:p>
          <a:p>
            <a:pPr marL="1314450" lvl="2" indent="-457200">
              <a:buNone/>
            </a:pPr>
            <a:endParaRPr lang="en-GB" sz="800" dirty="0" smtClean="0"/>
          </a:p>
          <a:p>
            <a:pPr marL="1314450" lvl="2" indent="-457200">
              <a:buNone/>
            </a:pPr>
            <a:endParaRPr lang="en-GB" sz="800" dirty="0" smtClean="0"/>
          </a:p>
          <a:p>
            <a:pPr marL="1314450" lvl="2" indent="-457200">
              <a:buNone/>
            </a:pPr>
            <a:endParaRPr lang="en-GB" sz="800" dirty="0" smtClean="0"/>
          </a:p>
          <a:p>
            <a:pPr marL="1314450" lvl="2" indent="-457200">
              <a:buNone/>
            </a:pPr>
            <a:r>
              <a:rPr lang="en-GB" sz="3600" dirty="0" smtClean="0">
                <a:solidFill>
                  <a:schemeClr val="accent5">
                    <a:lumMod val="50000"/>
                  </a:schemeClr>
                </a:solidFill>
              </a:rPr>
              <a:t>FEELING </a:t>
            </a:r>
            <a:r>
              <a:rPr lang="en-GB" sz="3600" b="1" dirty="0" smtClean="0">
                <a:solidFill>
                  <a:schemeClr val="accent5">
                    <a:lumMod val="50000"/>
                  </a:schemeClr>
                </a:solidFill>
              </a:rPr>
              <a:t>UNSAFE</a:t>
            </a:r>
            <a:r>
              <a:rPr lang="en-GB" sz="3600" dirty="0" smtClean="0">
                <a:solidFill>
                  <a:schemeClr val="accent5">
                    <a:lumMod val="50000"/>
                  </a:schemeClr>
                </a:solidFill>
              </a:rPr>
              <a:t> AND </a:t>
            </a:r>
            <a:r>
              <a:rPr lang="en-GB" sz="3600" b="1" dirty="0" smtClean="0">
                <a:solidFill>
                  <a:schemeClr val="accent5">
                    <a:lumMod val="50000"/>
                  </a:schemeClr>
                </a:solidFill>
              </a:rPr>
              <a:t>VULNERABLE</a:t>
            </a:r>
            <a:r>
              <a:rPr lang="en-GB" sz="3600" dirty="0" smtClean="0">
                <a:solidFill>
                  <a:schemeClr val="accent5">
                    <a:lumMod val="50000"/>
                  </a:schemeClr>
                </a:solidFill>
              </a:rPr>
              <a:t>?</a:t>
            </a:r>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III: Maltreatment types</a:t>
            </a:r>
            <a:endParaRPr lang="en-US" sz="3200" b="1" dirty="0">
              <a:solidFill>
                <a:schemeClr val="bg1">
                  <a:lumMod val="95000"/>
                </a:schemeClr>
              </a:solidFill>
              <a:latin typeface="Arial" pitchFamily="34" charset="0"/>
              <a:cs typeface="Arial" pitchFamily="34" charset="0"/>
            </a:endParaRPr>
          </a:p>
        </p:txBody>
      </p:sp>
      <p:pic>
        <p:nvPicPr>
          <p:cNvPr id="7" name="Picture 6" descr="ChildUnsafeB&amp;W.jpg"/>
          <p:cNvPicPr>
            <a:picLocks noChangeAspect="1"/>
          </p:cNvPicPr>
          <p:nvPr/>
        </p:nvPicPr>
        <p:blipFill>
          <a:blip r:embed="rId3"/>
          <a:stretch>
            <a:fillRect/>
          </a:stretch>
        </p:blipFill>
        <p:spPr>
          <a:xfrm>
            <a:off x="2694216" y="4223656"/>
            <a:ext cx="3507614" cy="2150215"/>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052078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4643741"/>
          </a:xfrm>
        </p:spPr>
        <p:txBody>
          <a:bodyPr>
            <a:normAutofit/>
          </a:bodyPr>
          <a:lstStyle/>
          <a:p>
            <a:r>
              <a:rPr lang="en-GB" sz="3000" b="1" dirty="0" smtClean="0">
                <a:solidFill>
                  <a:srgbClr val="215968"/>
                </a:solidFill>
              </a:rPr>
              <a:t>Findings</a:t>
            </a:r>
          </a:p>
          <a:p>
            <a:pPr>
              <a:buNone/>
            </a:pPr>
            <a:endParaRPr lang="en-GB" sz="1600" b="1" dirty="0" smtClean="0">
              <a:solidFill>
                <a:srgbClr val="215968"/>
              </a:solidFill>
            </a:endParaRPr>
          </a:p>
          <a:p>
            <a:pPr marL="914400" lvl="1" indent="-457200">
              <a:buNone/>
            </a:pPr>
            <a:r>
              <a:rPr lang="en-GB" sz="2400" dirty="0" smtClean="0">
                <a:solidFill>
                  <a:srgbClr val="AA0F54"/>
                </a:solidFill>
              </a:rPr>
              <a:t>2.   Emotional abuse* </a:t>
            </a:r>
          </a:p>
          <a:p>
            <a:pPr marL="914400" lvl="1" indent="-457200">
              <a:buNone/>
            </a:pPr>
            <a:endParaRPr lang="en-GB" sz="800" dirty="0" smtClean="0">
              <a:solidFill>
                <a:srgbClr val="AA0F54"/>
              </a:solidFill>
            </a:endParaRPr>
          </a:p>
          <a:p>
            <a:pPr marL="1314450" lvl="2" indent="-457200"/>
            <a:r>
              <a:rPr lang="en-GB" sz="1800" b="1" dirty="0" smtClean="0"/>
              <a:t>Unique</a:t>
            </a:r>
            <a:r>
              <a:rPr lang="en-GB" sz="1800" dirty="0" smtClean="0"/>
              <a:t> predictive power, over and above all other types</a:t>
            </a:r>
          </a:p>
          <a:p>
            <a:pPr marL="1314450" lvl="2" indent="-457200">
              <a:buNone/>
            </a:pPr>
            <a:endParaRPr lang="en-GB" sz="800" dirty="0" smtClean="0"/>
          </a:p>
          <a:p>
            <a:pPr>
              <a:buNone/>
            </a:pPr>
            <a:endParaRPr lang="en-US" sz="800" b="1" dirty="0" smtClean="0">
              <a:solidFill>
                <a:srgbClr val="215968"/>
              </a:solidFill>
            </a:endParaRPr>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III: Maltreatment types</a:t>
            </a:r>
            <a:endParaRPr lang="en-US" sz="3200" b="1" dirty="0">
              <a:solidFill>
                <a:schemeClr val="bg1">
                  <a:lumMod val="95000"/>
                </a:schemeClr>
              </a:solidFill>
              <a:latin typeface="Arial" pitchFamily="34" charset="0"/>
              <a:cs typeface="Arial" pitchFamily="34" charset="0"/>
            </a:endParaRPr>
          </a:p>
        </p:txBody>
      </p:sp>
      <p:sp>
        <p:nvSpPr>
          <p:cNvPr id="5" name="TextBox 4"/>
          <p:cNvSpPr txBox="1"/>
          <p:nvPr/>
        </p:nvSpPr>
        <p:spPr>
          <a:xfrm>
            <a:off x="2514600" y="6153150"/>
            <a:ext cx="6381750" cy="276999"/>
          </a:xfrm>
          <a:prstGeom prst="rect">
            <a:avLst/>
          </a:prstGeom>
          <a:noFill/>
        </p:spPr>
        <p:txBody>
          <a:bodyPr wrap="square" rtlCol="0">
            <a:spAutoFit/>
          </a:bodyPr>
          <a:lstStyle/>
          <a:p>
            <a:pPr lvl="1" algn="r">
              <a:buNone/>
            </a:pPr>
            <a:r>
              <a:rPr lang="en-GB" sz="1200" dirty="0" smtClean="0">
                <a:solidFill>
                  <a:schemeClr val="accent5">
                    <a:lumMod val="50000"/>
                  </a:schemeClr>
                </a:solidFill>
              </a:rPr>
              <a:t>*(std. </a:t>
            </a:r>
            <a:r>
              <a:rPr lang="en-GB" sz="1200" i="1" dirty="0" smtClean="0">
                <a:solidFill>
                  <a:schemeClr val="accent5">
                    <a:lumMod val="50000"/>
                  </a:schemeClr>
                </a:solidFill>
              </a:rPr>
              <a:t>B = </a:t>
            </a:r>
            <a:r>
              <a:rPr lang="en-GB" sz="1200" dirty="0" smtClean="0">
                <a:solidFill>
                  <a:schemeClr val="accent5">
                    <a:lumMod val="50000"/>
                  </a:schemeClr>
                </a:solidFill>
              </a:rPr>
              <a:t>.29 – . 76; significant at least </a:t>
            </a:r>
            <a:r>
              <a:rPr lang="en-GB" sz="1200" i="1" dirty="0" smtClean="0">
                <a:solidFill>
                  <a:schemeClr val="accent5">
                    <a:lumMod val="50000"/>
                  </a:schemeClr>
                </a:solidFill>
              </a:rPr>
              <a:t>p</a:t>
            </a:r>
            <a:r>
              <a:rPr lang="en-GB" sz="1200" dirty="0" smtClean="0">
                <a:solidFill>
                  <a:schemeClr val="accent5">
                    <a:lumMod val="50000"/>
                  </a:schemeClr>
                </a:solidFill>
              </a:rPr>
              <a:t> &lt; .01, except externalizing difficulties)</a:t>
            </a:r>
            <a:endParaRPr lang="en-US" sz="1200" dirty="0" smtClean="0">
              <a:solidFill>
                <a:schemeClr val="accent5">
                  <a:lumMod val="50000"/>
                </a:schemeClr>
              </a:solidFill>
            </a:endParaRPr>
          </a:p>
        </p:txBody>
      </p:sp>
    </p:spTree>
    <p:extLst>
      <p:ext uri="{BB962C8B-B14F-4D97-AF65-F5344CB8AC3E}">
        <p14:creationId xmlns:p14="http://schemas.microsoft.com/office/powerpoint/2010/main" val="21052078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28409"/>
            <a:ext cx="8289614" cy="5381248"/>
          </a:xfrm>
        </p:spPr>
        <p:txBody>
          <a:bodyPr>
            <a:normAutofit/>
          </a:bodyPr>
          <a:lstStyle/>
          <a:p>
            <a:r>
              <a:rPr lang="en-GB" sz="3000" b="1" dirty="0" smtClean="0">
                <a:solidFill>
                  <a:srgbClr val="215968"/>
                </a:solidFill>
              </a:rPr>
              <a:t>Findings</a:t>
            </a:r>
          </a:p>
          <a:p>
            <a:pPr>
              <a:buNone/>
            </a:pPr>
            <a:endParaRPr lang="en-GB" sz="1600" b="1" dirty="0" smtClean="0">
              <a:solidFill>
                <a:srgbClr val="215968"/>
              </a:solidFill>
            </a:endParaRPr>
          </a:p>
          <a:p>
            <a:pPr marL="914400" lvl="1" indent="-457200">
              <a:buNone/>
            </a:pPr>
            <a:r>
              <a:rPr lang="en-GB" sz="2400" dirty="0" smtClean="0">
                <a:solidFill>
                  <a:srgbClr val="AA0F54"/>
                </a:solidFill>
              </a:rPr>
              <a:t>2.   Emotional abuse </a:t>
            </a:r>
          </a:p>
          <a:p>
            <a:pPr marL="914400" lvl="1" indent="-457200">
              <a:buNone/>
            </a:pPr>
            <a:endParaRPr lang="en-GB" sz="800" dirty="0" smtClean="0">
              <a:solidFill>
                <a:srgbClr val="AA0F54"/>
              </a:solidFill>
            </a:endParaRPr>
          </a:p>
          <a:p>
            <a:pPr marL="1314450" lvl="2" indent="-457200"/>
            <a:r>
              <a:rPr lang="en-GB" sz="1800" b="1" dirty="0" smtClean="0"/>
              <a:t>Unique</a:t>
            </a:r>
            <a:r>
              <a:rPr lang="en-GB" sz="1800" dirty="0" smtClean="0"/>
              <a:t> predictive power, over and above all other types</a:t>
            </a:r>
          </a:p>
          <a:p>
            <a:pPr marL="1314450" lvl="2" indent="-457200">
              <a:buNone/>
            </a:pPr>
            <a:endParaRPr lang="en-GB" sz="800" dirty="0" smtClean="0"/>
          </a:p>
          <a:p>
            <a:pPr marL="342900" lvl="2" indent="-342900">
              <a:buNone/>
            </a:pPr>
            <a:endParaRPr lang="en-GB" sz="800" dirty="0" smtClean="0">
              <a:solidFill>
                <a:schemeClr val="accent5">
                  <a:lumMod val="50000"/>
                </a:schemeClr>
              </a:solidFill>
            </a:endParaRPr>
          </a:p>
          <a:p>
            <a:pPr marL="342900" lvl="2" indent="-342900">
              <a:buNone/>
            </a:pPr>
            <a:endParaRPr lang="en-GB" sz="800" dirty="0" smtClean="0">
              <a:solidFill>
                <a:schemeClr val="accent5">
                  <a:lumMod val="50000"/>
                </a:schemeClr>
              </a:solidFill>
            </a:endParaRPr>
          </a:p>
          <a:p>
            <a:pPr marL="342900" lvl="2" indent="-342900">
              <a:buNone/>
            </a:pPr>
            <a:r>
              <a:rPr lang="en-GB" sz="3600" dirty="0" smtClean="0">
                <a:solidFill>
                  <a:schemeClr val="accent5">
                    <a:lumMod val="50000"/>
                  </a:schemeClr>
                </a:solidFill>
              </a:rPr>
              <a:t>   FEELING </a:t>
            </a:r>
            <a:r>
              <a:rPr lang="en-GB" sz="3600" b="1" dirty="0" smtClean="0">
                <a:solidFill>
                  <a:schemeClr val="accent5">
                    <a:lumMod val="50000"/>
                  </a:schemeClr>
                </a:solidFill>
              </a:rPr>
              <a:t>UNLOVED </a:t>
            </a:r>
            <a:r>
              <a:rPr lang="en-GB" sz="3600" dirty="0" smtClean="0">
                <a:solidFill>
                  <a:schemeClr val="accent5">
                    <a:lumMod val="50000"/>
                  </a:schemeClr>
                </a:solidFill>
              </a:rPr>
              <a:t>AND </a:t>
            </a:r>
            <a:r>
              <a:rPr lang="en-GB" sz="3600" b="1" dirty="0" smtClean="0">
                <a:solidFill>
                  <a:schemeClr val="accent5">
                    <a:lumMod val="50000"/>
                  </a:schemeClr>
                </a:solidFill>
              </a:rPr>
              <a:t>UNSUPPORTED</a:t>
            </a:r>
            <a:r>
              <a:rPr lang="en-GB" sz="3600" dirty="0" smtClean="0">
                <a:solidFill>
                  <a:schemeClr val="accent5">
                    <a:lumMod val="50000"/>
                  </a:schemeClr>
                </a:solidFill>
              </a:rPr>
              <a:t>?</a:t>
            </a:r>
          </a:p>
          <a:p>
            <a:pPr>
              <a:buNone/>
            </a:pPr>
            <a:endParaRPr lang="en-US" sz="800" b="1" dirty="0" smtClean="0">
              <a:solidFill>
                <a:srgbClr val="215968"/>
              </a:solidFill>
            </a:endParaRPr>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bg1">
                    <a:lumMod val="95000"/>
                  </a:schemeClr>
                </a:solidFill>
                <a:latin typeface="Arial" pitchFamily="34" charset="0"/>
                <a:cs typeface="Arial" pitchFamily="34" charset="0"/>
              </a:rPr>
              <a:t>Part III: Maltreatment types</a:t>
            </a:r>
            <a:endParaRPr lang="en-US" sz="3200" b="1" dirty="0">
              <a:solidFill>
                <a:schemeClr val="bg1">
                  <a:lumMod val="95000"/>
                </a:schemeClr>
              </a:solidFill>
              <a:latin typeface="Arial" pitchFamily="34" charset="0"/>
              <a:cs typeface="Arial" pitchFamily="34" charset="0"/>
            </a:endParaRPr>
          </a:p>
        </p:txBody>
      </p:sp>
      <p:pic>
        <p:nvPicPr>
          <p:cNvPr id="6" name="Picture 5" descr="EmotionalAbuse.png"/>
          <p:cNvPicPr>
            <a:picLocks noChangeAspect="1"/>
          </p:cNvPicPr>
          <p:nvPr/>
        </p:nvPicPr>
        <p:blipFill>
          <a:blip r:embed="rId3"/>
          <a:stretch>
            <a:fillRect/>
          </a:stretch>
        </p:blipFill>
        <p:spPr>
          <a:xfrm>
            <a:off x="2699659" y="4134551"/>
            <a:ext cx="3222171" cy="2278535"/>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052078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557940" cy="4922581"/>
          </a:xfrm>
        </p:spPr>
        <p:txBody>
          <a:bodyPr>
            <a:normAutofit/>
          </a:bodyPr>
          <a:lstStyle/>
          <a:p>
            <a:endParaRPr lang="en-US" sz="3000" b="1" dirty="0" smtClean="0">
              <a:solidFill>
                <a:srgbClr val="AA0F54"/>
              </a:solidFill>
            </a:endParaRPr>
          </a:p>
          <a:p>
            <a:pPr marL="0" indent="0" algn="ctr">
              <a:buNone/>
            </a:pPr>
            <a:endParaRPr lang="en-US" sz="4800" b="1" dirty="0" smtClean="0">
              <a:solidFill>
                <a:srgbClr val="AA0F54"/>
              </a:solidFill>
            </a:endParaRPr>
          </a:p>
          <a:p>
            <a:pPr marL="0" indent="0" algn="ctr">
              <a:buNone/>
            </a:pPr>
            <a:r>
              <a:rPr lang="en-US" sz="4800" b="1" dirty="0" smtClean="0">
                <a:solidFill>
                  <a:srgbClr val="AA0F54"/>
                </a:solidFill>
              </a:rPr>
              <a:t>Conclusions</a:t>
            </a: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0"/>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3516231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39" y="973186"/>
            <a:ext cx="8515394" cy="5729591"/>
          </a:xfrm>
        </p:spPr>
        <p:txBody>
          <a:bodyPr>
            <a:normAutofit/>
          </a:bodyPr>
          <a:lstStyle/>
          <a:p>
            <a:r>
              <a:rPr lang="en-US" sz="3000" b="1" dirty="0" smtClean="0">
                <a:solidFill>
                  <a:srgbClr val="215968"/>
                </a:solidFill>
              </a:rPr>
              <a:t>Maltreatment effects</a:t>
            </a:r>
            <a:endParaRPr lang="en-US" sz="800" b="1" dirty="0" smtClean="0">
              <a:solidFill>
                <a:srgbClr val="215968"/>
              </a:solidFill>
            </a:endParaRPr>
          </a:p>
          <a:p>
            <a:pPr marL="542925" lvl="1" indent="-271463">
              <a:buFont typeface="Wingdings" charset="2"/>
              <a:buChar char="§"/>
            </a:pPr>
            <a:r>
              <a:rPr lang="en-US" sz="2600" dirty="0" smtClean="0">
                <a:solidFill>
                  <a:schemeClr val="bg1">
                    <a:lumMod val="65000"/>
                  </a:schemeClr>
                </a:solidFill>
              </a:rPr>
              <a:t>Childhood</a:t>
            </a:r>
          </a:p>
          <a:p>
            <a:pPr marL="801688" lvl="2" indent="-258763">
              <a:buFont typeface="Wingdings" charset="2"/>
              <a:buChar char="§"/>
            </a:pPr>
            <a:r>
              <a:rPr lang="en-US" sz="2000" dirty="0" smtClean="0">
                <a:solidFill>
                  <a:schemeClr val="bg1">
                    <a:lumMod val="65000"/>
                  </a:schemeClr>
                </a:solidFill>
              </a:rPr>
              <a:t>Child fatality</a:t>
            </a:r>
          </a:p>
          <a:p>
            <a:pPr lvl="2">
              <a:buFont typeface="Wingdings" charset="2"/>
              <a:buChar char="§"/>
            </a:pPr>
            <a:r>
              <a:rPr lang="en-GB" sz="1200" b="1" dirty="0" smtClean="0">
                <a:solidFill>
                  <a:schemeClr val="bg1">
                    <a:lumMod val="65000"/>
                  </a:schemeClr>
                </a:solidFill>
              </a:rPr>
              <a:t>1 in 10 </a:t>
            </a:r>
            <a:r>
              <a:rPr lang="en-GB" sz="1200" dirty="0" smtClean="0">
                <a:solidFill>
                  <a:schemeClr val="bg1">
                    <a:lumMod val="65000"/>
                  </a:schemeClr>
                </a:solidFill>
              </a:rPr>
              <a:t>injury-related child fatalities worldwide </a:t>
            </a:r>
            <a:r>
              <a:rPr lang="en-US" sz="800" dirty="0" smtClean="0">
                <a:solidFill>
                  <a:schemeClr val="bg1">
                    <a:lumMod val="65000"/>
                  </a:schemeClr>
                </a:solidFill>
              </a:rPr>
              <a:t>(WHO; </a:t>
            </a:r>
            <a:r>
              <a:rPr lang="en-US" sz="800" dirty="0" err="1" smtClean="0">
                <a:solidFill>
                  <a:schemeClr val="bg1">
                    <a:lumMod val="65000"/>
                  </a:schemeClr>
                </a:solidFill>
              </a:rPr>
              <a:t>Pinheiro</a:t>
            </a:r>
            <a:r>
              <a:rPr lang="en-US" sz="800" dirty="0" smtClean="0">
                <a:solidFill>
                  <a:schemeClr val="bg1">
                    <a:lumMod val="65000"/>
                  </a:schemeClr>
                </a:solidFill>
              </a:rPr>
              <a:t> et al., 2006)</a:t>
            </a:r>
            <a:endParaRPr lang="en-GB" sz="800" dirty="0" smtClean="0">
              <a:solidFill>
                <a:schemeClr val="bg1">
                  <a:lumMod val="65000"/>
                </a:schemeClr>
              </a:solidFill>
            </a:endParaRPr>
          </a:p>
          <a:p>
            <a:pPr marL="1371600" lvl="3" indent="0">
              <a:buNone/>
            </a:pPr>
            <a:endParaRPr lang="en-US" sz="800" dirty="0" smtClean="0">
              <a:solidFill>
                <a:schemeClr val="bg1">
                  <a:lumMod val="65000"/>
                </a:schemeClr>
              </a:solidFill>
            </a:endParaRPr>
          </a:p>
          <a:p>
            <a:pPr marL="801688" lvl="2" indent="-258763">
              <a:buFont typeface="Wingdings" charset="2"/>
              <a:buChar char="§"/>
            </a:pPr>
            <a:r>
              <a:rPr lang="en-US" sz="2000" dirty="0" smtClean="0">
                <a:solidFill>
                  <a:schemeClr val="bg1">
                    <a:lumMod val="65000"/>
                  </a:schemeClr>
                </a:solidFill>
              </a:rPr>
              <a:t>Increased risk </a:t>
            </a:r>
            <a:r>
              <a:rPr lang="en-GB" sz="2000" dirty="0" smtClean="0">
                <a:solidFill>
                  <a:schemeClr val="bg1">
                    <a:lumMod val="65000"/>
                  </a:schemeClr>
                </a:solidFill>
              </a:rPr>
              <a:t>of mental health and adjustment difficulties</a:t>
            </a:r>
          </a:p>
          <a:p>
            <a:pPr marL="1073150" lvl="3" indent="-271463">
              <a:buFont typeface="Wingdings" charset="2"/>
              <a:buChar char="§"/>
            </a:pPr>
            <a:r>
              <a:rPr lang="en-GB" sz="1200" dirty="0" smtClean="0">
                <a:solidFill>
                  <a:schemeClr val="bg1">
                    <a:lumMod val="65000"/>
                  </a:schemeClr>
                </a:solidFill>
              </a:rPr>
              <a:t>Emotional, behavioural, interpersonal domains </a:t>
            </a:r>
            <a:r>
              <a:rPr lang="en-GB" sz="800" dirty="0" smtClean="0">
                <a:solidFill>
                  <a:schemeClr val="bg1">
                    <a:lumMod val="65000"/>
                  </a:schemeClr>
                </a:solidFill>
              </a:rPr>
              <a:t>(</a:t>
            </a:r>
            <a:r>
              <a:rPr lang="en-GB" sz="800" dirty="0" err="1" smtClean="0">
                <a:solidFill>
                  <a:schemeClr val="bg1">
                    <a:lumMod val="65000"/>
                  </a:schemeClr>
                </a:solidFill>
              </a:rPr>
              <a:t>Cicchetti</a:t>
            </a:r>
            <a:r>
              <a:rPr lang="en-GB" sz="800" dirty="0" smtClean="0">
                <a:solidFill>
                  <a:schemeClr val="bg1">
                    <a:lumMod val="65000"/>
                  </a:schemeClr>
                </a:solidFill>
              </a:rPr>
              <a:t> &amp; </a:t>
            </a:r>
            <a:r>
              <a:rPr lang="en-GB" sz="800" dirty="0" err="1" smtClean="0">
                <a:solidFill>
                  <a:schemeClr val="bg1">
                    <a:lumMod val="65000"/>
                  </a:schemeClr>
                </a:solidFill>
              </a:rPr>
              <a:t>Toth</a:t>
            </a:r>
            <a:r>
              <a:rPr lang="en-GB" sz="800" dirty="0" smtClean="0">
                <a:solidFill>
                  <a:schemeClr val="bg1">
                    <a:lumMod val="65000"/>
                  </a:schemeClr>
                </a:solidFill>
              </a:rPr>
              <a:t>, 2005)</a:t>
            </a:r>
          </a:p>
          <a:p>
            <a:pPr marL="1073150" lvl="3" indent="-271463">
              <a:buFont typeface="Wingdings" charset="2"/>
              <a:buChar char="§"/>
            </a:pPr>
            <a:r>
              <a:rPr lang="en-GB" sz="1200" dirty="0" smtClean="0">
                <a:solidFill>
                  <a:schemeClr val="bg1">
                    <a:lumMod val="65000"/>
                  </a:schemeClr>
                </a:solidFill>
              </a:rPr>
              <a:t>Underpinned by biological changes in brain structure, function, and stress response </a:t>
            </a:r>
            <a:r>
              <a:rPr lang="en-GB" sz="800" dirty="0" smtClean="0">
                <a:solidFill>
                  <a:schemeClr val="bg1">
                    <a:lumMod val="65000"/>
                  </a:schemeClr>
                </a:solidFill>
              </a:rPr>
              <a:t>(</a:t>
            </a:r>
            <a:r>
              <a:rPr lang="en-GB" sz="800" dirty="0" err="1" smtClean="0">
                <a:solidFill>
                  <a:schemeClr val="bg1">
                    <a:lumMod val="65000"/>
                  </a:schemeClr>
                </a:solidFill>
              </a:rPr>
              <a:t>McCrory</a:t>
            </a:r>
            <a:r>
              <a:rPr lang="en-GB" sz="800" dirty="0" smtClean="0">
                <a:solidFill>
                  <a:schemeClr val="bg1">
                    <a:lumMod val="65000"/>
                  </a:schemeClr>
                </a:solidFill>
              </a:rPr>
              <a:t> et al, 2010)</a:t>
            </a:r>
          </a:p>
          <a:p>
            <a:pPr marL="1371600" lvl="3" indent="0">
              <a:buNone/>
            </a:pPr>
            <a:endParaRPr lang="en-US" sz="800" dirty="0">
              <a:solidFill>
                <a:schemeClr val="bg1">
                  <a:lumMod val="65000"/>
                </a:schemeClr>
              </a:solidFill>
            </a:endParaRPr>
          </a:p>
          <a:p>
            <a:pPr marL="1371600" lvl="3" indent="0">
              <a:buNone/>
            </a:pPr>
            <a:endParaRPr lang="en-US" sz="800" dirty="0" smtClean="0">
              <a:solidFill>
                <a:srgbClr val="215968"/>
              </a:solidFill>
            </a:endParaRPr>
          </a:p>
          <a:p>
            <a:pPr marL="542925" lvl="1" indent="-271463">
              <a:buFont typeface="Wingdings" charset="2"/>
              <a:buChar char="§"/>
            </a:pPr>
            <a:r>
              <a:rPr lang="en-US" sz="2600" dirty="0" smtClean="0">
                <a:solidFill>
                  <a:srgbClr val="AA0F54"/>
                </a:solidFill>
              </a:rPr>
              <a:t>Adulthood</a:t>
            </a:r>
          </a:p>
          <a:p>
            <a:pPr marL="801688" lvl="2" indent="-258763">
              <a:buFont typeface="Wingdings" charset="2"/>
              <a:buChar char="§"/>
            </a:pPr>
            <a:r>
              <a:rPr lang="en-US" sz="2000" dirty="0" smtClean="0"/>
              <a:t>Increased susceptibility to psychiatric and medical disorders</a:t>
            </a:r>
          </a:p>
          <a:p>
            <a:pPr marL="1073150" lvl="3" indent="-271463">
              <a:buFont typeface="Wingdings" charset="2"/>
              <a:buChar char="§"/>
            </a:pPr>
            <a:r>
              <a:rPr lang="en-US" sz="1200" dirty="0" smtClean="0">
                <a:solidFill>
                  <a:srgbClr val="215968"/>
                </a:solidFill>
              </a:rPr>
              <a:t>E.g. mood and personality disorders, obesity, diabetes, chronic pain (</a:t>
            </a:r>
            <a:r>
              <a:rPr lang="da-DK" sz="1200" dirty="0" smtClean="0">
                <a:solidFill>
                  <a:srgbClr val="215968"/>
                </a:solidFill>
              </a:rPr>
              <a:t>Oswald et al., 2010</a:t>
            </a:r>
            <a:r>
              <a:rPr lang="en-GB" sz="1200" dirty="0" smtClean="0">
                <a:solidFill>
                  <a:srgbClr val="215968"/>
                </a:solidFill>
              </a:rPr>
              <a:t>)</a:t>
            </a:r>
            <a:endParaRPr lang="en-US" sz="1200" dirty="0" smtClean="0">
              <a:solidFill>
                <a:srgbClr val="215968"/>
              </a:solidFill>
            </a:endParaRPr>
          </a:p>
          <a:p>
            <a:pPr marL="457200" lvl="1" indent="0">
              <a:buNone/>
            </a:pPr>
            <a:endParaRPr lang="en-US" sz="800" dirty="0" smtClean="0"/>
          </a:p>
          <a:p>
            <a:pPr marL="798513" lvl="2" indent="-255588">
              <a:buFont typeface="Wingdings" charset="2"/>
              <a:buChar char="§"/>
            </a:pPr>
            <a:r>
              <a:rPr lang="en-US" sz="2000" dirty="0" smtClean="0"/>
              <a:t>Decreased life opportunities</a:t>
            </a:r>
          </a:p>
          <a:p>
            <a:pPr marL="1073150" lvl="3" indent="-271463">
              <a:buFont typeface="Wingdings" charset="2"/>
              <a:buChar char="§"/>
            </a:pPr>
            <a:r>
              <a:rPr lang="en-US" sz="1200" dirty="0" smtClean="0">
                <a:solidFill>
                  <a:schemeClr val="accent5">
                    <a:lumMod val="50000"/>
                  </a:schemeClr>
                </a:solidFill>
              </a:rPr>
              <a:t>E.g. education, employment, earnings (Currie &amp; </a:t>
            </a:r>
            <a:r>
              <a:rPr lang="en-US" sz="1200" dirty="0" err="1" smtClean="0">
                <a:solidFill>
                  <a:schemeClr val="accent5">
                    <a:lumMod val="50000"/>
                  </a:schemeClr>
                </a:solidFill>
              </a:rPr>
              <a:t>Widom</a:t>
            </a:r>
            <a:r>
              <a:rPr lang="en-US" sz="1200" dirty="0" smtClean="0">
                <a:solidFill>
                  <a:schemeClr val="accent5">
                    <a:lumMod val="50000"/>
                  </a:schemeClr>
                </a:solidFill>
              </a:rPr>
              <a:t>, 2010)</a:t>
            </a:r>
          </a:p>
          <a:p>
            <a:pPr marL="114300" indent="0" algn="ctr">
              <a:buNone/>
            </a:pPr>
            <a:endParaRPr lang="en-US" sz="1400" b="1" dirty="0" smtClean="0">
              <a:solidFill>
                <a:schemeClr val="accent5">
                  <a:lumMod val="50000"/>
                </a:schemeClr>
              </a:solidFill>
            </a:endParaRPr>
          </a:p>
          <a:p>
            <a:pPr marL="457200" lvl="1" indent="0">
              <a:buNone/>
            </a:pPr>
            <a:endParaRPr lang="en-GB" sz="2400" dirty="0" smtClean="0"/>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i="1" dirty="0">
              <a:solidFill>
                <a:schemeClr val="bg1"/>
              </a:solidFill>
              <a:latin typeface="Arial" pitchFamily="34" charset="0"/>
              <a:cs typeface="Arial" pitchFamily="34" charset="0"/>
            </a:endParaRPr>
          </a:p>
        </p:txBody>
      </p:sp>
      <p:pic>
        <p:nvPicPr>
          <p:cNvPr id="2" name="Picture 1"/>
          <p:cNvPicPr>
            <a:picLocks noChangeAspect="1"/>
          </p:cNvPicPr>
          <p:nvPr/>
        </p:nvPicPr>
        <p:blipFill>
          <a:blip r:embed="rId3"/>
          <a:stretch>
            <a:fillRect/>
          </a:stretch>
        </p:blipFill>
        <p:spPr>
          <a:xfrm>
            <a:off x="7825092" y="3929999"/>
            <a:ext cx="716979" cy="2071270"/>
          </a:xfrm>
          <a:prstGeom prst="rect">
            <a:avLst/>
          </a:prstGeom>
        </p:spPr>
      </p:pic>
      <p:pic>
        <p:nvPicPr>
          <p:cNvPr id="6" name="Picture 5" descr="ChildMaltreatment_Composite_Long_Transparent.png"/>
          <p:cNvPicPr>
            <a:picLocks noChangeAspect="1"/>
          </p:cNvPicPr>
          <p:nvPr/>
        </p:nvPicPr>
        <p:blipFill>
          <a:blip r:embed="rId4"/>
          <a:stretch>
            <a:fillRect/>
          </a:stretch>
        </p:blipFill>
        <p:spPr>
          <a:xfrm>
            <a:off x="0" y="6310170"/>
            <a:ext cx="9144000" cy="557355"/>
          </a:xfrm>
          <a:prstGeom prst="rect">
            <a:avLst/>
          </a:prstGeom>
        </p:spPr>
      </p:pic>
      <p:pic>
        <p:nvPicPr>
          <p:cNvPr id="7" name="Picture 6"/>
          <p:cNvPicPr>
            <a:picLocks noChangeAspect="1"/>
          </p:cNvPicPr>
          <p:nvPr/>
        </p:nvPicPr>
        <p:blipFill>
          <a:blip r:embed="rId5"/>
          <a:stretch>
            <a:fillRect/>
          </a:stretch>
        </p:blipFill>
        <p:spPr>
          <a:xfrm>
            <a:off x="7896618" y="1856901"/>
            <a:ext cx="645453" cy="1421868"/>
          </a:xfrm>
          <a:prstGeom prst="rect">
            <a:avLst/>
          </a:prstGeom>
        </p:spPr>
      </p:pic>
    </p:spTree>
    <p:extLst>
      <p:ext uri="{BB962C8B-B14F-4D97-AF65-F5344CB8AC3E}">
        <p14:creationId xmlns:p14="http://schemas.microsoft.com/office/powerpoint/2010/main" val="41279759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817" y="1628775"/>
            <a:ext cx="8289614" cy="3862691"/>
          </a:xfrm>
          <a:ln>
            <a:noFill/>
          </a:ln>
        </p:spPr>
        <p:txBody>
          <a:bodyPr>
            <a:normAutofit/>
          </a:bodyPr>
          <a:lstStyle/>
          <a:p>
            <a:pPr marL="457200" indent="-457200">
              <a:buFont typeface="+mj-lt"/>
              <a:buAutoNum type="arabicPeriod"/>
            </a:pPr>
            <a:r>
              <a:rPr lang="en-GB" sz="2400" b="1" dirty="0" smtClean="0">
                <a:solidFill>
                  <a:schemeClr val="accent5">
                    <a:lumMod val="50000"/>
                  </a:schemeClr>
                </a:solidFill>
              </a:rPr>
              <a:t>Inner city youth are </a:t>
            </a:r>
            <a:r>
              <a:rPr lang="en-GB" sz="2400" b="1" dirty="0" smtClean="0">
                <a:solidFill>
                  <a:srgbClr val="AA0F54"/>
                </a:solidFill>
              </a:rPr>
              <a:t>highly vulnerable </a:t>
            </a:r>
            <a:r>
              <a:rPr lang="en-GB" sz="2400" b="1" dirty="0" smtClean="0">
                <a:solidFill>
                  <a:schemeClr val="accent5">
                    <a:lumMod val="50000"/>
                  </a:schemeClr>
                </a:solidFill>
              </a:rPr>
              <a:t>to violence exposure</a:t>
            </a:r>
          </a:p>
          <a:p>
            <a:pPr marL="457200" indent="-457200">
              <a:buFont typeface="+mj-lt"/>
              <a:buAutoNum type="arabicPeriod"/>
            </a:pPr>
            <a:endParaRPr lang="en-GB" sz="2400" b="1" dirty="0" smtClean="0">
              <a:solidFill>
                <a:schemeClr val="accent5">
                  <a:lumMod val="50000"/>
                </a:schemeClr>
              </a:solidFill>
            </a:endParaRPr>
          </a:p>
          <a:p>
            <a:pPr marL="457200" indent="-457200">
              <a:buFont typeface="+mj-lt"/>
              <a:buAutoNum type="arabicPeriod"/>
            </a:pPr>
            <a:endParaRPr lang="en-GB" sz="2400" b="1" dirty="0" smtClean="0">
              <a:solidFill>
                <a:schemeClr val="accent5">
                  <a:lumMod val="50000"/>
                </a:schemeClr>
              </a:solidFill>
            </a:endParaRPr>
          </a:p>
          <a:p>
            <a:pPr marL="457200" indent="-457200">
              <a:buFont typeface="+mj-lt"/>
              <a:buAutoNum type="arabicPeriod"/>
            </a:pPr>
            <a:r>
              <a:rPr lang="en-GB" sz="2400" b="1" dirty="0" smtClean="0">
                <a:solidFill>
                  <a:schemeClr val="accent5">
                    <a:lumMod val="50000"/>
                  </a:schemeClr>
                </a:solidFill>
              </a:rPr>
              <a:t>Maltreatment and CVE are </a:t>
            </a:r>
            <a:r>
              <a:rPr lang="en-GB" sz="2400" b="1" dirty="0" smtClean="0">
                <a:solidFill>
                  <a:srgbClr val="AA0F54"/>
                </a:solidFill>
              </a:rPr>
              <a:t>key developmental risk </a:t>
            </a:r>
            <a:r>
              <a:rPr lang="en-GB" sz="2400" b="1" dirty="0" smtClean="0">
                <a:solidFill>
                  <a:schemeClr val="accent5">
                    <a:lumMod val="50000"/>
                  </a:schemeClr>
                </a:solidFill>
              </a:rPr>
              <a:t>factors</a:t>
            </a:r>
          </a:p>
          <a:p>
            <a:pPr marL="457200" indent="-457200">
              <a:buFont typeface="+mj-lt"/>
              <a:buAutoNum type="arabicPeriod"/>
            </a:pPr>
            <a:endParaRPr lang="en-GB" sz="2400" b="1" dirty="0" smtClean="0">
              <a:solidFill>
                <a:schemeClr val="accent5">
                  <a:lumMod val="50000"/>
                </a:schemeClr>
              </a:solidFill>
            </a:endParaRPr>
          </a:p>
          <a:p>
            <a:pPr marL="457200" indent="-457200">
              <a:buFont typeface="+mj-lt"/>
              <a:buAutoNum type="arabicPeriod"/>
            </a:pPr>
            <a:endParaRPr lang="en-GB" sz="2400" b="1" dirty="0" smtClean="0">
              <a:solidFill>
                <a:schemeClr val="accent5">
                  <a:lumMod val="50000"/>
                </a:schemeClr>
              </a:solidFill>
            </a:endParaRPr>
          </a:p>
          <a:p>
            <a:pPr marL="457200" indent="-457200">
              <a:buFont typeface="+mj-lt"/>
              <a:buAutoNum type="arabicPeriod"/>
            </a:pPr>
            <a:r>
              <a:rPr lang="en-GB" sz="2400" b="1" dirty="0" smtClean="0">
                <a:solidFill>
                  <a:srgbClr val="AA0F54"/>
                </a:solidFill>
              </a:rPr>
              <a:t>Emotional abuse </a:t>
            </a:r>
            <a:r>
              <a:rPr lang="en-GB" sz="2400" b="1" dirty="0" smtClean="0">
                <a:solidFill>
                  <a:schemeClr val="accent5">
                    <a:lumMod val="50000"/>
                  </a:schemeClr>
                </a:solidFill>
              </a:rPr>
              <a:t>unique predictive power </a:t>
            </a:r>
          </a:p>
          <a:p>
            <a:pPr marL="457200" indent="-457200">
              <a:buFont typeface="+mj-lt"/>
              <a:buAutoNum type="arabicPeriod"/>
            </a:pPr>
            <a:endParaRPr lang="en-GB" sz="2400" b="1" dirty="0" smtClean="0">
              <a:solidFill>
                <a:schemeClr val="accent5">
                  <a:lumMod val="50000"/>
                </a:schemeClr>
              </a:solidFill>
            </a:endParaRPr>
          </a:p>
          <a:p>
            <a:pPr marL="457200" indent="-457200">
              <a:buFont typeface="+mj-lt"/>
              <a:buAutoNum type="arabicPeriod"/>
            </a:pPr>
            <a:endParaRPr lang="en-GB" sz="2400" b="1" dirty="0" smtClean="0">
              <a:solidFill>
                <a:schemeClr val="accent5">
                  <a:lumMod val="50000"/>
                </a:schemeClr>
              </a:solidFill>
            </a:endParaRPr>
          </a:p>
          <a:p>
            <a:pPr>
              <a:buNone/>
            </a:pPr>
            <a:endParaRPr lang="en-GB" sz="24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Key findings</a:t>
            </a:r>
            <a:endParaRPr lang="en-US" sz="3200" b="1" dirty="0">
              <a:solidFill>
                <a:schemeClr val="bg1">
                  <a:lumMod val="95000"/>
                </a:schemeClr>
              </a:solidFill>
              <a:latin typeface="Arial" pitchFamily="34" charset="0"/>
              <a:cs typeface="Arial" pitchFamily="34" charset="0"/>
            </a:endParaRPr>
          </a:p>
        </p:txBody>
      </p:sp>
    </p:spTree>
    <p:extLst>
      <p:ext uri="{BB962C8B-B14F-4D97-AF65-F5344CB8AC3E}">
        <p14:creationId xmlns:p14="http://schemas.microsoft.com/office/powerpoint/2010/main" val="9226956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181100"/>
            <a:ext cx="8289614" cy="4933950"/>
          </a:xfrm>
        </p:spPr>
        <p:txBody>
          <a:bodyPr>
            <a:normAutofit/>
          </a:bodyPr>
          <a:lstStyle/>
          <a:p>
            <a:pPr marL="457200" indent="-457200"/>
            <a:r>
              <a:rPr lang="en-GB" sz="2800" b="1" dirty="0" smtClean="0">
                <a:solidFill>
                  <a:schemeClr val="accent5">
                    <a:lumMod val="50000"/>
                  </a:schemeClr>
                </a:solidFill>
              </a:rPr>
              <a:t>NEED TO TAKE ACTION!</a:t>
            </a:r>
            <a:endParaRPr lang="en-GB" sz="1100" dirty="0" smtClean="0"/>
          </a:p>
          <a:p>
            <a:pPr>
              <a:buNone/>
            </a:pPr>
            <a:endParaRPr lang="en-GB" sz="1100" dirty="0" smtClean="0"/>
          </a:p>
          <a:p>
            <a:pPr>
              <a:buNone/>
            </a:pPr>
            <a:endParaRPr lang="en-GB" sz="1100" dirty="0" smtClean="0"/>
          </a:p>
          <a:p>
            <a:pPr>
              <a:buNone/>
            </a:pPr>
            <a:endParaRPr lang="en-GB" sz="1100" dirty="0" smtClean="0"/>
          </a:p>
          <a:p>
            <a:pPr lvl="1">
              <a:buFont typeface="Arial" pitchFamily="34" charset="0"/>
              <a:buChar char="•"/>
            </a:pPr>
            <a:r>
              <a:rPr lang="en-GB" sz="2400" dirty="0" smtClean="0"/>
              <a:t>Increase </a:t>
            </a:r>
            <a:r>
              <a:rPr lang="en-GB" sz="2400" b="1" dirty="0" smtClean="0">
                <a:solidFill>
                  <a:srgbClr val="AA0F54"/>
                </a:solidFill>
              </a:rPr>
              <a:t>awareness</a:t>
            </a:r>
          </a:p>
          <a:p>
            <a:pPr lvl="1">
              <a:buNone/>
            </a:pPr>
            <a:endParaRPr lang="en-GB" sz="2000" dirty="0" smtClean="0"/>
          </a:p>
          <a:p>
            <a:pPr lvl="1">
              <a:buNone/>
            </a:pPr>
            <a:endParaRPr lang="en-GB" sz="2400" dirty="0" smtClean="0"/>
          </a:p>
          <a:p>
            <a:pPr lvl="1">
              <a:buFont typeface="Arial" pitchFamily="34" charset="0"/>
              <a:buChar char="•"/>
            </a:pPr>
            <a:r>
              <a:rPr lang="en-GB" sz="2400" dirty="0" smtClean="0"/>
              <a:t>Invest in </a:t>
            </a:r>
            <a:r>
              <a:rPr lang="en-GB" sz="2400" b="1" dirty="0" smtClean="0">
                <a:solidFill>
                  <a:srgbClr val="AA0F54"/>
                </a:solidFill>
              </a:rPr>
              <a:t>prevention</a:t>
            </a:r>
          </a:p>
          <a:p>
            <a:pPr>
              <a:buNone/>
            </a:pPr>
            <a:endParaRPr lang="en-GB" sz="2400" dirty="0" smtClean="0"/>
          </a:p>
          <a:p>
            <a:pPr>
              <a:buNone/>
            </a:pPr>
            <a:endParaRPr lang="en-GB" sz="2000" dirty="0" smtClean="0"/>
          </a:p>
          <a:p>
            <a:pPr lvl="1">
              <a:buFont typeface="Arial" pitchFamily="34" charset="0"/>
              <a:buChar char="•"/>
            </a:pPr>
            <a:r>
              <a:rPr lang="en-US" sz="2400" dirty="0" smtClean="0"/>
              <a:t>Improve access to effective </a:t>
            </a:r>
            <a:r>
              <a:rPr lang="en-US" sz="2400" b="1" dirty="0" smtClean="0">
                <a:solidFill>
                  <a:srgbClr val="AA0F54"/>
                </a:solidFill>
              </a:rPr>
              <a:t>interventions</a:t>
            </a:r>
            <a:endParaRPr lang="en-GB" sz="2400" b="1"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Implications</a:t>
            </a:r>
            <a:endParaRPr lang="en-US" sz="3200" b="1" dirty="0">
              <a:solidFill>
                <a:schemeClr val="bg1">
                  <a:lumMod val="95000"/>
                </a:schemeClr>
              </a:solidFill>
              <a:latin typeface="Arial" pitchFamily="34" charset="0"/>
              <a:cs typeface="Arial" pitchFamily="34" charset="0"/>
            </a:endParaRPr>
          </a:p>
        </p:txBody>
      </p:sp>
      <p:pic>
        <p:nvPicPr>
          <p:cNvPr id="5" name="Picture 4" descr="StopViolenceRedBlack.png"/>
          <p:cNvPicPr>
            <a:picLocks noChangeAspect="1"/>
          </p:cNvPicPr>
          <p:nvPr/>
        </p:nvPicPr>
        <p:blipFill>
          <a:blip r:embed="rId3"/>
          <a:stretch>
            <a:fillRect/>
          </a:stretch>
        </p:blipFill>
        <p:spPr>
          <a:xfrm>
            <a:off x="5246217" y="1990725"/>
            <a:ext cx="3333339" cy="2154390"/>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226956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2164"/>
            <a:ext cx="8229600" cy="5382461"/>
          </a:xfrm>
        </p:spPr>
        <p:txBody>
          <a:bodyPr/>
          <a:lstStyle/>
          <a:p>
            <a:r>
              <a:rPr lang="en-US" sz="3000" b="1" dirty="0" smtClean="0">
                <a:solidFill>
                  <a:srgbClr val="215968"/>
                </a:solidFill>
              </a:rPr>
              <a:t>Funding:</a:t>
            </a:r>
          </a:p>
          <a:p>
            <a:pPr lvl="1">
              <a:buFont typeface="Arial"/>
              <a:buChar char="•"/>
            </a:pPr>
            <a:r>
              <a:rPr lang="en-US" sz="2200" dirty="0" smtClean="0"/>
              <a:t>Kids Company charity</a:t>
            </a:r>
            <a:endParaRPr lang="en-US" sz="2200" dirty="0"/>
          </a:p>
          <a:p>
            <a:pPr>
              <a:buNone/>
            </a:pPr>
            <a:endParaRPr lang="en-US" dirty="0" smtClean="0"/>
          </a:p>
          <a:p>
            <a:r>
              <a:rPr lang="en-US" sz="3000" b="1" dirty="0" smtClean="0">
                <a:solidFill>
                  <a:srgbClr val="215968"/>
                </a:solidFill>
              </a:rPr>
              <a:t>Collaborators:</a:t>
            </a:r>
          </a:p>
          <a:p>
            <a:pPr lvl="1">
              <a:buFont typeface="Arial"/>
              <a:buChar char="•"/>
            </a:pPr>
            <a:r>
              <a:rPr lang="en-US" sz="2200" dirty="0" err="1" smtClean="0">
                <a:solidFill>
                  <a:srgbClr val="000000"/>
                </a:solidFill>
              </a:rPr>
              <a:t>Dr</a:t>
            </a:r>
            <a:r>
              <a:rPr lang="en-US" sz="2200" dirty="0" smtClean="0">
                <a:solidFill>
                  <a:srgbClr val="000000"/>
                </a:solidFill>
              </a:rPr>
              <a:t> </a:t>
            </a:r>
            <a:r>
              <a:rPr lang="en-US" sz="2200" dirty="0" err="1" smtClean="0">
                <a:solidFill>
                  <a:srgbClr val="000000"/>
                </a:solidFill>
              </a:rPr>
              <a:t>Eamon</a:t>
            </a:r>
            <a:r>
              <a:rPr lang="en-US" sz="2200" dirty="0" smtClean="0">
                <a:solidFill>
                  <a:srgbClr val="000000"/>
                </a:solidFill>
              </a:rPr>
              <a:t> McCrory</a:t>
            </a:r>
          </a:p>
          <a:p>
            <a:pPr lvl="1">
              <a:buFont typeface="Arial"/>
              <a:buChar char="•"/>
            </a:pPr>
            <a:r>
              <a:rPr lang="en-US" sz="2200" dirty="0" smtClean="0">
                <a:solidFill>
                  <a:srgbClr val="000000"/>
                </a:solidFill>
              </a:rPr>
              <a:t>Prof </a:t>
            </a:r>
            <a:r>
              <a:rPr lang="en-US" sz="2200" dirty="0" err="1" smtClean="0">
                <a:solidFill>
                  <a:srgbClr val="000000"/>
                </a:solidFill>
              </a:rPr>
              <a:t>Essi</a:t>
            </a:r>
            <a:r>
              <a:rPr lang="en-US" sz="2200" dirty="0" smtClean="0">
                <a:solidFill>
                  <a:srgbClr val="000000"/>
                </a:solidFill>
              </a:rPr>
              <a:t> Viding</a:t>
            </a:r>
          </a:p>
          <a:p>
            <a:pPr lvl="1">
              <a:buFont typeface="Arial"/>
              <a:buChar char="•"/>
            </a:pPr>
            <a:r>
              <a:rPr lang="en-US" sz="2200" dirty="0" err="1" smtClean="0">
                <a:solidFill>
                  <a:srgbClr val="000000"/>
                </a:solidFill>
              </a:rPr>
              <a:t>Dr</a:t>
            </a:r>
            <a:r>
              <a:rPr lang="en-US" sz="2200" dirty="0" smtClean="0">
                <a:solidFill>
                  <a:srgbClr val="000000"/>
                </a:solidFill>
              </a:rPr>
              <a:t> Ted Barker</a:t>
            </a:r>
          </a:p>
          <a:p>
            <a:pPr lvl="1">
              <a:buFont typeface="Arial"/>
              <a:buChar char="•"/>
            </a:pPr>
            <a:r>
              <a:rPr lang="en-US" sz="2200" dirty="0" err="1" smtClean="0">
                <a:solidFill>
                  <a:srgbClr val="000000"/>
                </a:solidFill>
              </a:rPr>
              <a:t>Dr</a:t>
            </a:r>
            <a:r>
              <a:rPr lang="en-US" sz="2200" dirty="0" smtClean="0">
                <a:solidFill>
                  <a:srgbClr val="000000"/>
                </a:solidFill>
              </a:rPr>
              <a:t> Jo Guiney</a:t>
            </a:r>
          </a:p>
          <a:p>
            <a:pPr marL="457200" lvl="1" indent="0">
              <a:buNone/>
            </a:pPr>
            <a:endParaRPr lang="en-GB" sz="2400" dirty="0" smtClean="0">
              <a:solidFill>
                <a:srgbClr val="000000"/>
              </a:solidFill>
            </a:endParaRPr>
          </a:p>
          <a:p>
            <a:pPr lvl="1" algn="ctr">
              <a:buNone/>
            </a:pPr>
            <a:endParaRPr lang="en-GB" sz="1000" b="1" dirty="0" smtClean="0">
              <a:solidFill>
                <a:srgbClr val="AA0F54"/>
              </a:solidFill>
            </a:endParaRPr>
          </a:p>
          <a:p>
            <a:pPr lvl="1" algn="ctr">
              <a:buNone/>
            </a:pPr>
            <a:r>
              <a:rPr lang="en-GB" sz="2200" dirty="0" smtClean="0">
                <a:solidFill>
                  <a:srgbClr val="AA0F54"/>
                </a:solidFill>
              </a:rPr>
              <a:t>Thank you to all of the </a:t>
            </a:r>
            <a:r>
              <a:rPr lang="en-GB" sz="2200" b="1" dirty="0" smtClean="0">
                <a:solidFill>
                  <a:srgbClr val="AA0F54"/>
                </a:solidFill>
              </a:rPr>
              <a:t>young people, teachers, key workers </a:t>
            </a:r>
            <a:r>
              <a:rPr lang="en-GB" sz="2200" dirty="0" smtClean="0">
                <a:solidFill>
                  <a:srgbClr val="AA0F54"/>
                </a:solidFill>
              </a:rPr>
              <a:t>who have taken part in this research</a:t>
            </a:r>
            <a:endParaRPr lang="en-US" sz="2200" dirty="0" smtClean="0">
              <a:solidFill>
                <a:srgbClr val="AA0F54"/>
              </a:solidFill>
            </a:endParaRPr>
          </a:p>
          <a:p>
            <a:endParaRPr lang="en-US" dirty="0"/>
          </a:p>
        </p:txBody>
      </p:sp>
      <p:pic>
        <p:nvPicPr>
          <p:cNvPr id="4" name="Picture 3" descr="Kidscompany_Logo_stacked.jpg"/>
          <p:cNvPicPr>
            <a:picLocks noChangeAspect="1"/>
          </p:cNvPicPr>
          <p:nvPr/>
        </p:nvPicPr>
        <p:blipFill>
          <a:blip r:embed="rId3" cstate="print"/>
          <a:stretch>
            <a:fillRect/>
          </a:stretch>
        </p:blipFill>
        <p:spPr>
          <a:xfrm>
            <a:off x="6989354" y="1149868"/>
            <a:ext cx="1236296" cy="1450457"/>
          </a:xfrm>
          <a:prstGeom prst="rect">
            <a:avLst/>
          </a:prstGeom>
        </p:spPr>
      </p:pic>
      <p:sp>
        <p:nvSpPr>
          <p:cNvPr id="5" name="Rounded Rectangle 4"/>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Acknowledgments</a:t>
            </a:r>
            <a:endParaRPr lang="en-US" sz="3200" b="1" dirty="0">
              <a:solidFill>
                <a:schemeClr val="bg1">
                  <a:lumMod val="95000"/>
                </a:schemeClr>
              </a:solidFill>
              <a:latin typeface="Arial" pitchFamily="34" charset="0"/>
              <a:cs typeface="Arial" pitchFamily="34" charset="0"/>
            </a:endParaRPr>
          </a:p>
        </p:txBody>
      </p:sp>
      <p:pic>
        <p:nvPicPr>
          <p:cNvPr id="1027" name="Picture 3"/>
          <p:cNvPicPr>
            <a:picLocks noChangeAspect="1" noChangeArrowheads="1"/>
          </p:cNvPicPr>
          <p:nvPr/>
        </p:nvPicPr>
        <p:blipFill>
          <a:blip r:embed="rId4"/>
          <a:srcRect/>
          <a:stretch>
            <a:fillRect/>
          </a:stretch>
        </p:blipFill>
        <p:spPr bwMode="auto">
          <a:xfrm>
            <a:off x="6941729" y="2842171"/>
            <a:ext cx="1414528" cy="1968469"/>
          </a:xfrm>
          <a:prstGeom prst="rect">
            <a:avLst/>
          </a:prstGeom>
          <a:noFill/>
          <a:ln w="9525">
            <a:noFill/>
            <a:miter lim="800000"/>
            <a:headEnd/>
            <a:tailEnd/>
          </a:ln>
        </p:spPr>
      </p:pic>
    </p:spTree>
    <p:extLst>
      <p:ext uri="{BB962C8B-B14F-4D97-AF65-F5344CB8AC3E}">
        <p14:creationId xmlns:p14="http://schemas.microsoft.com/office/powerpoint/2010/main" val="2519068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2" y="1015520"/>
            <a:ext cx="7895053" cy="5148771"/>
          </a:xfrm>
        </p:spPr>
        <p:txBody>
          <a:bodyPr>
            <a:normAutofit/>
          </a:bodyPr>
          <a:lstStyle/>
          <a:p>
            <a:pPr marL="514350" indent="-514350">
              <a:buNone/>
            </a:pPr>
            <a:r>
              <a:rPr lang="en-US" sz="3000" b="1" dirty="0" smtClean="0">
                <a:solidFill>
                  <a:srgbClr val="215968"/>
                </a:solidFill>
              </a:rPr>
              <a:t>2.  Community violence exposure (CVE)</a:t>
            </a:r>
          </a:p>
          <a:p>
            <a:pPr marL="0" indent="0">
              <a:buNone/>
            </a:pPr>
            <a:endParaRPr lang="en-US" sz="800" b="1" dirty="0" smtClean="0">
              <a:solidFill>
                <a:srgbClr val="215968"/>
              </a:solidFill>
            </a:endParaRPr>
          </a:p>
          <a:p>
            <a:endParaRPr lang="en-US" sz="800" b="1" dirty="0" smtClean="0"/>
          </a:p>
          <a:p>
            <a:pPr lvl="1">
              <a:buNone/>
            </a:pPr>
            <a:endParaRPr lang="en-GB" sz="2000" dirty="0" smtClean="0"/>
          </a:p>
          <a:p>
            <a:pPr lvl="1">
              <a:buNone/>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dirty="0">
              <a:solidFill>
                <a:schemeClr val="bg1">
                  <a:lumMod val="95000"/>
                </a:schemeClr>
              </a:solidFill>
              <a:latin typeface="Arial" pitchFamily="34" charset="0"/>
              <a:cs typeface="Arial" pitchFamily="34" charset="0"/>
            </a:endParaRPr>
          </a:p>
        </p:txBody>
      </p:sp>
      <p:pic>
        <p:nvPicPr>
          <p:cNvPr id="13" name="Picture 12" descr="Knife.jpg"/>
          <p:cNvPicPr>
            <a:picLocks noChangeAspect="1"/>
          </p:cNvPicPr>
          <p:nvPr/>
        </p:nvPicPr>
        <p:blipFill>
          <a:blip r:embed="rId3"/>
          <a:stretch>
            <a:fillRect/>
          </a:stretch>
        </p:blipFill>
        <p:spPr>
          <a:xfrm>
            <a:off x="4304369" y="3816674"/>
            <a:ext cx="3211552" cy="2405564"/>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pic>
        <p:nvPicPr>
          <p:cNvPr id="15" name="Picture 14" descr="Gun.jpg"/>
          <p:cNvPicPr>
            <a:picLocks noChangeAspect="1"/>
          </p:cNvPicPr>
          <p:nvPr/>
        </p:nvPicPr>
        <p:blipFill>
          <a:blip r:embed="rId4"/>
          <a:stretch>
            <a:fillRect/>
          </a:stretch>
        </p:blipFill>
        <p:spPr>
          <a:xfrm>
            <a:off x="1486331" y="3697793"/>
            <a:ext cx="3365926" cy="2524445"/>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pic>
        <p:nvPicPr>
          <p:cNvPr id="14" name="Picture 13" descr="PoliceTape.jpg"/>
          <p:cNvPicPr>
            <a:picLocks noChangeAspect="1"/>
          </p:cNvPicPr>
          <p:nvPr/>
        </p:nvPicPr>
        <p:blipFill>
          <a:blip r:embed="rId5"/>
          <a:stretch>
            <a:fillRect/>
          </a:stretch>
        </p:blipFill>
        <p:spPr>
          <a:xfrm>
            <a:off x="1486330" y="1836718"/>
            <a:ext cx="3365928" cy="1979956"/>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pic>
        <p:nvPicPr>
          <p:cNvPr id="12" name="Picture 11" descr="CVE1jpg.jpg"/>
          <p:cNvPicPr>
            <a:picLocks noChangeAspect="1"/>
          </p:cNvPicPr>
          <p:nvPr/>
        </p:nvPicPr>
        <p:blipFill>
          <a:blip r:embed="rId6"/>
          <a:stretch>
            <a:fillRect/>
          </a:stretch>
        </p:blipFill>
        <p:spPr>
          <a:xfrm>
            <a:off x="4852258" y="1836718"/>
            <a:ext cx="2663664" cy="1979956"/>
          </a:xfrm>
          <a:prstGeom prst="rect">
            <a:avLst/>
          </a:prstGeom>
          <a:ln w="38100" cap="sq">
            <a:solidFill>
              <a:srgbClr val="AA0F54"/>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56719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426547" cy="5492370"/>
          </a:xfrm>
        </p:spPr>
        <p:txBody>
          <a:bodyPr>
            <a:normAutofit/>
          </a:bodyPr>
          <a:lstStyle/>
          <a:p>
            <a:pPr marL="0" indent="0"/>
            <a:r>
              <a:rPr lang="en-US" sz="3000" b="1" dirty="0" smtClean="0">
                <a:solidFill>
                  <a:srgbClr val="215968"/>
                </a:solidFill>
              </a:rPr>
              <a:t> Community Violence Exposure (CVE)</a:t>
            </a:r>
            <a:endParaRPr lang="en-US" sz="3000" b="1" u="sng" dirty="0" smtClean="0">
              <a:solidFill>
                <a:srgbClr val="215968"/>
              </a:solidFill>
            </a:endParaRPr>
          </a:p>
          <a:p>
            <a:pPr marL="0" indent="0">
              <a:buNone/>
            </a:pPr>
            <a:r>
              <a:rPr lang="en-US" sz="800" b="1" dirty="0" smtClean="0">
                <a:solidFill>
                  <a:srgbClr val="215968"/>
                </a:solidFill>
              </a:rPr>
              <a:t> </a:t>
            </a:r>
            <a:endParaRPr lang="en-US" sz="800" b="1" dirty="0" smtClean="0"/>
          </a:p>
          <a:p>
            <a:pPr lvl="1">
              <a:buFont typeface="Wingdings" charset="2"/>
              <a:buChar char="§"/>
            </a:pPr>
            <a:r>
              <a:rPr lang="en-GB" sz="2200" dirty="0" smtClean="0">
                <a:solidFill>
                  <a:srgbClr val="AA0F54"/>
                </a:solidFill>
              </a:rPr>
              <a:t>Characteristics</a:t>
            </a:r>
            <a:endParaRPr lang="en-US" sz="2200" dirty="0" smtClean="0">
              <a:solidFill>
                <a:srgbClr val="AA0F54"/>
              </a:solidFill>
            </a:endParaRPr>
          </a:p>
          <a:p>
            <a:pPr lvl="2">
              <a:buFont typeface="Wingdings" charset="2"/>
              <a:buChar char="§"/>
            </a:pPr>
            <a:r>
              <a:rPr lang="en-US" sz="1600" b="1" dirty="0" smtClean="0"/>
              <a:t>Acts: </a:t>
            </a:r>
            <a:r>
              <a:rPr lang="en-US" sz="1600" dirty="0" smtClean="0"/>
              <a:t>Chasing, threatening, robbing, beating up, shooting, stabbing, murder </a:t>
            </a:r>
          </a:p>
          <a:p>
            <a:pPr lvl="2">
              <a:buFont typeface="Wingdings" charset="2"/>
              <a:buChar char="§"/>
            </a:pPr>
            <a:r>
              <a:rPr lang="en-GB" sz="1600" b="1" dirty="0" smtClean="0"/>
              <a:t>Levels of exposure: </a:t>
            </a:r>
            <a:r>
              <a:rPr lang="en-US" sz="1600" dirty="0" smtClean="0">
                <a:solidFill>
                  <a:srgbClr val="000000"/>
                </a:solidFill>
              </a:rPr>
              <a:t>Hearing about, witnessing, directly experiencing</a:t>
            </a:r>
            <a:endParaRPr lang="en-US" sz="1600" dirty="0" smtClean="0"/>
          </a:p>
          <a:p>
            <a:pPr marL="914400" lvl="2" indent="0">
              <a:buNone/>
            </a:pPr>
            <a:endParaRPr lang="en-US" sz="1000" dirty="0" smtClean="0">
              <a:solidFill>
                <a:srgbClr val="AA0F54"/>
              </a:solidFill>
            </a:endParaRPr>
          </a:p>
          <a:p>
            <a:pPr lvl="1">
              <a:buNone/>
            </a:pPr>
            <a:endParaRPr lang="en-GB" sz="1000" dirty="0" smtClean="0">
              <a:solidFill>
                <a:srgbClr val="AA0F54"/>
              </a:solidFill>
            </a:endParaRPr>
          </a:p>
          <a:p>
            <a:pPr lvl="1">
              <a:buFont typeface="Wingdings" charset="2"/>
              <a:buChar char="§"/>
            </a:pPr>
            <a:r>
              <a:rPr lang="en-GB" sz="2200" dirty="0" smtClean="0">
                <a:solidFill>
                  <a:schemeClr val="bg1"/>
                </a:solidFill>
              </a:rPr>
              <a:t>Most chronic and prevalent form of violence exposure</a:t>
            </a:r>
          </a:p>
          <a:p>
            <a:pPr lvl="2">
              <a:buFont typeface="Wingdings" charset="2"/>
              <a:buChar char="§"/>
            </a:pPr>
            <a:r>
              <a:rPr lang="en-GB" sz="1600" dirty="0" smtClean="0">
                <a:solidFill>
                  <a:schemeClr val="bg1"/>
                </a:solidFill>
              </a:rPr>
              <a:t>Rates of exposure remain </a:t>
            </a:r>
            <a:r>
              <a:rPr lang="en-GB" sz="1600" b="1" dirty="0" smtClean="0">
                <a:solidFill>
                  <a:schemeClr val="bg1"/>
                </a:solidFill>
              </a:rPr>
              <a:t>constant</a:t>
            </a:r>
            <a:r>
              <a:rPr lang="en-GB" sz="1600" dirty="0" smtClean="0">
                <a:solidFill>
                  <a:schemeClr val="bg1"/>
                </a:solidFill>
              </a:rPr>
              <a:t> across years </a:t>
            </a:r>
            <a:r>
              <a:rPr lang="en-GB" sz="1100" dirty="0" smtClean="0">
                <a:solidFill>
                  <a:schemeClr val="bg1"/>
                </a:solidFill>
              </a:rPr>
              <a:t>(</a:t>
            </a:r>
            <a:r>
              <a:rPr lang="en-US" sz="1100" dirty="0" smtClean="0">
                <a:solidFill>
                  <a:schemeClr val="bg1"/>
                </a:solidFill>
              </a:rPr>
              <a:t>Fowler et al., 2009)</a:t>
            </a:r>
          </a:p>
          <a:p>
            <a:pPr lvl="2">
              <a:buFont typeface="Wingdings" charset="2"/>
              <a:buChar char="§"/>
            </a:pPr>
            <a:r>
              <a:rPr lang="en-US" sz="1600" b="1" dirty="0" smtClean="0">
                <a:solidFill>
                  <a:schemeClr val="bg1"/>
                </a:solidFill>
              </a:rPr>
              <a:t>50%</a:t>
            </a:r>
            <a:r>
              <a:rPr lang="en-US" sz="1600" dirty="0" smtClean="0">
                <a:solidFill>
                  <a:schemeClr val="bg1"/>
                </a:solidFill>
              </a:rPr>
              <a:t>+ </a:t>
            </a:r>
            <a:r>
              <a:rPr lang="en-US" sz="1600" dirty="0">
                <a:solidFill>
                  <a:schemeClr val="bg1"/>
                </a:solidFill>
              </a:rPr>
              <a:t>of </a:t>
            </a:r>
            <a:r>
              <a:rPr lang="en-US" sz="1600" dirty="0" smtClean="0">
                <a:solidFill>
                  <a:schemeClr val="bg1"/>
                </a:solidFill>
              </a:rPr>
              <a:t>urban youth affected </a:t>
            </a:r>
            <a:r>
              <a:rPr lang="en-US" sz="1100" dirty="0" smtClean="0">
                <a:solidFill>
                  <a:schemeClr val="bg1"/>
                </a:solidFill>
              </a:rPr>
              <a:t>(Buka et al, 2001)</a:t>
            </a:r>
          </a:p>
          <a:p>
            <a:pPr lvl="3">
              <a:buFont typeface="Wingdings" charset="2"/>
              <a:buChar char="§"/>
            </a:pPr>
            <a:r>
              <a:rPr lang="en-GB" sz="1400" dirty="0" smtClean="0">
                <a:solidFill>
                  <a:schemeClr val="bg1"/>
                </a:solidFill>
              </a:rPr>
              <a:t>4-70% witness stabbing/shooting </a:t>
            </a:r>
          </a:p>
          <a:p>
            <a:pPr lvl="3">
              <a:buFont typeface="Wingdings" charset="2"/>
              <a:buChar char="§"/>
            </a:pPr>
            <a:r>
              <a:rPr lang="en-GB" sz="1400" dirty="0" smtClean="0">
                <a:solidFill>
                  <a:schemeClr val="bg1"/>
                </a:solidFill>
              </a:rPr>
              <a:t>1-47% witness murder</a:t>
            </a:r>
            <a:endParaRPr lang="en-GB" sz="1400" dirty="0">
              <a:solidFill>
                <a:schemeClr val="bg1"/>
              </a:solidFill>
            </a:endParaRPr>
          </a:p>
          <a:p>
            <a:pPr marL="914400" lvl="2" indent="0">
              <a:buNone/>
            </a:pPr>
            <a:endParaRPr lang="en-US" sz="1000" dirty="0" smtClean="0">
              <a:solidFill>
                <a:schemeClr val="bg1"/>
              </a:solidFill>
            </a:endParaRPr>
          </a:p>
          <a:p>
            <a:pPr lvl="1">
              <a:buFont typeface="Wingdings" charset="2"/>
              <a:buChar char="§"/>
            </a:pPr>
            <a:r>
              <a:rPr lang="en-GB" sz="2200" dirty="0" smtClean="0">
                <a:solidFill>
                  <a:schemeClr val="bg1"/>
                </a:solidFill>
              </a:rPr>
              <a:t>CVE impact</a:t>
            </a:r>
          </a:p>
          <a:p>
            <a:pPr lvl="2">
              <a:buFont typeface="Wingdings" charset="2"/>
              <a:buChar char="§"/>
            </a:pPr>
            <a:r>
              <a:rPr lang="en-GB" sz="1600" dirty="0" smtClean="0">
                <a:solidFill>
                  <a:schemeClr val="bg1"/>
                </a:solidFill>
              </a:rPr>
              <a:t>Mental health &amp; behaviour </a:t>
            </a:r>
            <a:r>
              <a:rPr lang="en-GB" sz="1100" dirty="0" smtClean="0">
                <a:solidFill>
                  <a:schemeClr val="bg1"/>
                </a:solidFill>
              </a:rPr>
              <a:t>(Margolin &amp; Gordis, 2000)</a:t>
            </a:r>
          </a:p>
          <a:p>
            <a:pPr lvl="3">
              <a:buFont typeface="Wingdings" charset="2"/>
              <a:buChar char="§"/>
            </a:pPr>
            <a:r>
              <a:rPr lang="en-GB" sz="1400" dirty="0" smtClean="0">
                <a:solidFill>
                  <a:schemeClr val="bg1"/>
                </a:solidFill>
              </a:rPr>
              <a:t>PTSD, Aggression</a:t>
            </a:r>
            <a:endParaRPr lang="en-GB" sz="1400" dirty="0">
              <a:solidFill>
                <a:schemeClr val="bg1"/>
              </a:solidFill>
            </a:endParaRPr>
          </a:p>
          <a:p>
            <a:pPr lvl="2">
              <a:buFont typeface="Wingdings" charset="2"/>
              <a:buChar char="§"/>
            </a:pPr>
            <a:endParaRPr lang="en-GB" sz="18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dirty="0">
              <a:solidFill>
                <a:schemeClr val="bg1">
                  <a:lumMod val="95000"/>
                </a:schemeClr>
              </a:solidFill>
              <a:latin typeface="Arial" pitchFamily="34" charset="0"/>
              <a:cs typeface="Arial" pitchFamily="34" charset="0"/>
            </a:endParaRPr>
          </a:p>
        </p:txBody>
      </p:sp>
      <p:pic>
        <p:nvPicPr>
          <p:cNvPr id="25" name="Picture 24" descr="CVE_Composite_Long_Transparent.png"/>
          <p:cNvPicPr>
            <a:picLocks noChangeAspect="1"/>
          </p:cNvPicPr>
          <p:nvPr/>
        </p:nvPicPr>
        <p:blipFill>
          <a:blip r:embed="rId3"/>
          <a:stretch>
            <a:fillRect/>
          </a:stretch>
        </p:blipFill>
        <p:spPr>
          <a:xfrm>
            <a:off x="0" y="6271118"/>
            <a:ext cx="9144000" cy="586882"/>
          </a:xfrm>
          <a:prstGeom prst="rect">
            <a:avLst/>
          </a:prstGeom>
        </p:spPr>
      </p:pic>
    </p:spTree>
    <p:extLst>
      <p:ext uri="{BB962C8B-B14F-4D97-AF65-F5344CB8AC3E}">
        <p14:creationId xmlns:p14="http://schemas.microsoft.com/office/powerpoint/2010/main" val="3521431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426547" cy="5492370"/>
          </a:xfrm>
        </p:spPr>
        <p:txBody>
          <a:bodyPr>
            <a:normAutofit/>
          </a:bodyPr>
          <a:lstStyle/>
          <a:p>
            <a:pPr marL="0" indent="0"/>
            <a:r>
              <a:rPr lang="en-US" sz="3000" b="1" dirty="0" smtClean="0">
                <a:solidFill>
                  <a:srgbClr val="215968"/>
                </a:solidFill>
              </a:rPr>
              <a:t> Community Violence Exposure (CVE)</a:t>
            </a:r>
            <a:endParaRPr lang="en-US" sz="3000" b="1" u="sng" dirty="0" smtClean="0">
              <a:solidFill>
                <a:srgbClr val="215968"/>
              </a:solidFill>
            </a:endParaRPr>
          </a:p>
          <a:p>
            <a:pPr marL="0" indent="0">
              <a:buNone/>
            </a:pPr>
            <a:r>
              <a:rPr lang="en-US" sz="800" b="1" dirty="0" smtClean="0">
                <a:solidFill>
                  <a:srgbClr val="215968"/>
                </a:solidFill>
              </a:rPr>
              <a:t> </a:t>
            </a:r>
            <a:endParaRPr lang="en-US" sz="800" b="1" dirty="0" smtClean="0"/>
          </a:p>
          <a:p>
            <a:pPr lvl="1">
              <a:buFont typeface="Wingdings" charset="2"/>
              <a:buChar char="§"/>
            </a:pPr>
            <a:r>
              <a:rPr lang="en-GB" sz="2200" dirty="0" smtClean="0">
                <a:solidFill>
                  <a:schemeClr val="bg1">
                    <a:lumMod val="65000"/>
                  </a:schemeClr>
                </a:solidFill>
              </a:rPr>
              <a:t>Characteristics</a:t>
            </a:r>
            <a:endParaRPr lang="en-US" sz="2200" dirty="0" smtClean="0">
              <a:solidFill>
                <a:schemeClr val="bg1">
                  <a:lumMod val="65000"/>
                </a:schemeClr>
              </a:solidFill>
            </a:endParaRPr>
          </a:p>
          <a:p>
            <a:pPr lvl="2">
              <a:buFont typeface="Wingdings" charset="2"/>
              <a:buChar char="§"/>
            </a:pPr>
            <a:r>
              <a:rPr lang="en-US" sz="1600" b="1" dirty="0" smtClean="0">
                <a:solidFill>
                  <a:schemeClr val="bg1">
                    <a:lumMod val="65000"/>
                  </a:schemeClr>
                </a:solidFill>
              </a:rPr>
              <a:t>Acts: </a:t>
            </a:r>
            <a:r>
              <a:rPr lang="en-US" sz="1600" dirty="0" smtClean="0">
                <a:solidFill>
                  <a:schemeClr val="bg1">
                    <a:lumMod val="65000"/>
                  </a:schemeClr>
                </a:solidFill>
              </a:rPr>
              <a:t>Chasing, threatening, robbing, beating up, shooting, stabbing, murder </a:t>
            </a:r>
          </a:p>
          <a:p>
            <a:pPr lvl="2">
              <a:buFont typeface="Wingdings" charset="2"/>
              <a:buChar char="§"/>
            </a:pPr>
            <a:r>
              <a:rPr lang="en-GB" sz="1600" b="1" dirty="0" smtClean="0">
                <a:solidFill>
                  <a:schemeClr val="bg1">
                    <a:lumMod val="65000"/>
                  </a:schemeClr>
                </a:solidFill>
              </a:rPr>
              <a:t>Levels of exposure: </a:t>
            </a:r>
            <a:r>
              <a:rPr lang="en-US" sz="1600" dirty="0" smtClean="0">
                <a:solidFill>
                  <a:schemeClr val="bg1">
                    <a:lumMod val="65000"/>
                  </a:schemeClr>
                </a:solidFill>
              </a:rPr>
              <a:t>Hearing about, witnessing, directly experiencing</a:t>
            </a:r>
          </a:p>
          <a:p>
            <a:pPr marL="914400" lvl="2" indent="0">
              <a:buNone/>
            </a:pPr>
            <a:endParaRPr lang="en-US" sz="1000" dirty="0" smtClean="0">
              <a:solidFill>
                <a:srgbClr val="AA0F54"/>
              </a:solidFill>
            </a:endParaRPr>
          </a:p>
          <a:p>
            <a:pPr lvl="1">
              <a:buNone/>
            </a:pPr>
            <a:endParaRPr lang="en-GB" sz="1000" dirty="0" smtClean="0">
              <a:solidFill>
                <a:srgbClr val="AA0F54"/>
              </a:solidFill>
            </a:endParaRPr>
          </a:p>
          <a:p>
            <a:pPr lvl="1">
              <a:buFont typeface="Wingdings" charset="2"/>
              <a:buChar char="§"/>
            </a:pPr>
            <a:r>
              <a:rPr lang="en-GB" sz="2200" dirty="0" smtClean="0">
                <a:solidFill>
                  <a:srgbClr val="AA0F54"/>
                </a:solidFill>
              </a:rPr>
              <a:t>Most prevalent and chronic </a:t>
            </a:r>
            <a:r>
              <a:rPr lang="en-GB" sz="2200" dirty="0" smtClean="0"/>
              <a:t>form of violence exposure</a:t>
            </a:r>
          </a:p>
          <a:p>
            <a:pPr lvl="2">
              <a:buFont typeface="Wingdings" charset="2"/>
              <a:buChar char="§"/>
            </a:pPr>
            <a:r>
              <a:rPr lang="en-US" sz="1600" b="1" dirty="0"/>
              <a:t>50%</a:t>
            </a:r>
            <a:r>
              <a:rPr lang="en-US" sz="1600" dirty="0"/>
              <a:t>+ of urban youth affected </a:t>
            </a:r>
            <a:r>
              <a:rPr lang="en-US" sz="1100" dirty="0"/>
              <a:t>(</a:t>
            </a:r>
            <a:r>
              <a:rPr lang="en-US" sz="1100" dirty="0" err="1"/>
              <a:t>Buka</a:t>
            </a:r>
            <a:r>
              <a:rPr lang="en-US" sz="1100" dirty="0"/>
              <a:t> et al, 2001)</a:t>
            </a:r>
          </a:p>
          <a:p>
            <a:pPr lvl="2">
              <a:buFont typeface="Wingdings" charset="2"/>
              <a:buChar char="§"/>
            </a:pPr>
            <a:r>
              <a:rPr lang="en-GB" sz="1600" dirty="0" smtClean="0"/>
              <a:t>Rates of exposure remain </a:t>
            </a:r>
            <a:r>
              <a:rPr lang="en-GB" sz="1600" b="1" dirty="0" smtClean="0"/>
              <a:t>constant</a:t>
            </a:r>
            <a:r>
              <a:rPr lang="en-GB" sz="1600" dirty="0" smtClean="0"/>
              <a:t> across years </a:t>
            </a:r>
            <a:r>
              <a:rPr lang="en-GB" sz="1100" dirty="0" smtClean="0"/>
              <a:t>(</a:t>
            </a:r>
            <a:r>
              <a:rPr lang="en-US" sz="1100" dirty="0" smtClean="0"/>
              <a:t>Fowler et al., 2009)</a:t>
            </a:r>
          </a:p>
          <a:p>
            <a:pPr marL="914400" lvl="2" indent="0">
              <a:buNone/>
            </a:pPr>
            <a:endParaRPr lang="en-US" sz="1000" dirty="0" smtClean="0">
              <a:solidFill>
                <a:srgbClr val="000000"/>
              </a:solidFill>
            </a:endParaRPr>
          </a:p>
          <a:p>
            <a:pPr lvl="1">
              <a:buFont typeface="Wingdings" charset="2"/>
              <a:buChar char="§"/>
            </a:pPr>
            <a:r>
              <a:rPr lang="en-GB" sz="2200" dirty="0" smtClean="0">
                <a:solidFill>
                  <a:schemeClr val="bg1"/>
                </a:solidFill>
              </a:rPr>
              <a:t>CVE impact</a:t>
            </a:r>
          </a:p>
          <a:p>
            <a:pPr lvl="2">
              <a:buFont typeface="Wingdings" charset="2"/>
              <a:buChar char="§"/>
            </a:pPr>
            <a:r>
              <a:rPr lang="en-GB" sz="1600" dirty="0" smtClean="0">
                <a:solidFill>
                  <a:schemeClr val="bg1"/>
                </a:solidFill>
              </a:rPr>
              <a:t>Mental health &amp; behaviour </a:t>
            </a:r>
            <a:r>
              <a:rPr lang="en-GB" sz="1100" dirty="0" smtClean="0">
                <a:solidFill>
                  <a:schemeClr val="bg1"/>
                </a:solidFill>
              </a:rPr>
              <a:t>(Margolin &amp; Gordis, 2000)</a:t>
            </a:r>
          </a:p>
          <a:p>
            <a:pPr lvl="3">
              <a:buFont typeface="Wingdings" charset="2"/>
              <a:buChar char="§"/>
            </a:pPr>
            <a:r>
              <a:rPr lang="en-GB" sz="1400" dirty="0" smtClean="0">
                <a:solidFill>
                  <a:schemeClr val="bg1"/>
                </a:solidFill>
              </a:rPr>
              <a:t>PTSD, Aggression</a:t>
            </a:r>
            <a:endParaRPr lang="en-GB" sz="1400" dirty="0">
              <a:solidFill>
                <a:schemeClr val="bg1"/>
              </a:solidFill>
            </a:endParaRPr>
          </a:p>
          <a:p>
            <a:pPr lvl="2">
              <a:buFont typeface="Wingdings" charset="2"/>
              <a:buChar char="§"/>
            </a:pPr>
            <a:endParaRPr lang="en-GB" sz="18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dirty="0">
              <a:solidFill>
                <a:schemeClr val="bg1">
                  <a:lumMod val="95000"/>
                </a:schemeClr>
              </a:solidFill>
              <a:latin typeface="Arial" pitchFamily="34" charset="0"/>
              <a:cs typeface="Arial" pitchFamily="34" charset="0"/>
            </a:endParaRPr>
          </a:p>
        </p:txBody>
      </p:sp>
      <p:pic>
        <p:nvPicPr>
          <p:cNvPr id="25" name="Picture 24" descr="CVE_Composite_Long_Transparent.png"/>
          <p:cNvPicPr>
            <a:picLocks noChangeAspect="1"/>
          </p:cNvPicPr>
          <p:nvPr/>
        </p:nvPicPr>
        <p:blipFill>
          <a:blip r:embed="rId3"/>
          <a:stretch>
            <a:fillRect/>
          </a:stretch>
        </p:blipFill>
        <p:spPr>
          <a:xfrm>
            <a:off x="0" y="6271118"/>
            <a:ext cx="9144000" cy="586882"/>
          </a:xfrm>
          <a:prstGeom prst="rect">
            <a:avLst/>
          </a:prstGeom>
        </p:spPr>
      </p:pic>
    </p:spTree>
    <p:extLst>
      <p:ext uri="{BB962C8B-B14F-4D97-AF65-F5344CB8AC3E}">
        <p14:creationId xmlns:p14="http://schemas.microsoft.com/office/powerpoint/2010/main" val="3521431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1" y="1128409"/>
            <a:ext cx="8426547" cy="5492370"/>
          </a:xfrm>
        </p:spPr>
        <p:txBody>
          <a:bodyPr>
            <a:normAutofit/>
          </a:bodyPr>
          <a:lstStyle/>
          <a:p>
            <a:pPr marL="0" indent="0"/>
            <a:r>
              <a:rPr lang="en-US" sz="3000" b="1" dirty="0" smtClean="0">
                <a:solidFill>
                  <a:srgbClr val="215968"/>
                </a:solidFill>
              </a:rPr>
              <a:t> Community Violence Exposure (CVE)</a:t>
            </a:r>
            <a:endParaRPr lang="en-US" sz="3000" b="1" u="sng" dirty="0" smtClean="0">
              <a:solidFill>
                <a:srgbClr val="215968"/>
              </a:solidFill>
            </a:endParaRPr>
          </a:p>
          <a:p>
            <a:pPr marL="0" indent="0">
              <a:buNone/>
            </a:pPr>
            <a:r>
              <a:rPr lang="en-US" sz="800" b="1" dirty="0" smtClean="0">
                <a:solidFill>
                  <a:srgbClr val="215968"/>
                </a:solidFill>
              </a:rPr>
              <a:t> </a:t>
            </a:r>
            <a:endParaRPr lang="en-US" sz="800" b="1" dirty="0" smtClean="0"/>
          </a:p>
          <a:p>
            <a:pPr lvl="1">
              <a:buFont typeface="Wingdings" charset="2"/>
              <a:buChar char="§"/>
            </a:pPr>
            <a:r>
              <a:rPr lang="en-GB" sz="2200" dirty="0" smtClean="0">
                <a:solidFill>
                  <a:schemeClr val="bg1">
                    <a:lumMod val="65000"/>
                  </a:schemeClr>
                </a:solidFill>
              </a:rPr>
              <a:t>Characteristics</a:t>
            </a:r>
            <a:endParaRPr lang="en-US" sz="2200" dirty="0" smtClean="0">
              <a:solidFill>
                <a:schemeClr val="bg1">
                  <a:lumMod val="65000"/>
                </a:schemeClr>
              </a:solidFill>
            </a:endParaRPr>
          </a:p>
          <a:p>
            <a:pPr lvl="2">
              <a:buFont typeface="Wingdings" charset="2"/>
              <a:buChar char="§"/>
            </a:pPr>
            <a:r>
              <a:rPr lang="en-US" sz="1600" b="1" dirty="0" smtClean="0">
                <a:solidFill>
                  <a:schemeClr val="bg1">
                    <a:lumMod val="65000"/>
                  </a:schemeClr>
                </a:solidFill>
              </a:rPr>
              <a:t>Acts: </a:t>
            </a:r>
            <a:r>
              <a:rPr lang="en-US" sz="1600" dirty="0" smtClean="0">
                <a:solidFill>
                  <a:schemeClr val="bg1">
                    <a:lumMod val="65000"/>
                  </a:schemeClr>
                </a:solidFill>
              </a:rPr>
              <a:t>Chasing, threatening, robbing, beating up, shooting, stabbing, murder </a:t>
            </a:r>
          </a:p>
          <a:p>
            <a:pPr lvl="2">
              <a:buFont typeface="Wingdings" charset="2"/>
              <a:buChar char="§"/>
            </a:pPr>
            <a:r>
              <a:rPr lang="en-GB" sz="1600" b="1" dirty="0" smtClean="0">
                <a:solidFill>
                  <a:schemeClr val="bg1">
                    <a:lumMod val="65000"/>
                  </a:schemeClr>
                </a:solidFill>
              </a:rPr>
              <a:t>Levels of exposure: </a:t>
            </a:r>
            <a:r>
              <a:rPr lang="en-US" sz="1600" dirty="0" smtClean="0">
                <a:solidFill>
                  <a:schemeClr val="bg1">
                    <a:lumMod val="65000"/>
                  </a:schemeClr>
                </a:solidFill>
              </a:rPr>
              <a:t>Hearing about, witnessing, directly experiencing</a:t>
            </a:r>
          </a:p>
          <a:p>
            <a:pPr marL="914400" lvl="2" indent="0">
              <a:buNone/>
            </a:pPr>
            <a:endParaRPr lang="en-US" sz="1000" dirty="0" smtClean="0">
              <a:solidFill>
                <a:schemeClr val="bg1">
                  <a:lumMod val="65000"/>
                </a:schemeClr>
              </a:solidFill>
            </a:endParaRPr>
          </a:p>
          <a:p>
            <a:pPr lvl="1">
              <a:buNone/>
            </a:pPr>
            <a:endParaRPr lang="en-GB" sz="1000" dirty="0" smtClean="0">
              <a:solidFill>
                <a:schemeClr val="bg1">
                  <a:lumMod val="65000"/>
                </a:schemeClr>
              </a:solidFill>
            </a:endParaRPr>
          </a:p>
          <a:p>
            <a:pPr lvl="1">
              <a:buFont typeface="Wingdings" charset="2"/>
              <a:buChar char="§"/>
            </a:pPr>
            <a:r>
              <a:rPr lang="en-GB" sz="2200" dirty="0" smtClean="0">
                <a:solidFill>
                  <a:schemeClr val="bg1">
                    <a:lumMod val="65000"/>
                  </a:schemeClr>
                </a:solidFill>
              </a:rPr>
              <a:t>Most chronic and prevalent form of violence exposure</a:t>
            </a:r>
          </a:p>
          <a:p>
            <a:pPr lvl="2">
              <a:buFont typeface="Wingdings" charset="2"/>
              <a:buChar char="§"/>
            </a:pPr>
            <a:r>
              <a:rPr lang="en-GB" sz="1600" dirty="0" smtClean="0">
                <a:solidFill>
                  <a:schemeClr val="bg1">
                    <a:lumMod val="65000"/>
                  </a:schemeClr>
                </a:solidFill>
              </a:rPr>
              <a:t>Rates of exposure remain </a:t>
            </a:r>
            <a:r>
              <a:rPr lang="en-GB" sz="1600" b="1" dirty="0" smtClean="0">
                <a:solidFill>
                  <a:schemeClr val="bg1">
                    <a:lumMod val="65000"/>
                  </a:schemeClr>
                </a:solidFill>
              </a:rPr>
              <a:t>constant</a:t>
            </a:r>
            <a:r>
              <a:rPr lang="en-GB" sz="1600" dirty="0" smtClean="0">
                <a:solidFill>
                  <a:schemeClr val="bg1">
                    <a:lumMod val="65000"/>
                  </a:schemeClr>
                </a:solidFill>
              </a:rPr>
              <a:t> across years </a:t>
            </a:r>
            <a:r>
              <a:rPr lang="en-GB" sz="1100" dirty="0" smtClean="0">
                <a:solidFill>
                  <a:schemeClr val="bg1">
                    <a:lumMod val="65000"/>
                  </a:schemeClr>
                </a:solidFill>
              </a:rPr>
              <a:t>(</a:t>
            </a:r>
            <a:r>
              <a:rPr lang="en-US" sz="1100" dirty="0" smtClean="0">
                <a:solidFill>
                  <a:schemeClr val="bg1">
                    <a:lumMod val="65000"/>
                  </a:schemeClr>
                </a:solidFill>
              </a:rPr>
              <a:t>Fowler et al., 2009)</a:t>
            </a:r>
          </a:p>
          <a:p>
            <a:pPr lvl="2">
              <a:buFont typeface="Wingdings" charset="2"/>
              <a:buChar char="§"/>
            </a:pPr>
            <a:r>
              <a:rPr lang="en-US" sz="1600" b="1" dirty="0" smtClean="0">
                <a:solidFill>
                  <a:schemeClr val="bg1">
                    <a:lumMod val="65000"/>
                  </a:schemeClr>
                </a:solidFill>
              </a:rPr>
              <a:t>50%</a:t>
            </a:r>
            <a:r>
              <a:rPr lang="en-US" sz="1600" dirty="0" smtClean="0">
                <a:solidFill>
                  <a:schemeClr val="bg1">
                    <a:lumMod val="65000"/>
                  </a:schemeClr>
                </a:solidFill>
              </a:rPr>
              <a:t>+ </a:t>
            </a:r>
            <a:r>
              <a:rPr lang="en-US" sz="1600" dirty="0">
                <a:solidFill>
                  <a:schemeClr val="bg1">
                    <a:lumMod val="65000"/>
                  </a:schemeClr>
                </a:solidFill>
              </a:rPr>
              <a:t>of </a:t>
            </a:r>
            <a:r>
              <a:rPr lang="en-US" sz="1600" dirty="0" smtClean="0">
                <a:solidFill>
                  <a:schemeClr val="bg1">
                    <a:lumMod val="65000"/>
                  </a:schemeClr>
                </a:solidFill>
              </a:rPr>
              <a:t>urban youth affected </a:t>
            </a:r>
            <a:r>
              <a:rPr lang="en-US" sz="1100" dirty="0" smtClean="0">
                <a:solidFill>
                  <a:schemeClr val="bg1">
                    <a:lumMod val="65000"/>
                  </a:schemeClr>
                </a:solidFill>
              </a:rPr>
              <a:t>(Buka et al, 2001)</a:t>
            </a:r>
          </a:p>
          <a:p>
            <a:pPr marL="914400" lvl="2" indent="0">
              <a:buNone/>
            </a:pPr>
            <a:endParaRPr lang="en-GB" sz="1000" dirty="0" smtClean="0">
              <a:solidFill>
                <a:srgbClr val="000000"/>
              </a:solidFill>
            </a:endParaRPr>
          </a:p>
          <a:p>
            <a:pPr marL="914400" lvl="2" indent="0">
              <a:buNone/>
            </a:pPr>
            <a:endParaRPr lang="en-US" sz="1000" dirty="0" smtClean="0">
              <a:solidFill>
                <a:srgbClr val="000000"/>
              </a:solidFill>
            </a:endParaRPr>
          </a:p>
          <a:p>
            <a:pPr lvl="1">
              <a:buFont typeface="Wingdings" charset="2"/>
              <a:buChar char="§"/>
            </a:pPr>
            <a:r>
              <a:rPr lang="en-GB" sz="2200" dirty="0" smtClean="0">
                <a:solidFill>
                  <a:srgbClr val="AA0F54"/>
                </a:solidFill>
              </a:rPr>
              <a:t>CVE impact</a:t>
            </a:r>
          </a:p>
          <a:p>
            <a:pPr lvl="2">
              <a:buFont typeface="Wingdings" charset="2"/>
              <a:buChar char="§"/>
            </a:pPr>
            <a:r>
              <a:rPr lang="en-GB" sz="1600" dirty="0" smtClean="0">
                <a:solidFill>
                  <a:srgbClr val="000000"/>
                </a:solidFill>
              </a:rPr>
              <a:t>Mental health &amp; behaviour </a:t>
            </a:r>
            <a:r>
              <a:rPr lang="en-GB" sz="1100" dirty="0" smtClean="0">
                <a:solidFill>
                  <a:srgbClr val="000000"/>
                </a:solidFill>
              </a:rPr>
              <a:t>(Margolin &amp; Gordis, 2000)</a:t>
            </a:r>
          </a:p>
          <a:p>
            <a:pPr marL="914400" lvl="2" indent="0">
              <a:buNone/>
            </a:pPr>
            <a:endParaRPr lang="en-GB" sz="1800" dirty="0" smtClean="0">
              <a:solidFill>
                <a:srgbClr val="000000"/>
              </a:solidFill>
            </a:endParaRPr>
          </a:p>
          <a:p>
            <a:pPr marL="457200" lvl="1" indent="0">
              <a:buNone/>
            </a:pPr>
            <a:endParaRPr lang="en-GB" sz="2200" dirty="0" smtClean="0">
              <a:solidFill>
                <a:srgbClr val="000000"/>
              </a:solidFill>
            </a:endParaRPr>
          </a:p>
          <a:p>
            <a:pPr lvl="1">
              <a:buNone/>
            </a:pPr>
            <a:endParaRPr lang="en-GB" sz="2000" dirty="0" smtClean="0"/>
          </a:p>
          <a:p>
            <a:pPr lvl="1">
              <a:buFont typeface="Wingdings" charset="2"/>
              <a:buChar char="§"/>
            </a:pPr>
            <a:endParaRPr lang="en-GB" sz="2200" dirty="0" smtClean="0"/>
          </a:p>
          <a:p>
            <a:pPr lvl="1">
              <a:buNone/>
            </a:pPr>
            <a:endParaRPr lang="en-US" sz="2200" dirty="0" smtClean="0"/>
          </a:p>
          <a:p>
            <a:pPr>
              <a:buNone/>
            </a:pPr>
            <a:endParaRPr lang="en-US" sz="2600" b="1" dirty="0" smtClean="0">
              <a:solidFill>
                <a:schemeClr val="accent5">
                  <a:lumMod val="50000"/>
                </a:schemeClr>
              </a:solidFill>
            </a:endParaRPr>
          </a:p>
          <a:p>
            <a:pPr lvl="1">
              <a:buNone/>
            </a:pPr>
            <a:endParaRPr lang="en-US" sz="800" dirty="0" smtClean="0"/>
          </a:p>
          <a:p>
            <a:pPr lvl="1">
              <a:buNone/>
            </a:pPr>
            <a:endParaRPr lang="en-GB" sz="800" dirty="0" smtClean="0"/>
          </a:p>
          <a:p>
            <a:pPr lvl="1">
              <a:buNone/>
            </a:pPr>
            <a:endParaRPr lang="en-US" sz="2200" b="1" dirty="0" smtClean="0"/>
          </a:p>
          <a:p>
            <a:pPr lvl="1">
              <a:buFont typeface="Wingdings" charset="2"/>
              <a:buChar char="§"/>
            </a:pPr>
            <a:endParaRPr lang="en-US" sz="2200" dirty="0" smtClean="0"/>
          </a:p>
          <a:p>
            <a:pPr lvl="1">
              <a:buNone/>
            </a:pPr>
            <a:endParaRPr lang="en-US" sz="800" dirty="0" smtClean="0"/>
          </a:p>
          <a:p>
            <a:pPr lvl="1">
              <a:buNone/>
            </a:pPr>
            <a:endParaRPr lang="en-US" sz="2400" dirty="0"/>
          </a:p>
          <a:p>
            <a:pPr marL="0" indent="0">
              <a:buNone/>
            </a:pPr>
            <a:endParaRPr lang="en-US" dirty="0" smtClean="0"/>
          </a:p>
        </p:txBody>
      </p:sp>
      <p:sp>
        <p:nvSpPr>
          <p:cNvPr id="8" name="Rounded Rectangle 7"/>
          <p:cNvSpPr/>
          <p:nvPr/>
        </p:nvSpPr>
        <p:spPr>
          <a:xfrm>
            <a:off x="0" y="1"/>
            <a:ext cx="9144000" cy="781049"/>
          </a:xfrm>
          <a:prstGeom prst="roundRect">
            <a:avLst>
              <a:gd name="adj" fmla="val 0"/>
            </a:avLst>
          </a:prstGeom>
          <a:solidFill>
            <a:schemeClr val="accent5">
              <a:lumMod val="50000"/>
            </a:schemeClr>
          </a:solidFill>
          <a:ln w="19050" cmpd="sng">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lumMod val="95000"/>
                  </a:schemeClr>
                </a:solidFill>
                <a:latin typeface="Arial" pitchFamily="34" charset="0"/>
                <a:cs typeface="Arial" pitchFamily="34" charset="0"/>
              </a:rPr>
              <a:t>Background</a:t>
            </a:r>
            <a:endParaRPr lang="en-US" sz="3200" b="1" dirty="0">
              <a:solidFill>
                <a:schemeClr val="bg1">
                  <a:lumMod val="95000"/>
                </a:schemeClr>
              </a:solidFill>
              <a:latin typeface="Arial" pitchFamily="34" charset="0"/>
              <a:cs typeface="Arial" pitchFamily="34" charset="0"/>
            </a:endParaRPr>
          </a:p>
        </p:txBody>
      </p:sp>
      <p:pic>
        <p:nvPicPr>
          <p:cNvPr id="25" name="Picture 24" descr="CVE_Composite_Long_Transparent.png"/>
          <p:cNvPicPr>
            <a:picLocks noChangeAspect="1"/>
          </p:cNvPicPr>
          <p:nvPr/>
        </p:nvPicPr>
        <p:blipFill>
          <a:blip r:embed="rId3"/>
          <a:stretch>
            <a:fillRect/>
          </a:stretch>
        </p:blipFill>
        <p:spPr>
          <a:xfrm>
            <a:off x="0" y="6271118"/>
            <a:ext cx="9144000" cy="586882"/>
          </a:xfrm>
          <a:prstGeom prst="rect">
            <a:avLst/>
          </a:prstGeom>
        </p:spPr>
      </p:pic>
    </p:spTree>
    <p:extLst>
      <p:ext uri="{BB962C8B-B14F-4D97-AF65-F5344CB8AC3E}">
        <p14:creationId xmlns:p14="http://schemas.microsoft.com/office/powerpoint/2010/main" val="3521431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11482</TotalTime>
  <Words>3643</Words>
  <Application>Microsoft Office PowerPoint</Application>
  <PresentationFormat>On-screen Show (4:3)</PresentationFormat>
  <Paragraphs>869</Paragraphs>
  <Slides>52</Slides>
  <Notes>52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Double Disadvantage:  The impact of childhood maltreatment and community violence exposure on adolescent mental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 Cecil</dc:creator>
  <cp:lastModifiedBy>Administrator</cp:lastModifiedBy>
  <cp:revision>565</cp:revision>
  <dcterms:created xsi:type="dcterms:W3CDTF">2013-06-23T12:47:58Z</dcterms:created>
  <dcterms:modified xsi:type="dcterms:W3CDTF">2013-09-25T11:14:44Z</dcterms:modified>
</cp:coreProperties>
</file>