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710" r:id="rId2"/>
  </p:sldMasterIdLst>
  <p:notesMasterIdLst>
    <p:notesMasterId r:id="rId45"/>
  </p:notesMasterIdLst>
  <p:handoutMasterIdLst>
    <p:handoutMasterId r:id="rId46"/>
  </p:handoutMasterIdLst>
  <p:sldIdLst>
    <p:sldId id="256" r:id="rId3"/>
    <p:sldId id="262" r:id="rId4"/>
    <p:sldId id="295" r:id="rId5"/>
    <p:sldId id="284" r:id="rId6"/>
    <p:sldId id="285" r:id="rId7"/>
    <p:sldId id="258" r:id="rId8"/>
    <p:sldId id="263" r:id="rId9"/>
    <p:sldId id="264" r:id="rId10"/>
    <p:sldId id="286" r:id="rId11"/>
    <p:sldId id="296" r:id="rId12"/>
    <p:sldId id="288" r:id="rId13"/>
    <p:sldId id="266" r:id="rId14"/>
    <p:sldId id="289" r:id="rId15"/>
    <p:sldId id="318" r:id="rId16"/>
    <p:sldId id="317" r:id="rId17"/>
    <p:sldId id="267" r:id="rId18"/>
    <p:sldId id="320" r:id="rId19"/>
    <p:sldId id="268" r:id="rId20"/>
    <p:sldId id="291" r:id="rId21"/>
    <p:sldId id="259" r:id="rId22"/>
    <p:sldId id="273" r:id="rId23"/>
    <p:sldId id="297" r:id="rId24"/>
    <p:sldId id="272" r:id="rId25"/>
    <p:sldId id="274" r:id="rId26"/>
    <p:sldId id="276" r:id="rId27"/>
    <p:sldId id="277" r:id="rId28"/>
    <p:sldId id="298" r:id="rId29"/>
    <p:sldId id="300" r:id="rId30"/>
    <p:sldId id="301" r:id="rId31"/>
    <p:sldId id="302" r:id="rId32"/>
    <p:sldId id="303" r:id="rId33"/>
    <p:sldId id="304" r:id="rId34"/>
    <p:sldId id="305" r:id="rId35"/>
    <p:sldId id="306" r:id="rId36"/>
    <p:sldId id="307" r:id="rId37"/>
    <p:sldId id="308" r:id="rId38"/>
    <p:sldId id="309" r:id="rId39"/>
    <p:sldId id="310" r:id="rId40"/>
    <p:sldId id="311" r:id="rId41"/>
    <p:sldId id="312" r:id="rId42"/>
    <p:sldId id="313" r:id="rId43"/>
    <p:sldId id="314" r:id="rId44"/>
  </p:sldIdLst>
  <p:sldSz cx="9144000" cy="6858000" type="screen4x3"/>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6E8A"/>
    <a:srgbClr val="1D8DB0"/>
    <a:srgbClr val="147694"/>
    <a:srgbClr val="177E9D"/>
    <a:srgbClr val="00407A"/>
    <a:srgbClr val="86BC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36080" autoAdjust="0"/>
  </p:normalViewPr>
  <p:slideViewPr>
    <p:cSldViewPr snapToObjects="1" showGuides="1">
      <p:cViewPr varScale="1">
        <p:scale>
          <a:sx n="58" d="100"/>
          <a:sy n="58" d="100"/>
        </p:scale>
        <p:origin x="-850" y="-62"/>
      </p:cViewPr>
      <p:guideLst>
        <p:guide orient="horz" pos="3294"/>
        <p:guide pos="5602"/>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083"/>
    </p:cViewPr>
  </p:sorterViewPr>
  <p:notesViewPr>
    <p:cSldViewPr snapToObjects="1" showGuides="1">
      <p:cViewPr varScale="1">
        <p:scale>
          <a:sx n="64" d="100"/>
          <a:sy n="64" d="100"/>
        </p:scale>
        <p:origin x="-2645" y="-8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oleObject" Target="file:///C:\Users\Koen\SkyDrive\Papers\PAPER%20Equi%20Income%20(erik)\results%20ESS\final%20tables\All%20tables%20version%20K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7512042065731895E-2"/>
          <c:y val="5.230911233365268E-2"/>
          <c:w val="0.91375646048902359"/>
          <c:h val="0.9247223345257144"/>
        </c:manualLayout>
      </c:layout>
      <c:barChart>
        <c:barDir val="bar"/>
        <c:grouping val="clustered"/>
        <c:varyColors val="0"/>
        <c:ser>
          <c:idx val="0"/>
          <c:order val="0"/>
          <c:tx>
            <c:v>Income</c:v>
          </c:tx>
          <c:spPr>
            <a:solidFill>
              <a:srgbClr val="00B0F0"/>
            </a:solidFill>
          </c:spPr>
          <c:invertIfNegative val="0"/>
          <c:cat>
            <c:strRef>
              <c:f>Sheet1!$A$3:$A$20</c:f>
              <c:strCache>
                <c:ptCount val="18"/>
                <c:pt idx="0">
                  <c:v>CH</c:v>
                </c:pt>
                <c:pt idx="1">
                  <c:v>RU</c:v>
                </c:pt>
                <c:pt idx="2">
                  <c:v>BE</c:v>
                </c:pt>
                <c:pt idx="3">
                  <c:v>PL</c:v>
                </c:pt>
                <c:pt idx="4">
                  <c:v>HU</c:v>
                </c:pt>
                <c:pt idx="5">
                  <c:v>SI</c:v>
                </c:pt>
                <c:pt idx="6">
                  <c:v>SE</c:v>
                </c:pt>
                <c:pt idx="7">
                  <c:v>NO</c:v>
                </c:pt>
                <c:pt idx="8">
                  <c:v>DE</c:v>
                </c:pt>
                <c:pt idx="9">
                  <c:v>DK</c:v>
                </c:pt>
                <c:pt idx="10">
                  <c:v>FR</c:v>
                </c:pt>
                <c:pt idx="11">
                  <c:v>GB</c:v>
                </c:pt>
                <c:pt idx="12">
                  <c:v>FI</c:v>
                </c:pt>
                <c:pt idx="13">
                  <c:v>NL</c:v>
                </c:pt>
                <c:pt idx="14">
                  <c:v>EE</c:v>
                </c:pt>
                <c:pt idx="15">
                  <c:v>CZ</c:v>
                </c:pt>
                <c:pt idx="16">
                  <c:v>ES</c:v>
                </c:pt>
                <c:pt idx="17">
                  <c:v>GR</c:v>
                </c:pt>
              </c:strCache>
            </c:strRef>
          </c:cat>
          <c:val>
            <c:numRef>
              <c:f>Sheet1!$B$3:$B$20</c:f>
              <c:numCache>
                <c:formatCode>0.00%</c:formatCode>
                <c:ptCount val="18"/>
                <c:pt idx="0">
                  <c:v>7.3520828224560297E-2</c:v>
                </c:pt>
                <c:pt idx="1">
                  <c:v>-4.6889255696813681E-2</c:v>
                </c:pt>
                <c:pt idx="2">
                  <c:v>-5.5071163322928385E-3</c:v>
                </c:pt>
                <c:pt idx="3">
                  <c:v>2.7201460969150659E-2</c:v>
                </c:pt>
                <c:pt idx="4">
                  <c:v>-2.3153829055200248E-2</c:v>
                </c:pt>
                <c:pt idx="5">
                  <c:v>-4.4922022910665049E-2</c:v>
                </c:pt>
                <c:pt idx="6">
                  <c:v>-1.254852327917666E-2</c:v>
                </c:pt>
                <c:pt idx="7">
                  <c:v>-1.5352004645619033E-2</c:v>
                </c:pt>
                <c:pt idx="8">
                  <c:v>9.1590497506288671E-4</c:v>
                </c:pt>
                <c:pt idx="9">
                  <c:v>-1.7296069147709758E-2</c:v>
                </c:pt>
                <c:pt idx="10">
                  <c:v>-1.5305950813893077E-2</c:v>
                </c:pt>
                <c:pt idx="11">
                  <c:v>-2.1645140068626834E-2</c:v>
                </c:pt>
                <c:pt idx="12">
                  <c:v>-3.3728969557200728E-2</c:v>
                </c:pt>
                <c:pt idx="13">
                  <c:v>-2.0323560092183612E-2</c:v>
                </c:pt>
                <c:pt idx="14">
                  <c:v>-8.6029743975224449E-2</c:v>
                </c:pt>
                <c:pt idx="15">
                  <c:v>-4.2607644345016293E-2</c:v>
                </c:pt>
                <c:pt idx="16">
                  <c:v>-2.2380966340551645E-2</c:v>
                </c:pt>
                <c:pt idx="17">
                  <c:v>-5.8135232011280458E-2</c:v>
                </c:pt>
              </c:numCache>
            </c:numRef>
          </c:val>
        </c:ser>
        <c:ser>
          <c:idx val="2"/>
          <c:order val="1"/>
          <c:tx>
            <c:v>Income + inequality</c:v>
          </c:tx>
          <c:spPr>
            <a:solidFill>
              <a:srgbClr val="0070C0"/>
            </a:solidFill>
          </c:spPr>
          <c:invertIfNegative val="0"/>
          <c:cat>
            <c:strRef>
              <c:f>Sheet1!$A$3:$A$20</c:f>
              <c:strCache>
                <c:ptCount val="18"/>
                <c:pt idx="0">
                  <c:v>CH</c:v>
                </c:pt>
                <c:pt idx="1">
                  <c:v>RU</c:v>
                </c:pt>
                <c:pt idx="2">
                  <c:v>BE</c:v>
                </c:pt>
                <c:pt idx="3">
                  <c:v>PL</c:v>
                </c:pt>
                <c:pt idx="4">
                  <c:v>HU</c:v>
                </c:pt>
                <c:pt idx="5">
                  <c:v>SI</c:v>
                </c:pt>
                <c:pt idx="6">
                  <c:v>SE</c:v>
                </c:pt>
                <c:pt idx="7">
                  <c:v>NO</c:v>
                </c:pt>
                <c:pt idx="8">
                  <c:v>DE</c:v>
                </c:pt>
                <c:pt idx="9">
                  <c:v>DK</c:v>
                </c:pt>
                <c:pt idx="10">
                  <c:v>FR</c:v>
                </c:pt>
                <c:pt idx="11">
                  <c:v>GB</c:v>
                </c:pt>
                <c:pt idx="12">
                  <c:v>FI</c:v>
                </c:pt>
                <c:pt idx="13">
                  <c:v>NL</c:v>
                </c:pt>
                <c:pt idx="14">
                  <c:v>EE</c:v>
                </c:pt>
                <c:pt idx="15">
                  <c:v>CZ</c:v>
                </c:pt>
                <c:pt idx="16">
                  <c:v>ES</c:v>
                </c:pt>
                <c:pt idx="17">
                  <c:v>GR</c:v>
                </c:pt>
              </c:strCache>
            </c:strRef>
          </c:cat>
          <c:val>
            <c:numRef>
              <c:f>Sheet1!$D$3:$D$20</c:f>
              <c:numCache>
                <c:formatCode>0.00%</c:formatCode>
                <c:ptCount val="18"/>
                <c:pt idx="0">
                  <c:v>9.7281788569025807E-2</c:v>
                </c:pt>
                <c:pt idx="1">
                  <c:v>-6.4078764208452821E-2</c:v>
                </c:pt>
                <c:pt idx="2">
                  <c:v>1.6920013683896507E-2</c:v>
                </c:pt>
                <c:pt idx="3">
                  <c:v>1.7954335432457391E-2</c:v>
                </c:pt>
                <c:pt idx="4">
                  <c:v>-2.6178986572833463E-2</c:v>
                </c:pt>
                <c:pt idx="5">
                  <c:v>-3.5280997647413326E-2</c:v>
                </c:pt>
                <c:pt idx="6">
                  <c:v>-2.1237259130013619E-2</c:v>
                </c:pt>
                <c:pt idx="7">
                  <c:v>-4.1256620864049687E-2</c:v>
                </c:pt>
                <c:pt idx="8">
                  <c:v>1.2564327047881463E-2</c:v>
                </c:pt>
                <c:pt idx="9">
                  <c:v>-3.6193703596898441E-2</c:v>
                </c:pt>
                <c:pt idx="10">
                  <c:v>-2.9564891648115044E-2</c:v>
                </c:pt>
                <c:pt idx="11">
                  <c:v>1.8104442927691089E-2</c:v>
                </c:pt>
                <c:pt idx="12">
                  <c:v>-3.1781455992974106E-2</c:v>
                </c:pt>
                <c:pt idx="13">
                  <c:v>3.6079799948129931E-3</c:v>
                </c:pt>
                <c:pt idx="14">
                  <c:v>-8.5063865805445893E-2</c:v>
                </c:pt>
                <c:pt idx="15">
                  <c:v>-5.2610252005069746E-2</c:v>
                </c:pt>
                <c:pt idx="16">
                  <c:v>-6.5921778968003331E-2</c:v>
                </c:pt>
                <c:pt idx="17">
                  <c:v>-9.7601627475707442E-2</c:v>
                </c:pt>
              </c:numCache>
            </c:numRef>
          </c:val>
        </c:ser>
        <c:ser>
          <c:idx val="3"/>
          <c:order val="2"/>
          <c:tx>
            <c:v>Equivalent income</c:v>
          </c:tx>
          <c:spPr>
            <a:solidFill>
              <a:srgbClr val="FF0000"/>
            </a:solidFill>
          </c:spPr>
          <c:invertIfNegative val="0"/>
          <c:cat>
            <c:strRef>
              <c:f>Sheet1!$A$3:$A$20</c:f>
              <c:strCache>
                <c:ptCount val="18"/>
                <c:pt idx="0">
                  <c:v>CH</c:v>
                </c:pt>
                <c:pt idx="1">
                  <c:v>RU</c:v>
                </c:pt>
                <c:pt idx="2">
                  <c:v>BE</c:v>
                </c:pt>
                <c:pt idx="3">
                  <c:v>PL</c:v>
                </c:pt>
                <c:pt idx="4">
                  <c:v>HU</c:v>
                </c:pt>
                <c:pt idx="5">
                  <c:v>SI</c:v>
                </c:pt>
                <c:pt idx="6">
                  <c:v>SE</c:v>
                </c:pt>
                <c:pt idx="7">
                  <c:v>NO</c:v>
                </c:pt>
                <c:pt idx="8">
                  <c:v>DE</c:v>
                </c:pt>
                <c:pt idx="9">
                  <c:v>DK</c:v>
                </c:pt>
                <c:pt idx="10">
                  <c:v>FR</c:v>
                </c:pt>
                <c:pt idx="11">
                  <c:v>GB</c:v>
                </c:pt>
                <c:pt idx="12">
                  <c:v>FI</c:v>
                </c:pt>
                <c:pt idx="13">
                  <c:v>NL</c:v>
                </c:pt>
                <c:pt idx="14">
                  <c:v>EE</c:v>
                </c:pt>
                <c:pt idx="15">
                  <c:v>CZ</c:v>
                </c:pt>
                <c:pt idx="16">
                  <c:v>ES</c:v>
                </c:pt>
                <c:pt idx="17">
                  <c:v>GR</c:v>
                </c:pt>
              </c:strCache>
            </c:strRef>
          </c:cat>
          <c:val>
            <c:numRef>
              <c:f>Sheet1!$E$3:$E$20</c:f>
              <c:numCache>
                <c:formatCode>0.00%</c:formatCode>
                <c:ptCount val="18"/>
                <c:pt idx="0">
                  <c:v>4.4604143961191056E-2</c:v>
                </c:pt>
                <c:pt idx="1">
                  <c:v>4.7176165230489175E-2</c:v>
                </c:pt>
                <c:pt idx="2">
                  <c:v>1.2681655796686897E-2</c:v>
                </c:pt>
                <c:pt idx="3">
                  <c:v>2.154299896106604E-2</c:v>
                </c:pt>
                <c:pt idx="4">
                  <c:v>-2.7634547844079815E-2</c:v>
                </c:pt>
                <c:pt idx="5">
                  <c:v>9.7004187575633338E-3</c:v>
                </c:pt>
                <c:pt idx="6">
                  <c:v>6.1635491414024912E-2</c:v>
                </c:pt>
                <c:pt idx="7">
                  <c:v>-3.4136461264544504E-2</c:v>
                </c:pt>
                <c:pt idx="8">
                  <c:v>3.3067194908009689E-2</c:v>
                </c:pt>
                <c:pt idx="9">
                  <c:v>-3.9314856870797943E-2</c:v>
                </c:pt>
                <c:pt idx="10">
                  <c:v>-6.2640978684358473E-2</c:v>
                </c:pt>
                <c:pt idx="11">
                  <c:v>-2.6239387556747928E-2</c:v>
                </c:pt>
                <c:pt idx="12">
                  <c:v>-3.927535911945057E-2</c:v>
                </c:pt>
                <c:pt idx="13">
                  <c:v>-4.1822514369060926E-2</c:v>
                </c:pt>
                <c:pt idx="14">
                  <c:v>-6.305825289875111E-2</c:v>
                </c:pt>
                <c:pt idx="15">
                  <c:v>-6.9628647352570905E-2</c:v>
                </c:pt>
                <c:pt idx="16">
                  <c:v>9.4187087159136595E-3</c:v>
                </c:pt>
                <c:pt idx="17">
                  <c:v>-7.8621244024879022E-2</c:v>
                </c:pt>
              </c:numCache>
            </c:numRef>
          </c:val>
        </c:ser>
        <c:ser>
          <c:idx val="5"/>
          <c:order val="3"/>
          <c:tx>
            <c:v>equivalent income +inequality</c:v>
          </c:tx>
          <c:spPr>
            <a:solidFill>
              <a:srgbClr val="C00000"/>
            </a:solidFill>
          </c:spPr>
          <c:invertIfNegative val="0"/>
          <c:cat>
            <c:strRef>
              <c:f>Sheet1!$A$3:$A$20</c:f>
              <c:strCache>
                <c:ptCount val="18"/>
                <c:pt idx="0">
                  <c:v>CH</c:v>
                </c:pt>
                <c:pt idx="1">
                  <c:v>RU</c:v>
                </c:pt>
                <c:pt idx="2">
                  <c:v>BE</c:v>
                </c:pt>
                <c:pt idx="3">
                  <c:v>PL</c:v>
                </c:pt>
                <c:pt idx="4">
                  <c:v>HU</c:v>
                </c:pt>
                <c:pt idx="5">
                  <c:v>SI</c:v>
                </c:pt>
                <c:pt idx="6">
                  <c:v>SE</c:v>
                </c:pt>
                <c:pt idx="7">
                  <c:v>NO</c:v>
                </c:pt>
                <c:pt idx="8">
                  <c:v>DE</c:v>
                </c:pt>
                <c:pt idx="9">
                  <c:v>DK</c:v>
                </c:pt>
                <c:pt idx="10">
                  <c:v>FR</c:v>
                </c:pt>
                <c:pt idx="11">
                  <c:v>GB</c:v>
                </c:pt>
                <c:pt idx="12">
                  <c:v>FI</c:v>
                </c:pt>
                <c:pt idx="13">
                  <c:v>NL</c:v>
                </c:pt>
                <c:pt idx="14">
                  <c:v>EE</c:v>
                </c:pt>
                <c:pt idx="15">
                  <c:v>CZ</c:v>
                </c:pt>
                <c:pt idx="16">
                  <c:v>ES</c:v>
                </c:pt>
                <c:pt idx="17">
                  <c:v>GR</c:v>
                </c:pt>
              </c:strCache>
            </c:strRef>
          </c:cat>
          <c:val>
            <c:numRef>
              <c:f>Sheet1!$G$3:$G$20</c:f>
              <c:numCache>
                <c:formatCode>0.00%</c:formatCode>
                <c:ptCount val="18"/>
                <c:pt idx="0">
                  <c:v>0.1117879165241753</c:v>
                </c:pt>
                <c:pt idx="1">
                  <c:v>6.781287735291297E-2</c:v>
                </c:pt>
                <c:pt idx="2">
                  <c:v>6.2078368159301789E-2</c:v>
                </c:pt>
                <c:pt idx="3">
                  <c:v>5.8781280375108658E-2</c:v>
                </c:pt>
                <c:pt idx="4">
                  <c:v>5.5713033815307789E-2</c:v>
                </c:pt>
                <c:pt idx="5">
                  <c:v>3.4558375853577239E-2</c:v>
                </c:pt>
                <c:pt idx="6">
                  <c:v>2.5021715255135746E-2</c:v>
                </c:pt>
                <c:pt idx="7">
                  <c:v>-3.4136461264544504E-2</c:v>
                </c:pt>
                <c:pt idx="8">
                  <c:v>-4.189945882683288E-2</c:v>
                </c:pt>
                <c:pt idx="9">
                  <c:v>-4.4612400273369435E-2</c:v>
                </c:pt>
                <c:pt idx="10">
                  <c:v>-4.9769666651988675E-2</c:v>
                </c:pt>
                <c:pt idx="11">
                  <c:v>-5.9500246775090471E-2</c:v>
                </c:pt>
                <c:pt idx="12">
                  <c:v>-6.4192701413490205E-2</c:v>
                </c:pt>
                <c:pt idx="13">
                  <c:v>-7.3914121429363711E-2</c:v>
                </c:pt>
                <c:pt idx="14">
                  <c:v>-9.2874337723969358E-2</c:v>
                </c:pt>
                <c:pt idx="15">
                  <c:v>-0.10039734713147563</c:v>
                </c:pt>
                <c:pt idx="16">
                  <c:v>-0.111933767917205</c:v>
                </c:pt>
                <c:pt idx="17">
                  <c:v>-0.21719953772754153</c:v>
                </c:pt>
              </c:numCache>
            </c:numRef>
          </c:val>
        </c:ser>
        <c:dLbls>
          <c:showLegendKey val="0"/>
          <c:showVal val="0"/>
          <c:showCatName val="0"/>
          <c:showSerName val="0"/>
          <c:showPercent val="0"/>
          <c:showBubbleSize val="0"/>
        </c:dLbls>
        <c:gapWidth val="150"/>
        <c:axId val="91318528"/>
        <c:axId val="91324416"/>
      </c:barChart>
      <c:catAx>
        <c:axId val="91318528"/>
        <c:scaling>
          <c:orientation val="maxMin"/>
        </c:scaling>
        <c:delete val="0"/>
        <c:axPos val="l"/>
        <c:majorTickMark val="out"/>
        <c:minorTickMark val="none"/>
        <c:tickLblPos val="high"/>
        <c:txPr>
          <a:bodyPr/>
          <a:lstStyle/>
          <a:p>
            <a:pPr>
              <a:defRPr sz="1200" b="1" i="0" baseline="0"/>
            </a:pPr>
            <a:endParaRPr lang="en-US"/>
          </a:p>
        </c:txPr>
        <c:crossAx val="91324416"/>
        <c:crosses val="autoZero"/>
        <c:auto val="1"/>
        <c:lblAlgn val="ctr"/>
        <c:lblOffset val="100"/>
        <c:noMultiLvlLbl val="0"/>
      </c:catAx>
      <c:valAx>
        <c:axId val="91324416"/>
        <c:scaling>
          <c:orientation val="minMax"/>
          <c:min val="-0.15000000000000008"/>
        </c:scaling>
        <c:delete val="0"/>
        <c:axPos val="t"/>
        <c:majorGridlines>
          <c:spPr>
            <a:ln>
              <a:solidFill>
                <a:schemeClr val="bg1"/>
              </a:solidFill>
            </a:ln>
          </c:spPr>
        </c:majorGridlines>
        <c:numFmt formatCode="0%" sourceLinked="0"/>
        <c:majorTickMark val="out"/>
        <c:minorTickMark val="none"/>
        <c:tickLblPos val="nextTo"/>
        <c:spPr>
          <a:ln>
            <a:solidFill>
              <a:schemeClr val="bg1">
                <a:lumMod val="75000"/>
              </a:schemeClr>
            </a:solidFill>
          </a:ln>
        </c:spPr>
        <c:txPr>
          <a:bodyPr/>
          <a:lstStyle/>
          <a:p>
            <a:pPr>
              <a:defRPr sz="1100" b="1" baseline="0"/>
            </a:pPr>
            <a:endParaRPr lang="en-US"/>
          </a:p>
        </c:txPr>
        <c:crossAx val="91318528"/>
        <c:crosses val="autoZero"/>
        <c:crossBetween val="between"/>
        <c:majorUnit val="1.0000000000000005E-2"/>
      </c:valAx>
    </c:plotArea>
    <c:legend>
      <c:legendPos val="r"/>
      <c:layout>
        <c:manualLayout>
          <c:xMode val="edge"/>
          <c:yMode val="edge"/>
          <c:x val="0.6373592746416179"/>
          <c:y val="0.73142724484724231"/>
          <c:w val="0.26029794053008504"/>
          <c:h val="0.23455414125314913"/>
        </c:manualLayout>
      </c:layout>
      <c:overlay val="0"/>
      <c:spPr>
        <a:solidFill>
          <a:schemeClr val="bg1"/>
        </a:solidFill>
        <a:ln>
          <a:solidFill>
            <a:schemeClr val="tx1"/>
          </a:solidFill>
        </a:ln>
      </c:spPr>
      <c:txPr>
        <a:bodyPr/>
        <a:lstStyle/>
        <a:p>
          <a:pPr>
            <a:defRPr sz="1200" baseline="0"/>
          </a:pPr>
          <a:endParaRPr lang="en-US"/>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BE" sz="1000" dirty="0">
              <a:latin typeface="Arial" pitchFamily="34" charset="0"/>
              <a:cs typeface="Arial" pitchFamily="34" charset="0"/>
            </a:endParaRPr>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6185198-F140-406E-8F04-DE9D809B9791}" type="datetimeFigureOut">
              <a:rPr lang="nl-BE" sz="1000" smtClean="0">
                <a:latin typeface="Arial" pitchFamily="34" charset="0"/>
                <a:cs typeface="Arial" pitchFamily="34" charset="0"/>
              </a:rPr>
              <a:pPr/>
              <a:t>20/06/2013</a:t>
            </a:fld>
            <a:endParaRPr lang="nl-BE" sz="1000">
              <a:latin typeface="Arial" pitchFamily="34" charset="0"/>
              <a:cs typeface="Arial" pitchFamily="34" charset="0"/>
            </a:endParaRPr>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BE" sz="1000">
              <a:latin typeface="Arial" pitchFamily="34" charset="0"/>
              <a:cs typeface="Arial" pitchFamily="34" charset="0"/>
            </a:endParaRPr>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A024B3E-C6E9-4CB0-843C-3CD5676655AA}" type="slidenum">
              <a:rPr lang="nl-BE" sz="1000" smtClean="0"/>
              <a:pPr/>
              <a:t>‹#›</a:t>
            </a:fld>
            <a:endParaRPr lang="nl-BE" sz="1000"/>
          </a:p>
        </p:txBody>
      </p:sp>
    </p:spTree>
    <p:extLst>
      <p:ext uri="{BB962C8B-B14F-4D97-AF65-F5344CB8AC3E}">
        <p14:creationId xmlns:p14="http://schemas.microsoft.com/office/powerpoint/2010/main" val="3973219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000">
                <a:latin typeface="Arial" pitchFamily="34" charset="0"/>
                <a:cs typeface="Arial" pitchFamily="34" charset="0"/>
              </a:defRPr>
            </a:lvl1pPr>
          </a:lstStyle>
          <a:p>
            <a:endParaRPr lang="nl-BE"/>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000">
                <a:latin typeface="Arial" pitchFamily="34" charset="0"/>
                <a:cs typeface="Arial" pitchFamily="34" charset="0"/>
              </a:defRPr>
            </a:lvl1pPr>
          </a:lstStyle>
          <a:p>
            <a:fld id="{7AF0A2F9-EF49-41B3-9E69-7CDBDC14786A}" type="datetimeFigureOut">
              <a:rPr lang="nl-BE" smtClean="0"/>
              <a:pPr/>
              <a:t>20/06/2013</a:t>
            </a:fld>
            <a:endParaRPr lang="nl-BE"/>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540000" y="4320000"/>
            <a:ext cx="5760000" cy="4140000"/>
          </a:xfrm>
          <a:prstGeom prst="rect">
            <a:avLst/>
          </a:prstGeom>
        </p:spPr>
        <p:txBody>
          <a:bodyPr vert="horz" lIns="91440" tIns="45720" rIns="91440" bIns="45720" rtlCol="0"/>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000">
                <a:latin typeface="Arial" pitchFamily="34" charset="0"/>
                <a:cs typeface="Arial" pitchFamily="34" charset="0"/>
              </a:defRPr>
            </a:lvl1pPr>
          </a:lstStyle>
          <a:p>
            <a:endParaRPr lang="nl-BE"/>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000">
                <a:latin typeface="Arial" pitchFamily="34" charset="0"/>
                <a:cs typeface="Arial" pitchFamily="34" charset="0"/>
              </a:defRPr>
            </a:lvl1pPr>
          </a:lstStyle>
          <a:p>
            <a:fld id="{17C257C2-8D60-4760-88CB-024AF3EEC641}" type="slidenum">
              <a:rPr lang="nl-BE" smtClean="0"/>
              <a:pPr/>
              <a:t>‹#›</a:t>
            </a:fld>
            <a:endParaRPr lang="nl-BE"/>
          </a:p>
        </p:txBody>
      </p:sp>
    </p:spTree>
    <p:extLst>
      <p:ext uri="{BB962C8B-B14F-4D97-AF65-F5344CB8AC3E}">
        <p14:creationId xmlns:p14="http://schemas.microsoft.com/office/powerpoint/2010/main" val="3294757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C257C2-8D60-4760-88CB-024AF3EEC641}" type="slidenum">
              <a:rPr lang="nl-BE" smtClean="0"/>
              <a:pPr/>
              <a:t>1</a:t>
            </a:fld>
            <a:endParaRPr lang="nl-BE"/>
          </a:p>
        </p:txBody>
      </p:sp>
    </p:spTree>
    <p:extLst>
      <p:ext uri="{BB962C8B-B14F-4D97-AF65-F5344CB8AC3E}">
        <p14:creationId xmlns:p14="http://schemas.microsoft.com/office/powerpoint/2010/main" val="20180937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C257C2-8D60-4760-88CB-024AF3EEC641}" type="slidenum">
              <a:rPr lang="nl-BE" smtClean="0"/>
              <a:pPr/>
              <a:t>34</a:t>
            </a:fld>
            <a:endParaRPr lang="nl-BE"/>
          </a:p>
        </p:txBody>
      </p:sp>
    </p:spTree>
    <p:extLst>
      <p:ext uri="{BB962C8B-B14F-4D97-AF65-F5344CB8AC3E}">
        <p14:creationId xmlns:p14="http://schemas.microsoft.com/office/powerpoint/2010/main" val="1360737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C257C2-8D60-4760-88CB-024AF3EEC641}" type="slidenum">
              <a:rPr lang="nl-BE" smtClean="0"/>
              <a:pPr/>
              <a:t>36</a:t>
            </a:fld>
            <a:endParaRPr lang="nl-BE"/>
          </a:p>
        </p:txBody>
      </p:sp>
    </p:spTree>
    <p:extLst>
      <p:ext uri="{BB962C8B-B14F-4D97-AF65-F5344CB8AC3E}">
        <p14:creationId xmlns:p14="http://schemas.microsoft.com/office/powerpoint/2010/main" val="31954328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C257C2-8D60-4760-88CB-024AF3EEC641}" type="slidenum">
              <a:rPr lang="nl-BE" smtClean="0"/>
              <a:pPr/>
              <a:t>42</a:t>
            </a:fld>
            <a:endParaRPr lang="nl-BE"/>
          </a:p>
        </p:txBody>
      </p:sp>
    </p:spTree>
    <p:extLst>
      <p:ext uri="{BB962C8B-B14F-4D97-AF65-F5344CB8AC3E}">
        <p14:creationId xmlns:p14="http://schemas.microsoft.com/office/powerpoint/2010/main" val="3798926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C257C2-8D60-4760-88CB-024AF3EEC641}" type="slidenum">
              <a:rPr lang="nl-BE" smtClean="0"/>
              <a:pPr/>
              <a:t>2</a:t>
            </a:fld>
            <a:endParaRPr lang="nl-BE"/>
          </a:p>
        </p:txBody>
      </p:sp>
    </p:spTree>
    <p:extLst>
      <p:ext uri="{BB962C8B-B14F-4D97-AF65-F5344CB8AC3E}">
        <p14:creationId xmlns:p14="http://schemas.microsoft.com/office/powerpoint/2010/main" val="2678438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C257C2-8D60-4760-88CB-024AF3EEC641}" type="slidenum">
              <a:rPr lang="nl-BE" smtClean="0"/>
              <a:pPr/>
              <a:t>3</a:t>
            </a:fld>
            <a:endParaRPr lang="nl-BE"/>
          </a:p>
        </p:txBody>
      </p:sp>
    </p:spTree>
    <p:extLst>
      <p:ext uri="{BB962C8B-B14F-4D97-AF65-F5344CB8AC3E}">
        <p14:creationId xmlns:p14="http://schemas.microsoft.com/office/powerpoint/2010/main" val="1662963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C257C2-8D60-4760-88CB-024AF3EEC641}" type="slidenum">
              <a:rPr lang="nl-BE" smtClean="0"/>
              <a:pPr/>
              <a:t>10</a:t>
            </a:fld>
            <a:endParaRPr lang="nl-BE"/>
          </a:p>
        </p:txBody>
      </p:sp>
    </p:spTree>
    <p:extLst>
      <p:ext uri="{BB962C8B-B14F-4D97-AF65-F5344CB8AC3E}">
        <p14:creationId xmlns:p14="http://schemas.microsoft.com/office/powerpoint/2010/main" val="2846519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C257C2-8D60-4760-88CB-024AF3EEC641}" type="slidenum">
              <a:rPr lang="nl-BE" smtClean="0"/>
              <a:pPr/>
              <a:t>13</a:t>
            </a:fld>
            <a:endParaRPr lang="nl-BE"/>
          </a:p>
        </p:txBody>
      </p:sp>
    </p:spTree>
    <p:extLst>
      <p:ext uri="{BB962C8B-B14F-4D97-AF65-F5344CB8AC3E}">
        <p14:creationId xmlns:p14="http://schemas.microsoft.com/office/powerpoint/2010/main" val="7637062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C257C2-8D60-4760-88CB-024AF3EEC641}" type="slidenum">
              <a:rPr lang="nl-BE" smtClean="0"/>
              <a:pPr/>
              <a:t>23</a:t>
            </a:fld>
            <a:endParaRPr lang="nl-BE"/>
          </a:p>
        </p:txBody>
      </p:sp>
    </p:spTree>
    <p:extLst>
      <p:ext uri="{BB962C8B-B14F-4D97-AF65-F5344CB8AC3E}">
        <p14:creationId xmlns:p14="http://schemas.microsoft.com/office/powerpoint/2010/main" val="2366009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C257C2-8D60-4760-88CB-024AF3EEC641}" type="slidenum">
              <a:rPr lang="nl-BE" smtClean="0"/>
              <a:pPr/>
              <a:t>24</a:t>
            </a:fld>
            <a:endParaRPr lang="nl-BE"/>
          </a:p>
        </p:txBody>
      </p:sp>
    </p:spTree>
    <p:extLst>
      <p:ext uri="{BB962C8B-B14F-4D97-AF65-F5344CB8AC3E}">
        <p14:creationId xmlns:p14="http://schemas.microsoft.com/office/powerpoint/2010/main" val="3048801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C257C2-8D60-4760-88CB-024AF3EEC641}" type="slidenum">
              <a:rPr lang="nl-BE" smtClean="0"/>
              <a:pPr/>
              <a:t>32</a:t>
            </a:fld>
            <a:endParaRPr lang="nl-BE"/>
          </a:p>
        </p:txBody>
      </p:sp>
    </p:spTree>
    <p:extLst>
      <p:ext uri="{BB962C8B-B14F-4D97-AF65-F5344CB8AC3E}">
        <p14:creationId xmlns:p14="http://schemas.microsoft.com/office/powerpoint/2010/main" val="1707208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C257C2-8D60-4760-88CB-024AF3EEC641}" type="slidenum">
              <a:rPr lang="nl-BE" smtClean="0"/>
              <a:pPr/>
              <a:t>33</a:t>
            </a:fld>
            <a:endParaRPr lang="nl-BE"/>
          </a:p>
        </p:txBody>
      </p:sp>
    </p:spTree>
    <p:extLst>
      <p:ext uri="{BB962C8B-B14F-4D97-AF65-F5344CB8AC3E}">
        <p14:creationId xmlns:p14="http://schemas.microsoft.com/office/powerpoint/2010/main" val="7788941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sp>
        <p:nvSpPr>
          <p:cNvPr id="13" name="Rechthoek 12"/>
          <p:cNvSpPr/>
          <p:nvPr userDrawn="1"/>
        </p:nvSpPr>
        <p:spPr>
          <a:xfrm>
            <a:off x="0" y="648000"/>
            <a:ext cx="9144000" cy="6228000"/>
          </a:xfrm>
          <a:prstGeom prst="rect">
            <a:avLst/>
          </a:prstGeom>
          <a:gradFill flip="none" rotWithShape="1">
            <a:gsLst>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9" name="Titel 1"/>
          <p:cNvSpPr>
            <a:spLocks noGrp="1"/>
          </p:cNvSpPr>
          <p:nvPr>
            <p:ph type="ctrTitle" hasCustomPrompt="1"/>
          </p:nvPr>
        </p:nvSpPr>
        <p:spPr>
          <a:xfrm>
            <a:off x="3096000" y="2088000"/>
            <a:ext cx="5580000" cy="1800000"/>
          </a:xfrm>
        </p:spPr>
        <p:txBody>
          <a:bodyPr>
            <a:noAutofit/>
          </a:bodyPr>
          <a:lstStyle>
            <a:lvl1pPr>
              <a:defRPr sz="4000">
                <a:solidFill>
                  <a:schemeClr val="bg1"/>
                </a:solidFill>
              </a:defRPr>
            </a:lvl1pPr>
          </a:lstStyle>
          <a:p>
            <a:r>
              <a:rPr lang="nl-NL" dirty="0" smtClean="0"/>
              <a:t>Klik en typ de titel van de presentatie</a:t>
            </a:r>
            <a:endParaRPr lang="nl-BE" dirty="0"/>
          </a:p>
        </p:txBody>
      </p:sp>
      <p:sp>
        <p:nvSpPr>
          <p:cNvPr id="10" name="Ondertitel 2"/>
          <p:cNvSpPr>
            <a:spLocks noGrp="1"/>
          </p:cNvSpPr>
          <p:nvPr>
            <p:ph type="subTitle" idx="1" hasCustomPrompt="1"/>
          </p:nvPr>
        </p:nvSpPr>
        <p:spPr>
          <a:xfrm>
            <a:off x="3096000" y="4193675"/>
            <a:ext cx="5580000" cy="1080000"/>
          </a:xfrm>
        </p:spPr>
        <p:txBody>
          <a:bodyPr/>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presentatie</a:t>
            </a:r>
            <a:endParaRPr lang="nl-BE" dirty="0"/>
          </a:p>
        </p:txBody>
      </p:sp>
      <p:pic>
        <p:nvPicPr>
          <p:cNvPr id="12" name="Afbeelding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2000" y="1828800"/>
            <a:ext cx="1840048" cy="4294442"/>
          </a:xfrm>
          <a:prstGeom prst="rect">
            <a:avLst/>
          </a:prstGeom>
        </p:spPr>
      </p:pic>
      <p:pic>
        <p:nvPicPr>
          <p:cNvPr id="11" name="Afbeelding 10"/>
          <p:cNvPicPr>
            <a:picLocks noChangeAspect="1"/>
          </p:cNvPicPr>
          <p:nvPr userDrawn="1"/>
        </p:nvPicPr>
        <p:blipFill>
          <a:blip r:embed="rId3" cstate="print"/>
          <a:stretch>
            <a:fillRect/>
          </a:stretch>
        </p:blipFill>
        <p:spPr>
          <a:xfrm>
            <a:off x="8283600" y="5706000"/>
            <a:ext cx="428400" cy="720000"/>
          </a:xfrm>
          <a:prstGeom prst="rect">
            <a:avLst/>
          </a:prstGeom>
        </p:spPr>
      </p:pic>
      <p:pic>
        <p:nvPicPr>
          <p:cNvPr id="8" name="Afbeelding 7"/>
          <p:cNvPicPr>
            <a:picLocks noChangeAspect="1"/>
          </p:cNvPicPr>
          <p:nvPr userDrawn="1"/>
        </p:nvPicPr>
        <p:blipFill>
          <a:blip r:embed="rId4"/>
          <a:stretch>
            <a:fillRect/>
          </a:stretch>
        </p:blipFill>
        <p:spPr>
          <a:xfrm>
            <a:off x="360000" y="359999"/>
            <a:ext cx="2015604" cy="971999"/>
          </a:xfrm>
          <a:prstGeom prst="rect">
            <a:avLst/>
          </a:prstGeom>
        </p:spPr>
      </p:pic>
    </p:spTree>
    <p:extLst>
      <p:ext uri="{BB962C8B-B14F-4D97-AF65-F5344CB8AC3E}">
        <p14:creationId xmlns:p14="http://schemas.microsoft.com/office/powerpoint/2010/main" val="34139249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sp>
        <p:nvSpPr>
          <p:cNvPr id="13" name="Rechthoek 12"/>
          <p:cNvSpPr/>
          <p:nvPr userDrawn="1"/>
        </p:nvSpPr>
        <p:spPr>
          <a:xfrm>
            <a:off x="0" y="648000"/>
            <a:ext cx="9144000" cy="6228000"/>
          </a:xfrm>
          <a:prstGeom prst="rect">
            <a:avLst/>
          </a:prstGeom>
          <a:gradFill flip="none" rotWithShape="1">
            <a:gsLst>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9" name="Titel 1"/>
          <p:cNvSpPr>
            <a:spLocks noGrp="1"/>
          </p:cNvSpPr>
          <p:nvPr>
            <p:ph type="ctrTitle" hasCustomPrompt="1"/>
          </p:nvPr>
        </p:nvSpPr>
        <p:spPr>
          <a:xfrm>
            <a:off x="3096000" y="2088000"/>
            <a:ext cx="5580000" cy="1800000"/>
          </a:xfrm>
        </p:spPr>
        <p:txBody>
          <a:bodyPr>
            <a:noAutofit/>
          </a:bodyPr>
          <a:lstStyle>
            <a:lvl1pPr>
              <a:defRPr sz="4000">
                <a:solidFill>
                  <a:schemeClr val="bg1"/>
                </a:solidFill>
              </a:defRPr>
            </a:lvl1pPr>
          </a:lstStyle>
          <a:p>
            <a:r>
              <a:rPr lang="nl-NL" dirty="0" smtClean="0"/>
              <a:t>Klik en typ de titel van de presentatie</a:t>
            </a:r>
            <a:endParaRPr lang="nl-BE" dirty="0"/>
          </a:p>
        </p:txBody>
      </p:sp>
      <p:sp>
        <p:nvSpPr>
          <p:cNvPr id="10" name="Ondertitel 2"/>
          <p:cNvSpPr>
            <a:spLocks noGrp="1"/>
          </p:cNvSpPr>
          <p:nvPr>
            <p:ph type="subTitle" idx="1" hasCustomPrompt="1"/>
          </p:nvPr>
        </p:nvSpPr>
        <p:spPr>
          <a:xfrm>
            <a:off x="3096000" y="4193675"/>
            <a:ext cx="5580000" cy="1080000"/>
          </a:xfrm>
        </p:spPr>
        <p:txBody>
          <a:bodyPr/>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presentatie</a:t>
            </a:r>
            <a:endParaRPr lang="nl-BE" dirty="0"/>
          </a:p>
        </p:txBody>
      </p:sp>
      <p:pic>
        <p:nvPicPr>
          <p:cNvPr id="12" name="Afbeelding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2000" y="1828800"/>
            <a:ext cx="1840048" cy="4294442"/>
          </a:xfrm>
          <a:prstGeom prst="rect">
            <a:avLst/>
          </a:prstGeom>
        </p:spPr>
      </p:pic>
      <p:pic>
        <p:nvPicPr>
          <p:cNvPr id="11" name="Afbeelding 10"/>
          <p:cNvPicPr>
            <a:picLocks noChangeAspect="1"/>
          </p:cNvPicPr>
          <p:nvPr userDrawn="1"/>
        </p:nvPicPr>
        <p:blipFill>
          <a:blip r:embed="rId3" cstate="print"/>
          <a:stretch>
            <a:fillRect/>
          </a:stretch>
        </p:blipFill>
        <p:spPr>
          <a:xfrm>
            <a:off x="8283600" y="5706000"/>
            <a:ext cx="428400" cy="720000"/>
          </a:xfrm>
          <a:prstGeom prst="rect">
            <a:avLst/>
          </a:prstGeom>
        </p:spPr>
      </p:pic>
      <p:pic>
        <p:nvPicPr>
          <p:cNvPr id="15" name="Afbeelding 14"/>
          <p:cNvPicPr>
            <a:picLocks noChangeAspect="1"/>
          </p:cNvPicPr>
          <p:nvPr userDrawn="1"/>
        </p:nvPicPr>
        <p:blipFill>
          <a:blip r:embed="rId4"/>
          <a:stretch>
            <a:fillRect/>
          </a:stretch>
        </p:blipFill>
        <p:spPr>
          <a:xfrm>
            <a:off x="360000" y="359999"/>
            <a:ext cx="2015604" cy="971999"/>
          </a:xfrm>
          <a:prstGeom prst="rect">
            <a:avLst/>
          </a:prstGeom>
        </p:spPr>
      </p:pic>
    </p:spTree>
    <p:extLst>
      <p:ext uri="{BB962C8B-B14F-4D97-AF65-F5344CB8AC3E}">
        <p14:creationId xmlns:p14="http://schemas.microsoft.com/office/powerpoint/2010/main" val="54004670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solidFill>
                  <a:srgbClr val="52BDEC"/>
                </a:solidFill>
              </a:defRPr>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20/06/2013</a:t>
            </a:fld>
            <a:endParaRPr lang="nl-BE" dirty="0"/>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a:t>
            </a:fld>
            <a:endParaRPr lang="nl-BE" dirty="0"/>
          </a:p>
        </p:txBody>
      </p:sp>
      <p:sp>
        <p:nvSpPr>
          <p:cNvPr id="6" name="Tijdelijke aanduiding voor tekst 2"/>
          <p:cNvSpPr>
            <a:spLocks noGrp="1"/>
          </p:cNvSpPr>
          <p:nvPr>
            <p:ph idx="1" hasCustomPrompt="1"/>
          </p:nvPr>
        </p:nvSpPr>
        <p:spPr>
          <a:xfrm>
            <a:off x="540000" y="1349999"/>
            <a:ext cx="8334000" cy="4428000"/>
          </a:xfrm>
          <a:prstGeom prst="rect">
            <a:avLst/>
          </a:prstGeom>
        </p:spPr>
        <p:txBody>
          <a:bodyPr vert="horz" lIns="0" tIns="0" rIns="0" bIns="0" rtlCol="0">
            <a:noAutofit/>
          </a:bodyPr>
          <a:lstStyle>
            <a:lvl1pPr>
              <a:defRPr/>
            </a:lvl1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Tree>
    <p:extLst>
      <p:ext uri="{BB962C8B-B14F-4D97-AF65-F5344CB8AC3E}">
        <p14:creationId xmlns:p14="http://schemas.microsoft.com/office/powerpoint/2010/main" val="285366996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ectiekop">
    <p:spTree>
      <p:nvGrpSpPr>
        <p:cNvPr id="1" name=""/>
        <p:cNvGrpSpPr/>
        <p:nvPr/>
      </p:nvGrpSpPr>
      <p:grpSpPr>
        <a:xfrm>
          <a:off x="0" y="0"/>
          <a:ext cx="0" cy="0"/>
          <a:chOff x="0" y="0"/>
          <a:chExt cx="0" cy="0"/>
        </a:xfrm>
      </p:grpSpPr>
      <p:sp>
        <p:nvSpPr>
          <p:cNvPr id="13" name="Rechthoek 12"/>
          <p:cNvSpPr/>
          <p:nvPr userDrawn="1"/>
        </p:nvSpPr>
        <p:spPr>
          <a:xfrm>
            <a:off x="0" y="0"/>
            <a:ext cx="9144000" cy="6408000"/>
          </a:xfrm>
          <a:prstGeom prst="rect">
            <a:avLst/>
          </a:prstGeom>
          <a:gradFill flip="none" rotWithShape="1">
            <a:gsLst>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9" name="Titel 1"/>
          <p:cNvSpPr>
            <a:spLocks noGrp="1"/>
          </p:cNvSpPr>
          <p:nvPr>
            <p:ph type="ctrTitle" hasCustomPrompt="1"/>
          </p:nvPr>
        </p:nvSpPr>
        <p:spPr>
          <a:xfrm>
            <a:off x="3780000" y="2304000"/>
            <a:ext cx="5094000" cy="1800200"/>
          </a:xfrm>
        </p:spPr>
        <p:txBody>
          <a:bodyPr>
            <a:noAutofit/>
          </a:bodyPr>
          <a:lstStyle>
            <a:lvl1pPr>
              <a:defRPr sz="4000">
                <a:solidFill>
                  <a:schemeClr val="bg1"/>
                </a:solidFill>
              </a:defRPr>
            </a:lvl1pPr>
          </a:lstStyle>
          <a:p>
            <a:r>
              <a:rPr lang="nl-NL" dirty="0" smtClean="0"/>
              <a:t>Klik en typ de titel van de sectie</a:t>
            </a:r>
            <a:endParaRPr lang="nl-BE" dirty="0"/>
          </a:p>
        </p:txBody>
      </p:sp>
      <p:sp>
        <p:nvSpPr>
          <p:cNvPr id="10" name="Ondertitel 2"/>
          <p:cNvSpPr>
            <a:spLocks noGrp="1"/>
          </p:cNvSpPr>
          <p:nvPr>
            <p:ph type="subTitle" idx="1" hasCustomPrompt="1"/>
          </p:nvPr>
        </p:nvSpPr>
        <p:spPr>
          <a:xfrm>
            <a:off x="3780000" y="4419108"/>
            <a:ext cx="5094000" cy="1080000"/>
          </a:xfrm>
        </p:spPr>
        <p:txBody>
          <a:bodyPr anchor="t" anchorCtr="0"/>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sectie</a:t>
            </a:r>
            <a:endParaRPr lang="nl-BE"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196800"/>
            <a:ext cx="3300991" cy="3209551"/>
          </a:xfrm>
          <a:prstGeom prst="rect">
            <a:avLst/>
          </a:prstGeom>
        </p:spPr>
      </p:pic>
      <p:pic>
        <p:nvPicPr>
          <p:cNvPr id="7" name="Afbeelding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62000" y="6066000"/>
            <a:ext cx="1512458" cy="540000"/>
          </a:xfrm>
          <a:prstGeom prst="rect">
            <a:avLst/>
          </a:prstGeom>
        </p:spPr>
      </p:pic>
    </p:spTree>
    <p:extLst>
      <p:ext uri="{BB962C8B-B14F-4D97-AF65-F5344CB8AC3E}">
        <p14:creationId xmlns:p14="http://schemas.microsoft.com/office/powerpoint/2010/main" val="48359079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inhoud 2"/>
          <p:cNvSpPr>
            <a:spLocks noGrp="1"/>
          </p:cNvSpPr>
          <p:nvPr>
            <p:ph sz="half" idx="1" hasCustomPrompt="1"/>
          </p:nvPr>
        </p:nvSpPr>
        <p:spPr>
          <a:xfrm>
            <a:off x="540000" y="1350000"/>
            <a:ext cx="4038600" cy="4428000"/>
          </a:xfrm>
        </p:spPr>
        <p:txBody>
          <a:bodyPr/>
          <a:lstStyle>
            <a:lvl1pPr>
              <a:defRPr sz="2400"/>
            </a:lvl1pPr>
            <a:lvl2pPr>
              <a:defRPr sz="2400"/>
            </a:lvl2pPr>
            <a:lvl3pPr>
              <a:defRPr sz="2000"/>
            </a:lvl3pPr>
            <a:lvl4pPr>
              <a:defRPr sz="1600"/>
            </a:lvl4pPr>
            <a:lvl5pPr marL="1435100" indent="-228600">
              <a:buFont typeface="Arial" pitchFamily="34" charset="0"/>
              <a:buChar char="-"/>
              <a:defRPr sz="1600">
                <a:solidFill>
                  <a:srgbClr val="00407A"/>
                </a:solidFill>
              </a:defRPr>
            </a:lvl5pPr>
            <a:lvl6pPr>
              <a:defRPr sz="1800"/>
            </a:lvl6pPr>
            <a:lvl7pPr>
              <a:defRPr sz="1800"/>
            </a:lvl7pPr>
            <a:lvl8pPr>
              <a:defRPr sz="1800"/>
            </a:lvl8pPr>
            <a:lvl9pPr>
              <a:defRPr sz="18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inhoud 3"/>
          <p:cNvSpPr>
            <a:spLocks noGrp="1"/>
          </p:cNvSpPr>
          <p:nvPr>
            <p:ph sz="half" idx="2" hasCustomPrompt="1"/>
          </p:nvPr>
        </p:nvSpPr>
        <p:spPr>
          <a:xfrm>
            <a:off x="4835400" y="1350000"/>
            <a:ext cx="4038600" cy="4428000"/>
          </a:xfrm>
        </p:spPr>
        <p:txBody>
          <a:bodyPr/>
          <a:lstStyle>
            <a:lvl1pPr>
              <a:defRPr sz="2400"/>
            </a:lvl1pPr>
            <a:lvl2pPr>
              <a:defRPr sz="2400"/>
            </a:lvl2pPr>
            <a:lvl3pPr>
              <a:defRPr sz="2000"/>
            </a:lvl3pPr>
            <a:lvl4pPr>
              <a:defRPr sz="1800"/>
            </a:lvl4pPr>
            <a:lvl5pPr marL="1435100" indent="-228600">
              <a:buFont typeface="Arial" pitchFamily="34" charset="0"/>
              <a:buChar char="-"/>
              <a:defRPr sz="1600">
                <a:solidFill>
                  <a:srgbClr val="00407A"/>
                </a:solidFill>
              </a:defRPr>
            </a:lvl5pPr>
            <a:lvl6pPr>
              <a:defRPr sz="1800"/>
            </a:lvl6pPr>
            <a:lvl7pPr>
              <a:defRPr sz="1800"/>
            </a:lvl7pPr>
            <a:lvl8pPr>
              <a:defRPr sz="1800"/>
            </a:lvl8pPr>
            <a:lvl9pPr>
              <a:defRPr sz="18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datum 4"/>
          <p:cNvSpPr>
            <a:spLocks noGrp="1"/>
          </p:cNvSpPr>
          <p:nvPr>
            <p:ph type="dt" sz="half" idx="10"/>
          </p:nvPr>
        </p:nvSpPr>
        <p:spPr/>
        <p:txBody>
          <a:bodyPr/>
          <a:lstStyle/>
          <a:p>
            <a:fld id="{C4DDCD72-59EE-436D-B435-201699A5BB49}" type="datetimeFigureOut">
              <a:rPr lang="nl-BE" smtClean="0"/>
              <a:pPr/>
              <a:t>20/06/2013</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262595451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tekst 2"/>
          <p:cNvSpPr>
            <a:spLocks noGrp="1"/>
          </p:cNvSpPr>
          <p:nvPr>
            <p:ph type="body" idx="1" hasCustomPrompt="1"/>
          </p:nvPr>
        </p:nvSpPr>
        <p:spPr>
          <a:xfrm>
            <a:off x="540000" y="1350000"/>
            <a:ext cx="4040188" cy="639762"/>
          </a:xfrm>
        </p:spPr>
        <p:txBody>
          <a:bodyPr anchor="b"/>
          <a:lstStyle>
            <a:lvl1pPr marL="0" indent="0">
              <a:buNone/>
              <a:defRPr sz="2400" b="1">
                <a:solidFill>
                  <a:srgbClr val="00407A"/>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en typ de tekst</a:t>
            </a:r>
          </a:p>
        </p:txBody>
      </p:sp>
      <p:sp>
        <p:nvSpPr>
          <p:cNvPr id="4" name="Tijdelijke aanduiding voor inhoud 3"/>
          <p:cNvSpPr>
            <a:spLocks noGrp="1"/>
          </p:cNvSpPr>
          <p:nvPr>
            <p:ph sz="half" idx="2" hasCustomPrompt="1"/>
          </p:nvPr>
        </p:nvSpPr>
        <p:spPr>
          <a:xfrm>
            <a:off x="540000" y="1991922"/>
            <a:ext cx="4040188" cy="3798000"/>
          </a:xfrm>
        </p:spPr>
        <p:txBody>
          <a:bodyPr/>
          <a:lstStyle>
            <a:lvl1pPr>
              <a:defRPr sz="2400"/>
            </a:lvl1pPr>
            <a:lvl2pPr>
              <a:defRPr sz="2000"/>
            </a:lvl2pPr>
            <a:lvl3pPr>
              <a:defRPr sz="2000"/>
            </a:lvl3pPr>
            <a:lvl4pPr>
              <a:defRPr sz="1600"/>
            </a:lvl4pPr>
            <a:lvl5pPr marL="1435100" indent="-180000">
              <a:buFont typeface="Arial" pitchFamily="34" charset="0"/>
              <a:buChar char="-"/>
              <a:defRPr sz="1600">
                <a:solidFill>
                  <a:srgbClr val="00407A"/>
                </a:solidFill>
              </a:defRPr>
            </a:lvl5pPr>
            <a:lvl6pPr>
              <a:defRPr sz="1600"/>
            </a:lvl6pPr>
            <a:lvl7pPr>
              <a:defRPr sz="1600"/>
            </a:lvl7pPr>
            <a:lvl8pPr>
              <a:defRPr sz="1600"/>
            </a:lvl8pPr>
            <a:lvl9pPr>
              <a:defRPr sz="16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tekst 4"/>
          <p:cNvSpPr>
            <a:spLocks noGrp="1"/>
          </p:cNvSpPr>
          <p:nvPr>
            <p:ph type="body" sz="quarter" idx="3" hasCustomPrompt="1"/>
          </p:nvPr>
        </p:nvSpPr>
        <p:spPr>
          <a:xfrm>
            <a:off x="4824000" y="1350000"/>
            <a:ext cx="4039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en typ de tekst</a:t>
            </a:r>
          </a:p>
        </p:txBody>
      </p:sp>
      <p:sp>
        <p:nvSpPr>
          <p:cNvPr id="6" name="Tijdelijke aanduiding voor inhoud 5"/>
          <p:cNvSpPr>
            <a:spLocks noGrp="1"/>
          </p:cNvSpPr>
          <p:nvPr>
            <p:ph sz="quarter" idx="4" hasCustomPrompt="1"/>
          </p:nvPr>
        </p:nvSpPr>
        <p:spPr>
          <a:xfrm>
            <a:off x="4824000" y="1991922"/>
            <a:ext cx="4039200" cy="3798000"/>
          </a:xfrm>
        </p:spPr>
        <p:txBody>
          <a:bodyPr/>
          <a:lstStyle>
            <a:lvl1pPr>
              <a:defRPr sz="2400"/>
            </a:lvl1pPr>
            <a:lvl2pPr>
              <a:defRPr sz="2000"/>
            </a:lvl2pPr>
            <a:lvl3pPr>
              <a:defRPr sz="2000"/>
            </a:lvl3pPr>
            <a:lvl4pPr>
              <a:defRPr sz="1600"/>
            </a:lvl4pPr>
            <a:lvl5pPr marL="1584325" indent="-285750">
              <a:buFont typeface="Arial" pitchFamily="34" charset="0"/>
              <a:buChar char="-"/>
              <a:defRPr lang="nl-BE" sz="1600" kern="1200" dirty="0">
                <a:solidFill>
                  <a:srgbClr val="00407A"/>
                </a:solidFill>
                <a:latin typeface="Arial" pitchFamily="34" charset="0"/>
                <a:ea typeface="+mn-ea"/>
                <a:cs typeface="Arial" pitchFamily="34" charset="0"/>
              </a:defRPr>
            </a:lvl5pPr>
            <a:lvl6pPr>
              <a:defRPr sz="1600"/>
            </a:lvl6pPr>
            <a:lvl7pPr>
              <a:defRPr sz="1600"/>
            </a:lvl7pPr>
            <a:lvl8pPr>
              <a:defRPr sz="1600"/>
            </a:lvl8pPr>
            <a:lvl9pPr>
              <a:defRPr sz="16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7" name="Tijdelijke aanduiding voor datum 6"/>
          <p:cNvSpPr>
            <a:spLocks noGrp="1"/>
          </p:cNvSpPr>
          <p:nvPr>
            <p:ph type="dt" sz="half" idx="10"/>
          </p:nvPr>
        </p:nvSpPr>
        <p:spPr/>
        <p:txBody>
          <a:bodyPr/>
          <a:lstStyle/>
          <a:p>
            <a:fld id="{C4DDCD72-59EE-436D-B435-201699A5BB49}" type="datetimeFigureOut">
              <a:rPr lang="nl-BE" smtClean="0"/>
              <a:pPr/>
              <a:t>20/06/2013</a:t>
            </a:fld>
            <a:endParaRPr lang="nl-BE"/>
          </a:p>
        </p:txBody>
      </p:sp>
      <p:sp>
        <p:nvSpPr>
          <p:cNvPr id="8" name="Tijdelijke aanduiding voor voettekst 7"/>
          <p:cNvSpPr>
            <a:spLocks noGrp="1"/>
          </p:cNvSpPr>
          <p:nvPr>
            <p:ph type="ftr" sz="quarter" idx="11"/>
          </p:nvPr>
        </p:nvSpPr>
        <p:spPr/>
        <p:txBody>
          <a:bodyPr/>
          <a:lstStyle/>
          <a:p>
            <a:endParaRPr lang="nl-BE" dirty="0"/>
          </a:p>
        </p:txBody>
      </p:sp>
      <p:sp>
        <p:nvSpPr>
          <p:cNvPr id="9" name="Tijdelijke aanduiding voor dianummer 8"/>
          <p:cNvSpPr>
            <a:spLocks noGrp="1"/>
          </p:cNvSpPr>
          <p:nvPr>
            <p:ph type="sldNum" sz="quarter" idx="12"/>
          </p:nvPr>
        </p:nvSpPr>
        <p:spPr/>
        <p:txBody>
          <a:bodyPr/>
          <a:lstStyle/>
          <a:p>
            <a:fld id="{F35D8031-C8E5-48F8-A3B6-81643B27A3AF}" type="slidenum">
              <a:rPr lang="nl-BE" smtClean="0"/>
              <a:pPr/>
              <a:t>‹#›</a:t>
            </a:fld>
            <a:endParaRPr lang="nl-BE" dirty="0"/>
          </a:p>
        </p:txBody>
      </p:sp>
    </p:spTree>
    <p:extLst>
      <p:ext uri="{BB962C8B-B14F-4D97-AF65-F5344CB8AC3E}">
        <p14:creationId xmlns:p14="http://schemas.microsoft.com/office/powerpoint/2010/main" val="63263964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20/06/2013</a:t>
            </a:fld>
            <a:endParaRPr lang="nl-BE"/>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26013450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4DDCD72-59EE-436D-B435-201699A5BB49}" type="datetimeFigureOut">
              <a:rPr lang="nl-BE" smtClean="0"/>
              <a:pPr/>
              <a:t>20/06/2013</a:t>
            </a:fld>
            <a:endParaRPr lang="nl-BE"/>
          </a:p>
        </p:txBody>
      </p:sp>
      <p:sp>
        <p:nvSpPr>
          <p:cNvPr id="3" name="Tijdelijke aanduiding voor voettekst 2"/>
          <p:cNvSpPr>
            <a:spLocks noGrp="1"/>
          </p:cNvSpPr>
          <p:nvPr>
            <p:ph type="ftr" sz="quarter" idx="11"/>
          </p:nvPr>
        </p:nvSpPr>
        <p:spPr/>
        <p:txBody>
          <a:bodyPr/>
          <a:lstStyle/>
          <a:p>
            <a:endParaRPr lang="nl-BE" dirty="0"/>
          </a:p>
        </p:txBody>
      </p:sp>
      <p:sp>
        <p:nvSpPr>
          <p:cNvPr id="4" name="Tijdelijke aanduiding voor dianummer 3"/>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418197457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40000" y="540000"/>
            <a:ext cx="3008313" cy="895100"/>
          </a:xfrm>
        </p:spPr>
        <p:txBody>
          <a:bodyPr anchor="t" anchorCtr="0"/>
          <a:lstStyle>
            <a:lvl1pPr algn="l">
              <a:defRPr sz="2000" b="1"/>
            </a:lvl1pPr>
          </a:lstStyle>
          <a:p>
            <a:r>
              <a:rPr lang="nl-NL" dirty="0" smtClean="0"/>
              <a:t>Klik en typ de titel</a:t>
            </a:r>
            <a:endParaRPr lang="nl-BE" dirty="0"/>
          </a:p>
        </p:txBody>
      </p:sp>
      <p:sp>
        <p:nvSpPr>
          <p:cNvPr id="3" name="Tijdelijke aanduiding voor inhoud 2"/>
          <p:cNvSpPr>
            <a:spLocks noGrp="1"/>
          </p:cNvSpPr>
          <p:nvPr>
            <p:ph idx="1" hasCustomPrompt="1"/>
          </p:nvPr>
        </p:nvSpPr>
        <p:spPr>
          <a:xfrm>
            <a:off x="3761909" y="540000"/>
            <a:ext cx="5105139" cy="5256000"/>
          </a:xfrm>
        </p:spPr>
        <p:txBody>
          <a:bodyPr/>
          <a:lstStyle>
            <a:lvl1pPr>
              <a:defRPr sz="2400"/>
            </a:lvl1pPr>
            <a:lvl2pPr>
              <a:defRPr sz="2400"/>
            </a:lvl2pPr>
            <a:lvl3pPr>
              <a:defRPr sz="2000"/>
            </a:lvl3pPr>
            <a:lvl4pPr>
              <a:defRPr sz="1600"/>
            </a:lvl4pPr>
            <a:lvl5pPr marL="1435100" indent="-228600">
              <a:buFont typeface="Arial" pitchFamily="34" charset="0"/>
              <a:buChar char="-"/>
              <a:tabLst/>
              <a:defRPr sz="1600">
                <a:solidFill>
                  <a:srgbClr val="00407A"/>
                </a:solidFill>
              </a:defRPr>
            </a:lvl5pPr>
            <a:lvl6pPr>
              <a:defRPr sz="2000"/>
            </a:lvl6pPr>
            <a:lvl7pPr>
              <a:defRPr sz="2000"/>
            </a:lvl7pPr>
            <a:lvl8pPr>
              <a:defRPr sz="2000"/>
            </a:lvl8pPr>
            <a:lvl9pPr>
              <a:defRPr sz="20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tekst 3"/>
          <p:cNvSpPr>
            <a:spLocks noGrp="1"/>
          </p:cNvSpPr>
          <p:nvPr>
            <p:ph type="body" sz="half" idx="2" hasCustomPrompt="1"/>
          </p:nvPr>
        </p:nvSpPr>
        <p:spPr>
          <a:xfrm>
            <a:off x="539552" y="1435101"/>
            <a:ext cx="3008313" cy="4356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en typ de tekst</a:t>
            </a:r>
          </a:p>
        </p:txBody>
      </p:sp>
      <p:sp>
        <p:nvSpPr>
          <p:cNvPr id="5" name="Tijdelijke aanduiding voor datum 4"/>
          <p:cNvSpPr>
            <a:spLocks noGrp="1"/>
          </p:cNvSpPr>
          <p:nvPr>
            <p:ph type="dt" sz="half" idx="10"/>
          </p:nvPr>
        </p:nvSpPr>
        <p:spPr/>
        <p:txBody>
          <a:bodyPr/>
          <a:lstStyle/>
          <a:p>
            <a:fld id="{C4DDCD72-59EE-436D-B435-201699A5BB49}" type="datetimeFigureOut">
              <a:rPr lang="nl-BE" smtClean="0"/>
              <a:pPr/>
              <a:t>20/06/2013</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272534697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40000" y="4788000"/>
            <a:ext cx="8334000" cy="540000"/>
          </a:xfrm>
        </p:spPr>
        <p:txBody>
          <a:bodyPr anchor="t" anchorCtr="0">
            <a:noAutofit/>
          </a:bodyPr>
          <a:lstStyle>
            <a:lvl1pPr algn="l">
              <a:defRPr sz="2000" b="1"/>
            </a:lvl1pPr>
          </a:lstStyle>
          <a:p>
            <a:r>
              <a:rPr lang="nl-NL" dirty="0" smtClean="0"/>
              <a:t>Klik en typ de tekst</a:t>
            </a:r>
            <a:endParaRPr lang="nl-BE" dirty="0"/>
          </a:p>
        </p:txBody>
      </p:sp>
      <p:sp>
        <p:nvSpPr>
          <p:cNvPr id="3" name="Tijdelijke aanduiding voor afbeelding 2"/>
          <p:cNvSpPr>
            <a:spLocks noGrp="1"/>
          </p:cNvSpPr>
          <p:nvPr>
            <p:ph type="pic" idx="1"/>
          </p:nvPr>
        </p:nvSpPr>
        <p:spPr>
          <a:xfrm>
            <a:off x="540000" y="540000"/>
            <a:ext cx="8334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dirty="0"/>
          </a:p>
        </p:txBody>
      </p:sp>
      <p:sp>
        <p:nvSpPr>
          <p:cNvPr id="4" name="Tijdelijke aanduiding voor tekst 3"/>
          <p:cNvSpPr>
            <a:spLocks noGrp="1"/>
          </p:cNvSpPr>
          <p:nvPr>
            <p:ph type="body" sz="half" idx="2" hasCustomPrompt="1"/>
          </p:nvPr>
        </p:nvSpPr>
        <p:spPr>
          <a:xfrm>
            <a:off x="540000" y="5445224"/>
            <a:ext cx="8334000" cy="36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en typ de tekst</a:t>
            </a:r>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dirty="0"/>
          </a:p>
        </p:txBody>
      </p:sp>
      <p:sp>
        <p:nvSpPr>
          <p:cNvPr id="8" name="Tijdelijke aanduiding voor voettekst 3"/>
          <p:cNvSpPr>
            <a:spLocks noGrp="1"/>
          </p:cNvSpPr>
          <p:nvPr>
            <p:ph type="ftr" sz="quarter" idx="11"/>
          </p:nvPr>
        </p:nvSpPr>
        <p:spPr>
          <a:xfrm>
            <a:off x="1566000" y="6048000"/>
            <a:ext cx="1980000" cy="288000"/>
          </a:xfrm>
        </p:spPr>
        <p:txBody>
          <a:bodyPr/>
          <a:lstStyle/>
          <a:p>
            <a:endParaRPr lang="nl-BE" dirty="0"/>
          </a:p>
        </p:txBody>
      </p:sp>
      <p:sp>
        <p:nvSpPr>
          <p:cNvPr id="9" name="Tijdelijke aanduiding voor datum 4"/>
          <p:cNvSpPr>
            <a:spLocks noGrp="1"/>
          </p:cNvSpPr>
          <p:nvPr>
            <p:ph type="dt" sz="half" idx="10"/>
          </p:nvPr>
        </p:nvSpPr>
        <p:spPr>
          <a:xfrm>
            <a:off x="540000" y="6048000"/>
            <a:ext cx="936000" cy="288000"/>
          </a:xfrm>
        </p:spPr>
        <p:txBody>
          <a:bodyPr/>
          <a:lstStyle/>
          <a:p>
            <a:fld id="{C4DDCD72-59EE-436D-B435-201699A5BB49}" type="datetimeFigureOut">
              <a:rPr lang="nl-BE" smtClean="0"/>
              <a:pPr/>
              <a:t>20/06/2013</a:t>
            </a:fld>
            <a:endParaRPr lang="nl-BE" dirty="0"/>
          </a:p>
        </p:txBody>
      </p:sp>
    </p:spTree>
    <p:extLst>
      <p:ext uri="{BB962C8B-B14F-4D97-AF65-F5344CB8AC3E}">
        <p14:creationId xmlns:p14="http://schemas.microsoft.com/office/powerpoint/2010/main" val="227348900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BC46634-58C6-4568-A3D0-DECF1BA18E5F}" type="slidenum">
              <a:rPr lang="nl-NL" smtClean="0"/>
              <a:pPr>
                <a:defRPr/>
              </a:pPr>
              <a:t>‹#›</a:t>
            </a:fld>
            <a:endParaRPr lang="nl-NL"/>
          </a:p>
        </p:txBody>
      </p:sp>
      <p:sp>
        <p:nvSpPr>
          <p:cNvPr id="5" name="Rectangle 7"/>
          <p:cNvSpPr>
            <a:spLocks noGrp="1" noChangeArrowheads="1"/>
          </p:cNvSpPr>
          <p:nvPr>
            <p:ph type="dt" sz="half" idx="11"/>
          </p:nvPr>
        </p:nvSpPr>
        <p:spPr>
          <a:ln/>
        </p:spPr>
        <p:txBody>
          <a:bodyPr/>
          <a:lstStyle>
            <a:lvl1pPr>
              <a:defRPr/>
            </a:lvl1pPr>
          </a:lstStyle>
          <a:p>
            <a:pPr>
              <a:defRPr/>
            </a:pPr>
            <a:endParaRPr lang="nl-NL"/>
          </a:p>
        </p:txBody>
      </p:sp>
      <p:sp>
        <p:nvSpPr>
          <p:cNvPr id="6" name="Rectangle 8"/>
          <p:cNvSpPr>
            <a:spLocks noGrp="1" noChangeArrowheads="1"/>
          </p:cNvSpPr>
          <p:nvPr>
            <p:ph type="ftr" sz="quarter" idx="12"/>
          </p:nvPr>
        </p:nvSpPr>
        <p:spPr>
          <a:ln/>
        </p:spPr>
        <p:txBody>
          <a:bodyPr/>
          <a:lstStyle>
            <a:lvl1pPr>
              <a:defRPr/>
            </a:lvl1pPr>
          </a:lstStyle>
          <a:p>
            <a:pPr>
              <a:defRPr/>
            </a:pPr>
            <a:endParaRPr lang="nl-NL"/>
          </a:p>
        </p:txBody>
      </p:sp>
    </p:spTree>
    <p:extLst>
      <p:ext uri="{BB962C8B-B14F-4D97-AF65-F5344CB8AC3E}">
        <p14:creationId xmlns:p14="http://schemas.microsoft.com/office/powerpoint/2010/main" val="738583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solidFill>
                  <a:srgbClr val="52BDEC"/>
                </a:solidFill>
              </a:defRPr>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20/06/2013</a:t>
            </a:fld>
            <a:endParaRPr lang="nl-BE" dirty="0"/>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a:t>
            </a:fld>
            <a:endParaRPr lang="nl-BE" dirty="0"/>
          </a:p>
        </p:txBody>
      </p:sp>
      <p:sp>
        <p:nvSpPr>
          <p:cNvPr id="6" name="Tijdelijke aanduiding voor tekst 2"/>
          <p:cNvSpPr>
            <a:spLocks noGrp="1"/>
          </p:cNvSpPr>
          <p:nvPr>
            <p:ph idx="1" hasCustomPrompt="1"/>
          </p:nvPr>
        </p:nvSpPr>
        <p:spPr>
          <a:xfrm>
            <a:off x="540000" y="1349999"/>
            <a:ext cx="8334000" cy="4428000"/>
          </a:xfrm>
          <a:prstGeom prst="rect">
            <a:avLst/>
          </a:prstGeom>
        </p:spPr>
        <p:txBody>
          <a:bodyPr vert="horz" lIns="0" tIns="0" rIns="0" bIns="0" rtlCol="0">
            <a:noAutofit/>
          </a:bodyPr>
          <a:lstStyle>
            <a:lvl1pPr>
              <a:defRPr/>
            </a:lvl1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Tree>
    <p:extLst>
      <p:ext uri="{BB962C8B-B14F-4D97-AF65-F5344CB8AC3E}">
        <p14:creationId xmlns:p14="http://schemas.microsoft.com/office/powerpoint/2010/main" val="241690034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ekop">
    <p:spTree>
      <p:nvGrpSpPr>
        <p:cNvPr id="1" name=""/>
        <p:cNvGrpSpPr/>
        <p:nvPr/>
      </p:nvGrpSpPr>
      <p:grpSpPr>
        <a:xfrm>
          <a:off x="0" y="0"/>
          <a:ext cx="0" cy="0"/>
          <a:chOff x="0" y="0"/>
          <a:chExt cx="0" cy="0"/>
        </a:xfrm>
      </p:grpSpPr>
      <p:sp>
        <p:nvSpPr>
          <p:cNvPr id="13" name="Rechthoek 12"/>
          <p:cNvSpPr/>
          <p:nvPr userDrawn="1"/>
        </p:nvSpPr>
        <p:spPr>
          <a:xfrm>
            <a:off x="0" y="0"/>
            <a:ext cx="9144000" cy="6408000"/>
          </a:xfrm>
          <a:prstGeom prst="rect">
            <a:avLst/>
          </a:prstGeom>
          <a:gradFill flip="none" rotWithShape="1">
            <a:gsLst>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9" name="Titel 1"/>
          <p:cNvSpPr>
            <a:spLocks noGrp="1"/>
          </p:cNvSpPr>
          <p:nvPr>
            <p:ph type="ctrTitle" hasCustomPrompt="1"/>
          </p:nvPr>
        </p:nvSpPr>
        <p:spPr>
          <a:xfrm>
            <a:off x="3780000" y="2304000"/>
            <a:ext cx="5094000" cy="1800200"/>
          </a:xfrm>
        </p:spPr>
        <p:txBody>
          <a:bodyPr>
            <a:noAutofit/>
          </a:bodyPr>
          <a:lstStyle>
            <a:lvl1pPr>
              <a:defRPr sz="4000">
                <a:solidFill>
                  <a:schemeClr val="bg1"/>
                </a:solidFill>
              </a:defRPr>
            </a:lvl1pPr>
          </a:lstStyle>
          <a:p>
            <a:r>
              <a:rPr lang="nl-NL" dirty="0" smtClean="0"/>
              <a:t>Klik en typ de titel van de sectie</a:t>
            </a:r>
            <a:endParaRPr lang="nl-BE" dirty="0"/>
          </a:p>
        </p:txBody>
      </p:sp>
      <p:sp>
        <p:nvSpPr>
          <p:cNvPr id="10" name="Ondertitel 2"/>
          <p:cNvSpPr>
            <a:spLocks noGrp="1"/>
          </p:cNvSpPr>
          <p:nvPr>
            <p:ph type="subTitle" idx="1" hasCustomPrompt="1"/>
          </p:nvPr>
        </p:nvSpPr>
        <p:spPr>
          <a:xfrm>
            <a:off x="3780000" y="4419108"/>
            <a:ext cx="5094000" cy="1080000"/>
          </a:xfrm>
        </p:spPr>
        <p:txBody>
          <a:bodyPr anchor="t" anchorCtr="0"/>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sectie</a:t>
            </a:r>
            <a:endParaRPr lang="nl-BE"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196800"/>
            <a:ext cx="3300991" cy="3209551"/>
          </a:xfrm>
          <a:prstGeom prst="rect">
            <a:avLst/>
          </a:prstGeom>
        </p:spPr>
      </p:pic>
      <p:pic>
        <p:nvPicPr>
          <p:cNvPr id="7" name="Afbeelding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62000" y="6066000"/>
            <a:ext cx="1512458" cy="540000"/>
          </a:xfrm>
          <a:prstGeom prst="rect">
            <a:avLst/>
          </a:prstGeom>
        </p:spPr>
      </p:pic>
    </p:spTree>
    <p:extLst>
      <p:ext uri="{BB962C8B-B14F-4D97-AF65-F5344CB8AC3E}">
        <p14:creationId xmlns:p14="http://schemas.microsoft.com/office/powerpoint/2010/main" val="39651961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solidFill>
                  <a:srgbClr val="52BDEC"/>
                </a:solidFill>
              </a:defRPr>
            </a:lvl1pPr>
          </a:lstStyle>
          <a:p>
            <a:r>
              <a:rPr lang="nl-NL" dirty="0" smtClean="0"/>
              <a:t>Klik en typ de titel</a:t>
            </a:r>
            <a:endParaRPr lang="nl-BE" dirty="0"/>
          </a:p>
        </p:txBody>
      </p:sp>
      <p:sp>
        <p:nvSpPr>
          <p:cNvPr id="3" name="Tijdelijke aanduiding voor inhoud 2"/>
          <p:cNvSpPr>
            <a:spLocks noGrp="1"/>
          </p:cNvSpPr>
          <p:nvPr>
            <p:ph sz="half" idx="1" hasCustomPrompt="1"/>
          </p:nvPr>
        </p:nvSpPr>
        <p:spPr>
          <a:xfrm>
            <a:off x="540000" y="1350000"/>
            <a:ext cx="4038600" cy="4428000"/>
          </a:xfrm>
        </p:spPr>
        <p:txBody>
          <a:bodyPr/>
          <a:lstStyle>
            <a:lvl1pPr>
              <a:defRPr sz="2400"/>
            </a:lvl1pPr>
            <a:lvl2pPr>
              <a:defRPr sz="2400"/>
            </a:lvl2pPr>
            <a:lvl3pPr>
              <a:defRPr sz="2000"/>
            </a:lvl3pPr>
            <a:lvl4pPr>
              <a:defRPr sz="1600"/>
            </a:lvl4pPr>
            <a:lvl5pPr marL="1435100" indent="-228600">
              <a:buFont typeface="Arial" pitchFamily="34" charset="0"/>
              <a:buChar char="-"/>
              <a:defRPr sz="1600">
                <a:solidFill>
                  <a:srgbClr val="00407A"/>
                </a:solidFill>
              </a:defRPr>
            </a:lvl5pPr>
            <a:lvl6pPr>
              <a:defRPr sz="1800"/>
            </a:lvl6pPr>
            <a:lvl7pPr>
              <a:defRPr sz="1800"/>
            </a:lvl7pPr>
            <a:lvl8pPr>
              <a:defRPr sz="1800"/>
            </a:lvl8pPr>
            <a:lvl9pPr>
              <a:defRPr sz="18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inhoud 3"/>
          <p:cNvSpPr>
            <a:spLocks noGrp="1"/>
          </p:cNvSpPr>
          <p:nvPr>
            <p:ph sz="half" idx="2" hasCustomPrompt="1"/>
          </p:nvPr>
        </p:nvSpPr>
        <p:spPr>
          <a:xfrm>
            <a:off x="4835400" y="1350000"/>
            <a:ext cx="4038600" cy="4428000"/>
          </a:xfrm>
        </p:spPr>
        <p:txBody>
          <a:bodyPr/>
          <a:lstStyle>
            <a:lvl1pPr>
              <a:defRPr sz="2400"/>
            </a:lvl1pPr>
            <a:lvl2pPr>
              <a:defRPr sz="2400"/>
            </a:lvl2pPr>
            <a:lvl3pPr>
              <a:defRPr sz="2000"/>
            </a:lvl3pPr>
            <a:lvl4pPr>
              <a:defRPr sz="1800"/>
            </a:lvl4pPr>
            <a:lvl5pPr marL="1435100" indent="-228600">
              <a:buFont typeface="Arial" pitchFamily="34" charset="0"/>
              <a:buChar char="-"/>
              <a:defRPr sz="1600">
                <a:solidFill>
                  <a:srgbClr val="00407A"/>
                </a:solidFill>
              </a:defRPr>
            </a:lvl5pPr>
            <a:lvl6pPr>
              <a:defRPr sz="1800"/>
            </a:lvl6pPr>
            <a:lvl7pPr>
              <a:defRPr sz="1800"/>
            </a:lvl7pPr>
            <a:lvl8pPr>
              <a:defRPr sz="1800"/>
            </a:lvl8pPr>
            <a:lvl9pPr>
              <a:defRPr sz="18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datum 4"/>
          <p:cNvSpPr>
            <a:spLocks noGrp="1"/>
          </p:cNvSpPr>
          <p:nvPr>
            <p:ph type="dt" sz="half" idx="10"/>
          </p:nvPr>
        </p:nvSpPr>
        <p:spPr/>
        <p:txBody>
          <a:bodyPr/>
          <a:lstStyle/>
          <a:p>
            <a:fld id="{C4DDCD72-59EE-436D-B435-201699A5BB49}" type="datetimeFigureOut">
              <a:rPr lang="nl-BE" smtClean="0"/>
              <a:pPr/>
              <a:t>20/06/2013</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41980301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tekst 2"/>
          <p:cNvSpPr>
            <a:spLocks noGrp="1"/>
          </p:cNvSpPr>
          <p:nvPr>
            <p:ph type="body" idx="1" hasCustomPrompt="1"/>
          </p:nvPr>
        </p:nvSpPr>
        <p:spPr>
          <a:xfrm>
            <a:off x="540000" y="1350000"/>
            <a:ext cx="4040188" cy="639762"/>
          </a:xfrm>
        </p:spPr>
        <p:txBody>
          <a:bodyPr anchor="b"/>
          <a:lstStyle>
            <a:lvl1pPr marL="0" indent="0">
              <a:buNone/>
              <a:defRPr sz="2400" b="1">
                <a:solidFill>
                  <a:srgbClr val="00407A"/>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en typ de tekst</a:t>
            </a:r>
          </a:p>
        </p:txBody>
      </p:sp>
      <p:sp>
        <p:nvSpPr>
          <p:cNvPr id="4" name="Tijdelijke aanduiding voor inhoud 3"/>
          <p:cNvSpPr>
            <a:spLocks noGrp="1"/>
          </p:cNvSpPr>
          <p:nvPr>
            <p:ph sz="half" idx="2" hasCustomPrompt="1"/>
          </p:nvPr>
        </p:nvSpPr>
        <p:spPr>
          <a:xfrm>
            <a:off x="540000" y="1991922"/>
            <a:ext cx="4040188" cy="3798000"/>
          </a:xfrm>
        </p:spPr>
        <p:txBody>
          <a:bodyPr/>
          <a:lstStyle>
            <a:lvl1pPr>
              <a:defRPr sz="2400"/>
            </a:lvl1pPr>
            <a:lvl2pPr>
              <a:defRPr sz="2000"/>
            </a:lvl2pPr>
            <a:lvl3pPr>
              <a:defRPr sz="2000"/>
            </a:lvl3pPr>
            <a:lvl4pPr>
              <a:defRPr sz="1600"/>
            </a:lvl4pPr>
            <a:lvl5pPr marL="1435100" indent="-180000">
              <a:buFont typeface="Arial" pitchFamily="34" charset="0"/>
              <a:buChar char="-"/>
              <a:defRPr sz="1600">
                <a:solidFill>
                  <a:srgbClr val="00407A"/>
                </a:solidFill>
              </a:defRPr>
            </a:lvl5pPr>
            <a:lvl6pPr>
              <a:defRPr sz="1600"/>
            </a:lvl6pPr>
            <a:lvl7pPr>
              <a:defRPr sz="1600"/>
            </a:lvl7pPr>
            <a:lvl8pPr>
              <a:defRPr sz="1600"/>
            </a:lvl8pPr>
            <a:lvl9pPr>
              <a:defRPr sz="16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tekst 4"/>
          <p:cNvSpPr>
            <a:spLocks noGrp="1"/>
          </p:cNvSpPr>
          <p:nvPr>
            <p:ph type="body" sz="quarter" idx="3" hasCustomPrompt="1"/>
          </p:nvPr>
        </p:nvSpPr>
        <p:spPr>
          <a:xfrm>
            <a:off x="4824000" y="1350000"/>
            <a:ext cx="4039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en typ de tekst</a:t>
            </a:r>
          </a:p>
        </p:txBody>
      </p:sp>
      <p:sp>
        <p:nvSpPr>
          <p:cNvPr id="6" name="Tijdelijke aanduiding voor inhoud 5"/>
          <p:cNvSpPr>
            <a:spLocks noGrp="1"/>
          </p:cNvSpPr>
          <p:nvPr>
            <p:ph sz="quarter" idx="4" hasCustomPrompt="1"/>
          </p:nvPr>
        </p:nvSpPr>
        <p:spPr>
          <a:xfrm>
            <a:off x="4824000" y="1991922"/>
            <a:ext cx="4039200" cy="3798000"/>
          </a:xfrm>
        </p:spPr>
        <p:txBody>
          <a:bodyPr/>
          <a:lstStyle>
            <a:lvl1pPr>
              <a:defRPr sz="2400"/>
            </a:lvl1pPr>
            <a:lvl2pPr>
              <a:defRPr sz="2000"/>
            </a:lvl2pPr>
            <a:lvl3pPr>
              <a:defRPr sz="2000"/>
            </a:lvl3pPr>
            <a:lvl4pPr>
              <a:defRPr sz="1600"/>
            </a:lvl4pPr>
            <a:lvl5pPr marL="1584325" indent="-285750">
              <a:buFont typeface="Arial" pitchFamily="34" charset="0"/>
              <a:buChar char="-"/>
              <a:defRPr lang="nl-BE" sz="1600" kern="1200" dirty="0">
                <a:solidFill>
                  <a:srgbClr val="00407A"/>
                </a:solidFill>
                <a:latin typeface="Arial" pitchFamily="34" charset="0"/>
                <a:ea typeface="+mn-ea"/>
                <a:cs typeface="Arial" pitchFamily="34" charset="0"/>
              </a:defRPr>
            </a:lvl5pPr>
            <a:lvl6pPr>
              <a:defRPr sz="1600"/>
            </a:lvl6pPr>
            <a:lvl7pPr>
              <a:defRPr sz="1600"/>
            </a:lvl7pPr>
            <a:lvl8pPr>
              <a:defRPr sz="1600"/>
            </a:lvl8pPr>
            <a:lvl9pPr>
              <a:defRPr sz="16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7" name="Tijdelijke aanduiding voor datum 6"/>
          <p:cNvSpPr>
            <a:spLocks noGrp="1"/>
          </p:cNvSpPr>
          <p:nvPr>
            <p:ph type="dt" sz="half" idx="10"/>
          </p:nvPr>
        </p:nvSpPr>
        <p:spPr/>
        <p:txBody>
          <a:bodyPr/>
          <a:lstStyle/>
          <a:p>
            <a:fld id="{C4DDCD72-59EE-436D-B435-201699A5BB49}" type="datetimeFigureOut">
              <a:rPr lang="nl-BE" smtClean="0"/>
              <a:pPr/>
              <a:t>20/06/2013</a:t>
            </a:fld>
            <a:endParaRPr lang="nl-BE"/>
          </a:p>
        </p:txBody>
      </p:sp>
      <p:sp>
        <p:nvSpPr>
          <p:cNvPr id="8" name="Tijdelijke aanduiding voor voettekst 7"/>
          <p:cNvSpPr>
            <a:spLocks noGrp="1"/>
          </p:cNvSpPr>
          <p:nvPr>
            <p:ph type="ftr" sz="quarter" idx="11"/>
          </p:nvPr>
        </p:nvSpPr>
        <p:spPr/>
        <p:txBody>
          <a:bodyPr/>
          <a:lstStyle/>
          <a:p>
            <a:endParaRPr lang="nl-BE" dirty="0"/>
          </a:p>
        </p:txBody>
      </p:sp>
      <p:sp>
        <p:nvSpPr>
          <p:cNvPr id="9" name="Tijdelijke aanduiding voor dianummer 8"/>
          <p:cNvSpPr>
            <a:spLocks noGrp="1"/>
          </p:cNvSpPr>
          <p:nvPr>
            <p:ph type="sldNum" sz="quarter" idx="12"/>
          </p:nvPr>
        </p:nvSpPr>
        <p:spPr/>
        <p:txBody>
          <a:bodyPr/>
          <a:lstStyle/>
          <a:p>
            <a:fld id="{F35D8031-C8E5-48F8-A3B6-81643B27A3AF}" type="slidenum">
              <a:rPr lang="nl-BE" smtClean="0"/>
              <a:pPr/>
              <a:t>‹#›</a:t>
            </a:fld>
            <a:endParaRPr lang="nl-BE" dirty="0"/>
          </a:p>
        </p:txBody>
      </p:sp>
    </p:spTree>
    <p:extLst>
      <p:ext uri="{BB962C8B-B14F-4D97-AF65-F5344CB8AC3E}">
        <p14:creationId xmlns:p14="http://schemas.microsoft.com/office/powerpoint/2010/main" val="43782090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20/06/2013</a:t>
            </a:fld>
            <a:endParaRPr lang="nl-BE"/>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416182241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4DDCD72-59EE-436D-B435-201699A5BB49}" type="datetimeFigureOut">
              <a:rPr lang="nl-BE" smtClean="0"/>
              <a:pPr/>
              <a:t>20/06/2013</a:t>
            </a:fld>
            <a:endParaRPr lang="nl-BE"/>
          </a:p>
        </p:txBody>
      </p:sp>
      <p:sp>
        <p:nvSpPr>
          <p:cNvPr id="3" name="Tijdelijke aanduiding voor voettekst 2"/>
          <p:cNvSpPr>
            <a:spLocks noGrp="1"/>
          </p:cNvSpPr>
          <p:nvPr>
            <p:ph type="ftr" sz="quarter" idx="11"/>
          </p:nvPr>
        </p:nvSpPr>
        <p:spPr/>
        <p:txBody>
          <a:bodyPr/>
          <a:lstStyle/>
          <a:p>
            <a:endParaRPr lang="nl-BE" dirty="0"/>
          </a:p>
        </p:txBody>
      </p:sp>
      <p:sp>
        <p:nvSpPr>
          <p:cNvPr id="4" name="Tijdelijke aanduiding voor dianummer 3"/>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168905920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40000" y="540000"/>
            <a:ext cx="3008313" cy="895100"/>
          </a:xfrm>
        </p:spPr>
        <p:txBody>
          <a:bodyPr anchor="t" anchorCtr="0"/>
          <a:lstStyle>
            <a:lvl1pPr algn="l">
              <a:defRPr sz="2000" b="1"/>
            </a:lvl1pPr>
          </a:lstStyle>
          <a:p>
            <a:r>
              <a:rPr lang="nl-NL" dirty="0" smtClean="0"/>
              <a:t>Klik en typ de titel</a:t>
            </a:r>
            <a:endParaRPr lang="nl-BE" dirty="0"/>
          </a:p>
        </p:txBody>
      </p:sp>
      <p:sp>
        <p:nvSpPr>
          <p:cNvPr id="3" name="Tijdelijke aanduiding voor inhoud 2"/>
          <p:cNvSpPr>
            <a:spLocks noGrp="1"/>
          </p:cNvSpPr>
          <p:nvPr>
            <p:ph idx="1" hasCustomPrompt="1"/>
          </p:nvPr>
        </p:nvSpPr>
        <p:spPr>
          <a:xfrm>
            <a:off x="3761909" y="540000"/>
            <a:ext cx="5105139" cy="5256000"/>
          </a:xfrm>
        </p:spPr>
        <p:txBody>
          <a:bodyPr/>
          <a:lstStyle>
            <a:lvl1pPr>
              <a:defRPr sz="2400"/>
            </a:lvl1pPr>
            <a:lvl2pPr>
              <a:defRPr sz="2400"/>
            </a:lvl2pPr>
            <a:lvl3pPr>
              <a:defRPr sz="2000"/>
            </a:lvl3pPr>
            <a:lvl4pPr>
              <a:defRPr sz="1600"/>
            </a:lvl4pPr>
            <a:lvl5pPr marL="1435100" indent="-228600">
              <a:buFont typeface="Arial" pitchFamily="34" charset="0"/>
              <a:buChar char="-"/>
              <a:tabLst/>
              <a:defRPr sz="1600">
                <a:solidFill>
                  <a:srgbClr val="00407A"/>
                </a:solidFill>
              </a:defRPr>
            </a:lvl5pPr>
            <a:lvl6pPr>
              <a:defRPr sz="2000"/>
            </a:lvl6pPr>
            <a:lvl7pPr>
              <a:defRPr sz="2000"/>
            </a:lvl7pPr>
            <a:lvl8pPr>
              <a:defRPr sz="2000"/>
            </a:lvl8pPr>
            <a:lvl9pPr>
              <a:defRPr sz="20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tekst 3"/>
          <p:cNvSpPr>
            <a:spLocks noGrp="1"/>
          </p:cNvSpPr>
          <p:nvPr>
            <p:ph type="body" sz="half" idx="2" hasCustomPrompt="1"/>
          </p:nvPr>
        </p:nvSpPr>
        <p:spPr>
          <a:xfrm>
            <a:off x="539552" y="1435101"/>
            <a:ext cx="3008313" cy="4356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en typ de tekst</a:t>
            </a:r>
          </a:p>
        </p:txBody>
      </p:sp>
      <p:sp>
        <p:nvSpPr>
          <p:cNvPr id="5" name="Tijdelijke aanduiding voor datum 4"/>
          <p:cNvSpPr>
            <a:spLocks noGrp="1"/>
          </p:cNvSpPr>
          <p:nvPr>
            <p:ph type="dt" sz="half" idx="10"/>
          </p:nvPr>
        </p:nvSpPr>
        <p:spPr/>
        <p:txBody>
          <a:bodyPr/>
          <a:lstStyle/>
          <a:p>
            <a:fld id="{C4DDCD72-59EE-436D-B435-201699A5BB49}" type="datetimeFigureOut">
              <a:rPr lang="nl-BE" smtClean="0"/>
              <a:pPr/>
              <a:t>20/06/2013</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220635283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40000" y="4788000"/>
            <a:ext cx="8334000" cy="540000"/>
          </a:xfrm>
        </p:spPr>
        <p:txBody>
          <a:bodyPr anchor="t" anchorCtr="0">
            <a:noAutofit/>
          </a:bodyPr>
          <a:lstStyle>
            <a:lvl1pPr algn="l">
              <a:defRPr sz="2000" b="1"/>
            </a:lvl1pPr>
          </a:lstStyle>
          <a:p>
            <a:r>
              <a:rPr lang="nl-NL" dirty="0" smtClean="0"/>
              <a:t>Klik en typ de tekst</a:t>
            </a:r>
            <a:endParaRPr lang="nl-BE" dirty="0"/>
          </a:p>
        </p:txBody>
      </p:sp>
      <p:sp>
        <p:nvSpPr>
          <p:cNvPr id="3" name="Tijdelijke aanduiding voor afbeelding 2"/>
          <p:cNvSpPr>
            <a:spLocks noGrp="1"/>
          </p:cNvSpPr>
          <p:nvPr>
            <p:ph type="pic" idx="1"/>
          </p:nvPr>
        </p:nvSpPr>
        <p:spPr>
          <a:xfrm>
            <a:off x="540000" y="540000"/>
            <a:ext cx="8334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BE" dirty="0"/>
          </a:p>
        </p:txBody>
      </p:sp>
      <p:sp>
        <p:nvSpPr>
          <p:cNvPr id="4" name="Tijdelijke aanduiding voor tekst 3"/>
          <p:cNvSpPr>
            <a:spLocks noGrp="1"/>
          </p:cNvSpPr>
          <p:nvPr>
            <p:ph type="body" sz="half" idx="2" hasCustomPrompt="1"/>
          </p:nvPr>
        </p:nvSpPr>
        <p:spPr>
          <a:xfrm>
            <a:off x="540000" y="5445224"/>
            <a:ext cx="8334000" cy="36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en typ de tekst</a:t>
            </a:r>
          </a:p>
        </p:txBody>
      </p:sp>
      <p:sp>
        <p:nvSpPr>
          <p:cNvPr id="5" name="Tijdelijke aanduiding voor datum 4"/>
          <p:cNvSpPr>
            <a:spLocks noGrp="1"/>
          </p:cNvSpPr>
          <p:nvPr>
            <p:ph type="dt" sz="half" idx="10"/>
          </p:nvPr>
        </p:nvSpPr>
        <p:spPr>
          <a:xfrm>
            <a:off x="540000" y="6048000"/>
            <a:ext cx="936000" cy="288000"/>
          </a:xfrm>
        </p:spPr>
        <p:txBody>
          <a:bodyPr/>
          <a:lstStyle/>
          <a:p>
            <a:fld id="{C4DDCD72-59EE-436D-B435-201699A5BB49}" type="datetimeFigureOut">
              <a:rPr lang="nl-BE" smtClean="0"/>
              <a:pPr/>
              <a:t>20/06/2013</a:t>
            </a:fld>
            <a:endParaRPr lang="nl-BE" dirty="0"/>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dirty="0"/>
          </a:p>
        </p:txBody>
      </p:sp>
      <p:sp>
        <p:nvSpPr>
          <p:cNvPr id="8" name="Tijdelijke aanduiding voor voettekst 3"/>
          <p:cNvSpPr>
            <a:spLocks noGrp="1"/>
          </p:cNvSpPr>
          <p:nvPr>
            <p:ph type="ftr" sz="quarter" idx="11"/>
          </p:nvPr>
        </p:nvSpPr>
        <p:spPr>
          <a:xfrm>
            <a:off x="1566000" y="6048000"/>
            <a:ext cx="1980000" cy="288000"/>
          </a:xfrm>
        </p:spPr>
        <p:txBody>
          <a:bodyPr/>
          <a:lstStyle/>
          <a:p>
            <a:endParaRPr lang="nl-BE" dirty="0"/>
          </a:p>
        </p:txBody>
      </p:sp>
    </p:spTree>
    <p:extLst>
      <p:ext uri="{BB962C8B-B14F-4D97-AF65-F5344CB8AC3E}">
        <p14:creationId xmlns:p14="http://schemas.microsoft.com/office/powerpoint/2010/main" val="402426328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1.pn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6.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540000" y="180000"/>
            <a:ext cx="8334000" cy="900000"/>
          </a:xfrm>
          <a:prstGeom prst="rect">
            <a:avLst/>
          </a:prstGeom>
        </p:spPr>
        <p:txBody>
          <a:bodyPr vert="horz" lIns="0" tIns="0" rIns="0" bIns="0" rtlCol="0" anchor="b" anchorCtr="0">
            <a:normAutofit/>
          </a:bodyPr>
          <a:lstStyle/>
          <a:p>
            <a:r>
              <a:rPr lang="nl-NL" dirty="0" smtClean="0"/>
              <a:t>Klik en typ de titel</a:t>
            </a:r>
            <a:endParaRPr lang="nl-BE" dirty="0"/>
          </a:p>
        </p:txBody>
      </p:sp>
      <p:sp>
        <p:nvSpPr>
          <p:cNvPr id="3" name="Tijdelijke aanduiding voor tekst 2"/>
          <p:cNvSpPr>
            <a:spLocks noGrp="1"/>
          </p:cNvSpPr>
          <p:nvPr>
            <p:ph type="body" idx="1"/>
          </p:nvPr>
        </p:nvSpPr>
        <p:spPr>
          <a:xfrm>
            <a:off x="540000" y="1349999"/>
            <a:ext cx="8334000" cy="4428000"/>
          </a:xfrm>
          <a:prstGeom prst="rect">
            <a:avLst/>
          </a:prstGeom>
        </p:spPr>
        <p:txBody>
          <a:bodyPr vert="horz" lIns="0" tIns="0" rIns="0" bIns="0" rtlCol="0">
            <a:noAutofit/>
          </a:body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datum 3"/>
          <p:cNvSpPr>
            <a:spLocks noGrp="1"/>
          </p:cNvSpPr>
          <p:nvPr>
            <p:ph type="dt" sz="half" idx="2"/>
          </p:nvPr>
        </p:nvSpPr>
        <p:spPr>
          <a:xfrm>
            <a:off x="539552" y="6048000"/>
            <a:ext cx="936000" cy="288000"/>
          </a:xfrm>
          <a:prstGeom prst="rect">
            <a:avLst/>
          </a:prstGeom>
        </p:spPr>
        <p:txBody>
          <a:bodyPr vert="horz" lIns="0" tIns="0" rIns="0" bIns="0" rtlCol="0" anchor="t" anchorCtr="0"/>
          <a:lstStyle>
            <a:lvl1pPr algn="l">
              <a:defRPr sz="1000">
                <a:solidFill>
                  <a:srgbClr val="00407A"/>
                </a:solidFill>
                <a:latin typeface="Arial" pitchFamily="34" charset="0"/>
                <a:cs typeface="Arial" pitchFamily="34" charset="0"/>
              </a:defRPr>
            </a:lvl1pPr>
          </a:lstStyle>
          <a:p>
            <a:fld id="{C4DDCD72-59EE-436D-B435-201699A5BB49}" type="datetimeFigureOut">
              <a:rPr lang="nl-BE" smtClean="0"/>
              <a:pPr/>
              <a:t>20/06/2013</a:t>
            </a:fld>
            <a:endParaRPr lang="nl-BE" dirty="0"/>
          </a:p>
        </p:txBody>
      </p:sp>
      <p:sp>
        <p:nvSpPr>
          <p:cNvPr id="5" name="Tijdelijke aanduiding voor voettekst 4"/>
          <p:cNvSpPr>
            <a:spLocks noGrp="1"/>
          </p:cNvSpPr>
          <p:nvPr>
            <p:ph type="ftr" sz="quarter" idx="3"/>
          </p:nvPr>
        </p:nvSpPr>
        <p:spPr>
          <a:xfrm>
            <a:off x="1566000" y="6048000"/>
            <a:ext cx="1980000" cy="288000"/>
          </a:xfrm>
          <a:prstGeom prst="rect">
            <a:avLst/>
          </a:prstGeom>
        </p:spPr>
        <p:txBody>
          <a:bodyPr vert="horz" lIns="0" tIns="0" rIns="0" bIns="0" rtlCol="0" anchor="t" anchorCtr="0"/>
          <a:lstStyle>
            <a:lvl1pPr algn="ctr">
              <a:defRPr sz="1000">
                <a:solidFill>
                  <a:srgbClr val="00407A"/>
                </a:solidFill>
                <a:latin typeface="Arial" pitchFamily="34" charset="0"/>
                <a:cs typeface="Arial" pitchFamily="34" charset="0"/>
              </a:defRPr>
            </a:lvl1pPr>
          </a:lstStyle>
          <a:p>
            <a:endParaRPr lang="nl-BE" dirty="0"/>
          </a:p>
        </p:txBody>
      </p:sp>
      <p:sp>
        <p:nvSpPr>
          <p:cNvPr id="6" name="Tijdelijke aanduiding voor dianummer 5"/>
          <p:cNvSpPr>
            <a:spLocks noGrp="1"/>
          </p:cNvSpPr>
          <p:nvPr>
            <p:ph type="sldNum" sz="quarter" idx="4"/>
          </p:nvPr>
        </p:nvSpPr>
        <p:spPr>
          <a:xfrm>
            <a:off x="3636000" y="6048000"/>
            <a:ext cx="936000" cy="288000"/>
          </a:xfrm>
          <a:prstGeom prst="rect">
            <a:avLst/>
          </a:prstGeom>
        </p:spPr>
        <p:txBody>
          <a:bodyPr vert="horz" lIns="0" tIns="0" rIns="0" bIns="0" rtlCol="0" anchor="t" anchorCtr="0"/>
          <a:lstStyle>
            <a:lvl1pPr algn="r">
              <a:defRPr sz="1000">
                <a:solidFill>
                  <a:srgbClr val="00407A"/>
                </a:solidFill>
                <a:latin typeface="Arial" pitchFamily="34" charset="0"/>
                <a:cs typeface="Arial" pitchFamily="34" charset="0"/>
              </a:defRPr>
            </a:lvl1pPr>
          </a:lstStyle>
          <a:p>
            <a:fld id="{F35D8031-C8E5-48F8-A3B6-81643B27A3AF}" type="slidenum">
              <a:rPr lang="nl-BE" smtClean="0"/>
              <a:pPr/>
              <a:t>‹#›</a:t>
            </a:fld>
            <a:endParaRPr lang="nl-BE" dirty="0"/>
          </a:p>
        </p:txBody>
      </p:sp>
      <p:sp>
        <p:nvSpPr>
          <p:cNvPr id="7" name="Rechthoek 6"/>
          <p:cNvSpPr/>
          <p:nvPr/>
        </p:nvSpPr>
        <p:spPr>
          <a:xfrm>
            <a:off x="0" y="6408000"/>
            <a:ext cx="9144000" cy="486000"/>
          </a:xfrm>
          <a:prstGeom prst="rect">
            <a:avLst/>
          </a:prstGeom>
          <a:gradFill flip="none" rotWithShape="1">
            <a:gsLst>
              <a:gs pos="100000">
                <a:srgbClr val="116E8A"/>
              </a:gs>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dirty="0" smtClean="0"/>
          </a:p>
          <a:p>
            <a:pPr lvl="0" algn="ctr"/>
            <a:endParaRPr lang="nl-BE" dirty="0"/>
          </a:p>
        </p:txBody>
      </p:sp>
      <p:pic>
        <p:nvPicPr>
          <p:cNvPr id="10" name="Afbeelding 9"/>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7362000" y="6066000"/>
            <a:ext cx="1512458" cy="540000"/>
          </a:xfrm>
          <a:prstGeom prst="rect">
            <a:avLst/>
          </a:prstGeom>
        </p:spPr>
      </p:pic>
    </p:spTree>
    <p:extLst>
      <p:ext uri="{BB962C8B-B14F-4D97-AF65-F5344CB8AC3E}">
        <p14:creationId xmlns:p14="http://schemas.microsoft.com/office/powerpoint/2010/main" val="606215082"/>
      </p:ext>
    </p:extLst>
  </p:cSld>
  <p:clrMap bg1="lt1" tx1="dk1" bg2="lt2" tx2="dk2" accent1="accent1" accent2="accent2" accent3="accent3" accent4="accent4" accent5="accent5" accent6="accent6" hlink="hlink" folHlink="folHlink"/>
  <p:sldLayoutIdLst>
    <p:sldLayoutId id="2147483688" r:id="rId1"/>
    <p:sldLayoutId id="2147483709" r:id="rId2"/>
    <p:sldLayoutId id="2147483698" r:id="rId3"/>
    <p:sldLayoutId id="2147483692" r:id="rId4"/>
    <p:sldLayoutId id="2147483693" r:id="rId5"/>
    <p:sldLayoutId id="2147483694" r:id="rId6"/>
    <p:sldLayoutId id="2147483695" r:id="rId7"/>
    <p:sldLayoutId id="2147483696" r:id="rId8"/>
    <p:sldLayoutId id="2147483697" r:id="rId9"/>
  </p:sldLayoutIdLst>
  <p:timing>
    <p:tnLst>
      <p:par>
        <p:cTn id="1" dur="indefinite" restart="never" nodeType="tmRoot"/>
      </p:par>
    </p:tnLst>
  </p:timing>
  <p:txStyles>
    <p:title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p:titleStyle>
    <p:bodyStyle>
      <a:lvl1pPr marL="360000" indent="-360000" algn="l" defTabSz="914400" rtl="0" eaLnBrk="1" latinLnBrk="0" hangingPunct="1">
        <a:spcBef>
          <a:spcPts val="580"/>
        </a:spcBef>
        <a:buSzPct val="110000"/>
        <a:buFont typeface="Arial" pitchFamily="34" charset="0"/>
        <a:buChar char="•"/>
        <a:defRPr sz="2400" kern="1200">
          <a:solidFill>
            <a:srgbClr val="00407A"/>
          </a:solidFill>
          <a:latin typeface="Arial" pitchFamily="34" charset="0"/>
          <a:ea typeface="+mn-ea"/>
          <a:cs typeface="Arial" pitchFamily="34" charset="0"/>
        </a:defRPr>
      </a:lvl1pPr>
      <a:lvl2pPr marL="720000" indent="-360363" algn="l" defTabSz="914400" rtl="0" eaLnBrk="1" latinLnBrk="0" hangingPunct="1">
        <a:spcBef>
          <a:spcPts val="580"/>
        </a:spcBef>
        <a:buSzPct val="75000"/>
        <a:buFont typeface="Courier New" pitchFamily="49" charset="0"/>
        <a:buChar char="o"/>
        <a:defRPr sz="2400" kern="1200">
          <a:solidFill>
            <a:srgbClr val="00407A"/>
          </a:solidFill>
          <a:latin typeface="Arial" pitchFamily="34" charset="0"/>
          <a:ea typeface="+mn-ea"/>
          <a:cs typeface="Arial" pitchFamily="34" charset="0"/>
        </a:defRPr>
      </a:lvl2pPr>
      <a:lvl3pPr marL="990000" indent="-270000" algn="l" defTabSz="914400" rtl="0" eaLnBrk="1" latinLnBrk="0" hangingPunct="1">
        <a:spcBef>
          <a:spcPct val="20000"/>
        </a:spcBef>
        <a:buFont typeface="Arial" pitchFamily="34" charset="0"/>
        <a:buChar char="•"/>
        <a:defRPr sz="2000" kern="1200">
          <a:solidFill>
            <a:srgbClr val="00407A"/>
          </a:solidFill>
          <a:latin typeface="Arial" pitchFamily="34" charset="0"/>
          <a:ea typeface="+mn-ea"/>
          <a:cs typeface="Arial" pitchFamily="34" charset="0"/>
        </a:defRPr>
      </a:lvl3pPr>
      <a:lvl4pPr marL="1168400" indent="-180000" algn="l" defTabSz="914400" rtl="0" eaLnBrk="1" latinLnBrk="0" hangingPunct="1">
        <a:spcBef>
          <a:spcPts val="380"/>
        </a:spcBef>
        <a:buSzPct val="80000"/>
        <a:buFont typeface="Arial" pitchFamily="34" charset="0"/>
        <a:buChar char="•"/>
        <a:defRPr sz="1600" kern="1200">
          <a:solidFill>
            <a:srgbClr val="00407A"/>
          </a:solidFill>
          <a:latin typeface="Arial" pitchFamily="34" charset="0"/>
          <a:ea typeface="+mn-ea"/>
          <a:cs typeface="Arial" pitchFamily="34" charset="0"/>
        </a:defRPr>
      </a:lvl4pPr>
      <a:lvl5pPr marL="1338263" indent="-179388" algn="l" defTabSz="914400" rtl="0" eaLnBrk="1" latinLnBrk="0" hangingPunct="1">
        <a:spcBef>
          <a:spcPts val="380"/>
        </a:spcBef>
        <a:buFont typeface="Arial" pitchFamily="34" charset="0"/>
        <a:buChar char="-"/>
        <a:defRPr lang="nl-BE" sz="1600" kern="1200" dirty="0">
          <a:solidFill>
            <a:srgbClr val="00407A"/>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Afbeelding 9"/>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3744000"/>
            <a:ext cx="3240000" cy="2668236"/>
          </a:xfrm>
          <a:prstGeom prst="rect">
            <a:avLst/>
          </a:prstGeom>
        </p:spPr>
      </p:pic>
      <p:sp>
        <p:nvSpPr>
          <p:cNvPr id="2" name="Tijdelijke aanduiding voor titel 1"/>
          <p:cNvSpPr>
            <a:spLocks noGrp="1"/>
          </p:cNvSpPr>
          <p:nvPr>
            <p:ph type="title"/>
          </p:nvPr>
        </p:nvSpPr>
        <p:spPr>
          <a:xfrm>
            <a:off x="540000" y="180000"/>
            <a:ext cx="8334000" cy="900000"/>
          </a:xfrm>
          <a:prstGeom prst="rect">
            <a:avLst/>
          </a:prstGeom>
        </p:spPr>
        <p:txBody>
          <a:bodyPr vert="horz" lIns="0" tIns="0" rIns="0" bIns="0" rtlCol="0" anchor="b" anchorCtr="0">
            <a:normAutofit/>
          </a:bodyPr>
          <a:lstStyle/>
          <a:p>
            <a:r>
              <a:rPr lang="nl-NL" dirty="0" smtClean="0"/>
              <a:t>Klik en typ de titel</a:t>
            </a:r>
            <a:endParaRPr lang="nl-BE" dirty="0"/>
          </a:p>
        </p:txBody>
      </p:sp>
      <p:sp>
        <p:nvSpPr>
          <p:cNvPr id="3" name="Tijdelijke aanduiding voor tekst 2"/>
          <p:cNvSpPr>
            <a:spLocks noGrp="1"/>
          </p:cNvSpPr>
          <p:nvPr>
            <p:ph type="body" idx="1"/>
          </p:nvPr>
        </p:nvSpPr>
        <p:spPr>
          <a:xfrm>
            <a:off x="540000" y="1349999"/>
            <a:ext cx="8334000" cy="4428000"/>
          </a:xfrm>
          <a:prstGeom prst="rect">
            <a:avLst/>
          </a:prstGeom>
        </p:spPr>
        <p:txBody>
          <a:bodyPr vert="horz" lIns="0" tIns="0" rIns="0" bIns="0" rtlCol="0">
            <a:noAutofit/>
          </a:body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datum 3"/>
          <p:cNvSpPr>
            <a:spLocks noGrp="1"/>
          </p:cNvSpPr>
          <p:nvPr>
            <p:ph type="dt" sz="half" idx="2"/>
          </p:nvPr>
        </p:nvSpPr>
        <p:spPr>
          <a:xfrm>
            <a:off x="539552" y="6048000"/>
            <a:ext cx="936000" cy="288000"/>
          </a:xfrm>
          <a:prstGeom prst="rect">
            <a:avLst/>
          </a:prstGeom>
        </p:spPr>
        <p:txBody>
          <a:bodyPr vert="horz" lIns="0" tIns="0" rIns="0" bIns="0" rtlCol="0" anchor="t" anchorCtr="0"/>
          <a:lstStyle>
            <a:lvl1pPr algn="l">
              <a:defRPr sz="1000">
                <a:solidFill>
                  <a:srgbClr val="00407A"/>
                </a:solidFill>
                <a:latin typeface="Arial" pitchFamily="34" charset="0"/>
                <a:cs typeface="Arial" pitchFamily="34" charset="0"/>
              </a:defRPr>
            </a:lvl1pPr>
          </a:lstStyle>
          <a:p>
            <a:fld id="{C4DDCD72-59EE-436D-B435-201699A5BB49}" type="datetimeFigureOut">
              <a:rPr lang="nl-BE" smtClean="0"/>
              <a:pPr/>
              <a:t>20/06/2013</a:t>
            </a:fld>
            <a:endParaRPr lang="nl-BE" dirty="0"/>
          </a:p>
        </p:txBody>
      </p:sp>
      <p:sp>
        <p:nvSpPr>
          <p:cNvPr id="5" name="Tijdelijke aanduiding voor voettekst 4"/>
          <p:cNvSpPr>
            <a:spLocks noGrp="1"/>
          </p:cNvSpPr>
          <p:nvPr>
            <p:ph type="ftr" sz="quarter" idx="3"/>
          </p:nvPr>
        </p:nvSpPr>
        <p:spPr>
          <a:xfrm>
            <a:off x="1566000" y="6048000"/>
            <a:ext cx="1980000" cy="288000"/>
          </a:xfrm>
          <a:prstGeom prst="rect">
            <a:avLst/>
          </a:prstGeom>
        </p:spPr>
        <p:txBody>
          <a:bodyPr vert="horz" lIns="0" tIns="0" rIns="0" bIns="0" rtlCol="0" anchor="t" anchorCtr="0"/>
          <a:lstStyle>
            <a:lvl1pPr algn="ctr">
              <a:defRPr sz="1000">
                <a:solidFill>
                  <a:srgbClr val="00407A"/>
                </a:solidFill>
                <a:latin typeface="Arial" pitchFamily="34" charset="0"/>
                <a:cs typeface="Arial" pitchFamily="34" charset="0"/>
              </a:defRPr>
            </a:lvl1pPr>
          </a:lstStyle>
          <a:p>
            <a:endParaRPr lang="nl-BE" dirty="0"/>
          </a:p>
        </p:txBody>
      </p:sp>
      <p:sp>
        <p:nvSpPr>
          <p:cNvPr id="6" name="Tijdelijke aanduiding voor dianummer 5"/>
          <p:cNvSpPr>
            <a:spLocks noGrp="1"/>
          </p:cNvSpPr>
          <p:nvPr>
            <p:ph type="sldNum" sz="quarter" idx="4"/>
          </p:nvPr>
        </p:nvSpPr>
        <p:spPr>
          <a:xfrm>
            <a:off x="3636000" y="6048000"/>
            <a:ext cx="936000" cy="288000"/>
          </a:xfrm>
          <a:prstGeom prst="rect">
            <a:avLst/>
          </a:prstGeom>
        </p:spPr>
        <p:txBody>
          <a:bodyPr vert="horz" lIns="0" tIns="0" rIns="0" bIns="0" rtlCol="0" anchor="t" anchorCtr="0"/>
          <a:lstStyle>
            <a:lvl1pPr algn="r">
              <a:defRPr sz="1000">
                <a:solidFill>
                  <a:srgbClr val="00407A"/>
                </a:solidFill>
                <a:latin typeface="Arial" pitchFamily="34" charset="0"/>
                <a:cs typeface="Arial" pitchFamily="34" charset="0"/>
              </a:defRPr>
            </a:lvl1pPr>
          </a:lstStyle>
          <a:p>
            <a:fld id="{F35D8031-C8E5-48F8-A3B6-81643B27A3AF}" type="slidenum">
              <a:rPr lang="nl-BE" smtClean="0"/>
              <a:pPr/>
              <a:t>‹#›</a:t>
            </a:fld>
            <a:endParaRPr lang="nl-BE" dirty="0"/>
          </a:p>
        </p:txBody>
      </p:sp>
      <p:sp>
        <p:nvSpPr>
          <p:cNvPr id="7" name="Rechthoek 6"/>
          <p:cNvSpPr/>
          <p:nvPr/>
        </p:nvSpPr>
        <p:spPr>
          <a:xfrm>
            <a:off x="0" y="6408000"/>
            <a:ext cx="9144000" cy="486000"/>
          </a:xfrm>
          <a:prstGeom prst="rect">
            <a:avLst/>
          </a:prstGeom>
          <a:gradFill flip="none" rotWithShape="1">
            <a:gsLst>
              <a:gs pos="100000">
                <a:srgbClr val="116E8A"/>
              </a:gs>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pic>
        <p:nvPicPr>
          <p:cNvPr id="11" name="Afbeelding 10"/>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362000" y="6066000"/>
            <a:ext cx="1512458" cy="540000"/>
          </a:xfrm>
          <a:prstGeom prst="rect">
            <a:avLst/>
          </a:prstGeom>
        </p:spPr>
      </p:pic>
    </p:spTree>
    <p:extLst>
      <p:ext uri="{BB962C8B-B14F-4D97-AF65-F5344CB8AC3E}">
        <p14:creationId xmlns:p14="http://schemas.microsoft.com/office/powerpoint/2010/main" val="3208455040"/>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Lst>
  <p:timing>
    <p:tnLst>
      <p:par>
        <p:cTn id="1" dur="indefinite" restart="never" nodeType="tmRoot"/>
      </p:par>
    </p:tnLst>
  </p:timing>
  <p:txStyles>
    <p:title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p:titleStyle>
    <p:bodyStyle>
      <a:lvl1pPr marL="360000" indent="-360000" algn="l" defTabSz="914400" rtl="0" eaLnBrk="1" latinLnBrk="0" hangingPunct="1">
        <a:spcBef>
          <a:spcPts val="580"/>
        </a:spcBef>
        <a:buSzPct val="110000"/>
        <a:buFont typeface="Arial" pitchFamily="34" charset="0"/>
        <a:buChar char="•"/>
        <a:defRPr sz="2400" kern="1200">
          <a:solidFill>
            <a:srgbClr val="00407A"/>
          </a:solidFill>
          <a:latin typeface="Arial" pitchFamily="34" charset="0"/>
          <a:ea typeface="+mn-ea"/>
          <a:cs typeface="Arial" pitchFamily="34" charset="0"/>
        </a:defRPr>
      </a:lvl1pPr>
      <a:lvl2pPr marL="720000" indent="-360363" algn="l" defTabSz="914400" rtl="0" eaLnBrk="1" latinLnBrk="0" hangingPunct="1">
        <a:spcBef>
          <a:spcPts val="580"/>
        </a:spcBef>
        <a:buSzPct val="75000"/>
        <a:buFont typeface="Courier New" pitchFamily="49" charset="0"/>
        <a:buChar char="o"/>
        <a:defRPr sz="2400" kern="1200">
          <a:solidFill>
            <a:srgbClr val="00407A"/>
          </a:solidFill>
          <a:latin typeface="Arial" pitchFamily="34" charset="0"/>
          <a:ea typeface="+mn-ea"/>
          <a:cs typeface="Arial" pitchFamily="34" charset="0"/>
        </a:defRPr>
      </a:lvl2pPr>
      <a:lvl3pPr marL="990000" indent="-270000" algn="l" defTabSz="914400" rtl="0" eaLnBrk="1" latinLnBrk="0" hangingPunct="1">
        <a:spcBef>
          <a:spcPct val="20000"/>
        </a:spcBef>
        <a:buFont typeface="Arial" pitchFamily="34" charset="0"/>
        <a:buChar char="•"/>
        <a:defRPr sz="2000" kern="1200">
          <a:solidFill>
            <a:srgbClr val="00407A"/>
          </a:solidFill>
          <a:latin typeface="Arial" pitchFamily="34" charset="0"/>
          <a:ea typeface="+mn-ea"/>
          <a:cs typeface="Arial" pitchFamily="34" charset="0"/>
        </a:defRPr>
      </a:lvl3pPr>
      <a:lvl4pPr marL="1168400" indent="-180000" algn="l" defTabSz="914400" rtl="0" eaLnBrk="1" latinLnBrk="0" hangingPunct="1">
        <a:spcBef>
          <a:spcPts val="380"/>
        </a:spcBef>
        <a:buSzPct val="80000"/>
        <a:buFont typeface="Arial" pitchFamily="34" charset="0"/>
        <a:buChar char="•"/>
        <a:defRPr sz="1600" kern="1200">
          <a:solidFill>
            <a:srgbClr val="00407A"/>
          </a:solidFill>
          <a:latin typeface="Arial" pitchFamily="34" charset="0"/>
          <a:ea typeface="+mn-ea"/>
          <a:cs typeface="Arial" pitchFamily="34" charset="0"/>
        </a:defRPr>
      </a:lvl4pPr>
      <a:lvl5pPr marL="1338263" indent="-179388" algn="l" defTabSz="914400" rtl="0" eaLnBrk="1" latinLnBrk="0" hangingPunct="1">
        <a:spcBef>
          <a:spcPts val="380"/>
        </a:spcBef>
        <a:buFont typeface="Arial" pitchFamily="34" charset="0"/>
        <a:buChar char="-"/>
        <a:defRPr lang="nl-BE" sz="1600" kern="1200" dirty="0">
          <a:solidFill>
            <a:srgbClr val="00407A"/>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BE" smtClean="0"/>
              <a:t>Beyond GDP</a:t>
            </a:r>
            <a:br>
              <a:rPr lang="nl-BE" smtClean="0"/>
            </a:br>
            <a:r>
              <a:rPr lang="nl-BE" sz="3600" smtClean="0"/>
              <a:t>Measuring social progress in Europe</a:t>
            </a:r>
            <a:endParaRPr lang="nl-BE" sz="3600"/>
          </a:p>
        </p:txBody>
      </p:sp>
      <p:sp>
        <p:nvSpPr>
          <p:cNvPr id="3" name="Ondertitel 2"/>
          <p:cNvSpPr>
            <a:spLocks noGrp="1"/>
          </p:cNvSpPr>
          <p:nvPr>
            <p:ph type="subTitle" idx="1"/>
          </p:nvPr>
        </p:nvSpPr>
        <p:spPr/>
        <p:txBody>
          <a:bodyPr/>
          <a:lstStyle/>
          <a:p>
            <a:r>
              <a:rPr lang="nl-BE" smtClean="0"/>
              <a:t>Koen Decancq</a:t>
            </a:r>
          </a:p>
          <a:p>
            <a:r>
              <a:rPr lang="nl-BE" smtClean="0"/>
              <a:t>Erik Schokkaert</a:t>
            </a:r>
            <a:endParaRPr lang="nl-BE"/>
          </a:p>
        </p:txBody>
      </p:sp>
    </p:spTree>
    <p:extLst>
      <p:ext uri="{BB962C8B-B14F-4D97-AF65-F5344CB8AC3E}">
        <p14:creationId xmlns:p14="http://schemas.microsoft.com/office/powerpoint/2010/main" val="21694107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000" y="180000"/>
            <a:ext cx="8334000" cy="1232776"/>
          </a:xfrm>
        </p:spPr>
        <p:txBody>
          <a:bodyPr>
            <a:normAutofit/>
          </a:bodyPr>
          <a:lstStyle/>
          <a:p>
            <a:pPr>
              <a:lnSpc>
                <a:spcPts val="3800"/>
              </a:lnSpc>
            </a:pPr>
            <a:r>
              <a:rPr lang="nl-BE" sz="3200"/>
              <a:t>Principle 3: accounting for cumulative deprivation</a:t>
            </a:r>
            <a:endParaRPr lang="en-US" sz="320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391523492"/>
              </p:ext>
            </p:extLst>
          </p:nvPr>
        </p:nvGraphicFramePr>
        <p:xfrm>
          <a:off x="534240" y="1716669"/>
          <a:ext cx="7919288" cy="1854200"/>
        </p:xfrm>
        <a:graphic>
          <a:graphicData uri="http://schemas.openxmlformats.org/drawingml/2006/table">
            <a:tbl>
              <a:tblPr firstRow="1" bandRow="1">
                <a:tableStyleId>{5C22544A-7EE6-4342-B048-85BDC9FD1C3A}</a:tableStyleId>
              </a:tblPr>
              <a:tblGrid>
                <a:gridCol w="1979822"/>
                <a:gridCol w="1979822"/>
                <a:gridCol w="1979822"/>
                <a:gridCol w="1979822"/>
              </a:tblGrid>
              <a:tr h="370840">
                <a:tc>
                  <a:txBody>
                    <a:bodyPr/>
                    <a:lstStyle/>
                    <a:p>
                      <a:endParaRPr lang="en-US" dirty="0"/>
                    </a:p>
                  </a:txBody>
                  <a:tcPr marL="153549" marR="153549"/>
                </a:tc>
                <a:tc>
                  <a:txBody>
                    <a:bodyPr/>
                    <a:lstStyle/>
                    <a:p>
                      <a:pPr algn="ctr"/>
                      <a:r>
                        <a:rPr lang="nl-BE" smtClean="0"/>
                        <a:t>income</a:t>
                      </a:r>
                      <a:endParaRPr lang="en-US"/>
                    </a:p>
                  </a:txBody>
                  <a:tcPr marL="153549" marR="153549"/>
                </a:tc>
                <a:tc>
                  <a:txBody>
                    <a:bodyPr/>
                    <a:lstStyle/>
                    <a:p>
                      <a:pPr algn="ctr"/>
                      <a:r>
                        <a:rPr lang="nl-BE" smtClean="0"/>
                        <a:t>health</a:t>
                      </a:r>
                      <a:endParaRPr lang="en-US"/>
                    </a:p>
                  </a:txBody>
                  <a:tcPr marL="153549" marR="153549"/>
                </a:tc>
                <a:tc>
                  <a:txBody>
                    <a:bodyPr/>
                    <a:lstStyle/>
                    <a:p>
                      <a:r>
                        <a:rPr lang="nl-BE" smtClean="0"/>
                        <a:t>“well-being”</a:t>
                      </a:r>
                      <a:endParaRPr lang="en-US"/>
                    </a:p>
                  </a:txBody>
                  <a:tcPr marL="153549" marR="153549"/>
                </a:tc>
              </a:tr>
              <a:tr h="370840">
                <a:tc>
                  <a:txBody>
                    <a:bodyPr/>
                    <a:lstStyle/>
                    <a:p>
                      <a:r>
                        <a:rPr lang="nl-BE" smtClean="0"/>
                        <a:t>individual</a:t>
                      </a:r>
                      <a:r>
                        <a:rPr lang="nl-BE" baseline="0" smtClean="0"/>
                        <a:t> 1</a:t>
                      </a:r>
                      <a:endParaRPr lang="en-US"/>
                    </a:p>
                  </a:txBody>
                  <a:tcPr marL="153549" marR="153549"/>
                </a:tc>
                <a:tc>
                  <a:txBody>
                    <a:bodyPr/>
                    <a:lstStyle/>
                    <a:p>
                      <a:pPr algn="ctr"/>
                      <a:r>
                        <a:rPr lang="nl-BE" smtClean="0"/>
                        <a:t>100</a:t>
                      </a:r>
                      <a:endParaRPr lang="en-US"/>
                    </a:p>
                  </a:txBody>
                  <a:tcPr marL="153549" marR="153549"/>
                </a:tc>
                <a:tc>
                  <a:txBody>
                    <a:bodyPr/>
                    <a:lstStyle/>
                    <a:p>
                      <a:pPr algn="ctr"/>
                      <a:r>
                        <a:rPr lang="nl-BE" smtClean="0"/>
                        <a:t>10</a:t>
                      </a:r>
                      <a:endParaRPr lang="en-US"/>
                    </a:p>
                  </a:txBody>
                  <a:tcPr marL="153549" marR="153549"/>
                </a:tc>
                <a:tc>
                  <a:txBody>
                    <a:bodyPr/>
                    <a:lstStyle/>
                    <a:p>
                      <a:pPr algn="ctr"/>
                      <a:r>
                        <a:rPr lang="nl-BE" smtClean="0"/>
                        <a:t>55</a:t>
                      </a:r>
                      <a:endParaRPr lang="en-US"/>
                    </a:p>
                  </a:txBody>
                  <a:tcPr marL="153549" marR="153549"/>
                </a:tc>
              </a:tr>
              <a:tr h="370840">
                <a:tc>
                  <a:txBody>
                    <a:bodyPr/>
                    <a:lstStyle/>
                    <a:p>
                      <a:r>
                        <a:rPr lang="nl-BE" smtClean="0"/>
                        <a:t>individual</a:t>
                      </a:r>
                      <a:r>
                        <a:rPr lang="nl-BE" baseline="0" smtClean="0"/>
                        <a:t> 2</a:t>
                      </a:r>
                      <a:endParaRPr lang="en-US"/>
                    </a:p>
                  </a:txBody>
                  <a:tcPr marL="153549" marR="153549"/>
                </a:tc>
                <a:tc>
                  <a:txBody>
                    <a:bodyPr/>
                    <a:lstStyle/>
                    <a:p>
                      <a:pPr algn="ctr"/>
                      <a:r>
                        <a:rPr lang="nl-BE" smtClean="0"/>
                        <a:t>10</a:t>
                      </a:r>
                      <a:endParaRPr lang="en-US"/>
                    </a:p>
                  </a:txBody>
                  <a:tcPr marL="153549" marR="153549"/>
                </a:tc>
                <a:tc>
                  <a:txBody>
                    <a:bodyPr/>
                    <a:lstStyle/>
                    <a:p>
                      <a:pPr algn="ctr"/>
                      <a:r>
                        <a:rPr lang="nl-BE" smtClean="0"/>
                        <a:t>100</a:t>
                      </a:r>
                      <a:endParaRPr lang="en-US"/>
                    </a:p>
                  </a:txBody>
                  <a:tcPr marL="153549" marR="153549"/>
                </a:tc>
                <a:tc>
                  <a:txBody>
                    <a:bodyPr/>
                    <a:lstStyle/>
                    <a:p>
                      <a:pPr algn="ctr"/>
                      <a:r>
                        <a:rPr lang="nl-BE" smtClean="0"/>
                        <a:t>55</a:t>
                      </a:r>
                      <a:endParaRPr lang="en-US"/>
                    </a:p>
                  </a:txBody>
                  <a:tcPr marL="153549" marR="153549"/>
                </a:tc>
              </a:tr>
              <a:tr h="370840">
                <a:tc>
                  <a:txBody>
                    <a:bodyPr/>
                    <a:lstStyle/>
                    <a:p>
                      <a:r>
                        <a:rPr lang="nl-BE" smtClean="0"/>
                        <a:t>average</a:t>
                      </a:r>
                      <a:endParaRPr lang="en-US"/>
                    </a:p>
                  </a:txBody>
                  <a:tcPr marL="153549" marR="153549"/>
                </a:tc>
                <a:tc>
                  <a:txBody>
                    <a:bodyPr/>
                    <a:lstStyle/>
                    <a:p>
                      <a:pPr algn="ctr"/>
                      <a:r>
                        <a:rPr lang="nl-BE" smtClean="0"/>
                        <a:t>55</a:t>
                      </a:r>
                      <a:endParaRPr lang="en-US"/>
                    </a:p>
                  </a:txBody>
                  <a:tcPr marL="153549" marR="153549"/>
                </a:tc>
                <a:tc>
                  <a:txBody>
                    <a:bodyPr/>
                    <a:lstStyle/>
                    <a:p>
                      <a:pPr algn="ctr"/>
                      <a:r>
                        <a:rPr lang="nl-BE" smtClean="0"/>
                        <a:t>55</a:t>
                      </a:r>
                      <a:endParaRPr lang="en-US"/>
                    </a:p>
                  </a:txBody>
                  <a:tcPr marL="153549" marR="153549"/>
                </a:tc>
                <a:tc>
                  <a:txBody>
                    <a:bodyPr/>
                    <a:lstStyle/>
                    <a:p>
                      <a:pPr algn="ctr"/>
                      <a:endParaRPr lang="en-US"/>
                    </a:p>
                  </a:txBody>
                  <a:tcPr marL="153549" marR="153549"/>
                </a:tc>
              </a:tr>
              <a:tr h="370840">
                <a:tc>
                  <a:txBody>
                    <a:bodyPr/>
                    <a:lstStyle/>
                    <a:p>
                      <a:r>
                        <a:rPr lang="nl-BE" smtClean="0"/>
                        <a:t>ratio</a:t>
                      </a:r>
                      <a:endParaRPr lang="en-US"/>
                    </a:p>
                  </a:txBody>
                  <a:tcPr marL="153549" marR="153549"/>
                </a:tc>
                <a:tc>
                  <a:txBody>
                    <a:bodyPr/>
                    <a:lstStyle/>
                    <a:p>
                      <a:pPr algn="ctr"/>
                      <a:r>
                        <a:rPr lang="nl-BE" smtClean="0"/>
                        <a:t>10/1</a:t>
                      </a:r>
                      <a:endParaRPr lang="en-US"/>
                    </a:p>
                  </a:txBody>
                  <a:tcPr marL="153549" marR="153549"/>
                </a:tc>
                <a:tc>
                  <a:txBody>
                    <a:bodyPr/>
                    <a:lstStyle/>
                    <a:p>
                      <a:pPr algn="ctr"/>
                      <a:r>
                        <a:rPr lang="nl-BE" smtClean="0"/>
                        <a:t>10/1</a:t>
                      </a:r>
                      <a:endParaRPr lang="en-US"/>
                    </a:p>
                  </a:txBody>
                  <a:tcPr marL="153549" marR="153549"/>
                </a:tc>
                <a:tc>
                  <a:txBody>
                    <a:bodyPr/>
                    <a:lstStyle/>
                    <a:p>
                      <a:pPr algn="ctr"/>
                      <a:r>
                        <a:rPr lang="nl-BE" smtClean="0">
                          <a:solidFill>
                            <a:srgbClr val="FF0000"/>
                          </a:solidFill>
                        </a:rPr>
                        <a:t>1/1</a:t>
                      </a:r>
                      <a:endParaRPr lang="en-US">
                        <a:solidFill>
                          <a:srgbClr val="FF0000"/>
                        </a:solidFill>
                      </a:endParaRPr>
                    </a:p>
                  </a:txBody>
                  <a:tcPr marL="153549" marR="153549"/>
                </a:tc>
              </a:tr>
            </a:tbl>
          </a:graphicData>
        </a:graphic>
      </p:graphicFrame>
      <p:sp>
        <p:nvSpPr>
          <p:cNvPr id="4" name="Slide Number Placeholder 3"/>
          <p:cNvSpPr>
            <a:spLocks noGrp="1"/>
          </p:cNvSpPr>
          <p:nvPr>
            <p:ph type="sldNum" sz="quarter" idx="10"/>
          </p:nvPr>
        </p:nvSpPr>
        <p:spPr/>
        <p:txBody>
          <a:bodyPr/>
          <a:lstStyle/>
          <a:p>
            <a:pPr>
              <a:defRPr/>
            </a:pPr>
            <a:fld id="{6BC46634-58C6-4568-A3D0-DECF1BA18E5F}" type="slidenum">
              <a:rPr lang="nl-NL" smtClean="0"/>
              <a:pPr>
                <a:defRPr/>
              </a:pPr>
              <a:t>10</a:t>
            </a:fld>
            <a:endParaRPr lang="nl-NL"/>
          </a:p>
        </p:txBody>
      </p:sp>
      <p:graphicFrame>
        <p:nvGraphicFramePr>
          <p:cNvPr id="10" name="Content Placeholder 9"/>
          <p:cNvGraphicFramePr>
            <a:graphicFrameLocks noGrp="1"/>
          </p:cNvGraphicFramePr>
          <p:nvPr>
            <p:ph sz="half" idx="4294967295"/>
            <p:extLst>
              <p:ext uri="{D42A27DB-BD31-4B8C-83A1-F6EECF244321}">
                <p14:modId xmlns:p14="http://schemas.microsoft.com/office/powerpoint/2010/main" val="4031274853"/>
              </p:ext>
            </p:extLst>
          </p:nvPr>
        </p:nvGraphicFramePr>
        <p:xfrm>
          <a:off x="540000" y="4025942"/>
          <a:ext cx="7920880" cy="1854200"/>
        </p:xfrm>
        <a:graphic>
          <a:graphicData uri="http://schemas.openxmlformats.org/drawingml/2006/table">
            <a:tbl>
              <a:tblPr firstRow="1" bandRow="1">
                <a:tableStyleId>{5C22544A-7EE6-4342-B048-85BDC9FD1C3A}</a:tableStyleId>
              </a:tblPr>
              <a:tblGrid>
                <a:gridCol w="2016224"/>
                <a:gridCol w="1944216"/>
                <a:gridCol w="2016224"/>
                <a:gridCol w="1944216"/>
              </a:tblGrid>
              <a:tr h="370840">
                <a:tc>
                  <a:txBody>
                    <a:bodyPr/>
                    <a:lstStyle/>
                    <a:p>
                      <a:endParaRPr lang="en-US" dirty="0"/>
                    </a:p>
                  </a:txBody>
                  <a:tcPr/>
                </a:tc>
                <a:tc>
                  <a:txBody>
                    <a:bodyPr/>
                    <a:lstStyle/>
                    <a:p>
                      <a:pPr algn="ctr"/>
                      <a:r>
                        <a:rPr lang="nl-BE" dirty="0" err="1" smtClean="0"/>
                        <a:t>income</a:t>
                      </a:r>
                      <a:endParaRPr lang="en-US" dirty="0"/>
                    </a:p>
                  </a:txBody>
                  <a:tcPr/>
                </a:tc>
                <a:tc>
                  <a:txBody>
                    <a:bodyPr/>
                    <a:lstStyle/>
                    <a:p>
                      <a:pPr algn="ctr"/>
                      <a:r>
                        <a:rPr lang="nl-BE" smtClean="0"/>
                        <a:t>health</a:t>
                      </a:r>
                      <a:endParaRPr lang="en-US"/>
                    </a:p>
                  </a:txBody>
                  <a:tcPr/>
                </a:tc>
                <a:tc>
                  <a:txBody>
                    <a:bodyPr/>
                    <a:lstStyle/>
                    <a:p>
                      <a:r>
                        <a:rPr lang="nl-BE" smtClean="0"/>
                        <a:t>“well-being”</a:t>
                      </a:r>
                      <a:endParaRPr lang="en-US"/>
                    </a:p>
                  </a:txBody>
                  <a:tcPr/>
                </a:tc>
              </a:tr>
              <a:tr h="370840">
                <a:tc>
                  <a:txBody>
                    <a:bodyPr/>
                    <a:lstStyle/>
                    <a:p>
                      <a:r>
                        <a:rPr lang="nl-BE" smtClean="0"/>
                        <a:t>individual</a:t>
                      </a:r>
                      <a:r>
                        <a:rPr lang="nl-BE" baseline="0" smtClean="0"/>
                        <a:t> 1</a:t>
                      </a:r>
                      <a:endParaRPr lang="en-US"/>
                    </a:p>
                  </a:txBody>
                  <a:tcPr/>
                </a:tc>
                <a:tc>
                  <a:txBody>
                    <a:bodyPr/>
                    <a:lstStyle/>
                    <a:p>
                      <a:pPr algn="ctr"/>
                      <a:r>
                        <a:rPr lang="nl-BE" dirty="0" smtClean="0"/>
                        <a:t>100</a:t>
                      </a:r>
                      <a:endParaRPr lang="en-US" dirty="0"/>
                    </a:p>
                  </a:txBody>
                  <a:tcPr/>
                </a:tc>
                <a:tc>
                  <a:txBody>
                    <a:bodyPr/>
                    <a:lstStyle/>
                    <a:p>
                      <a:pPr algn="ctr"/>
                      <a:r>
                        <a:rPr lang="nl-BE" smtClean="0"/>
                        <a:t>100</a:t>
                      </a:r>
                      <a:endParaRPr lang="en-US"/>
                    </a:p>
                  </a:txBody>
                  <a:tcPr/>
                </a:tc>
                <a:tc>
                  <a:txBody>
                    <a:bodyPr/>
                    <a:lstStyle/>
                    <a:p>
                      <a:pPr algn="ctr"/>
                      <a:r>
                        <a:rPr lang="nl-BE" smtClean="0"/>
                        <a:t>100</a:t>
                      </a:r>
                      <a:endParaRPr lang="en-US"/>
                    </a:p>
                  </a:txBody>
                  <a:tcPr/>
                </a:tc>
              </a:tr>
              <a:tr h="370840">
                <a:tc>
                  <a:txBody>
                    <a:bodyPr/>
                    <a:lstStyle/>
                    <a:p>
                      <a:r>
                        <a:rPr lang="nl-BE" smtClean="0"/>
                        <a:t>individual 2</a:t>
                      </a:r>
                      <a:endParaRPr lang="en-US"/>
                    </a:p>
                  </a:txBody>
                  <a:tcPr/>
                </a:tc>
                <a:tc>
                  <a:txBody>
                    <a:bodyPr/>
                    <a:lstStyle/>
                    <a:p>
                      <a:pPr algn="ctr"/>
                      <a:r>
                        <a:rPr lang="nl-BE" smtClean="0"/>
                        <a:t>10</a:t>
                      </a:r>
                      <a:endParaRPr lang="en-US"/>
                    </a:p>
                  </a:txBody>
                  <a:tcPr/>
                </a:tc>
                <a:tc>
                  <a:txBody>
                    <a:bodyPr/>
                    <a:lstStyle/>
                    <a:p>
                      <a:pPr algn="ctr"/>
                      <a:r>
                        <a:rPr lang="nl-BE" smtClean="0"/>
                        <a:t>10</a:t>
                      </a:r>
                      <a:endParaRPr lang="en-US"/>
                    </a:p>
                  </a:txBody>
                  <a:tcPr/>
                </a:tc>
                <a:tc>
                  <a:txBody>
                    <a:bodyPr/>
                    <a:lstStyle/>
                    <a:p>
                      <a:pPr algn="ctr"/>
                      <a:r>
                        <a:rPr lang="nl-BE" smtClean="0"/>
                        <a:t>10</a:t>
                      </a:r>
                      <a:endParaRPr lang="en-US"/>
                    </a:p>
                  </a:txBody>
                  <a:tcPr/>
                </a:tc>
              </a:tr>
              <a:tr h="370840">
                <a:tc>
                  <a:txBody>
                    <a:bodyPr/>
                    <a:lstStyle/>
                    <a:p>
                      <a:r>
                        <a:rPr lang="nl-BE" smtClean="0"/>
                        <a:t>average</a:t>
                      </a:r>
                      <a:endParaRPr lang="en-US"/>
                    </a:p>
                  </a:txBody>
                  <a:tcPr/>
                </a:tc>
                <a:tc>
                  <a:txBody>
                    <a:bodyPr/>
                    <a:lstStyle/>
                    <a:p>
                      <a:pPr algn="ctr"/>
                      <a:r>
                        <a:rPr lang="nl-BE" smtClean="0"/>
                        <a:t>55</a:t>
                      </a:r>
                      <a:endParaRPr lang="en-US"/>
                    </a:p>
                  </a:txBody>
                  <a:tcPr/>
                </a:tc>
                <a:tc>
                  <a:txBody>
                    <a:bodyPr/>
                    <a:lstStyle/>
                    <a:p>
                      <a:pPr algn="ctr"/>
                      <a:r>
                        <a:rPr lang="nl-BE" smtClean="0"/>
                        <a:t>55</a:t>
                      </a:r>
                      <a:endParaRPr lang="en-US"/>
                    </a:p>
                  </a:txBody>
                  <a:tcPr/>
                </a:tc>
                <a:tc>
                  <a:txBody>
                    <a:bodyPr/>
                    <a:lstStyle/>
                    <a:p>
                      <a:pPr algn="ctr"/>
                      <a:endParaRPr lang="en-US"/>
                    </a:p>
                  </a:txBody>
                  <a:tcPr/>
                </a:tc>
              </a:tr>
              <a:tr h="370840">
                <a:tc>
                  <a:txBody>
                    <a:bodyPr/>
                    <a:lstStyle/>
                    <a:p>
                      <a:r>
                        <a:rPr lang="nl-BE" smtClean="0"/>
                        <a:t>ratio</a:t>
                      </a:r>
                      <a:endParaRPr lang="en-US"/>
                    </a:p>
                  </a:txBody>
                  <a:tcPr/>
                </a:tc>
                <a:tc>
                  <a:txBody>
                    <a:bodyPr/>
                    <a:lstStyle/>
                    <a:p>
                      <a:pPr algn="ctr"/>
                      <a:r>
                        <a:rPr lang="nl-BE" smtClean="0"/>
                        <a:t>10/1</a:t>
                      </a:r>
                      <a:endParaRPr lang="en-US"/>
                    </a:p>
                  </a:txBody>
                  <a:tcPr/>
                </a:tc>
                <a:tc>
                  <a:txBody>
                    <a:bodyPr/>
                    <a:lstStyle/>
                    <a:p>
                      <a:pPr algn="ctr"/>
                      <a:r>
                        <a:rPr lang="nl-BE" smtClean="0"/>
                        <a:t>10/1</a:t>
                      </a:r>
                      <a:endParaRPr lang="en-US"/>
                    </a:p>
                  </a:txBody>
                  <a:tcPr/>
                </a:tc>
                <a:tc>
                  <a:txBody>
                    <a:bodyPr/>
                    <a:lstStyle/>
                    <a:p>
                      <a:pPr algn="ctr"/>
                      <a:r>
                        <a:rPr lang="nl-BE" dirty="0" smtClean="0">
                          <a:solidFill>
                            <a:srgbClr val="FF0000"/>
                          </a:solidFill>
                        </a:rPr>
                        <a:t>10/1</a:t>
                      </a:r>
                      <a:endParaRPr lang="en-US" dirty="0">
                        <a:solidFill>
                          <a:srgbClr val="FF0000"/>
                        </a:solidFill>
                      </a:endParaRPr>
                    </a:p>
                  </a:txBody>
                  <a:tcPr/>
                </a:tc>
              </a:tr>
            </a:tbl>
          </a:graphicData>
        </a:graphic>
      </p:graphicFrame>
      <p:sp>
        <p:nvSpPr>
          <p:cNvPr id="11" name="Oval 10"/>
          <p:cNvSpPr/>
          <p:nvPr/>
        </p:nvSpPr>
        <p:spPr bwMode="auto">
          <a:xfrm>
            <a:off x="7063480" y="4315409"/>
            <a:ext cx="914400" cy="914400"/>
          </a:xfrm>
          <a:prstGeom prst="ellipse">
            <a:avLst/>
          </a:prstGeom>
          <a:noFill/>
          <a:ln w="571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bg1"/>
              </a:solidFill>
              <a:effectLst/>
              <a:latin typeface="Arial" charset="0"/>
              <a:cs typeface="Arial" charset="0"/>
            </a:endParaRPr>
          </a:p>
        </p:txBody>
      </p:sp>
      <p:sp>
        <p:nvSpPr>
          <p:cNvPr id="12" name="Oval 11"/>
          <p:cNvSpPr/>
          <p:nvPr/>
        </p:nvSpPr>
        <p:spPr bwMode="auto">
          <a:xfrm>
            <a:off x="7001684" y="1988840"/>
            <a:ext cx="914400" cy="914400"/>
          </a:xfrm>
          <a:prstGeom prst="ellipse">
            <a:avLst/>
          </a:prstGeom>
          <a:noFill/>
          <a:ln w="571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bg1"/>
              </a:solidFill>
              <a:effectLst/>
              <a:latin typeface="Arial" charset="0"/>
              <a:cs typeface="Arial" charset="0"/>
            </a:endParaRPr>
          </a:p>
        </p:txBody>
      </p:sp>
      <p:sp>
        <p:nvSpPr>
          <p:cNvPr id="14" name="Rectangle 13"/>
          <p:cNvSpPr/>
          <p:nvPr/>
        </p:nvSpPr>
        <p:spPr bwMode="auto">
          <a:xfrm>
            <a:off x="6453965" y="1715432"/>
            <a:ext cx="2071558" cy="218539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bg1"/>
              </a:solidFill>
              <a:effectLst/>
              <a:latin typeface="Arial" charset="0"/>
              <a:cs typeface="Arial" charset="0"/>
            </a:endParaRPr>
          </a:p>
        </p:txBody>
      </p:sp>
      <p:sp>
        <p:nvSpPr>
          <p:cNvPr id="15" name="Rectangle 14"/>
          <p:cNvSpPr/>
          <p:nvPr/>
        </p:nvSpPr>
        <p:spPr bwMode="auto">
          <a:xfrm>
            <a:off x="6494658" y="3870786"/>
            <a:ext cx="1990172" cy="2215934"/>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bg1"/>
              </a:solidFill>
              <a:effectLst/>
              <a:latin typeface="Arial" charset="0"/>
              <a:cs typeface="Arial" charset="0"/>
            </a:endParaRPr>
          </a:p>
        </p:txBody>
      </p:sp>
    </p:spTree>
    <p:extLst>
      <p:ext uri="{BB962C8B-B14F-4D97-AF65-F5344CB8AC3E}">
        <p14:creationId xmlns:p14="http://schemas.microsoft.com/office/powerpoint/2010/main" val="2609794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xit"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 </a:t>
            </a:r>
            <a:endParaRPr lang="en-US"/>
          </a:p>
        </p:txBody>
      </p:sp>
      <p:sp>
        <p:nvSpPr>
          <p:cNvPr id="3" name="Content Placeholder 2"/>
          <p:cNvSpPr>
            <a:spLocks noGrp="1"/>
          </p:cNvSpPr>
          <p:nvPr>
            <p:ph idx="1"/>
          </p:nvPr>
        </p:nvSpPr>
        <p:spPr/>
        <p:txBody>
          <a:bodyPr/>
          <a:lstStyle/>
          <a:p>
            <a:pPr marL="0" indent="0">
              <a:buNone/>
            </a:pPr>
            <a:endParaRPr lang="nl-BE" i="1" smtClean="0"/>
          </a:p>
          <a:p>
            <a:pPr marL="0" indent="0">
              <a:buNone/>
            </a:pPr>
            <a:endParaRPr lang="nl-BE" i="1"/>
          </a:p>
          <a:p>
            <a:pPr marL="0" indent="0">
              <a:buNone/>
            </a:pPr>
            <a:r>
              <a:rPr lang="nl-BE" i="1" smtClean="0"/>
              <a:t>Accounting for cumulative deprivation requires that one first constructs an index of well-being at the individual level and then aggregates these well-being indices across individuals.</a:t>
            </a:r>
            <a:endParaRPr lang="en-US" i="1"/>
          </a:p>
        </p:txBody>
      </p:sp>
      <p:sp>
        <p:nvSpPr>
          <p:cNvPr id="4" name="Rectangle 3"/>
          <p:cNvSpPr/>
          <p:nvPr/>
        </p:nvSpPr>
        <p:spPr>
          <a:xfrm>
            <a:off x="395536" y="2204864"/>
            <a:ext cx="8478464" cy="136815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11585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BE" smtClean="0"/>
              <a:t>Principle 4: respect for individual ideas about a good life</a:t>
            </a:r>
            <a:endParaRPr lang="en-US"/>
          </a:p>
        </p:txBody>
      </p:sp>
      <p:sp>
        <p:nvSpPr>
          <p:cNvPr id="3" name="Content Placeholder 2"/>
          <p:cNvSpPr>
            <a:spLocks noGrp="1"/>
          </p:cNvSpPr>
          <p:nvPr>
            <p:ph idx="1"/>
          </p:nvPr>
        </p:nvSpPr>
        <p:spPr/>
        <p:txBody>
          <a:bodyPr/>
          <a:lstStyle/>
          <a:p>
            <a:pPr marL="0" indent="0">
              <a:buNone/>
            </a:pPr>
            <a:r>
              <a:rPr lang="nl-BE" i="1" smtClean="0"/>
              <a:t>The weighting scheme applied to construct the measure of individual well-being should respect the individual ideas about what is a good life.</a:t>
            </a:r>
          </a:p>
          <a:p>
            <a:pPr marL="0" indent="0">
              <a:buNone/>
            </a:pPr>
            <a:endParaRPr lang="nl-BE" i="1"/>
          </a:p>
          <a:p>
            <a:r>
              <a:rPr lang="nl-BE" smtClean="0"/>
              <a:t>This discards the use of objective “synthetic” indicators, such as the Human Development Index:</a:t>
            </a:r>
            <a:endParaRPr lang="en-US"/>
          </a:p>
        </p:txBody>
      </p:sp>
      <p:sp>
        <p:nvSpPr>
          <p:cNvPr id="4" name="Rectangle 3"/>
          <p:cNvSpPr/>
          <p:nvPr/>
        </p:nvSpPr>
        <p:spPr>
          <a:xfrm>
            <a:off x="467544" y="1349999"/>
            <a:ext cx="8568952" cy="121490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599" y="3933056"/>
            <a:ext cx="7346317" cy="1318374"/>
          </a:xfrm>
          <a:prstGeom prst="rect">
            <a:avLst/>
          </a:prstGeom>
        </p:spPr>
      </p:pic>
    </p:spTree>
    <p:extLst>
      <p:ext uri="{BB962C8B-B14F-4D97-AF65-F5344CB8AC3E}">
        <p14:creationId xmlns:p14="http://schemas.microsoft.com/office/powerpoint/2010/main" val="3451140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  </a:t>
            </a:r>
            <a:endParaRPr lang="en-US"/>
          </a:p>
        </p:txBody>
      </p:sp>
      <p:sp>
        <p:nvSpPr>
          <p:cNvPr id="3" name="Content Placeholder 2"/>
          <p:cNvSpPr>
            <a:spLocks noGrp="1"/>
          </p:cNvSpPr>
          <p:nvPr>
            <p:ph idx="1"/>
          </p:nvPr>
        </p:nvSpPr>
        <p:spPr/>
        <p:txBody>
          <a:bodyPr/>
          <a:lstStyle/>
          <a:p>
            <a:endParaRPr lang="nl-BE" smtClean="0"/>
          </a:p>
          <a:p>
            <a:r>
              <a:rPr lang="nl-BE" smtClean="0"/>
              <a:t>Reluctance towards “indicator aggregation” is easily understandable if one aims at defining trade-offs at the aggregate level. Weights are arbitrary.</a:t>
            </a:r>
          </a:p>
          <a:p>
            <a:endParaRPr lang="nl-BE"/>
          </a:p>
          <a:p>
            <a:r>
              <a:rPr lang="nl-BE" smtClean="0"/>
              <a:t>At the level of individual evaluation, however, different dimensions of life are commensurable. In daily life, we continuously trade off life dimensions.</a:t>
            </a:r>
            <a:endParaRPr lang="en-US"/>
          </a:p>
        </p:txBody>
      </p:sp>
    </p:spTree>
    <p:extLst>
      <p:ext uri="{BB962C8B-B14F-4D97-AF65-F5344CB8AC3E}">
        <p14:creationId xmlns:p14="http://schemas.microsoft.com/office/powerpoint/2010/main" val="24063427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BE" smtClean="0"/>
              <a:t>Principle 5: what about life satisfaction or happiness?</a:t>
            </a:r>
            <a:endParaRPr lang="en-US"/>
          </a:p>
        </p:txBody>
      </p:sp>
      <p:sp>
        <p:nvSpPr>
          <p:cNvPr id="3" name="Content Placeholder 2"/>
          <p:cNvSpPr>
            <a:spLocks noGrp="1"/>
          </p:cNvSpPr>
          <p:nvPr>
            <p:ph idx="1"/>
          </p:nvPr>
        </p:nvSpPr>
        <p:spPr>
          <a:xfrm>
            <a:off x="521893" y="1126300"/>
            <a:ext cx="8334000" cy="4894988"/>
          </a:xfrm>
        </p:spPr>
        <p:txBody>
          <a:bodyPr/>
          <a:lstStyle/>
          <a:p>
            <a:endParaRPr lang="nl-BE" smtClean="0"/>
          </a:p>
          <a:p>
            <a:r>
              <a:rPr lang="nl-BE" smtClean="0"/>
              <a:t>There </a:t>
            </a:r>
            <a:r>
              <a:rPr lang="nl-BE"/>
              <a:t>seems to be a general presumption that subjective satisfaction measures are attractive precisely because they satisfy </a:t>
            </a:r>
            <a:r>
              <a:rPr lang="nl-BE" smtClean="0"/>
              <a:t>the </a:t>
            </a:r>
            <a:r>
              <a:rPr lang="nl-BE"/>
              <a:t>principle of individual </a:t>
            </a:r>
            <a:r>
              <a:rPr lang="nl-BE" smtClean="0"/>
              <a:t>sovereignty, i.e. they do respect preferences.</a:t>
            </a:r>
            <a:endParaRPr lang="nl-BE"/>
          </a:p>
          <a:p>
            <a:pPr lvl="1"/>
            <a:r>
              <a:rPr lang="nl-BE"/>
              <a:t>Richard Layard: “If we accept the Marxist idea of ‘false consciousness, we play God and decide what is good for others, even if they will never feel it to be so” (2005, p. 121).</a:t>
            </a:r>
          </a:p>
          <a:p>
            <a:pPr lvl="1"/>
            <a:endParaRPr lang="nl-BE"/>
          </a:p>
          <a:p>
            <a:r>
              <a:rPr lang="nl-BE" i="1"/>
              <a:t>Is this interpretation correct?</a:t>
            </a:r>
            <a:endParaRPr lang="en-US" i="1"/>
          </a:p>
          <a:p>
            <a:endParaRPr lang="nl-BE" smtClean="0"/>
          </a:p>
        </p:txBody>
      </p:sp>
    </p:spTree>
    <p:extLst>
      <p:ext uri="{BB962C8B-B14F-4D97-AF65-F5344CB8AC3E}">
        <p14:creationId xmlns:p14="http://schemas.microsoft.com/office/powerpoint/2010/main" val="3916914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nl-BE" smtClean="0"/>
              <a:t>  </a:t>
            </a:r>
            <a:endParaRPr lang="en-US"/>
          </a:p>
        </p:txBody>
      </p:sp>
      <p:sp>
        <p:nvSpPr>
          <p:cNvPr id="6" name="Content Placeholder 5"/>
          <p:cNvSpPr>
            <a:spLocks noGrp="1"/>
          </p:cNvSpPr>
          <p:nvPr>
            <p:ph sz="half" idx="1"/>
          </p:nvPr>
        </p:nvSpPr>
        <p:spPr/>
        <p:txBody>
          <a:bodyPr/>
          <a:lstStyle/>
          <a:p>
            <a:r>
              <a:rPr lang="nl-BE" sz="2400" smtClean="0"/>
              <a:t>PERSON 1</a:t>
            </a:r>
          </a:p>
          <a:p>
            <a:r>
              <a:rPr lang="nl-BE" sz="2400" smtClean="0"/>
              <a:t>Low income, poor job, ill.</a:t>
            </a:r>
          </a:p>
          <a:p>
            <a:endParaRPr lang="nl-BE" sz="2400"/>
          </a:p>
          <a:p>
            <a:endParaRPr lang="nl-BE" sz="2400" smtClean="0"/>
          </a:p>
          <a:p>
            <a:r>
              <a:rPr lang="nl-BE"/>
              <a:t>All by all, relatively </a:t>
            </a:r>
            <a:r>
              <a:rPr lang="nl-BE" u="sng">
                <a:solidFill>
                  <a:srgbClr val="FF0000"/>
                </a:solidFill>
              </a:rPr>
              <a:t>satisfied</a:t>
            </a:r>
            <a:r>
              <a:rPr lang="nl-BE"/>
              <a:t> with life</a:t>
            </a:r>
            <a:r>
              <a:rPr lang="nl-BE" smtClean="0"/>
              <a:t>. </a:t>
            </a:r>
            <a:r>
              <a:rPr lang="nl-BE" sz="2400" smtClean="0"/>
              <a:t>Comes from a deprived social background and lives in a deprived neighbourhood. </a:t>
            </a:r>
            <a:endParaRPr lang="en-US" sz="2400"/>
          </a:p>
        </p:txBody>
      </p:sp>
      <p:sp>
        <p:nvSpPr>
          <p:cNvPr id="7" name="Content Placeholder 6"/>
          <p:cNvSpPr>
            <a:spLocks noGrp="1"/>
          </p:cNvSpPr>
          <p:nvPr>
            <p:ph sz="half" idx="2"/>
          </p:nvPr>
        </p:nvSpPr>
        <p:spPr/>
        <p:txBody>
          <a:bodyPr/>
          <a:lstStyle/>
          <a:p>
            <a:r>
              <a:rPr lang="nl-BE" sz="2400" smtClean="0"/>
              <a:t>PERSON 2</a:t>
            </a:r>
          </a:p>
          <a:p>
            <a:r>
              <a:rPr lang="nl-BE" sz="2400" smtClean="0"/>
              <a:t>High income, prestigious job, now and then somewhat stressed.</a:t>
            </a:r>
          </a:p>
          <a:p>
            <a:pPr marL="0" indent="0">
              <a:buNone/>
            </a:pPr>
            <a:endParaRPr lang="nl-BE"/>
          </a:p>
          <a:p>
            <a:r>
              <a:rPr lang="nl-BE" u="sng" smtClean="0">
                <a:solidFill>
                  <a:srgbClr val="FF0000"/>
                </a:solidFill>
              </a:rPr>
              <a:t>Dissatisfied</a:t>
            </a:r>
            <a:r>
              <a:rPr lang="nl-BE" smtClean="0"/>
              <a:t> with life. His father did much better.</a:t>
            </a:r>
            <a:endParaRPr lang="en-US" sz="2400"/>
          </a:p>
        </p:txBody>
      </p:sp>
      <p:sp>
        <p:nvSpPr>
          <p:cNvPr id="4" name="Slide Number Placeholder 3"/>
          <p:cNvSpPr>
            <a:spLocks noGrp="1"/>
          </p:cNvSpPr>
          <p:nvPr>
            <p:ph type="sldNum" sz="quarter" idx="12"/>
          </p:nvPr>
        </p:nvSpPr>
        <p:spPr/>
        <p:txBody>
          <a:bodyPr/>
          <a:lstStyle/>
          <a:p>
            <a:pPr>
              <a:defRPr/>
            </a:pPr>
            <a:fld id="{6BC46634-58C6-4568-A3D0-DECF1BA18E5F}" type="slidenum">
              <a:rPr lang="nl-NL" smtClean="0"/>
              <a:pPr>
                <a:defRPr/>
              </a:pPr>
              <a:t>15</a:t>
            </a:fld>
            <a:endParaRPr lang="nl-NL"/>
          </a:p>
        </p:txBody>
      </p:sp>
      <p:sp>
        <p:nvSpPr>
          <p:cNvPr id="8" name="Rectangle 7"/>
          <p:cNvSpPr/>
          <p:nvPr/>
        </p:nvSpPr>
        <p:spPr bwMode="auto">
          <a:xfrm>
            <a:off x="395536" y="1756021"/>
            <a:ext cx="8352928" cy="1168924"/>
          </a:xfrm>
          <a:prstGeom prst="rect">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bg1"/>
              </a:solidFill>
              <a:effectLst/>
              <a:latin typeface="Arial" charset="0"/>
              <a:cs typeface="Arial" charset="0"/>
            </a:endParaRPr>
          </a:p>
        </p:txBody>
      </p:sp>
      <p:sp>
        <p:nvSpPr>
          <p:cNvPr id="9" name="Rectangle 8"/>
          <p:cNvSpPr/>
          <p:nvPr/>
        </p:nvSpPr>
        <p:spPr bwMode="auto">
          <a:xfrm>
            <a:off x="395536" y="3140968"/>
            <a:ext cx="8352928" cy="1944216"/>
          </a:xfrm>
          <a:prstGeom prst="rect">
            <a:avLst/>
          </a:prstGeom>
          <a:noFill/>
          <a:ln w="38100" cap="flat" cmpd="sng" algn="ctr">
            <a:solidFill>
              <a:srgbClr val="00B0F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bg1"/>
              </a:solidFill>
              <a:effectLst/>
              <a:latin typeface="Arial" charset="0"/>
              <a:cs typeface="Arial" charset="0"/>
            </a:endParaRPr>
          </a:p>
        </p:txBody>
      </p:sp>
      <p:sp>
        <p:nvSpPr>
          <p:cNvPr id="2" name="TextBox 1"/>
          <p:cNvSpPr txBox="1"/>
          <p:nvPr/>
        </p:nvSpPr>
        <p:spPr>
          <a:xfrm>
            <a:off x="755576" y="404664"/>
            <a:ext cx="7992888" cy="646331"/>
          </a:xfrm>
          <a:prstGeom prst="rect">
            <a:avLst/>
          </a:prstGeom>
          <a:noFill/>
        </p:spPr>
        <p:txBody>
          <a:bodyPr wrap="square" rtlCol="0">
            <a:spAutoFit/>
          </a:bodyPr>
          <a:lstStyle/>
          <a:p>
            <a:r>
              <a:rPr lang="nl-BE" sz="3600" smtClean="0">
                <a:solidFill>
                  <a:srgbClr val="00B0F0"/>
                </a:solidFill>
              </a:rPr>
              <a:t>Influence of social background</a:t>
            </a:r>
            <a:endParaRPr lang="en-US" sz="3600">
              <a:solidFill>
                <a:srgbClr val="00B0F0"/>
              </a:solidFill>
            </a:endParaRPr>
          </a:p>
        </p:txBody>
      </p:sp>
    </p:spTree>
    <p:extLst>
      <p:ext uri="{BB962C8B-B14F-4D97-AF65-F5344CB8AC3E}">
        <p14:creationId xmlns:p14="http://schemas.microsoft.com/office/powerpoint/2010/main" val="2567000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BE" smtClean="0"/>
              <a:t>Adaptation</a:t>
            </a:r>
            <a:endParaRPr lang="en-US"/>
          </a:p>
        </p:txBody>
      </p:sp>
      <p:sp>
        <p:nvSpPr>
          <p:cNvPr id="3" name="Content Placeholder 2"/>
          <p:cNvSpPr>
            <a:spLocks noGrp="1"/>
          </p:cNvSpPr>
          <p:nvPr>
            <p:ph idx="1"/>
          </p:nvPr>
        </p:nvSpPr>
        <p:spPr>
          <a:xfrm>
            <a:off x="521893" y="1126300"/>
            <a:ext cx="8334000" cy="4894988"/>
          </a:xfrm>
        </p:spPr>
        <p:txBody>
          <a:bodyPr/>
          <a:lstStyle/>
          <a:p>
            <a:pPr lvl="1"/>
            <a:endParaRPr lang="nl-BE" sz="2000" smtClean="0"/>
          </a:p>
          <a:p>
            <a:pPr lvl="1"/>
            <a:r>
              <a:rPr lang="nl-BE" sz="2200" smtClean="0"/>
              <a:t>“A person who is ill-fed, undernourished, unsheltered and ill can still be high up in the scale of happiness or desire-fulfillment if he or she has learned to have ‘realistic’ desires and to take pleasure in small mercies” (Sen, 1985).</a:t>
            </a:r>
          </a:p>
          <a:p>
            <a:endParaRPr lang="nl-BE" smtClean="0"/>
          </a:p>
          <a:p>
            <a:r>
              <a:rPr lang="nl-BE" smtClean="0"/>
              <a:t>Much evidence on adaptation in the empirical literature:</a:t>
            </a:r>
          </a:p>
          <a:p>
            <a:pPr lvl="1"/>
            <a:r>
              <a:rPr lang="nl-BE" sz="2200" smtClean="0"/>
              <a:t>Countries with higher rates of HIV prevalence do not report poorer life satisfaction, yet individuals care about HIV (Deaton, 2008).</a:t>
            </a:r>
          </a:p>
          <a:p>
            <a:pPr lvl="1"/>
            <a:r>
              <a:rPr lang="nl-BE" sz="2200" smtClean="0"/>
              <a:t>Individuals who have lost a limb may, after adaptation, recover a good satisfaction score – but still express a strong aversion to disability (Loewenstein and Ubel, 2008).</a:t>
            </a:r>
            <a:endParaRPr lang="en-US" sz="2200"/>
          </a:p>
        </p:txBody>
      </p:sp>
    </p:spTree>
    <p:extLst>
      <p:ext uri="{BB962C8B-B14F-4D97-AF65-F5344CB8AC3E}">
        <p14:creationId xmlns:p14="http://schemas.microsoft.com/office/powerpoint/2010/main" val="4131490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000" y="180000"/>
            <a:ext cx="8334000" cy="152656"/>
          </a:xfrm>
        </p:spPr>
        <p:txBody>
          <a:bodyPr>
            <a:normAutofit fontScale="90000"/>
          </a:bodyPr>
          <a:lstStyle/>
          <a:p>
            <a:r>
              <a:rPr lang="nl-BE" smtClean="0"/>
              <a:t>  </a:t>
            </a:r>
            <a:endParaRPr lang="en-US"/>
          </a:p>
        </p:txBody>
      </p:sp>
      <p:sp>
        <p:nvSpPr>
          <p:cNvPr id="3" name="Content Placeholder 2"/>
          <p:cNvSpPr>
            <a:spLocks noGrp="1"/>
          </p:cNvSpPr>
          <p:nvPr>
            <p:ph idx="1"/>
          </p:nvPr>
        </p:nvSpPr>
        <p:spPr>
          <a:xfrm>
            <a:off x="540000" y="476672"/>
            <a:ext cx="8334000" cy="5301327"/>
          </a:xfrm>
        </p:spPr>
        <p:txBody>
          <a:bodyPr/>
          <a:lstStyle/>
          <a:p>
            <a:r>
              <a:rPr lang="nl-BE" smtClean="0"/>
              <a:t>Conflict conflict between “respecting preferences” and using life satisfaction as a measure of well-being.</a:t>
            </a:r>
          </a:p>
          <a:p>
            <a:r>
              <a:rPr lang="nl-BE" i="1" smtClean="0"/>
              <a:t>Ethical issue: how do we treat differences in aspirations, adaptation etc.</a:t>
            </a:r>
          </a:p>
          <a:p>
            <a:endParaRPr lang="nl-BE" i="1" smtClean="0"/>
          </a:p>
          <a:p>
            <a:r>
              <a:rPr lang="nl-BE" smtClean="0"/>
              <a:t>Yet, “it would be odd to claim that a person broken down by pain and misery is doing very well” (Sen, 1985).</a:t>
            </a:r>
          </a:p>
          <a:p>
            <a:endParaRPr lang="nl-BE"/>
          </a:p>
          <a:p>
            <a:pPr marL="0" indent="0">
              <a:buNone/>
            </a:pPr>
            <a:r>
              <a:rPr lang="nl-BE" i="1" smtClean="0"/>
              <a:t>Happiness or (subjective life satisfaction) may be one of the important dimensions of life, but it should not be seen as an encompassing measure of individual well-being.</a:t>
            </a:r>
            <a:endParaRPr lang="en-US" i="1"/>
          </a:p>
        </p:txBody>
      </p:sp>
      <p:sp>
        <p:nvSpPr>
          <p:cNvPr id="4" name="Rectangle 3"/>
          <p:cNvSpPr/>
          <p:nvPr/>
        </p:nvSpPr>
        <p:spPr>
          <a:xfrm>
            <a:off x="362282" y="3717032"/>
            <a:ext cx="8478464" cy="144016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6265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Principle 6: inequality aversion</a:t>
            </a:r>
            <a:endParaRPr lang="en-US"/>
          </a:p>
        </p:txBody>
      </p:sp>
      <p:sp>
        <p:nvSpPr>
          <p:cNvPr id="3" name="Content Placeholder 2"/>
          <p:cNvSpPr>
            <a:spLocks noGrp="1"/>
          </p:cNvSpPr>
          <p:nvPr>
            <p:ph idx="1"/>
          </p:nvPr>
        </p:nvSpPr>
        <p:spPr/>
        <p:txBody>
          <a:bodyPr/>
          <a:lstStyle/>
          <a:p>
            <a:pPr marL="0" indent="0">
              <a:buNone/>
            </a:pPr>
            <a:r>
              <a:rPr lang="nl-BE" i="1" smtClean="0"/>
              <a:t>Justice requires accounting for inequality in individual well-being. This can be done in a natural and flexible way by introducing an inequality aversion parameter in the analysis.</a:t>
            </a:r>
          </a:p>
          <a:p>
            <a:pPr marL="0" indent="0">
              <a:buNone/>
            </a:pPr>
            <a:endParaRPr lang="nl-BE" i="1"/>
          </a:p>
          <a:p>
            <a:pPr marL="0" indent="0" algn="ctr">
              <a:buNone/>
            </a:pPr>
            <a:r>
              <a:rPr lang="nl-BE" i="1" smtClean="0"/>
              <a:t>Social welfare = M (1 - I</a:t>
            </a:r>
            <a:r>
              <a:rPr lang="nl-BE" i="1" baseline="-25000" smtClean="0">
                <a:sym typeface="Symbol"/>
              </a:rPr>
              <a:t> </a:t>
            </a:r>
            <a:r>
              <a:rPr lang="nl-BE" i="1" smtClean="0">
                <a:sym typeface="Symbol"/>
              </a:rPr>
              <a:t>)</a:t>
            </a:r>
            <a:endParaRPr lang="en-US" i="1"/>
          </a:p>
        </p:txBody>
      </p:sp>
      <p:sp>
        <p:nvSpPr>
          <p:cNvPr id="4" name="Rectangle 3"/>
          <p:cNvSpPr/>
          <p:nvPr/>
        </p:nvSpPr>
        <p:spPr>
          <a:xfrm>
            <a:off x="395536" y="1268760"/>
            <a:ext cx="8352928" cy="136815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flipH="1">
            <a:off x="3419872" y="3356992"/>
            <a:ext cx="1872208" cy="10081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243172" y="3413486"/>
            <a:ext cx="417060" cy="188772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547665" y="4378430"/>
            <a:ext cx="3888432" cy="461665"/>
          </a:xfrm>
          <a:prstGeom prst="rect">
            <a:avLst/>
          </a:prstGeom>
          <a:noFill/>
        </p:spPr>
        <p:txBody>
          <a:bodyPr wrap="square" rtlCol="0">
            <a:spAutoFit/>
          </a:bodyPr>
          <a:lstStyle/>
          <a:p>
            <a:r>
              <a:rPr lang="nl-BE" sz="2400" smtClean="0"/>
              <a:t>“AVERAGE” WELL-BEING</a:t>
            </a:r>
            <a:endParaRPr lang="en-US" sz="2400"/>
          </a:p>
        </p:txBody>
      </p:sp>
      <p:sp>
        <p:nvSpPr>
          <p:cNvPr id="10" name="TextBox 9"/>
          <p:cNvSpPr txBox="1"/>
          <p:nvPr/>
        </p:nvSpPr>
        <p:spPr>
          <a:xfrm>
            <a:off x="5394485" y="5322163"/>
            <a:ext cx="3615926" cy="461665"/>
          </a:xfrm>
          <a:prstGeom prst="rect">
            <a:avLst/>
          </a:prstGeom>
          <a:noFill/>
        </p:spPr>
        <p:txBody>
          <a:bodyPr wrap="none" rtlCol="0">
            <a:spAutoFit/>
          </a:bodyPr>
          <a:lstStyle/>
          <a:p>
            <a:r>
              <a:rPr lang="nl-BE" sz="2400" smtClean="0"/>
              <a:t>INEQUALITY MEASURE</a:t>
            </a:r>
            <a:endParaRPr lang="en-US" sz="2400"/>
          </a:p>
        </p:txBody>
      </p:sp>
    </p:spTree>
    <p:extLst>
      <p:ext uri="{BB962C8B-B14F-4D97-AF65-F5344CB8AC3E}">
        <p14:creationId xmlns:p14="http://schemas.microsoft.com/office/powerpoint/2010/main" val="3328445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688" y="1196146"/>
            <a:ext cx="8344624" cy="4465707"/>
          </a:xfrm>
          <a:prstGeom prst="rect">
            <a:avLst/>
          </a:prstGeom>
        </p:spPr>
      </p:pic>
      <p:cxnSp>
        <p:nvCxnSpPr>
          <p:cNvPr id="6" name="Straight Arrow Connector 5"/>
          <p:cNvCxnSpPr/>
          <p:nvPr/>
        </p:nvCxnSpPr>
        <p:spPr>
          <a:xfrm>
            <a:off x="7236296" y="2276872"/>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668344" y="2092206"/>
            <a:ext cx="659155" cy="369332"/>
          </a:xfrm>
          <a:prstGeom prst="rect">
            <a:avLst/>
          </a:prstGeom>
          <a:noFill/>
        </p:spPr>
        <p:txBody>
          <a:bodyPr wrap="none" rtlCol="0">
            <a:spAutoFit/>
          </a:bodyPr>
          <a:lstStyle/>
          <a:p>
            <a:r>
              <a:rPr lang="nl-BE" smtClean="0"/>
              <a:t>GINI</a:t>
            </a:r>
            <a:endParaRPr lang="en-US"/>
          </a:p>
        </p:txBody>
      </p:sp>
      <p:cxnSp>
        <p:nvCxnSpPr>
          <p:cNvPr id="9" name="Straight Arrow Connector 8"/>
          <p:cNvCxnSpPr/>
          <p:nvPr/>
        </p:nvCxnSpPr>
        <p:spPr>
          <a:xfrm flipV="1">
            <a:off x="7020272" y="1268760"/>
            <a:ext cx="72008" cy="5760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228184" y="911430"/>
            <a:ext cx="2262158" cy="369332"/>
          </a:xfrm>
          <a:prstGeom prst="rect">
            <a:avLst/>
          </a:prstGeom>
          <a:noFill/>
        </p:spPr>
        <p:txBody>
          <a:bodyPr wrap="none" rtlCol="0">
            <a:spAutoFit/>
          </a:bodyPr>
          <a:lstStyle/>
          <a:p>
            <a:r>
              <a:rPr lang="nl-BE" smtClean="0"/>
              <a:t>ZERO INEQUALITY</a:t>
            </a:r>
            <a:endParaRPr lang="en-US"/>
          </a:p>
        </p:txBody>
      </p:sp>
      <p:cxnSp>
        <p:nvCxnSpPr>
          <p:cNvPr id="12" name="Straight Arrow Connector 11"/>
          <p:cNvCxnSpPr/>
          <p:nvPr/>
        </p:nvCxnSpPr>
        <p:spPr>
          <a:xfrm>
            <a:off x="6660232" y="2780928"/>
            <a:ext cx="864096" cy="50405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403871" y="3284984"/>
            <a:ext cx="1766509" cy="923330"/>
          </a:xfrm>
          <a:prstGeom prst="rect">
            <a:avLst/>
          </a:prstGeom>
          <a:noFill/>
        </p:spPr>
        <p:txBody>
          <a:bodyPr wrap="none" rtlCol="0">
            <a:spAutoFit/>
          </a:bodyPr>
          <a:lstStyle/>
          <a:p>
            <a:r>
              <a:rPr lang="nl-BE" smtClean="0"/>
              <a:t>LARGER</a:t>
            </a:r>
          </a:p>
          <a:p>
            <a:r>
              <a:rPr lang="nl-BE" smtClean="0"/>
              <a:t>WEIGHT</a:t>
            </a:r>
          </a:p>
          <a:p>
            <a:r>
              <a:rPr lang="nl-BE" smtClean="0"/>
              <a:t>TO THE POOR</a:t>
            </a:r>
            <a:endParaRPr lang="en-US"/>
          </a:p>
        </p:txBody>
      </p:sp>
    </p:spTree>
    <p:extLst>
      <p:ext uri="{BB962C8B-B14F-4D97-AF65-F5344CB8AC3E}">
        <p14:creationId xmlns:p14="http://schemas.microsoft.com/office/powerpoint/2010/main" val="3295850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Introduction</a:t>
            </a:r>
            <a:endParaRPr lang="en-US"/>
          </a:p>
        </p:txBody>
      </p:sp>
      <p:sp>
        <p:nvSpPr>
          <p:cNvPr id="3" name="Content Placeholder 2"/>
          <p:cNvSpPr>
            <a:spLocks noGrp="1"/>
          </p:cNvSpPr>
          <p:nvPr>
            <p:ph idx="1"/>
          </p:nvPr>
        </p:nvSpPr>
        <p:spPr/>
        <p:txBody>
          <a:bodyPr/>
          <a:lstStyle/>
          <a:p>
            <a:endParaRPr lang="nl-BE" smtClean="0"/>
          </a:p>
          <a:p>
            <a:r>
              <a:rPr lang="nl-BE" smtClean="0"/>
              <a:t>Development of measures that go “beyond GDP” is booming in recent decades:</a:t>
            </a:r>
          </a:p>
          <a:p>
            <a:pPr lvl="1"/>
            <a:r>
              <a:rPr lang="nl-BE" smtClean="0"/>
              <a:t>Sen-Nussbaum approach to human capabilities; happiness literature.</a:t>
            </a:r>
          </a:p>
          <a:p>
            <a:pPr lvl="1"/>
            <a:r>
              <a:rPr lang="nl-BE" smtClean="0"/>
              <a:t>Human Development Index (UNDP); “Better Life Initiative” (OECD).</a:t>
            </a:r>
          </a:p>
          <a:p>
            <a:pPr lvl="1"/>
            <a:r>
              <a:rPr lang="nl-BE" smtClean="0"/>
              <a:t>Stiglitz-Sen-Fitoussi report (2009).</a:t>
            </a:r>
            <a:endParaRPr lang="en-US"/>
          </a:p>
        </p:txBody>
      </p:sp>
    </p:spTree>
    <p:extLst>
      <p:ext uri="{BB962C8B-B14F-4D97-AF65-F5344CB8AC3E}">
        <p14:creationId xmlns:p14="http://schemas.microsoft.com/office/powerpoint/2010/main" val="12979116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BE" smtClean="0"/>
              <a:t>A specific proposal: equivalent income</a:t>
            </a:r>
            <a:endParaRPr lang="en-US"/>
          </a:p>
        </p:txBody>
      </p:sp>
      <p:sp>
        <p:nvSpPr>
          <p:cNvPr id="3" name="Subtitle 2"/>
          <p:cNvSpPr>
            <a:spLocks noGrp="1"/>
          </p:cNvSpPr>
          <p:nvPr>
            <p:ph type="subTitle" idx="1"/>
          </p:nvPr>
        </p:nvSpPr>
        <p:spPr/>
        <p:txBody>
          <a:bodyPr/>
          <a:lstStyle/>
          <a:p>
            <a:r>
              <a:rPr lang="nl-BE" smtClean="0"/>
              <a:t> </a:t>
            </a:r>
            <a:endParaRPr lang="en-US"/>
          </a:p>
        </p:txBody>
      </p:sp>
    </p:spTree>
    <p:extLst>
      <p:ext uri="{BB962C8B-B14F-4D97-AF65-F5344CB8AC3E}">
        <p14:creationId xmlns:p14="http://schemas.microsoft.com/office/powerpoint/2010/main" val="17605400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Equivalent incomes</a:t>
            </a:r>
            <a:endParaRPr lang="en-US"/>
          </a:p>
        </p:txBody>
      </p:sp>
      <p:sp>
        <p:nvSpPr>
          <p:cNvPr id="3" name="Content Placeholder 2"/>
          <p:cNvSpPr>
            <a:spLocks noGrp="1"/>
          </p:cNvSpPr>
          <p:nvPr>
            <p:ph idx="1"/>
          </p:nvPr>
        </p:nvSpPr>
        <p:spPr/>
        <p:txBody>
          <a:bodyPr/>
          <a:lstStyle/>
          <a:p>
            <a:r>
              <a:rPr lang="nl-BE" smtClean="0"/>
              <a:t>Fix reference values for all the non-income dimensions.</a:t>
            </a:r>
          </a:p>
          <a:p>
            <a:endParaRPr lang="nl-BE"/>
          </a:p>
          <a:p>
            <a:endParaRPr lang="nl-BE" i="1" smtClean="0"/>
          </a:p>
          <a:p>
            <a:r>
              <a:rPr lang="nl-BE" i="1" smtClean="0"/>
              <a:t>DEFINITION: The equivalent income of an individual is the hypothetical income that, if combined with the reference value on all non-income dimensions, would place the individual in a situation that he/she finds equally good as his/her actual situation.</a:t>
            </a:r>
            <a:endParaRPr lang="en-US" i="1"/>
          </a:p>
        </p:txBody>
      </p:sp>
    </p:spTree>
    <p:extLst>
      <p:ext uri="{BB962C8B-B14F-4D97-AF65-F5344CB8AC3E}">
        <p14:creationId xmlns:p14="http://schemas.microsoft.com/office/powerpoint/2010/main" val="9349722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nl-BE" smtClean="0"/>
              <a:t>An example: income and health</a:t>
            </a: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8000" y="1015776"/>
            <a:ext cx="5768840" cy="3909399"/>
          </a:xfrm>
          <a:prstGeom prst="rect">
            <a:avLst/>
          </a:prstGeom>
        </p:spPr>
      </p:pic>
      <p:sp>
        <p:nvSpPr>
          <p:cNvPr id="2" name="Rectangle 1"/>
          <p:cNvSpPr/>
          <p:nvPr/>
        </p:nvSpPr>
        <p:spPr>
          <a:xfrm>
            <a:off x="400056" y="4941168"/>
            <a:ext cx="7056784" cy="1200329"/>
          </a:xfrm>
          <a:prstGeom prst="rect">
            <a:avLst/>
          </a:prstGeom>
        </p:spPr>
        <p:txBody>
          <a:bodyPr wrap="square">
            <a:spAutoFit/>
          </a:bodyPr>
          <a:lstStyle/>
          <a:p>
            <a:pPr>
              <a:defRPr/>
            </a:pPr>
            <a:r>
              <a:rPr lang="nl-BE" sz="2400">
                <a:solidFill>
                  <a:schemeClr val="accent2">
                    <a:lumMod val="50000"/>
                  </a:schemeClr>
                </a:solidFill>
              </a:rPr>
              <a:t>To “estimate” A’ and B’ we need information about </a:t>
            </a:r>
          </a:p>
          <a:p>
            <a:pPr>
              <a:defRPr/>
            </a:pPr>
            <a:r>
              <a:rPr lang="nl-BE" sz="2400">
                <a:solidFill>
                  <a:schemeClr val="accent2">
                    <a:lumMod val="50000"/>
                  </a:schemeClr>
                </a:solidFill>
              </a:rPr>
              <a:t>willingness to pay for perfect </a:t>
            </a:r>
            <a:r>
              <a:rPr lang="nl-BE" sz="2400" smtClean="0">
                <a:solidFill>
                  <a:schemeClr val="accent2">
                    <a:lumMod val="50000"/>
                  </a:schemeClr>
                </a:solidFill>
              </a:rPr>
              <a:t>health.</a:t>
            </a:r>
          </a:p>
          <a:p>
            <a:pPr>
              <a:defRPr/>
            </a:pPr>
            <a:r>
              <a:rPr lang="nl-BE" sz="2400" smtClean="0">
                <a:solidFill>
                  <a:srgbClr val="FF0000"/>
                </a:solidFill>
              </a:rPr>
              <a:t>Equivalent </a:t>
            </a:r>
            <a:r>
              <a:rPr lang="nl-BE" sz="2400">
                <a:solidFill>
                  <a:srgbClr val="FF0000"/>
                </a:solidFill>
              </a:rPr>
              <a:t>income = actual income </a:t>
            </a:r>
            <a:r>
              <a:rPr lang="nl-BE" sz="2400" smtClean="0">
                <a:solidFill>
                  <a:srgbClr val="FF0000"/>
                </a:solidFill>
              </a:rPr>
              <a:t>– WTP.</a:t>
            </a:r>
            <a:endParaRPr lang="en-US" sz="2400">
              <a:solidFill>
                <a:srgbClr val="FF0000"/>
              </a:solidFill>
            </a:endParaRPr>
          </a:p>
        </p:txBody>
      </p:sp>
    </p:spTree>
    <p:extLst>
      <p:ext uri="{BB962C8B-B14F-4D97-AF65-F5344CB8AC3E}">
        <p14:creationId xmlns:p14="http://schemas.microsoft.com/office/powerpoint/2010/main" val="2136109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BE" smtClean="0"/>
              <a:t>Choice of reference values</a:t>
            </a:r>
            <a:endParaRPr lang="en-US"/>
          </a:p>
        </p:txBody>
      </p:sp>
      <p:sp>
        <p:nvSpPr>
          <p:cNvPr id="3" name="Content Placeholder 2"/>
          <p:cNvSpPr>
            <a:spLocks noGrp="1"/>
          </p:cNvSpPr>
          <p:nvPr>
            <p:ph idx="1"/>
          </p:nvPr>
        </p:nvSpPr>
        <p:spPr/>
        <p:txBody>
          <a:bodyPr/>
          <a:lstStyle/>
          <a:p>
            <a:r>
              <a:rPr lang="nl-BE" smtClean="0"/>
              <a:t>THIS </a:t>
            </a:r>
            <a:r>
              <a:rPr lang="nl-BE"/>
              <a:t>IS AN ETHICAL OR POLITICAL, NOT A PSYCHOLOGICAL QUESTION</a:t>
            </a:r>
            <a:r>
              <a:rPr lang="nl-BE" smtClean="0"/>
              <a:t>!</a:t>
            </a:r>
            <a:endParaRPr lang="nl-BE"/>
          </a:p>
          <a:p>
            <a:r>
              <a:rPr lang="nl-BE" smtClean="0"/>
              <a:t>When can we say that someone with a larger income is necessarily better off? If the two individuals are “equally ill”? Not really, because the “richer” individual may care more about her poor health.</a:t>
            </a:r>
            <a:endParaRPr lang="nl-BE"/>
          </a:p>
          <a:p>
            <a:r>
              <a:rPr lang="nl-BE" smtClean="0"/>
              <a:t>But what if they both are in perfect health? Would it then be reasonable for the rich to claim that he is not better off because he cares less about being healthy?</a:t>
            </a:r>
          </a:p>
          <a:p>
            <a:r>
              <a:rPr lang="nl-BE" smtClean="0"/>
              <a:t>Combine this choice of reference values with “respect for individual opinions about the good life”.</a:t>
            </a:r>
            <a:endParaRPr lang="en-US"/>
          </a:p>
        </p:txBody>
      </p:sp>
    </p:spTree>
    <p:extLst>
      <p:ext uri="{BB962C8B-B14F-4D97-AF65-F5344CB8AC3E}">
        <p14:creationId xmlns:p14="http://schemas.microsoft.com/office/powerpoint/2010/main" val="554039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Pros and cons</a:t>
            </a:r>
            <a:endParaRPr lang="en-US"/>
          </a:p>
        </p:txBody>
      </p:sp>
      <p:sp>
        <p:nvSpPr>
          <p:cNvPr id="3" name="Content Placeholder 2"/>
          <p:cNvSpPr>
            <a:spLocks noGrp="1"/>
          </p:cNvSpPr>
          <p:nvPr>
            <p:ph idx="1"/>
          </p:nvPr>
        </p:nvSpPr>
        <p:spPr/>
        <p:txBody>
          <a:bodyPr/>
          <a:lstStyle/>
          <a:p>
            <a:r>
              <a:rPr lang="nl-BE" i="1" smtClean="0"/>
              <a:t>Equivalent income = actual income minus the welfare loss incurred on the non-income dimensions (measured as willingness-to-pay).</a:t>
            </a:r>
          </a:p>
          <a:p>
            <a:pPr marL="0" indent="0">
              <a:buNone/>
            </a:pPr>
            <a:endParaRPr lang="nl-BE" smtClean="0"/>
          </a:p>
          <a:p>
            <a:r>
              <a:rPr lang="nl-BE" smtClean="0"/>
              <a:t>Satisfies all our basic principles.</a:t>
            </a:r>
          </a:p>
          <a:p>
            <a:r>
              <a:rPr lang="nl-BE" smtClean="0"/>
              <a:t>Measurable in money terms, can be introduced in any social welfare/inequality measure.</a:t>
            </a:r>
          </a:p>
          <a:p>
            <a:r>
              <a:rPr lang="nl-BE" smtClean="0"/>
              <a:t>Yet, NOT money fetishism. Just a methodology that allows us to capture the (personal) trade-offs.</a:t>
            </a:r>
          </a:p>
          <a:p>
            <a:endParaRPr lang="nl-BE"/>
          </a:p>
          <a:p>
            <a:endParaRPr lang="nl-BE" smtClean="0"/>
          </a:p>
        </p:txBody>
      </p:sp>
    </p:spTree>
    <p:extLst>
      <p:ext uri="{BB962C8B-B14F-4D97-AF65-F5344CB8AC3E}">
        <p14:creationId xmlns:p14="http://schemas.microsoft.com/office/powerpoint/2010/main" val="38653859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Pros and cons</a:t>
            </a:r>
            <a:endParaRPr lang="en-US"/>
          </a:p>
        </p:txBody>
      </p:sp>
      <p:sp>
        <p:nvSpPr>
          <p:cNvPr id="3" name="Content Placeholder 2"/>
          <p:cNvSpPr>
            <a:spLocks noGrp="1"/>
          </p:cNvSpPr>
          <p:nvPr>
            <p:ph idx="1"/>
          </p:nvPr>
        </p:nvSpPr>
        <p:spPr/>
        <p:txBody>
          <a:bodyPr/>
          <a:lstStyle/>
          <a:p>
            <a:r>
              <a:rPr lang="nl-BE"/>
              <a:t>Less intuitive than </a:t>
            </a:r>
            <a:r>
              <a:rPr lang="nl-BE" smtClean="0"/>
              <a:t>happiness </a:t>
            </a:r>
            <a:r>
              <a:rPr lang="nl-BE"/>
              <a:t>or </a:t>
            </a:r>
            <a:r>
              <a:rPr lang="nl-BE" smtClean="0"/>
              <a:t>HDI </a:t>
            </a:r>
            <a:r>
              <a:rPr lang="nl-BE"/>
              <a:t>– but these approaches do </a:t>
            </a:r>
            <a:r>
              <a:rPr lang="nl-BE" u="sng"/>
              <a:t>not</a:t>
            </a:r>
            <a:r>
              <a:rPr lang="nl-BE"/>
              <a:t> satisfy our basic principles.</a:t>
            </a:r>
          </a:p>
          <a:p>
            <a:r>
              <a:rPr lang="nl-BE"/>
              <a:t>Choice of reference values: room for debate</a:t>
            </a:r>
            <a:r>
              <a:rPr lang="nl-BE" smtClean="0"/>
              <a:t>.</a:t>
            </a:r>
          </a:p>
          <a:p>
            <a:endParaRPr lang="nl-BE"/>
          </a:p>
          <a:p>
            <a:r>
              <a:rPr lang="nl-BE" smtClean="0"/>
              <a:t>Information needed about “preferences” (or WTP), yet techniques are well-known.</a:t>
            </a:r>
          </a:p>
          <a:p>
            <a:pPr lvl="1"/>
            <a:r>
              <a:rPr lang="nl-BE" smtClean="0"/>
              <a:t>Behaviour.</a:t>
            </a:r>
          </a:p>
          <a:p>
            <a:pPr lvl="1"/>
            <a:r>
              <a:rPr lang="nl-BE" smtClean="0"/>
              <a:t>Contingent valuation surveys (environment, health).</a:t>
            </a:r>
          </a:p>
          <a:p>
            <a:pPr lvl="1"/>
            <a:r>
              <a:rPr lang="nl-BE" smtClean="0"/>
              <a:t>Derive information about willingness-to-pay from life satisfaction questions.</a:t>
            </a:r>
            <a:endParaRPr lang="en-US"/>
          </a:p>
          <a:p>
            <a:endParaRPr lang="en-US"/>
          </a:p>
        </p:txBody>
      </p:sp>
    </p:spTree>
    <p:extLst>
      <p:ext uri="{BB962C8B-B14F-4D97-AF65-F5344CB8AC3E}">
        <p14:creationId xmlns:p14="http://schemas.microsoft.com/office/powerpoint/2010/main" val="3235800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Pros and cons</a:t>
            </a:r>
            <a:endParaRPr lang="en-US"/>
          </a:p>
        </p:txBody>
      </p:sp>
      <p:sp>
        <p:nvSpPr>
          <p:cNvPr id="3" name="Content Placeholder 2"/>
          <p:cNvSpPr>
            <a:spLocks noGrp="1"/>
          </p:cNvSpPr>
          <p:nvPr>
            <p:ph idx="1"/>
          </p:nvPr>
        </p:nvSpPr>
        <p:spPr/>
        <p:txBody>
          <a:bodyPr/>
          <a:lstStyle/>
          <a:p>
            <a:r>
              <a:rPr lang="nl-BE"/>
              <a:t>Less intuitive than </a:t>
            </a:r>
            <a:r>
              <a:rPr lang="nl-BE" smtClean="0"/>
              <a:t>happiness </a:t>
            </a:r>
            <a:r>
              <a:rPr lang="nl-BE"/>
              <a:t>or </a:t>
            </a:r>
            <a:r>
              <a:rPr lang="nl-BE" smtClean="0"/>
              <a:t>HDI </a:t>
            </a:r>
            <a:r>
              <a:rPr lang="nl-BE"/>
              <a:t>– but these approaches do </a:t>
            </a:r>
            <a:r>
              <a:rPr lang="nl-BE" u="sng"/>
              <a:t>not</a:t>
            </a:r>
            <a:r>
              <a:rPr lang="nl-BE"/>
              <a:t> satisfy our basic principles.</a:t>
            </a:r>
          </a:p>
          <a:p>
            <a:r>
              <a:rPr lang="nl-BE"/>
              <a:t>Choice of reference values: room for debate</a:t>
            </a:r>
            <a:r>
              <a:rPr lang="nl-BE" smtClean="0"/>
              <a:t>.</a:t>
            </a:r>
          </a:p>
          <a:p>
            <a:endParaRPr lang="nl-BE"/>
          </a:p>
          <a:p>
            <a:r>
              <a:rPr lang="nl-BE" smtClean="0"/>
              <a:t>Information needed about “preferences” (or WTP), yet techniques are well-known.</a:t>
            </a:r>
          </a:p>
          <a:p>
            <a:pPr lvl="1"/>
            <a:r>
              <a:rPr lang="nl-BE" smtClean="0"/>
              <a:t>Behaviour.</a:t>
            </a:r>
          </a:p>
          <a:p>
            <a:pPr lvl="1"/>
            <a:r>
              <a:rPr lang="nl-BE" smtClean="0"/>
              <a:t>Contingent valuation surveys (environment, health).</a:t>
            </a:r>
          </a:p>
          <a:p>
            <a:pPr lvl="1"/>
            <a:r>
              <a:rPr lang="nl-BE" smtClean="0">
                <a:solidFill>
                  <a:srgbClr val="FF0000"/>
                </a:solidFill>
              </a:rPr>
              <a:t>Derive information about willingness-to-pay from life satisfaction questions.</a:t>
            </a:r>
            <a:endParaRPr lang="en-US">
              <a:solidFill>
                <a:srgbClr val="FF0000"/>
              </a:solidFill>
            </a:endParaRPr>
          </a:p>
          <a:p>
            <a:endParaRPr lang="en-US"/>
          </a:p>
        </p:txBody>
      </p:sp>
    </p:spTree>
    <p:extLst>
      <p:ext uri="{BB962C8B-B14F-4D97-AF65-F5344CB8AC3E}">
        <p14:creationId xmlns:p14="http://schemas.microsoft.com/office/powerpoint/2010/main" val="41165105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BE" smtClean="0"/>
              <a:t>Equivalent income derived from satisfaction data</a:t>
            </a:r>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68760"/>
            <a:ext cx="9144000" cy="1979092"/>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4490" y="3356992"/>
            <a:ext cx="5875020" cy="1546860"/>
          </a:xfrm>
          <a:prstGeom prst="rect">
            <a:avLst/>
          </a:prstGeom>
        </p:spPr>
      </p:pic>
      <p:sp>
        <p:nvSpPr>
          <p:cNvPr id="11" name="Rectangle 10"/>
          <p:cNvSpPr/>
          <p:nvPr/>
        </p:nvSpPr>
        <p:spPr>
          <a:xfrm>
            <a:off x="1547664" y="3356992"/>
            <a:ext cx="5961846" cy="154686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5796136" y="2230193"/>
            <a:ext cx="648072" cy="766759"/>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131840" y="2348880"/>
            <a:ext cx="720080"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2189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animBg="1"/>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BE" smtClean="0"/>
              <a:t>Social progress in Europe: an illustration with pooled data</a:t>
            </a:r>
            <a:endParaRPr lang="en-US"/>
          </a:p>
        </p:txBody>
      </p:sp>
      <p:sp>
        <p:nvSpPr>
          <p:cNvPr id="3" name="Subtitle 2"/>
          <p:cNvSpPr>
            <a:spLocks noGrp="1"/>
          </p:cNvSpPr>
          <p:nvPr>
            <p:ph type="subTitle" idx="1"/>
          </p:nvPr>
        </p:nvSpPr>
        <p:spPr/>
        <p:txBody>
          <a:bodyPr/>
          <a:lstStyle/>
          <a:p>
            <a:r>
              <a:rPr lang="nl-BE" smtClean="0"/>
              <a:t> </a:t>
            </a:r>
            <a:endParaRPr lang="en-US"/>
          </a:p>
        </p:txBody>
      </p:sp>
    </p:spTree>
    <p:extLst>
      <p:ext uri="{BB962C8B-B14F-4D97-AF65-F5344CB8AC3E}">
        <p14:creationId xmlns:p14="http://schemas.microsoft.com/office/powerpoint/2010/main" val="21053648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nl-BE" smtClean="0"/>
              <a:t>Data</a:t>
            </a:r>
            <a:endParaRPr lang="en-US"/>
          </a:p>
        </p:txBody>
      </p:sp>
      <p:sp>
        <p:nvSpPr>
          <p:cNvPr id="5" name="Content Placeholder 4"/>
          <p:cNvSpPr>
            <a:spLocks noGrp="1"/>
          </p:cNvSpPr>
          <p:nvPr>
            <p:ph idx="1"/>
          </p:nvPr>
        </p:nvSpPr>
        <p:spPr>
          <a:xfrm>
            <a:off x="540000" y="1080000"/>
            <a:ext cx="8334000" cy="4428000"/>
          </a:xfrm>
        </p:spPr>
        <p:txBody>
          <a:bodyPr/>
          <a:lstStyle/>
          <a:p>
            <a:r>
              <a:rPr lang="nl-BE" smtClean="0"/>
              <a:t>European Social Survey, 2008 and 20	10. (SILC does not contain a question on life satisfaction).</a:t>
            </a:r>
          </a:p>
          <a:p>
            <a:r>
              <a:rPr lang="nl-BE" smtClean="0"/>
              <a:t>18 countries: 15 EU-members, Switzerland, Norway, the Russian Federation. About 52,000 individual observations.</a:t>
            </a:r>
          </a:p>
          <a:p>
            <a:r>
              <a:rPr lang="nl-BE" smtClean="0"/>
              <a:t>Dimensions:</a:t>
            </a:r>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40968"/>
            <a:ext cx="9144000" cy="2831502"/>
          </a:xfrm>
          <a:prstGeom prst="rect">
            <a:avLst/>
          </a:prstGeom>
        </p:spPr>
      </p:pic>
      <p:sp>
        <p:nvSpPr>
          <p:cNvPr id="2" name="Rectangle 1"/>
          <p:cNvSpPr/>
          <p:nvPr/>
        </p:nvSpPr>
        <p:spPr>
          <a:xfrm>
            <a:off x="3059832" y="4052936"/>
            <a:ext cx="5904656" cy="455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3059832" y="3789040"/>
            <a:ext cx="216024" cy="2638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275856" y="3717032"/>
            <a:ext cx="1944216" cy="33590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5073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Europe and “quality of life”</a:t>
            </a:r>
            <a:endParaRPr lang="en-US"/>
          </a:p>
        </p:txBody>
      </p:sp>
      <p:sp>
        <p:nvSpPr>
          <p:cNvPr id="3" name="Content Placeholder 2"/>
          <p:cNvSpPr>
            <a:spLocks noGrp="1"/>
          </p:cNvSpPr>
          <p:nvPr>
            <p:ph idx="1"/>
          </p:nvPr>
        </p:nvSpPr>
        <p:spPr/>
        <p:txBody>
          <a:bodyPr/>
          <a:lstStyle/>
          <a:p>
            <a:r>
              <a:rPr lang="nl-BE"/>
              <a:t>Europe 2020 strategy is inherently multidimensional.</a:t>
            </a:r>
          </a:p>
          <a:p>
            <a:endParaRPr lang="nl-BE" smtClean="0"/>
          </a:p>
          <a:p>
            <a:r>
              <a:rPr lang="nl-BE" smtClean="0"/>
              <a:t>Communication European Commission (2009): “Beyond GDP”.</a:t>
            </a:r>
          </a:p>
          <a:p>
            <a:r>
              <a:rPr lang="nl-BE" smtClean="0"/>
              <a:t>Initiatives launched by the European Statistical System on (multidimensional) “Quality of life”-indicators, focusing on EU-SILC</a:t>
            </a:r>
            <a:r>
              <a:rPr lang="nl-BE"/>
              <a:t> </a:t>
            </a:r>
            <a:r>
              <a:rPr lang="nl-BE" smtClean="0"/>
              <a:t>(2013 ad hoc-module).</a:t>
            </a:r>
          </a:p>
          <a:p>
            <a:endParaRPr lang="nl-BE"/>
          </a:p>
          <a:p>
            <a:r>
              <a:rPr lang="nl-BE" smtClean="0"/>
              <a:t>This paper: how should we proceed? A specific proposal.</a:t>
            </a:r>
            <a:endParaRPr lang="en-US"/>
          </a:p>
        </p:txBody>
      </p:sp>
    </p:spTree>
    <p:extLst>
      <p:ext uri="{BB962C8B-B14F-4D97-AF65-F5344CB8AC3E}">
        <p14:creationId xmlns:p14="http://schemas.microsoft.com/office/powerpoint/2010/main" val="875953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Estimating preference differences</a:t>
            </a:r>
            <a:endParaRPr lang="en-US"/>
          </a:p>
        </p:txBody>
      </p:sp>
      <p:sp>
        <p:nvSpPr>
          <p:cNvPr id="3" name="Content Placeholder 2"/>
          <p:cNvSpPr>
            <a:spLocks noGrp="1"/>
          </p:cNvSpPr>
          <p:nvPr>
            <p:ph idx="1"/>
          </p:nvPr>
        </p:nvSpPr>
        <p:spPr/>
        <p:txBody>
          <a:bodyPr/>
          <a:lstStyle/>
          <a:p>
            <a:r>
              <a:rPr lang="nl-BE" smtClean="0"/>
              <a:t>Assumption: preferences do not differ between different countries.</a:t>
            </a:r>
          </a:p>
          <a:p>
            <a:pPr marL="0" indent="0">
              <a:buNone/>
            </a:pPr>
            <a:endParaRPr lang="nl-BE" smtClean="0"/>
          </a:p>
          <a:p>
            <a:r>
              <a:rPr lang="nl-BE" smtClean="0"/>
              <a:t>Different groups within the countries have different preferences:</a:t>
            </a:r>
          </a:p>
          <a:p>
            <a:pPr lvl="1"/>
            <a:r>
              <a:rPr lang="nl-BE" smtClean="0"/>
              <a:t>The higher educated give a (relatively) larger weight to income.</a:t>
            </a:r>
          </a:p>
          <a:p>
            <a:pPr lvl="1"/>
            <a:r>
              <a:rPr lang="nl-BE" smtClean="0"/>
              <a:t>Health is less important to the young.</a:t>
            </a:r>
          </a:p>
          <a:p>
            <a:pPr lvl="1"/>
            <a:r>
              <a:rPr lang="nl-BE" smtClean="0"/>
              <a:t>Unemployment is relatively less important for women, social interactions are (relatively) more important for women than for men.</a:t>
            </a:r>
            <a:endParaRPr lang="en-US"/>
          </a:p>
        </p:txBody>
      </p:sp>
    </p:spTree>
    <p:extLst>
      <p:ext uri="{BB962C8B-B14F-4D97-AF65-F5344CB8AC3E}">
        <p14:creationId xmlns:p14="http://schemas.microsoft.com/office/powerpoint/2010/main" val="652325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40000" y="180000"/>
            <a:ext cx="8334000" cy="728720"/>
          </a:xfrm>
        </p:spPr>
        <p:txBody>
          <a:bodyPr/>
          <a:lstStyle/>
          <a:p>
            <a:r>
              <a:rPr lang="nl-BE" smtClean="0"/>
              <a:t>Estimation results</a:t>
            </a:r>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141126979"/>
              </p:ext>
            </p:extLst>
          </p:nvPr>
        </p:nvGraphicFramePr>
        <p:xfrm>
          <a:off x="395537" y="1349375"/>
          <a:ext cx="8478589" cy="3840480"/>
        </p:xfrm>
        <a:graphic>
          <a:graphicData uri="http://schemas.openxmlformats.org/drawingml/2006/table">
            <a:tbl>
              <a:tblPr firstRow="1" bandRow="1">
                <a:tableStyleId>{5C22544A-7EE6-4342-B048-85BDC9FD1C3A}</a:tableStyleId>
              </a:tblPr>
              <a:tblGrid>
                <a:gridCol w="1811089"/>
                <a:gridCol w="1666875"/>
                <a:gridCol w="1666875"/>
                <a:gridCol w="1666875"/>
                <a:gridCol w="1666875"/>
              </a:tblGrid>
              <a:tr h="370840">
                <a:tc>
                  <a:txBody>
                    <a:bodyPr/>
                    <a:lstStyle/>
                    <a:p>
                      <a:endParaRPr lang="en-US"/>
                    </a:p>
                  </a:txBody>
                  <a:tcPr/>
                </a:tc>
                <a:tc>
                  <a:txBody>
                    <a:bodyPr/>
                    <a:lstStyle/>
                    <a:p>
                      <a:r>
                        <a:rPr lang="nl-BE" smtClean="0"/>
                        <a:t>REFERENCE</a:t>
                      </a:r>
                      <a:r>
                        <a:rPr lang="nl-BE" baseline="0" smtClean="0"/>
                        <a:t> GROUP</a:t>
                      </a:r>
                      <a:endParaRPr lang="en-US"/>
                    </a:p>
                  </a:txBody>
                  <a:tcPr/>
                </a:tc>
                <a:tc>
                  <a:txBody>
                    <a:bodyPr/>
                    <a:lstStyle/>
                    <a:p>
                      <a:pPr algn="ctr"/>
                      <a:r>
                        <a:rPr lang="nl-BE" smtClean="0"/>
                        <a:t>young</a:t>
                      </a:r>
                      <a:endParaRPr lang="en-US"/>
                    </a:p>
                  </a:txBody>
                  <a:tcPr/>
                </a:tc>
                <a:tc>
                  <a:txBody>
                    <a:bodyPr/>
                    <a:lstStyle/>
                    <a:p>
                      <a:pPr algn="ctr"/>
                      <a:r>
                        <a:rPr lang="nl-BE" smtClean="0"/>
                        <a:t>female</a:t>
                      </a:r>
                      <a:endParaRPr lang="en-US"/>
                    </a:p>
                  </a:txBody>
                  <a:tcPr/>
                </a:tc>
                <a:tc>
                  <a:txBody>
                    <a:bodyPr/>
                    <a:lstStyle/>
                    <a:p>
                      <a:pPr algn="ctr"/>
                      <a:r>
                        <a:rPr lang="nl-BE" smtClean="0"/>
                        <a:t>higher educated</a:t>
                      </a:r>
                      <a:endParaRPr lang="en-US"/>
                    </a:p>
                  </a:txBody>
                  <a:tcPr/>
                </a:tc>
              </a:tr>
              <a:tr h="370840">
                <a:tc>
                  <a:txBody>
                    <a:bodyPr/>
                    <a:lstStyle/>
                    <a:p>
                      <a:r>
                        <a:rPr lang="nl-BE" smtClean="0"/>
                        <a:t>log income (per</a:t>
                      </a:r>
                      <a:r>
                        <a:rPr lang="nl-BE" baseline="0" smtClean="0"/>
                        <a:t> capita)</a:t>
                      </a:r>
                      <a:endParaRPr lang="en-US"/>
                    </a:p>
                  </a:txBody>
                  <a:tcPr/>
                </a:tc>
                <a:tc>
                  <a:txBody>
                    <a:bodyPr/>
                    <a:lstStyle/>
                    <a:p>
                      <a:pPr algn="ctr"/>
                      <a:r>
                        <a:rPr lang="nl-BE" smtClean="0"/>
                        <a:t>0.371***</a:t>
                      </a:r>
                    </a:p>
                    <a:p>
                      <a:pPr algn="ctr"/>
                      <a:r>
                        <a:rPr lang="nl-BE" smtClean="0"/>
                        <a:t>(0.021)</a:t>
                      </a:r>
                      <a:endParaRPr lang="en-US"/>
                    </a:p>
                  </a:txBody>
                  <a:tcPr/>
                </a:tc>
                <a:tc>
                  <a:txBody>
                    <a:bodyPr/>
                    <a:lstStyle/>
                    <a:p>
                      <a:pPr algn="ctr"/>
                      <a:r>
                        <a:rPr lang="nl-BE" smtClean="0"/>
                        <a:t>0.014</a:t>
                      </a:r>
                    </a:p>
                    <a:p>
                      <a:pPr algn="ctr"/>
                      <a:r>
                        <a:rPr lang="nl-BE" smtClean="0"/>
                        <a:t>(0.010)</a:t>
                      </a:r>
                      <a:endParaRPr lang="en-US"/>
                    </a:p>
                  </a:txBody>
                  <a:tcPr/>
                </a:tc>
                <a:tc>
                  <a:txBody>
                    <a:bodyPr/>
                    <a:lstStyle/>
                    <a:p>
                      <a:pPr algn="ctr"/>
                      <a:r>
                        <a:rPr lang="nl-BE" smtClean="0"/>
                        <a:t>0.037</a:t>
                      </a:r>
                    </a:p>
                    <a:p>
                      <a:pPr algn="ctr"/>
                      <a:r>
                        <a:rPr lang="nl-BE" smtClean="0"/>
                        <a:t>(0.023)</a:t>
                      </a:r>
                      <a:endParaRPr lang="en-US"/>
                    </a:p>
                  </a:txBody>
                  <a:tcPr/>
                </a:tc>
                <a:tc>
                  <a:txBody>
                    <a:bodyPr/>
                    <a:lstStyle/>
                    <a:p>
                      <a:pPr algn="ctr"/>
                      <a:r>
                        <a:rPr lang="nl-BE" smtClean="0"/>
                        <a:t>0.027**</a:t>
                      </a:r>
                    </a:p>
                    <a:p>
                      <a:pPr algn="ctr"/>
                      <a:r>
                        <a:rPr lang="nl-BE" smtClean="0"/>
                        <a:t>(0.010)</a:t>
                      </a:r>
                      <a:endParaRPr lang="en-US"/>
                    </a:p>
                  </a:txBody>
                  <a:tcPr/>
                </a:tc>
              </a:tr>
              <a:tr h="370840">
                <a:tc>
                  <a:txBody>
                    <a:bodyPr/>
                    <a:lstStyle/>
                    <a:p>
                      <a:r>
                        <a:rPr lang="nl-BE" smtClean="0"/>
                        <a:t>self-assessed health</a:t>
                      </a:r>
                      <a:endParaRPr lang="en-US"/>
                    </a:p>
                  </a:txBody>
                  <a:tcPr/>
                </a:tc>
                <a:tc>
                  <a:txBody>
                    <a:bodyPr/>
                    <a:lstStyle/>
                    <a:p>
                      <a:pPr algn="ctr"/>
                      <a:r>
                        <a:rPr lang="nl-BE" smtClean="0"/>
                        <a:t>0.661***</a:t>
                      </a:r>
                    </a:p>
                    <a:p>
                      <a:pPr algn="ctr"/>
                      <a:r>
                        <a:rPr lang="nl-BE" smtClean="0"/>
                        <a:t>(0.018)</a:t>
                      </a:r>
                      <a:endParaRPr lang="en-US"/>
                    </a:p>
                  </a:txBody>
                  <a:tcPr/>
                </a:tc>
                <a:tc>
                  <a:txBody>
                    <a:bodyPr/>
                    <a:lstStyle/>
                    <a:p>
                      <a:pPr algn="ctr"/>
                      <a:r>
                        <a:rPr lang="nl-BE" smtClean="0"/>
                        <a:t>-0.064**</a:t>
                      </a:r>
                    </a:p>
                    <a:p>
                      <a:pPr algn="ctr"/>
                      <a:r>
                        <a:rPr lang="nl-BE" smtClean="0"/>
                        <a:t>(0.020)</a:t>
                      </a:r>
                      <a:endParaRPr lang="en-US"/>
                    </a:p>
                  </a:txBody>
                  <a:tcPr/>
                </a:tc>
                <a:tc>
                  <a:txBody>
                    <a:bodyPr/>
                    <a:lstStyle/>
                    <a:p>
                      <a:pPr algn="ctr"/>
                      <a:r>
                        <a:rPr lang="nl-BE" smtClean="0"/>
                        <a:t>0.002</a:t>
                      </a:r>
                    </a:p>
                    <a:p>
                      <a:pPr algn="ctr"/>
                      <a:r>
                        <a:rPr lang="nl-BE" smtClean="0"/>
                        <a:t>(0.018)</a:t>
                      </a:r>
                      <a:endParaRPr lang="en-US"/>
                    </a:p>
                  </a:txBody>
                  <a:tcPr/>
                </a:tc>
                <a:tc>
                  <a:txBody>
                    <a:bodyPr/>
                    <a:lstStyle/>
                    <a:p>
                      <a:pPr algn="ctr"/>
                      <a:r>
                        <a:rPr lang="nl-BE" smtClean="0"/>
                        <a:t>-0.053**</a:t>
                      </a:r>
                    </a:p>
                    <a:p>
                      <a:pPr algn="ctr"/>
                      <a:r>
                        <a:rPr lang="nl-BE" smtClean="0"/>
                        <a:t>(0.020)</a:t>
                      </a:r>
                      <a:endParaRPr lang="en-US"/>
                    </a:p>
                  </a:txBody>
                  <a:tcPr/>
                </a:tc>
              </a:tr>
              <a:tr h="370840">
                <a:tc>
                  <a:txBody>
                    <a:bodyPr/>
                    <a:lstStyle/>
                    <a:p>
                      <a:r>
                        <a:rPr lang="nl-BE" smtClean="0"/>
                        <a:t>unemployment</a:t>
                      </a:r>
                      <a:endParaRPr lang="en-US"/>
                    </a:p>
                  </a:txBody>
                  <a:tcPr/>
                </a:tc>
                <a:tc>
                  <a:txBody>
                    <a:bodyPr/>
                    <a:lstStyle/>
                    <a:p>
                      <a:pPr algn="ctr"/>
                      <a:r>
                        <a:rPr lang="nl-BE" smtClean="0"/>
                        <a:t>-0.840***</a:t>
                      </a:r>
                    </a:p>
                    <a:p>
                      <a:pPr algn="ctr"/>
                      <a:r>
                        <a:rPr lang="nl-BE" smtClean="0"/>
                        <a:t>(0.080)</a:t>
                      </a:r>
                      <a:endParaRPr lang="en-US"/>
                    </a:p>
                  </a:txBody>
                  <a:tcPr/>
                </a:tc>
                <a:tc>
                  <a:txBody>
                    <a:bodyPr/>
                    <a:lstStyle/>
                    <a:p>
                      <a:pPr algn="ctr"/>
                      <a:r>
                        <a:rPr lang="nl-BE" smtClean="0"/>
                        <a:t>0.030</a:t>
                      </a:r>
                    </a:p>
                    <a:p>
                      <a:pPr algn="ctr"/>
                      <a:r>
                        <a:rPr lang="nl-BE" smtClean="0"/>
                        <a:t>(0.081)</a:t>
                      </a:r>
                      <a:endParaRPr lang="en-US"/>
                    </a:p>
                  </a:txBody>
                  <a:tcPr/>
                </a:tc>
                <a:tc>
                  <a:txBody>
                    <a:bodyPr/>
                    <a:lstStyle/>
                    <a:p>
                      <a:pPr algn="ctr"/>
                      <a:r>
                        <a:rPr lang="nl-BE" smtClean="0"/>
                        <a:t>0.222**</a:t>
                      </a:r>
                    </a:p>
                    <a:p>
                      <a:pPr algn="ctr"/>
                      <a:r>
                        <a:rPr lang="nl-BE" smtClean="0"/>
                        <a:t>(0.075)</a:t>
                      </a:r>
                      <a:endParaRPr lang="en-US"/>
                    </a:p>
                  </a:txBody>
                  <a:tcPr/>
                </a:tc>
                <a:tc>
                  <a:txBody>
                    <a:bodyPr/>
                    <a:lstStyle/>
                    <a:p>
                      <a:pPr algn="ctr"/>
                      <a:r>
                        <a:rPr lang="nl-BE" smtClean="0"/>
                        <a:t>0.017</a:t>
                      </a:r>
                    </a:p>
                    <a:p>
                      <a:pPr algn="ctr"/>
                      <a:r>
                        <a:rPr lang="nl-BE" smtClean="0"/>
                        <a:t>(0.085)</a:t>
                      </a:r>
                      <a:endParaRPr lang="en-US"/>
                    </a:p>
                  </a:txBody>
                  <a:tcPr/>
                </a:tc>
              </a:tr>
              <a:tr h="370840">
                <a:tc>
                  <a:txBody>
                    <a:bodyPr/>
                    <a:lstStyle/>
                    <a:p>
                      <a:r>
                        <a:rPr lang="nl-BE" smtClean="0"/>
                        <a:t>social interactions</a:t>
                      </a:r>
                      <a:endParaRPr lang="en-US"/>
                    </a:p>
                  </a:txBody>
                  <a:tcPr/>
                </a:tc>
                <a:tc>
                  <a:txBody>
                    <a:bodyPr/>
                    <a:lstStyle/>
                    <a:p>
                      <a:pPr algn="ctr"/>
                      <a:r>
                        <a:rPr lang="nl-BE" smtClean="0"/>
                        <a:t>0.143***</a:t>
                      </a:r>
                    </a:p>
                    <a:p>
                      <a:pPr algn="ctr"/>
                      <a:r>
                        <a:rPr lang="nl-BE" smtClean="0"/>
                        <a:t>(0.010)</a:t>
                      </a:r>
                      <a:endParaRPr lang="en-US"/>
                    </a:p>
                  </a:txBody>
                  <a:tcPr/>
                </a:tc>
                <a:tc>
                  <a:txBody>
                    <a:bodyPr/>
                    <a:lstStyle/>
                    <a:p>
                      <a:pPr algn="ctr"/>
                      <a:r>
                        <a:rPr lang="nl-BE" smtClean="0"/>
                        <a:t>-0.001</a:t>
                      </a:r>
                    </a:p>
                    <a:p>
                      <a:pPr algn="ctr"/>
                      <a:r>
                        <a:rPr lang="nl-BE" smtClean="0"/>
                        <a:t>(0.011)</a:t>
                      </a:r>
                      <a:endParaRPr lang="en-US"/>
                    </a:p>
                  </a:txBody>
                  <a:tcPr/>
                </a:tc>
                <a:tc>
                  <a:txBody>
                    <a:bodyPr/>
                    <a:lstStyle/>
                    <a:p>
                      <a:pPr algn="ctr"/>
                      <a:r>
                        <a:rPr lang="nl-BE" smtClean="0"/>
                        <a:t>0.019+</a:t>
                      </a:r>
                    </a:p>
                    <a:p>
                      <a:pPr algn="ctr"/>
                      <a:r>
                        <a:rPr lang="nl-BE" smtClean="0"/>
                        <a:t>(0.011)</a:t>
                      </a:r>
                      <a:endParaRPr lang="en-US"/>
                    </a:p>
                  </a:txBody>
                  <a:tcPr/>
                </a:tc>
                <a:tc>
                  <a:txBody>
                    <a:bodyPr/>
                    <a:lstStyle/>
                    <a:p>
                      <a:pPr algn="ctr"/>
                      <a:r>
                        <a:rPr lang="nl-BE" smtClean="0"/>
                        <a:t>-0.006</a:t>
                      </a:r>
                    </a:p>
                    <a:p>
                      <a:pPr algn="ctr"/>
                      <a:r>
                        <a:rPr lang="nl-BE" smtClean="0"/>
                        <a:t>(0.012)</a:t>
                      </a:r>
                      <a:endParaRPr lang="en-US"/>
                    </a:p>
                  </a:txBody>
                  <a:tcPr/>
                </a:tc>
              </a:tr>
              <a:tr h="370840">
                <a:tc>
                  <a:txBody>
                    <a:bodyPr/>
                    <a:lstStyle/>
                    <a:p>
                      <a:r>
                        <a:rPr lang="nl-BE" smtClean="0"/>
                        <a:t>personal</a:t>
                      </a:r>
                      <a:r>
                        <a:rPr lang="nl-BE" baseline="0" smtClean="0"/>
                        <a:t> safety</a:t>
                      </a:r>
                      <a:endParaRPr lang="en-US"/>
                    </a:p>
                  </a:txBody>
                  <a:tcPr/>
                </a:tc>
                <a:tc>
                  <a:txBody>
                    <a:bodyPr/>
                    <a:lstStyle/>
                    <a:p>
                      <a:pPr algn="ctr"/>
                      <a:r>
                        <a:rPr lang="nl-BE" smtClean="0"/>
                        <a:t>0.224***</a:t>
                      </a:r>
                    </a:p>
                    <a:p>
                      <a:pPr algn="ctr"/>
                      <a:r>
                        <a:rPr lang="nl-BE" smtClean="0"/>
                        <a:t>(0.021)</a:t>
                      </a:r>
                      <a:endParaRPr lang="en-US"/>
                    </a:p>
                  </a:txBody>
                  <a:tcPr/>
                </a:tc>
                <a:tc>
                  <a:txBody>
                    <a:bodyPr/>
                    <a:lstStyle/>
                    <a:p>
                      <a:pPr algn="ctr"/>
                      <a:r>
                        <a:rPr lang="nl-BE" smtClean="0"/>
                        <a:t>0.023</a:t>
                      </a:r>
                    </a:p>
                    <a:p>
                      <a:pPr algn="ctr"/>
                      <a:r>
                        <a:rPr lang="nl-BE" smtClean="0"/>
                        <a:t>(0.021)</a:t>
                      </a:r>
                      <a:endParaRPr lang="en-US"/>
                    </a:p>
                  </a:txBody>
                  <a:tcPr/>
                </a:tc>
                <a:tc>
                  <a:txBody>
                    <a:bodyPr/>
                    <a:lstStyle/>
                    <a:p>
                      <a:pPr algn="ctr"/>
                      <a:r>
                        <a:rPr lang="nl-BE" smtClean="0"/>
                        <a:t>-0.060**</a:t>
                      </a:r>
                    </a:p>
                    <a:p>
                      <a:pPr algn="ctr"/>
                      <a:r>
                        <a:rPr lang="nl-BE" smtClean="0"/>
                        <a:t>(0.021)</a:t>
                      </a:r>
                      <a:endParaRPr lang="en-US"/>
                    </a:p>
                  </a:txBody>
                  <a:tcPr/>
                </a:tc>
                <a:tc>
                  <a:txBody>
                    <a:bodyPr/>
                    <a:lstStyle/>
                    <a:p>
                      <a:pPr algn="ctr"/>
                      <a:r>
                        <a:rPr lang="nl-BE" smtClean="0"/>
                        <a:t>-0.016</a:t>
                      </a:r>
                    </a:p>
                    <a:p>
                      <a:pPr algn="ctr"/>
                      <a:r>
                        <a:rPr lang="nl-BE" smtClean="0"/>
                        <a:t>(0.022)</a:t>
                      </a:r>
                      <a:endParaRPr lang="en-US"/>
                    </a:p>
                  </a:txBody>
                  <a:tcPr/>
                </a:tc>
              </a:tr>
            </a:tbl>
          </a:graphicData>
        </a:graphic>
      </p:graphicFrame>
      <p:sp>
        <p:nvSpPr>
          <p:cNvPr id="7" name="TextBox 6"/>
          <p:cNvSpPr txBox="1"/>
          <p:nvPr/>
        </p:nvSpPr>
        <p:spPr>
          <a:xfrm>
            <a:off x="172375" y="5517232"/>
            <a:ext cx="8687058" cy="646331"/>
          </a:xfrm>
          <a:prstGeom prst="rect">
            <a:avLst/>
          </a:prstGeom>
          <a:noFill/>
        </p:spPr>
        <p:txBody>
          <a:bodyPr wrap="none" rtlCol="0">
            <a:spAutoFit/>
          </a:bodyPr>
          <a:lstStyle/>
          <a:p>
            <a:r>
              <a:rPr lang="nl-BE" smtClean="0"/>
              <a:t>Controls: household size, education, education squared, gender, age, age squared,</a:t>
            </a:r>
          </a:p>
          <a:p>
            <a:r>
              <a:rPr lang="nl-BE" smtClean="0"/>
              <a:t>marital status, religious, urban, ethnic minority, time, </a:t>
            </a:r>
            <a:r>
              <a:rPr lang="nl-BE" i="1" smtClean="0"/>
              <a:t>country</a:t>
            </a:r>
            <a:r>
              <a:rPr lang="nl-BE" smtClean="0"/>
              <a:t>. </a:t>
            </a:r>
            <a:endParaRPr lang="en-US"/>
          </a:p>
        </p:txBody>
      </p:sp>
    </p:spTree>
    <p:extLst>
      <p:ext uri="{BB962C8B-B14F-4D97-AF65-F5344CB8AC3E}">
        <p14:creationId xmlns:p14="http://schemas.microsoft.com/office/powerpoint/2010/main" val="7753522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BE" smtClean="0"/>
              <a:t>Income, equivalent income, happiness (2010)</a:t>
            </a:r>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65461857"/>
              </p:ext>
            </p:extLst>
          </p:nvPr>
        </p:nvGraphicFramePr>
        <p:xfrm>
          <a:off x="539750" y="1844824"/>
          <a:ext cx="8334376" cy="3230880"/>
        </p:xfrm>
        <a:graphic>
          <a:graphicData uri="http://schemas.openxmlformats.org/drawingml/2006/table">
            <a:tbl>
              <a:tblPr firstRow="1" bandRow="1">
                <a:tableStyleId>{5C22544A-7EE6-4342-B048-85BDC9FD1C3A}</a:tableStyleId>
              </a:tblPr>
              <a:tblGrid>
                <a:gridCol w="2083594"/>
                <a:gridCol w="1041797"/>
                <a:gridCol w="1041797"/>
                <a:gridCol w="1041797"/>
                <a:gridCol w="1041797"/>
                <a:gridCol w="1041797"/>
                <a:gridCol w="1041797"/>
              </a:tblGrid>
              <a:tr h="144631">
                <a:tc>
                  <a:txBody>
                    <a:bodyPr/>
                    <a:lstStyle/>
                    <a:p>
                      <a:endParaRPr lang="en-US"/>
                    </a:p>
                  </a:txBody>
                  <a:tcPr/>
                </a:tc>
                <a:tc gridSpan="2">
                  <a:txBody>
                    <a:bodyPr/>
                    <a:lstStyle/>
                    <a:p>
                      <a:r>
                        <a:rPr lang="nl-BE" smtClean="0"/>
                        <a:t>Income</a:t>
                      </a:r>
                      <a:endParaRPr lang="en-US"/>
                    </a:p>
                  </a:txBody>
                  <a:tcPr/>
                </a:tc>
                <a:tc hMerge="1">
                  <a:txBody>
                    <a:bodyPr/>
                    <a:lstStyle/>
                    <a:p>
                      <a:endParaRPr lang="en-US"/>
                    </a:p>
                  </a:txBody>
                  <a:tcPr/>
                </a:tc>
                <a:tc gridSpan="2">
                  <a:txBody>
                    <a:bodyPr/>
                    <a:lstStyle/>
                    <a:p>
                      <a:r>
                        <a:rPr lang="nl-BE" smtClean="0"/>
                        <a:t>Equivalent</a:t>
                      </a:r>
                      <a:r>
                        <a:rPr lang="nl-BE" baseline="0" smtClean="0"/>
                        <a:t> income</a:t>
                      </a:r>
                      <a:endParaRPr lang="en-US"/>
                    </a:p>
                  </a:txBody>
                  <a:tcPr/>
                </a:tc>
                <a:tc hMerge="1">
                  <a:txBody>
                    <a:bodyPr/>
                    <a:lstStyle/>
                    <a:p>
                      <a:endParaRPr lang="en-US"/>
                    </a:p>
                  </a:txBody>
                  <a:tcPr/>
                </a:tc>
                <a:tc gridSpan="2">
                  <a:txBody>
                    <a:bodyPr/>
                    <a:lstStyle/>
                    <a:p>
                      <a:r>
                        <a:rPr lang="nl-BE" smtClean="0"/>
                        <a:t>Happiness</a:t>
                      </a:r>
                      <a:endParaRPr lang="en-US"/>
                    </a:p>
                  </a:txBody>
                  <a:tcPr/>
                </a:tc>
                <a:tc hMerge="1">
                  <a:txBody>
                    <a:bodyPr/>
                    <a:lstStyle/>
                    <a:p>
                      <a:endParaRPr lang="en-US"/>
                    </a:p>
                  </a:txBody>
                  <a:tcPr/>
                </a:tc>
              </a:tr>
              <a:tr h="144631">
                <a:tc>
                  <a:txBody>
                    <a:bodyPr/>
                    <a:lstStyle/>
                    <a:p>
                      <a:endParaRPr lang="en-US"/>
                    </a:p>
                  </a:txBody>
                  <a:tcPr/>
                </a:tc>
                <a:tc gridSpan="2">
                  <a:txBody>
                    <a:bodyPr/>
                    <a:lstStyle/>
                    <a:p>
                      <a:pPr algn="ctr"/>
                      <a:r>
                        <a:rPr lang="nl-BE" smtClean="0"/>
                        <a:t>(NO, CH)</a:t>
                      </a:r>
                      <a:endParaRPr lang="en-US"/>
                    </a:p>
                  </a:txBody>
                  <a:tcPr/>
                </a:tc>
                <a:tc hMerge="1">
                  <a:txBody>
                    <a:bodyPr/>
                    <a:lstStyle/>
                    <a:p>
                      <a:endParaRPr lang="en-US"/>
                    </a:p>
                  </a:txBody>
                  <a:tcPr/>
                </a:tc>
                <a:tc gridSpan="2">
                  <a:txBody>
                    <a:bodyPr/>
                    <a:lstStyle/>
                    <a:p>
                      <a:pPr algn="ctr"/>
                      <a:r>
                        <a:rPr lang="nl-BE" smtClean="0"/>
                        <a:t>(NO, CH)</a:t>
                      </a:r>
                      <a:endParaRPr lang="en-US"/>
                    </a:p>
                  </a:txBody>
                  <a:tcPr/>
                </a:tc>
                <a:tc hMerge="1">
                  <a:txBody>
                    <a:bodyPr/>
                    <a:lstStyle/>
                    <a:p>
                      <a:endParaRPr lang="en-US"/>
                    </a:p>
                  </a:txBody>
                  <a:tcPr/>
                </a:tc>
                <a:tc gridSpan="2">
                  <a:txBody>
                    <a:bodyPr/>
                    <a:lstStyle/>
                    <a:p>
                      <a:pPr algn="ctr"/>
                      <a:r>
                        <a:rPr lang="nl-BE" smtClean="0"/>
                        <a:t>(DK, CH)</a:t>
                      </a:r>
                      <a:endParaRPr lang="en-US"/>
                    </a:p>
                  </a:txBody>
                  <a:tcPr/>
                </a:tc>
                <a:tc hMerge="1">
                  <a:txBody>
                    <a:bodyPr/>
                    <a:lstStyle/>
                    <a:p>
                      <a:endParaRPr lang="en-US"/>
                    </a:p>
                  </a:txBody>
                  <a:tcPr/>
                </a:tc>
              </a:tr>
              <a:tr h="370840">
                <a:tc>
                  <a:txBody>
                    <a:bodyPr/>
                    <a:lstStyle/>
                    <a:p>
                      <a:r>
                        <a:rPr lang="nl-BE" smtClean="0"/>
                        <a:t>DE</a:t>
                      </a:r>
                      <a:endParaRPr lang="en-US"/>
                    </a:p>
                  </a:txBody>
                  <a:tcPr/>
                </a:tc>
                <a:tc>
                  <a:txBody>
                    <a:bodyPr/>
                    <a:lstStyle/>
                    <a:p>
                      <a:pPr algn="r"/>
                      <a:r>
                        <a:rPr lang="nl-BE" smtClean="0"/>
                        <a:t>28986</a:t>
                      </a:r>
                      <a:endParaRPr lang="en-US"/>
                    </a:p>
                  </a:txBody>
                  <a:tcPr/>
                </a:tc>
                <a:tc>
                  <a:txBody>
                    <a:bodyPr/>
                    <a:lstStyle/>
                    <a:p>
                      <a:r>
                        <a:rPr lang="nl-BE" smtClean="0">
                          <a:solidFill>
                            <a:srgbClr val="FF0000"/>
                          </a:solidFill>
                        </a:rPr>
                        <a:t>(6)</a:t>
                      </a:r>
                      <a:endParaRPr lang="en-US">
                        <a:solidFill>
                          <a:srgbClr val="FF0000"/>
                        </a:solidFill>
                      </a:endParaRPr>
                    </a:p>
                  </a:txBody>
                  <a:tcPr/>
                </a:tc>
                <a:tc>
                  <a:txBody>
                    <a:bodyPr/>
                    <a:lstStyle/>
                    <a:p>
                      <a:pPr algn="r"/>
                      <a:r>
                        <a:rPr lang="nl-BE" smtClean="0"/>
                        <a:t>3188</a:t>
                      </a:r>
                      <a:endParaRPr lang="en-US"/>
                    </a:p>
                  </a:txBody>
                  <a:tcPr/>
                </a:tc>
                <a:tc>
                  <a:txBody>
                    <a:bodyPr/>
                    <a:lstStyle/>
                    <a:p>
                      <a:r>
                        <a:rPr lang="nl-BE" smtClean="0">
                          <a:solidFill>
                            <a:srgbClr val="FF0000"/>
                          </a:solidFill>
                        </a:rPr>
                        <a:t>(10)</a:t>
                      </a:r>
                      <a:endParaRPr lang="en-US">
                        <a:solidFill>
                          <a:srgbClr val="FF0000"/>
                        </a:solidFill>
                      </a:endParaRPr>
                    </a:p>
                  </a:txBody>
                  <a:tcPr/>
                </a:tc>
                <a:tc>
                  <a:txBody>
                    <a:bodyPr/>
                    <a:lstStyle/>
                    <a:p>
                      <a:pPr algn="r"/>
                      <a:r>
                        <a:rPr lang="nl-BE" smtClean="0"/>
                        <a:t>7.26</a:t>
                      </a:r>
                      <a:endParaRPr lang="en-US"/>
                    </a:p>
                  </a:txBody>
                  <a:tcPr/>
                </a:tc>
                <a:tc>
                  <a:txBody>
                    <a:bodyPr/>
                    <a:lstStyle/>
                    <a:p>
                      <a:r>
                        <a:rPr lang="nl-BE" smtClean="0">
                          <a:solidFill>
                            <a:srgbClr val="FF0000"/>
                          </a:solidFill>
                        </a:rPr>
                        <a:t>(9)</a:t>
                      </a:r>
                      <a:endParaRPr lang="en-US">
                        <a:solidFill>
                          <a:srgbClr val="FF0000"/>
                        </a:solidFill>
                      </a:endParaRPr>
                    </a:p>
                  </a:txBody>
                  <a:tcPr/>
                </a:tc>
              </a:tr>
              <a:tr h="370840">
                <a:tc>
                  <a:txBody>
                    <a:bodyPr/>
                    <a:lstStyle/>
                    <a:p>
                      <a:r>
                        <a:rPr lang="nl-BE" smtClean="0"/>
                        <a:t>DK</a:t>
                      </a:r>
                      <a:endParaRPr lang="en-US"/>
                    </a:p>
                  </a:txBody>
                  <a:tcPr/>
                </a:tc>
                <a:tc>
                  <a:txBody>
                    <a:bodyPr/>
                    <a:lstStyle/>
                    <a:p>
                      <a:pPr algn="r"/>
                      <a:r>
                        <a:rPr lang="nl-BE" smtClean="0"/>
                        <a:t>28162</a:t>
                      </a:r>
                      <a:endParaRPr lang="en-US"/>
                    </a:p>
                  </a:txBody>
                  <a:tcPr/>
                </a:tc>
                <a:tc>
                  <a:txBody>
                    <a:bodyPr/>
                    <a:lstStyle/>
                    <a:p>
                      <a:r>
                        <a:rPr lang="nl-BE" smtClean="0">
                          <a:solidFill>
                            <a:srgbClr val="FF0000"/>
                          </a:solidFill>
                        </a:rPr>
                        <a:t>(7)</a:t>
                      </a:r>
                      <a:endParaRPr lang="en-US">
                        <a:solidFill>
                          <a:srgbClr val="FF0000"/>
                        </a:solidFill>
                      </a:endParaRPr>
                    </a:p>
                  </a:txBody>
                  <a:tcPr/>
                </a:tc>
                <a:tc>
                  <a:txBody>
                    <a:bodyPr/>
                    <a:lstStyle/>
                    <a:p>
                      <a:pPr algn="r"/>
                      <a:r>
                        <a:rPr lang="nl-BE" smtClean="0"/>
                        <a:t>6938</a:t>
                      </a:r>
                      <a:endParaRPr lang="en-US"/>
                    </a:p>
                  </a:txBody>
                  <a:tcPr/>
                </a:tc>
                <a:tc>
                  <a:txBody>
                    <a:bodyPr/>
                    <a:lstStyle/>
                    <a:p>
                      <a:r>
                        <a:rPr lang="nl-BE" smtClean="0">
                          <a:solidFill>
                            <a:srgbClr val="FF0000"/>
                          </a:solidFill>
                        </a:rPr>
                        <a:t>(4)</a:t>
                      </a:r>
                      <a:endParaRPr lang="en-US">
                        <a:solidFill>
                          <a:srgbClr val="FF0000"/>
                        </a:solidFill>
                      </a:endParaRPr>
                    </a:p>
                  </a:txBody>
                  <a:tcPr/>
                </a:tc>
                <a:tc>
                  <a:txBody>
                    <a:bodyPr/>
                    <a:lstStyle/>
                    <a:p>
                      <a:pPr algn="r"/>
                      <a:r>
                        <a:rPr lang="nl-BE" smtClean="0"/>
                        <a:t>8.35</a:t>
                      </a:r>
                      <a:endParaRPr lang="en-US"/>
                    </a:p>
                  </a:txBody>
                  <a:tcPr/>
                </a:tc>
                <a:tc>
                  <a:txBody>
                    <a:bodyPr/>
                    <a:lstStyle/>
                    <a:p>
                      <a:r>
                        <a:rPr lang="nl-BE" smtClean="0">
                          <a:solidFill>
                            <a:srgbClr val="FF0000"/>
                          </a:solidFill>
                        </a:rPr>
                        <a:t>(1)</a:t>
                      </a:r>
                      <a:endParaRPr lang="en-US">
                        <a:solidFill>
                          <a:srgbClr val="FF0000"/>
                        </a:solidFill>
                      </a:endParaRPr>
                    </a:p>
                  </a:txBody>
                  <a:tcPr/>
                </a:tc>
              </a:tr>
              <a:tr h="370840">
                <a:tc>
                  <a:txBody>
                    <a:bodyPr/>
                    <a:lstStyle/>
                    <a:p>
                      <a:r>
                        <a:rPr lang="nl-BE" smtClean="0"/>
                        <a:t>FR</a:t>
                      </a:r>
                      <a:endParaRPr lang="en-US"/>
                    </a:p>
                  </a:txBody>
                  <a:tcPr/>
                </a:tc>
                <a:tc>
                  <a:txBody>
                    <a:bodyPr/>
                    <a:lstStyle/>
                    <a:p>
                      <a:pPr algn="r"/>
                      <a:r>
                        <a:rPr lang="nl-BE" smtClean="0"/>
                        <a:t>25779 </a:t>
                      </a:r>
                      <a:endParaRPr lang="en-US"/>
                    </a:p>
                  </a:txBody>
                  <a:tcPr/>
                </a:tc>
                <a:tc>
                  <a:txBody>
                    <a:bodyPr/>
                    <a:lstStyle/>
                    <a:p>
                      <a:r>
                        <a:rPr lang="nl-BE" smtClean="0">
                          <a:solidFill>
                            <a:srgbClr val="FF0000"/>
                          </a:solidFill>
                        </a:rPr>
                        <a:t>(10)</a:t>
                      </a:r>
                      <a:endParaRPr lang="en-US">
                        <a:solidFill>
                          <a:srgbClr val="FF0000"/>
                        </a:solidFill>
                      </a:endParaRPr>
                    </a:p>
                  </a:txBody>
                  <a:tcPr/>
                </a:tc>
                <a:tc>
                  <a:txBody>
                    <a:bodyPr/>
                    <a:lstStyle/>
                    <a:p>
                      <a:pPr algn="r"/>
                      <a:r>
                        <a:rPr lang="nl-BE" smtClean="0"/>
                        <a:t>3529</a:t>
                      </a:r>
                      <a:endParaRPr lang="en-US"/>
                    </a:p>
                  </a:txBody>
                  <a:tcPr/>
                </a:tc>
                <a:tc>
                  <a:txBody>
                    <a:bodyPr/>
                    <a:lstStyle/>
                    <a:p>
                      <a:r>
                        <a:rPr lang="nl-BE" smtClean="0">
                          <a:solidFill>
                            <a:srgbClr val="FF0000"/>
                          </a:solidFill>
                        </a:rPr>
                        <a:t>(9)</a:t>
                      </a:r>
                      <a:endParaRPr lang="en-US">
                        <a:solidFill>
                          <a:srgbClr val="FF0000"/>
                        </a:solidFill>
                      </a:endParaRPr>
                    </a:p>
                  </a:txBody>
                  <a:tcPr/>
                </a:tc>
                <a:tc>
                  <a:txBody>
                    <a:bodyPr/>
                    <a:lstStyle/>
                    <a:p>
                      <a:pPr algn="r"/>
                      <a:r>
                        <a:rPr lang="nl-BE" smtClean="0"/>
                        <a:t>6.34</a:t>
                      </a:r>
                      <a:endParaRPr lang="en-US"/>
                    </a:p>
                  </a:txBody>
                  <a:tcPr/>
                </a:tc>
                <a:tc>
                  <a:txBody>
                    <a:bodyPr/>
                    <a:lstStyle/>
                    <a:p>
                      <a:r>
                        <a:rPr lang="nl-BE" smtClean="0">
                          <a:solidFill>
                            <a:srgbClr val="FF0000"/>
                          </a:solidFill>
                        </a:rPr>
                        <a:t>(15)</a:t>
                      </a:r>
                      <a:endParaRPr lang="en-US">
                        <a:solidFill>
                          <a:srgbClr val="FF0000"/>
                        </a:solidFill>
                      </a:endParaRPr>
                    </a:p>
                  </a:txBody>
                  <a:tcPr/>
                </a:tc>
              </a:tr>
              <a:tr h="370840">
                <a:tc>
                  <a:txBody>
                    <a:bodyPr/>
                    <a:lstStyle/>
                    <a:p>
                      <a:r>
                        <a:rPr lang="nl-BE" smtClean="0"/>
                        <a:t>ES</a:t>
                      </a:r>
                      <a:endParaRPr lang="en-US"/>
                    </a:p>
                  </a:txBody>
                  <a:tcPr/>
                </a:tc>
                <a:tc>
                  <a:txBody>
                    <a:bodyPr/>
                    <a:lstStyle/>
                    <a:p>
                      <a:pPr algn="r"/>
                      <a:r>
                        <a:rPr lang="nl-BE" smtClean="0"/>
                        <a:t>22282</a:t>
                      </a:r>
                      <a:endParaRPr lang="en-US"/>
                    </a:p>
                  </a:txBody>
                  <a:tcPr/>
                </a:tc>
                <a:tc>
                  <a:txBody>
                    <a:bodyPr/>
                    <a:lstStyle/>
                    <a:p>
                      <a:r>
                        <a:rPr lang="nl-BE" smtClean="0">
                          <a:solidFill>
                            <a:srgbClr val="FF0000"/>
                          </a:solidFill>
                        </a:rPr>
                        <a:t>(11)</a:t>
                      </a:r>
                      <a:endParaRPr lang="en-US">
                        <a:solidFill>
                          <a:srgbClr val="FF0000"/>
                        </a:solidFill>
                      </a:endParaRPr>
                    </a:p>
                  </a:txBody>
                  <a:tcPr/>
                </a:tc>
                <a:tc>
                  <a:txBody>
                    <a:bodyPr/>
                    <a:lstStyle/>
                    <a:p>
                      <a:pPr algn="r"/>
                      <a:r>
                        <a:rPr lang="nl-BE" smtClean="0"/>
                        <a:t>3182</a:t>
                      </a:r>
                      <a:endParaRPr lang="en-US"/>
                    </a:p>
                  </a:txBody>
                  <a:tcPr/>
                </a:tc>
                <a:tc>
                  <a:txBody>
                    <a:bodyPr/>
                    <a:lstStyle/>
                    <a:p>
                      <a:r>
                        <a:rPr lang="nl-BE" smtClean="0">
                          <a:solidFill>
                            <a:srgbClr val="FF0000"/>
                          </a:solidFill>
                        </a:rPr>
                        <a:t>(11)</a:t>
                      </a:r>
                      <a:endParaRPr lang="en-US">
                        <a:solidFill>
                          <a:srgbClr val="FF0000"/>
                        </a:solidFill>
                      </a:endParaRPr>
                    </a:p>
                  </a:txBody>
                  <a:tcPr/>
                </a:tc>
                <a:tc>
                  <a:txBody>
                    <a:bodyPr/>
                    <a:lstStyle/>
                    <a:p>
                      <a:pPr algn="r"/>
                      <a:r>
                        <a:rPr lang="nl-BE" smtClean="0"/>
                        <a:t>7.30</a:t>
                      </a:r>
                      <a:endParaRPr lang="en-US"/>
                    </a:p>
                  </a:txBody>
                  <a:tcPr/>
                </a:tc>
                <a:tc>
                  <a:txBody>
                    <a:bodyPr/>
                    <a:lstStyle/>
                    <a:p>
                      <a:r>
                        <a:rPr lang="nl-BE" smtClean="0">
                          <a:solidFill>
                            <a:srgbClr val="FF0000"/>
                          </a:solidFill>
                        </a:rPr>
                        <a:t>(8)</a:t>
                      </a:r>
                      <a:endParaRPr lang="en-US">
                        <a:solidFill>
                          <a:srgbClr val="FF0000"/>
                        </a:solidFill>
                      </a:endParaRPr>
                    </a:p>
                  </a:txBody>
                  <a:tcPr/>
                </a:tc>
              </a:tr>
              <a:tr h="370840">
                <a:tc>
                  <a:txBody>
                    <a:bodyPr/>
                    <a:lstStyle/>
                    <a:p>
                      <a:r>
                        <a:rPr lang="nl-BE" smtClean="0"/>
                        <a:t>GR</a:t>
                      </a:r>
                      <a:endParaRPr lang="en-US"/>
                    </a:p>
                  </a:txBody>
                  <a:tcPr/>
                </a:tc>
                <a:tc>
                  <a:txBody>
                    <a:bodyPr/>
                    <a:lstStyle/>
                    <a:p>
                      <a:pPr algn="r"/>
                      <a:r>
                        <a:rPr lang="nl-BE" smtClean="0"/>
                        <a:t>19388</a:t>
                      </a:r>
                      <a:endParaRPr lang="en-US"/>
                    </a:p>
                  </a:txBody>
                  <a:tcPr/>
                </a:tc>
                <a:tc>
                  <a:txBody>
                    <a:bodyPr/>
                    <a:lstStyle/>
                    <a:p>
                      <a:r>
                        <a:rPr lang="nl-BE" smtClean="0">
                          <a:solidFill>
                            <a:srgbClr val="FF0000"/>
                          </a:solidFill>
                        </a:rPr>
                        <a:t>(13)</a:t>
                      </a:r>
                      <a:endParaRPr lang="en-US">
                        <a:solidFill>
                          <a:srgbClr val="FF0000"/>
                        </a:solidFill>
                      </a:endParaRPr>
                    </a:p>
                  </a:txBody>
                  <a:tcPr/>
                </a:tc>
                <a:tc>
                  <a:txBody>
                    <a:bodyPr/>
                    <a:lstStyle/>
                    <a:p>
                      <a:pPr algn="r"/>
                      <a:r>
                        <a:rPr lang="nl-BE" smtClean="0"/>
                        <a:t>2564</a:t>
                      </a:r>
                      <a:endParaRPr lang="en-US"/>
                    </a:p>
                  </a:txBody>
                  <a:tcPr/>
                </a:tc>
                <a:tc>
                  <a:txBody>
                    <a:bodyPr/>
                    <a:lstStyle/>
                    <a:p>
                      <a:r>
                        <a:rPr lang="nl-BE" smtClean="0">
                          <a:solidFill>
                            <a:srgbClr val="FF0000"/>
                          </a:solidFill>
                        </a:rPr>
                        <a:t>(13)</a:t>
                      </a:r>
                      <a:endParaRPr lang="en-US">
                        <a:solidFill>
                          <a:srgbClr val="FF0000"/>
                        </a:solidFill>
                      </a:endParaRPr>
                    </a:p>
                  </a:txBody>
                  <a:tcPr/>
                </a:tc>
                <a:tc>
                  <a:txBody>
                    <a:bodyPr/>
                    <a:lstStyle/>
                    <a:p>
                      <a:pPr algn="r"/>
                      <a:r>
                        <a:rPr lang="nl-BE" smtClean="0"/>
                        <a:t>5.71</a:t>
                      </a:r>
                      <a:endParaRPr lang="en-US"/>
                    </a:p>
                  </a:txBody>
                  <a:tcPr/>
                </a:tc>
                <a:tc>
                  <a:txBody>
                    <a:bodyPr/>
                    <a:lstStyle/>
                    <a:p>
                      <a:r>
                        <a:rPr lang="nl-BE" smtClean="0">
                          <a:solidFill>
                            <a:srgbClr val="FF0000"/>
                          </a:solidFill>
                        </a:rPr>
                        <a:t>(17)</a:t>
                      </a:r>
                      <a:endParaRPr lang="en-US">
                        <a:solidFill>
                          <a:srgbClr val="FF0000"/>
                        </a:solidFill>
                      </a:endParaRPr>
                    </a:p>
                  </a:txBody>
                  <a:tcPr/>
                </a:tc>
              </a:tr>
              <a:tr h="370840">
                <a:tc>
                  <a:txBody>
                    <a:bodyPr/>
                    <a:lstStyle/>
                    <a:p>
                      <a:endParaRPr lang="en-US"/>
                    </a:p>
                  </a:txBody>
                  <a:tcPr/>
                </a:tc>
                <a:tc gridSpan="2">
                  <a:txBody>
                    <a:bodyPr/>
                    <a:lstStyle/>
                    <a:p>
                      <a:pPr algn="ctr"/>
                      <a:r>
                        <a:rPr lang="nl-BE" smtClean="0"/>
                        <a:t>(RU, EE)</a:t>
                      </a:r>
                      <a:endParaRPr lang="en-US"/>
                    </a:p>
                  </a:txBody>
                  <a:tcPr/>
                </a:tc>
                <a:tc hMerge="1">
                  <a:txBody>
                    <a:bodyPr/>
                    <a:lstStyle/>
                    <a:p>
                      <a:endParaRPr lang="en-US">
                        <a:solidFill>
                          <a:srgbClr val="FF0000"/>
                        </a:solidFill>
                      </a:endParaRPr>
                    </a:p>
                  </a:txBody>
                  <a:tcPr/>
                </a:tc>
                <a:tc gridSpan="2">
                  <a:txBody>
                    <a:bodyPr/>
                    <a:lstStyle/>
                    <a:p>
                      <a:pPr algn="ctr"/>
                      <a:r>
                        <a:rPr lang="nl-BE" smtClean="0"/>
                        <a:t>(RU,</a:t>
                      </a:r>
                      <a:r>
                        <a:rPr lang="nl-BE" baseline="0" smtClean="0"/>
                        <a:t> HU)</a:t>
                      </a:r>
                      <a:endParaRPr lang="en-US"/>
                    </a:p>
                  </a:txBody>
                  <a:tcPr/>
                </a:tc>
                <a:tc hMerge="1">
                  <a:txBody>
                    <a:bodyPr/>
                    <a:lstStyle/>
                    <a:p>
                      <a:endParaRPr lang="en-US">
                        <a:solidFill>
                          <a:srgbClr val="FF0000"/>
                        </a:solidFill>
                      </a:endParaRPr>
                    </a:p>
                  </a:txBody>
                  <a:tcPr/>
                </a:tc>
                <a:tc gridSpan="2">
                  <a:txBody>
                    <a:bodyPr/>
                    <a:lstStyle/>
                    <a:p>
                      <a:pPr algn="ctr"/>
                      <a:r>
                        <a:rPr lang="nl-BE" smtClean="0"/>
                        <a:t>(GR, RU)</a:t>
                      </a:r>
                      <a:endParaRPr lang="en-US"/>
                    </a:p>
                  </a:txBody>
                  <a:tcPr/>
                </a:tc>
                <a:tc hMerge="1">
                  <a:txBody>
                    <a:bodyPr/>
                    <a:lstStyle/>
                    <a:p>
                      <a:endParaRPr lang="en-US">
                        <a:solidFill>
                          <a:srgbClr val="FF0000"/>
                        </a:solidFill>
                      </a:endParaRPr>
                    </a:p>
                  </a:txBody>
                  <a:tcPr/>
                </a:tc>
              </a:tr>
            </a:tbl>
          </a:graphicData>
        </a:graphic>
      </p:graphicFrame>
    </p:spTree>
    <p:extLst>
      <p:ext uri="{BB962C8B-B14F-4D97-AF65-F5344CB8AC3E}">
        <p14:creationId xmlns:p14="http://schemas.microsoft.com/office/powerpoint/2010/main" val="9571002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BE" smtClean="0"/>
              <a:t>From income to equivalent income (2010)</a:t>
            </a:r>
            <a:endParaRPr lang="en-US"/>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735686341"/>
              </p:ext>
            </p:extLst>
          </p:nvPr>
        </p:nvGraphicFramePr>
        <p:xfrm>
          <a:off x="504206" y="1844824"/>
          <a:ext cx="8244258" cy="3510280"/>
        </p:xfrm>
        <a:graphic>
          <a:graphicData uri="http://schemas.openxmlformats.org/drawingml/2006/table">
            <a:tbl>
              <a:tblPr firstRow="1" bandRow="1">
                <a:tableStyleId>{5C22544A-7EE6-4342-B048-85BDC9FD1C3A}</a:tableStyleId>
              </a:tblPr>
              <a:tblGrid>
                <a:gridCol w="634361"/>
                <a:gridCol w="697129"/>
                <a:gridCol w="1651863"/>
                <a:gridCol w="1084441"/>
                <a:gridCol w="1440160"/>
                <a:gridCol w="1368152"/>
                <a:gridCol w="1368152"/>
              </a:tblGrid>
              <a:tr h="370840">
                <a:tc gridSpan="2">
                  <a:txBody>
                    <a:bodyPr/>
                    <a:lstStyle/>
                    <a:p>
                      <a:endParaRPr lang="en-US"/>
                    </a:p>
                  </a:txBody>
                  <a:tcPr/>
                </a:tc>
                <a:tc hMerge="1">
                  <a:txBody>
                    <a:bodyPr/>
                    <a:lstStyle/>
                    <a:p>
                      <a:endParaRPr lang="en-US"/>
                    </a:p>
                  </a:txBody>
                  <a:tcPr/>
                </a:tc>
                <a:tc>
                  <a:txBody>
                    <a:bodyPr/>
                    <a:lstStyle/>
                    <a:p>
                      <a:pPr algn="ctr"/>
                      <a:r>
                        <a:rPr lang="nl-BE" smtClean="0"/>
                        <a:t>from income</a:t>
                      </a:r>
                      <a:r>
                        <a:rPr lang="nl-BE" baseline="0" smtClean="0"/>
                        <a:t> to equivalent income</a:t>
                      </a:r>
                      <a:endParaRPr lang="en-US"/>
                    </a:p>
                  </a:txBody>
                  <a:tcPr>
                    <a:lnR w="57150" cap="flat" cmpd="sng" algn="ctr">
                      <a:solidFill>
                        <a:schemeClr val="tx1"/>
                      </a:solidFill>
                      <a:prstDash val="solid"/>
                      <a:round/>
                      <a:headEnd type="none" w="med" len="med"/>
                      <a:tailEnd type="none" w="med" len="med"/>
                    </a:lnR>
                  </a:tcPr>
                </a:tc>
                <a:tc>
                  <a:txBody>
                    <a:bodyPr/>
                    <a:lstStyle/>
                    <a:p>
                      <a:pPr algn="ctr"/>
                      <a:r>
                        <a:rPr lang="nl-BE" smtClean="0"/>
                        <a:t>health</a:t>
                      </a:r>
                      <a:endParaRPr lang="en-US"/>
                    </a:p>
                  </a:txBody>
                  <a:tcPr>
                    <a:lnL w="57150" cap="flat" cmpd="sng" algn="ctr">
                      <a:solidFill>
                        <a:schemeClr val="tx1"/>
                      </a:solidFill>
                      <a:prstDash val="solid"/>
                      <a:round/>
                      <a:headEnd type="none" w="med" len="med"/>
                      <a:tailEnd type="none" w="med" len="med"/>
                    </a:lnL>
                  </a:tcPr>
                </a:tc>
                <a:tc>
                  <a:txBody>
                    <a:bodyPr/>
                    <a:lstStyle/>
                    <a:p>
                      <a:pPr algn="ctr"/>
                      <a:r>
                        <a:rPr lang="nl-BE" smtClean="0"/>
                        <a:t>unemploy-ment</a:t>
                      </a:r>
                      <a:endParaRPr lang="en-US"/>
                    </a:p>
                  </a:txBody>
                  <a:tcPr/>
                </a:tc>
                <a:tc>
                  <a:txBody>
                    <a:bodyPr/>
                    <a:lstStyle/>
                    <a:p>
                      <a:pPr algn="ctr"/>
                      <a:r>
                        <a:rPr lang="nl-BE" smtClean="0"/>
                        <a:t>social</a:t>
                      </a:r>
                      <a:r>
                        <a:rPr lang="nl-BE" baseline="0" smtClean="0"/>
                        <a:t> in-</a:t>
                      </a:r>
                    </a:p>
                    <a:p>
                      <a:pPr algn="ctr"/>
                      <a:r>
                        <a:rPr lang="nl-BE" baseline="0" smtClean="0"/>
                        <a:t>teractions</a:t>
                      </a:r>
                      <a:endParaRPr lang="en-US"/>
                    </a:p>
                  </a:txBody>
                  <a:tcPr/>
                </a:tc>
                <a:tc>
                  <a:txBody>
                    <a:bodyPr/>
                    <a:lstStyle/>
                    <a:p>
                      <a:pPr algn="ctr"/>
                      <a:r>
                        <a:rPr lang="nl-BE" smtClean="0"/>
                        <a:t>safety</a:t>
                      </a:r>
                      <a:endParaRPr lang="en-US"/>
                    </a:p>
                  </a:txBody>
                  <a:tcPr/>
                </a:tc>
              </a:tr>
              <a:tr h="370840">
                <a:tc gridSpan="2">
                  <a:txBody>
                    <a:bodyPr/>
                    <a:lstStyle/>
                    <a:p>
                      <a:endParaRPr lang="en-US"/>
                    </a:p>
                  </a:txBody>
                  <a:tcPr/>
                </a:tc>
                <a:tc hMerge="1">
                  <a:txBody>
                    <a:bodyPr/>
                    <a:lstStyle/>
                    <a:p>
                      <a:endParaRPr lang="en-US"/>
                    </a:p>
                  </a:txBody>
                  <a:tcPr/>
                </a:tc>
                <a:tc>
                  <a:txBody>
                    <a:bodyPr/>
                    <a:lstStyle/>
                    <a:p>
                      <a:pPr algn="ctr"/>
                      <a:r>
                        <a:rPr lang="nl-BE" smtClean="0"/>
                        <a:t>(DK, NO, SE)</a:t>
                      </a:r>
                      <a:endParaRPr lang="en-US"/>
                    </a:p>
                  </a:txBody>
                  <a:tcPr>
                    <a:lnR w="57150" cap="flat" cmpd="sng" algn="ctr">
                      <a:solidFill>
                        <a:schemeClr val="tx1"/>
                      </a:solidFill>
                      <a:prstDash val="solid"/>
                      <a:round/>
                      <a:headEnd type="none" w="med" len="med"/>
                      <a:tailEnd type="none" w="med" len="med"/>
                    </a:lnR>
                  </a:tcPr>
                </a:tc>
                <a:tc>
                  <a:txBody>
                    <a:bodyPr/>
                    <a:lstStyle/>
                    <a:p>
                      <a:pPr algn="ctr"/>
                      <a:endParaRPr lang="en-US"/>
                    </a:p>
                  </a:txBody>
                  <a:tcPr>
                    <a:lnL w="57150" cap="flat" cmpd="sng" algn="ctr">
                      <a:solidFill>
                        <a:schemeClr val="tx1"/>
                      </a:solidFill>
                      <a:prstDash val="solid"/>
                      <a:round/>
                      <a:headEnd type="none" w="med" len="med"/>
                      <a:tailEnd type="none" w="med" len="med"/>
                    </a:lnL>
                  </a:tcPr>
                </a:tc>
                <a:tc>
                  <a:txBody>
                    <a:bodyPr/>
                    <a:lstStyle/>
                    <a:p>
                      <a:pPr algn="ctr"/>
                      <a:endParaRPr lang="en-US"/>
                    </a:p>
                  </a:txBody>
                  <a:tcPr/>
                </a:tc>
                <a:tc>
                  <a:txBody>
                    <a:bodyPr/>
                    <a:lstStyle/>
                    <a:p>
                      <a:pPr algn="ctr"/>
                      <a:endParaRPr lang="en-US"/>
                    </a:p>
                  </a:txBody>
                  <a:tcPr/>
                </a:tc>
                <a:tc>
                  <a:txBody>
                    <a:bodyPr/>
                    <a:lstStyle/>
                    <a:p>
                      <a:pPr algn="ctr"/>
                      <a:endParaRPr lang="en-US"/>
                    </a:p>
                  </a:txBody>
                  <a:tcPr/>
                </a:tc>
              </a:tr>
              <a:tr h="370840">
                <a:tc>
                  <a:txBody>
                    <a:bodyPr/>
                    <a:lstStyle/>
                    <a:p>
                      <a:r>
                        <a:rPr lang="nl-BE" smtClean="0"/>
                        <a:t>DK</a:t>
                      </a:r>
                      <a:endParaRPr lang="en-US"/>
                    </a:p>
                  </a:txBody>
                  <a:tcPr/>
                </a:tc>
                <a:tc>
                  <a:txBody>
                    <a:bodyPr/>
                    <a:lstStyle/>
                    <a:p>
                      <a:r>
                        <a:rPr lang="nl-BE" smtClean="0">
                          <a:solidFill>
                            <a:srgbClr val="FF0000"/>
                          </a:solidFill>
                        </a:rPr>
                        <a:t>(1)</a:t>
                      </a:r>
                      <a:endParaRPr lang="en-US">
                        <a:solidFill>
                          <a:srgbClr val="FF0000"/>
                        </a:solidFill>
                      </a:endParaRPr>
                    </a:p>
                  </a:txBody>
                  <a:tcPr/>
                </a:tc>
                <a:tc>
                  <a:txBody>
                    <a:bodyPr/>
                    <a:lstStyle/>
                    <a:p>
                      <a:pPr algn="ctr"/>
                      <a:r>
                        <a:rPr lang="nl-BE" i="1" smtClean="0"/>
                        <a:t>-75%</a:t>
                      </a:r>
                      <a:endParaRPr lang="en-US" i="1"/>
                    </a:p>
                  </a:txBody>
                  <a:tcPr>
                    <a:lnR w="57150" cap="flat" cmpd="sng" algn="ctr">
                      <a:solidFill>
                        <a:schemeClr val="tx1"/>
                      </a:solidFill>
                      <a:prstDash val="solid"/>
                      <a:round/>
                      <a:headEnd type="none" w="med" len="med"/>
                      <a:tailEnd type="none" w="med" len="med"/>
                    </a:lnR>
                  </a:tcPr>
                </a:tc>
                <a:tc>
                  <a:txBody>
                    <a:bodyPr/>
                    <a:lstStyle/>
                    <a:p>
                      <a:pPr algn="ctr"/>
                      <a:r>
                        <a:rPr lang="nl-BE" smtClean="0"/>
                        <a:t>-52%</a:t>
                      </a:r>
                      <a:endParaRPr lang="en-US"/>
                    </a:p>
                  </a:txBody>
                  <a:tcPr>
                    <a:lnL w="57150" cap="flat" cmpd="sng" algn="ctr">
                      <a:solidFill>
                        <a:schemeClr val="tx1"/>
                      </a:solidFill>
                      <a:prstDash val="solid"/>
                      <a:round/>
                      <a:headEnd type="none" w="med" len="med"/>
                      <a:tailEnd type="none" w="med" len="med"/>
                    </a:lnL>
                  </a:tcPr>
                </a:tc>
                <a:tc>
                  <a:txBody>
                    <a:bodyPr/>
                    <a:lstStyle/>
                    <a:p>
                      <a:pPr algn="ctr"/>
                      <a:r>
                        <a:rPr lang="nl-BE" smtClean="0"/>
                        <a:t>-3%</a:t>
                      </a:r>
                      <a:endParaRPr lang="en-US"/>
                    </a:p>
                  </a:txBody>
                  <a:tcPr/>
                </a:tc>
                <a:tc>
                  <a:txBody>
                    <a:bodyPr/>
                    <a:lstStyle/>
                    <a:p>
                      <a:pPr algn="ctr"/>
                      <a:r>
                        <a:rPr lang="nl-BE" smtClean="0"/>
                        <a:t>-38%</a:t>
                      </a:r>
                      <a:endParaRPr lang="en-US"/>
                    </a:p>
                  </a:txBody>
                  <a:tcPr/>
                </a:tc>
                <a:tc>
                  <a:txBody>
                    <a:bodyPr/>
                    <a:lstStyle/>
                    <a:p>
                      <a:pPr algn="ctr"/>
                      <a:r>
                        <a:rPr lang="nl-BE" smtClean="0"/>
                        <a:t>-20%</a:t>
                      </a:r>
                      <a:endParaRPr lang="en-US"/>
                    </a:p>
                  </a:txBody>
                  <a:tcPr/>
                </a:tc>
              </a:tr>
              <a:tr h="370840">
                <a:tc>
                  <a:txBody>
                    <a:bodyPr/>
                    <a:lstStyle/>
                    <a:p>
                      <a:r>
                        <a:rPr lang="nl-BE" smtClean="0"/>
                        <a:t>ES</a:t>
                      </a:r>
                      <a:endParaRPr lang="en-US"/>
                    </a:p>
                  </a:txBody>
                  <a:tcPr/>
                </a:tc>
                <a:tc>
                  <a:txBody>
                    <a:bodyPr/>
                    <a:lstStyle/>
                    <a:p>
                      <a:r>
                        <a:rPr lang="nl-BE" smtClean="0">
                          <a:solidFill>
                            <a:srgbClr val="FF0000"/>
                          </a:solidFill>
                        </a:rPr>
                        <a:t>(7)</a:t>
                      </a:r>
                      <a:endParaRPr lang="en-US">
                        <a:solidFill>
                          <a:srgbClr val="FF0000"/>
                        </a:solidFill>
                      </a:endParaRPr>
                    </a:p>
                  </a:txBody>
                  <a:tcPr/>
                </a:tc>
                <a:tc>
                  <a:txBody>
                    <a:bodyPr/>
                    <a:lstStyle/>
                    <a:p>
                      <a:pPr algn="ctr"/>
                      <a:r>
                        <a:rPr lang="nl-BE" i="1" smtClean="0"/>
                        <a:t>-86%</a:t>
                      </a:r>
                      <a:endParaRPr lang="en-US" i="1"/>
                    </a:p>
                  </a:txBody>
                  <a:tcPr>
                    <a:lnR w="57150" cap="flat" cmpd="sng" algn="ctr">
                      <a:solidFill>
                        <a:schemeClr val="tx1"/>
                      </a:solidFill>
                      <a:prstDash val="solid"/>
                      <a:round/>
                      <a:headEnd type="none" w="med" len="med"/>
                      <a:tailEnd type="none" w="med" len="med"/>
                    </a:lnR>
                  </a:tcPr>
                </a:tc>
                <a:tc>
                  <a:txBody>
                    <a:bodyPr/>
                    <a:lstStyle/>
                    <a:p>
                      <a:pPr algn="ctr"/>
                      <a:r>
                        <a:rPr lang="nl-BE" smtClean="0"/>
                        <a:t>-67%</a:t>
                      </a:r>
                      <a:endParaRPr lang="en-US"/>
                    </a:p>
                  </a:txBody>
                  <a:tcPr>
                    <a:lnL w="57150" cap="flat" cmpd="sng" algn="ctr">
                      <a:solidFill>
                        <a:schemeClr val="tx1"/>
                      </a:solidFill>
                      <a:prstDash val="solid"/>
                      <a:round/>
                      <a:headEnd type="none" w="med" len="med"/>
                      <a:tailEnd type="none" w="med" len="med"/>
                    </a:lnL>
                  </a:tcPr>
                </a:tc>
                <a:tc>
                  <a:txBody>
                    <a:bodyPr/>
                    <a:lstStyle/>
                    <a:p>
                      <a:pPr algn="ctr"/>
                      <a:r>
                        <a:rPr lang="nl-BE" smtClean="0"/>
                        <a:t>-6%</a:t>
                      </a:r>
                      <a:endParaRPr lang="en-US"/>
                    </a:p>
                  </a:txBody>
                  <a:tcPr/>
                </a:tc>
                <a:tc>
                  <a:txBody>
                    <a:bodyPr/>
                    <a:lstStyle/>
                    <a:p>
                      <a:pPr algn="ctr"/>
                      <a:r>
                        <a:rPr lang="nl-BE" smtClean="0"/>
                        <a:t>-39%</a:t>
                      </a:r>
                      <a:endParaRPr lang="en-US"/>
                    </a:p>
                  </a:txBody>
                  <a:tcPr/>
                </a:tc>
                <a:tc>
                  <a:txBody>
                    <a:bodyPr/>
                    <a:lstStyle/>
                    <a:p>
                      <a:pPr algn="ctr"/>
                      <a:r>
                        <a:rPr lang="nl-BE" smtClean="0"/>
                        <a:t>-31%</a:t>
                      </a:r>
                      <a:endParaRPr lang="en-US"/>
                    </a:p>
                  </a:txBody>
                  <a:tcPr/>
                </a:tc>
              </a:tr>
              <a:tr h="370840">
                <a:tc>
                  <a:txBody>
                    <a:bodyPr/>
                    <a:lstStyle/>
                    <a:p>
                      <a:r>
                        <a:rPr lang="nl-BE" smtClean="0"/>
                        <a:t>FR</a:t>
                      </a:r>
                      <a:endParaRPr lang="en-US"/>
                    </a:p>
                  </a:txBody>
                  <a:tcPr/>
                </a:tc>
                <a:tc>
                  <a:txBody>
                    <a:bodyPr/>
                    <a:lstStyle/>
                    <a:p>
                      <a:r>
                        <a:rPr lang="nl-BE" smtClean="0">
                          <a:solidFill>
                            <a:srgbClr val="FF0000"/>
                          </a:solidFill>
                        </a:rPr>
                        <a:t>(9)</a:t>
                      </a:r>
                      <a:endParaRPr lang="en-US">
                        <a:solidFill>
                          <a:srgbClr val="FF0000"/>
                        </a:solidFill>
                      </a:endParaRPr>
                    </a:p>
                  </a:txBody>
                  <a:tcPr/>
                </a:tc>
                <a:tc>
                  <a:txBody>
                    <a:bodyPr/>
                    <a:lstStyle/>
                    <a:p>
                      <a:pPr algn="ctr"/>
                      <a:r>
                        <a:rPr lang="nl-BE" i="1" smtClean="0"/>
                        <a:t>-86%</a:t>
                      </a:r>
                      <a:endParaRPr lang="en-US" i="1"/>
                    </a:p>
                  </a:txBody>
                  <a:tcPr>
                    <a:lnR w="57150" cap="flat" cmpd="sng" algn="ctr">
                      <a:solidFill>
                        <a:schemeClr val="tx1"/>
                      </a:solidFill>
                      <a:prstDash val="solid"/>
                      <a:round/>
                      <a:headEnd type="none" w="med" len="med"/>
                      <a:tailEnd type="none" w="med" len="med"/>
                    </a:lnR>
                  </a:tcPr>
                </a:tc>
                <a:tc>
                  <a:txBody>
                    <a:bodyPr/>
                    <a:lstStyle/>
                    <a:p>
                      <a:pPr algn="ctr"/>
                      <a:r>
                        <a:rPr lang="nl-BE" smtClean="0"/>
                        <a:t>-67%</a:t>
                      </a:r>
                      <a:endParaRPr lang="en-US"/>
                    </a:p>
                  </a:txBody>
                  <a:tcPr>
                    <a:lnL w="57150" cap="flat" cmpd="sng" algn="ctr">
                      <a:solidFill>
                        <a:schemeClr val="tx1"/>
                      </a:solidFill>
                      <a:prstDash val="solid"/>
                      <a:round/>
                      <a:headEnd type="none" w="med" len="med"/>
                      <a:tailEnd type="none" w="med" len="med"/>
                    </a:lnL>
                  </a:tcPr>
                </a:tc>
                <a:tc>
                  <a:txBody>
                    <a:bodyPr/>
                    <a:lstStyle/>
                    <a:p>
                      <a:pPr algn="ctr"/>
                      <a:r>
                        <a:rPr lang="nl-BE" smtClean="0"/>
                        <a:t>-3%</a:t>
                      </a:r>
                      <a:endParaRPr lang="en-US"/>
                    </a:p>
                  </a:txBody>
                  <a:tcPr/>
                </a:tc>
                <a:tc>
                  <a:txBody>
                    <a:bodyPr/>
                    <a:lstStyle/>
                    <a:p>
                      <a:pPr algn="ctr"/>
                      <a:r>
                        <a:rPr lang="nl-BE" smtClean="0"/>
                        <a:t>-44%</a:t>
                      </a:r>
                      <a:endParaRPr lang="en-US"/>
                    </a:p>
                  </a:txBody>
                  <a:tcPr/>
                </a:tc>
                <a:tc>
                  <a:txBody>
                    <a:bodyPr/>
                    <a:lstStyle/>
                    <a:p>
                      <a:pPr algn="ctr"/>
                      <a:r>
                        <a:rPr lang="nl-BE" smtClean="0"/>
                        <a:t>-29%</a:t>
                      </a:r>
                      <a:endParaRPr lang="en-US"/>
                    </a:p>
                  </a:txBody>
                  <a:tcPr/>
                </a:tc>
              </a:tr>
              <a:tr h="370840">
                <a:tc>
                  <a:txBody>
                    <a:bodyPr/>
                    <a:lstStyle/>
                    <a:p>
                      <a:r>
                        <a:rPr lang="nl-BE" smtClean="0"/>
                        <a:t>GR</a:t>
                      </a:r>
                      <a:endParaRPr lang="en-US"/>
                    </a:p>
                  </a:txBody>
                  <a:tcPr/>
                </a:tc>
                <a:tc>
                  <a:txBody>
                    <a:bodyPr/>
                    <a:lstStyle/>
                    <a:p>
                      <a:r>
                        <a:rPr lang="nl-BE" smtClean="0">
                          <a:solidFill>
                            <a:srgbClr val="FF0000"/>
                          </a:solidFill>
                        </a:rPr>
                        <a:t>(11)</a:t>
                      </a:r>
                      <a:endParaRPr lang="en-US">
                        <a:solidFill>
                          <a:srgbClr val="FF0000"/>
                        </a:solidFill>
                      </a:endParaRPr>
                    </a:p>
                  </a:txBody>
                  <a:tcPr/>
                </a:tc>
                <a:tc>
                  <a:txBody>
                    <a:bodyPr/>
                    <a:lstStyle/>
                    <a:p>
                      <a:pPr algn="ctr"/>
                      <a:r>
                        <a:rPr lang="nl-BE" i="1" smtClean="0"/>
                        <a:t>-87%</a:t>
                      </a:r>
                      <a:endParaRPr lang="en-US" i="1"/>
                    </a:p>
                  </a:txBody>
                  <a:tcPr>
                    <a:lnR w="57150" cap="flat" cmpd="sng" algn="ctr">
                      <a:solidFill>
                        <a:schemeClr val="tx1"/>
                      </a:solidFill>
                      <a:prstDash val="solid"/>
                      <a:round/>
                      <a:headEnd type="none" w="med" len="med"/>
                      <a:tailEnd type="none" w="med" len="med"/>
                    </a:lnR>
                  </a:tcPr>
                </a:tc>
                <a:tc>
                  <a:txBody>
                    <a:bodyPr/>
                    <a:lstStyle/>
                    <a:p>
                      <a:pPr algn="ctr"/>
                      <a:r>
                        <a:rPr lang="nl-BE" smtClean="0"/>
                        <a:t>-45%</a:t>
                      </a:r>
                      <a:endParaRPr lang="en-US"/>
                    </a:p>
                  </a:txBody>
                  <a:tcPr>
                    <a:lnL w="57150" cap="flat" cmpd="sng" algn="ctr">
                      <a:solidFill>
                        <a:schemeClr val="tx1"/>
                      </a:solidFill>
                      <a:prstDash val="solid"/>
                      <a:round/>
                      <a:headEnd type="none" w="med" len="med"/>
                      <a:tailEnd type="none" w="med" len="med"/>
                    </a:lnL>
                  </a:tcPr>
                </a:tc>
                <a:tc>
                  <a:txBody>
                    <a:bodyPr/>
                    <a:lstStyle/>
                    <a:p>
                      <a:pPr algn="ctr"/>
                      <a:r>
                        <a:rPr lang="nl-BE" smtClean="0"/>
                        <a:t>-5%</a:t>
                      </a:r>
                      <a:endParaRPr lang="en-US"/>
                    </a:p>
                  </a:txBody>
                  <a:tcPr/>
                </a:tc>
                <a:tc>
                  <a:txBody>
                    <a:bodyPr/>
                    <a:lstStyle/>
                    <a:p>
                      <a:pPr algn="ctr"/>
                      <a:r>
                        <a:rPr lang="nl-BE" smtClean="0"/>
                        <a:t>-61%</a:t>
                      </a:r>
                      <a:endParaRPr lang="en-US"/>
                    </a:p>
                  </a:txBody>
                  <a:tcPr/>
                </a:tc>
                <a:tc>
                  <a:txBody>
                    <a:bodyPr/>
                    <a:lstStyle/>
                    <a:p>
                      <a:pPr algn="ctr"/>
                      <a:r>
                        <a:rPr lang="nl-BE" smtClean="0"/>
                        <a:t>-44%</a:t>
                      </a:r>
                      <a:endParaRPr lang="en-US"/>
                    </a:p>
                  </a:txBody>
                  <a:tcPr/>
                </a:tc>
              </a:tr>
              <a:tr h="370840">
                <a:tc>
                  <a:txBody>
                    <a:bodyPr/>
                    <a:lstStyle/>
                    <a:p>
                      <a:r>
                        <a:rPr lang="nl-BE" smtClean="0"/>
                        <a:t>DE</a:t>
                      </a:r>
                      <a:endParaRPr lang="en-US"/>
                    </a:p>
                  </a:txBody>
                  <a:tcPr/>
                </a:tc>
                <a:tc>
                  <a:txBody>
                    <a:bodyPr/>
                    <a:lstStyle/>
                    <a:p>
                      <a:r>
                        <a:rPr lang="nl-BE" smtClean="0">
                          <a:solidFill>
                            <a:srgbClr val="FF0000"/>
                          </a:solidFill>
                        </a:rPr>
                        <a:t>(13)</a:t>
                      </a:r>
                      <a:endParaRPr lang="en-US">
                        <a:solidFill>
                          <a:srgbClr val="FF0000"/>
                        </a:solidFill>
                      </a:endParaRPr>
                    </a:p>
                  </a:txBody>
                  <a:tcPr/>
                </a:tc>
                <a:tc>
                  <a:txBody>
                    <a:bodyPr/>
                    <a:lstStyle/>
                    <a:p>
                      <a:pPr algn="ctr"/>
                      <a:r>
                        <a:rPr lang="nl-BE" i="1" smtClean="0"/>
                        <a:t>-89%</a:t>
                      </a:r>
                      <a:endParaRPr lang="en-US" i="1"/>
                    </a:p>
                  </a:txBody>
                  <a:tcPr>
                    <a:lnR w="57150" cap="flat" cmpd="sng" algn="ctr">
                      <a:solidFill>
                        <a:schemeClr val="tx1"/>
                      </a:solidFill>
                      <a:prstDash val="solid"/>
                      <a:round/>
                      <a:headEnd type="none" w="med" len="med"/>
                      <a:tailEnd type="none" w="med" len="med"/>
                    </a:lnR>
                  </a:tcPr>
                </a:tc>
                <a:tc>
                  <a:txBody>
                    <a:bodyPr/>
                    <a:lstStyle/>
                    <a:p>
                      <a:pPr algn="ctr"/>
                      <a:r>
                        <a:rPr lang="nl-BE" smtClean="0"/>
                        <a:t>-73%</a:t>
                      </a:r>
                      <a:endParaRPr lang="en-US"/>
                    </a:p>
                  </a:txBody>
                  <a:tcPr>
                    <a:lnL w="57150" cap="flat" cmpd="sng" algn="ctr">
                      <a:solidFill>
                        <a:schemeClr val="tx1"/>
                      </a:solidFill>
                      <a:prstDash val="solid"/>
                      <a:round/>
                      <a:headEnd type="none" w="med" len="med"/>
                      <a:tailEnd type="none" w="med" len="med"/>
                    </a:lnL>
                  </a:tcPr>
                </a:tc>
                <a:tc>
                  <a:txBody>
                    <a:bodyPr/>
                    <a:lstStyle/>
                    <a:p>
                      <a:pPr algn="ctr"/>
                      <a:r>
                        <a:rPr lang="nl-BE" smtClean="0"/>
                        <a:t>-1%</a:t>
                      </a:r>
                      <a:endParaRPr lang="en-US"/>
                    </a:p>
                  </a:txBody>
                  <a:tcPr/>
                </a:tc>
                <a:tc>
                  <a:txBody>
                    <a:bodyPr/>
                    <a:lstStyle/>
                    <a:p>
                      <a:pPr algn="ctr"/>
                      <a:r>
                        <a:rPr lang="nl-BE" smtClean="0"/>
                        <a:t>-48%</a:t>
                      </a:r>
                      <a:endParaRPr lang="en-US"/>
                    </a:p>
                  </a:txBody>
                  <a:tcPr/>
                </a:tc>
                <a:tc>
                  <a:txBody>
                    <a:bodyPr/>
                    <a:lstStyle/>
                    <a:p>
                      <a:pPr algn="ctr"/>
                      <a:r>
                        <a:rPr lang="nl-BE" smtClean="0"/>
                        <a:t>-30%</a:t>
                      </a:r>
                      <a:endParaRPr lang="en-US"/>
                    </a:p>
                  </a:txBody>
                  <a:tcPr/>
                </a:tc>
              </a:tr>
              <a:tr h="370840">
                <a:tc>
                  <a:txBody>
                    <a:bodyPr/>
                    <a:lstStyle/>
                    <a:p>
                      <a:endParaRPr lang="en-US"/>
                    </a:p>
                  </a:txBody>
                  <a:tcPr/>
                </a:tc>
                <a:tc>
                  <a:txBody>
                    <a:bodyPr/>
                    <a:lstStyle/>
                    <a:p>
                      <a:endParaRPr lang="en-US"/>
                    </a:p>
                  </a:txBody>
                  <a:tcPr/>
                </a:tc>
                <a:tc>
                  <a:txBody>
                    <a:bodyPr/>
                    <a:lstStyle/>
                    <a:p>
                      <a:pPr algn="ctr"/>
                      <a:r>
                        <a:rPr lang="nl-BE" smtClean="0"/>
                        <a:t>(EE, HU, RU)</a:t>
                      </a:r>
                      <a:endParaRPr lang="en-US"/>
                    </a:p>
                  </a:txBody>
                  <a:tcPr>
                    <a:lnR w="57150" cap="flat" cmpd="sng" algn="ctr">
                      <a:solidFill>
                        <a:schemeClr val="tx1"/>
                      </a:solidFill>
                      <a:prstDash val="solid"/>
                      <a:round/>
                      <a:headEnd type="none" w="med" len="med"/>
                      <a:tailEnd type="none" w="med" len="med"/>
                    </a:lnR>
                  </a:tcPr>
                </a:tc>
                <a:tc>
                  <a:txBody>
                    <a:bodyPr/>
                    <a:lstStyle/>
                    <a:p>
                      <a:pPr algn="ctr"/>
                      <a:endParaRPr lang="en-US"/>
                    </a:p>
                  </a:txBody>
                  <a:tcPr>
                    <a:lnL w="57150" cap="flat" cmpd="sng" algn="ctr">
                      <a:solidFill>
                        <a:schemeClr val="tx1"/>
                      </a:solidFill>
                      <a:prstDash val="solid"/>
                      <a:round/>
                      <a:headEnd type="none" w="med" len="med"/>
                      <a:tailEnd type="none" w="med" len="med"/>
                    </a:lnL>
                  </a:tcPr>
                </a:tc>
                <a:tc>
                  <a:txBody>
                    <a:bodyPr/>
                    <a:lstStyle/>
                    <a:p>
                      <a:pPr algn="ctr"/>
                      <a:endParaRPr lang="en-US"/>
                    </a:p>
                  </a:txBody>
                  <a:tcPr/>
                </a:tc>
                <a:tc>
                  <a:txBody>
                    <a:bodyPr/>
                    <a:lstStyle/>
                    <a:p>
                      <a:pPr algn="ctr"/>
                      <a:endParaRPr lang="en-US"/>
                    </a:p>
                  </a:txBody>
                  <a:tcPr/>
                </a:tc>
                <a:tc>
                  <a:txBody>
                    <a:bodyPr/>
                    <a:lstStyle/>
                    <a:p>
                      <a:pPr algn="ctr"/>
                      <a:endParaRPr lang="en-US"/>
                    </a:p>
                  </a:txBody>
                  <a:tcPr/>
                </a:tc>
              </a:tr>
            </a:tbl>
          </a:graphicData>
        </a:graphic>
      </p:graphicFrame>
    </p:spTree>
    <p:extLst>
      <p:ext uri="{BB962C8B-B14F-4D97-AF65-F5344CB8AC3E}">
        <p14:creationId xmlns:p14="http://schemas.microsoft.com/office/powerpoint/2010/main" val="6880139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Inequality (2010)</a:t>
            </a:r>
            <a:endParaRPr lang="en-US"/>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56158909"/>
              </p:ext>
            </p:extLst>
          </p:nvPr>
        </p:nvGraphicFramePr>
        <p:xfrm>
          <a:off x="540000" y="1412776"/>
          <a:ext cx="8334377" cy="4348480"/>
        </p:xfrm>
        <a:graphic>
          <a:graphicData uri="http://schemas.openxmlformats.org/drawingml/2006/table">
            <a:tbl>
              <a:tblPr firstRow="1" bandRow="1">
                <a:tableStyleId>{5C22544A-7EE6-4342-B048-85BDC9FD1C3A}</a:tableStyleId>
              </a:tblPr>
              <a:tblGrid>
                <a:gridCol w="2778125"/>
                <a:gridCol w="1389063"/>
                <a:gridCol w="1389063"/>
                <a:gridCol w="1389063"/>
                <a:gridCol w="1389063"/>
              </a:tblGrid>
              <a:tr h="370840">
                <a:tc>
                  <a:txBody>
                    <a:bodyPr/>
                    <a:lstStyle/>
                    <a:p>
                      <a:pPr algn="r"/>
                      <a:endParaRPr lang="en-US" dirty="0"/>
                    </a:p>
                  </a:txBody>
                  <a:tcPr/>
                </a:tc>
                <a:tc gridSpan="2">
                  <a:txBody>
                    <a:bodyPr/>
                    <a:lstStyle/>
                    <a:p>
                      <a:r>
                        <a:rPr lang="nl-BE" smtClean="0"/>
                        <a:t>Gini</a:t>
                      </a:r>
                      <a:r>
                        <a:rPr lang="nl-BE" baseline="0" smtClean="0"/>
                        <a:t> coefficient (income)</a:t>
                      </a:r>
                      <a:endParaRPr lang="en-US"/>
                    </a:p>
                  </a:txBody>
                  <a:tcPr/>
                </a:tc>
                <a:tc hMerge="1">
                  <a:txBody>
                    <a:bodyPr/>
                    <a:lstStyle/>
                    <a:p>
                      <a:endParaRPr lang="en-US"/>
                    </a:p>
                  </a:txBody>
                  <a:tcPr/>
                </a:tc>
                <a:tc gridSpan="2">
                  <a:txBody>
                    <a:bodyPr/>
                    <a:lstStyle/>
                    <a:p>
                      <a:r>
                        <a:rPr lang="nl-BE" smtClean="0"/>
                        <a:t>Gini coefficient (equivalent income)</a:t>
                      </a:r>
                      <a:endParaRPr lang="en-US"/>
                    </a:p>
                  </a:txBody>
                  <a:tcPr/>
                </a:tc>
                <a:tc hMerge="1">
                  <a:txBody>
                    <a:bodyPr/>
                    <a:lstStyle/>
                    <a:p>
                      <a:endParaRPr lang="en-US"/>
                    </a:p>
                  </a:txBody>
                  <a:tcPr/>
                </a:tc>
              </a:tr>
              <a:tr h="370840">
                <a:tc>
                  <a:txBody>
                    <a:bodyPr/>
                    <a:lstStyle/>
                    <a:p>
                      <a:pPr algn="r"/>
                      <a:endParaRPr lang="en-US"/>
                    </a:p>
                  </a:txBody>
                  <a:tcPr/>
                </a:tc>
                <a:tc gridSpan="2">
                  <a:txBody>
                    <a:bodyPr/>
                    <a:lstStyle/>
                    <a:p>
                      <a:pPr algn="ctr"/>
                      <a:r>
                        <a:rPr lang="nl-BE" smtClean="0"/>
                        <a:t>(CZ, SE)</a:t>
                      </a:r>
                      <a:endParaRPr lang="en-US"/>
                    </a:p>
                  </a:txBody>
                  <a:tcPr/>
                </a:tc>
                <a:tc hMerge="1">
                  <a:txBody>
                    <a:bodyPr/>
                    <a:lstStyle/>
                    <a:p>
                      <a:endParaRPr lang="en-US"/>
                    </a:p>
                  </a:txBody>
                  <a:tcPr/>
                </a:tc>
                <a:tc gridSpan="2">
                  <a:txBody>
                    <a:bodyPr/>
                    <a:lstStyle/>
                    <a:p>
                      <a:pPr algn="ctr"/>
                      <a:r>
                        <a:rPr lang="nl-BE" smtClean="0"/>
                        <a:t>(NO, DK)</a:t>
                      </a:r>
                      <a:endParaRPr lang="en-US"/>
                    </a:p>
                  </a:txBody>
                  <a:tcPr/>
                </a:tc>
                <a:tc hMerge="1">
                  <a:txBody>
                    <a:bodyPr/>
                    <a:lstStyle/>
                    <a:p>
                      <a:endParaRPr lang="en-US"/>
                    </a:p>
                  </a:txBody>
                  <a:tcPr/>
                </a:tc>
              </a:tr>
              <a:tr h="370840">
                <a:tc>
                  <a:txBody>
                    <a:bodyPr/>
                    <a:lstStyle/>
                    <a:p>
                      <a:r>
                        <a:rPr lang="nl-BE" smtClean="0"/>
                        <a:t>CZ</a:t>
                      </a:r>
                      <a:endParaRPr lang="en-US"/>
                    </a:p>
                  </a:txBody>
                  <a:tcPr/>
                </a:tc>
                <a:tc>
                  <a:txBody>
                    <a:bodyPr/>
                    <a:lstStyle/>
                    <a:p>
                      <a:pPr algn="r"/>
                      <a:r>
                        <a:rPr lang="nl-BE" dirty="0" smtClean="0"/>
                        <a:t>0.27</a:t>
                      </a:r>
                      <a:endParaRPr lang="en-US" dirty="0"/>
                    </a:p>
                  </a:txBody>
                  <a:tcPr/>
                </a:tc>
                <a:tc>
                  <a:txBody>
                    <a:bodyPr/>
                    <a:lstStyle/>
                    <a:p>
                      <a:r>
                        <a:rPr lang="nl-BE" smtClean="0">
                          <a:solidFill>
                            <a:srgbClr val="FF0000"/>
                          </a:solidFill>
                        </a:rPr>
                        <a:t>(1)</a:t>
                      </a:r>
                      <a:endParaRPr lang="en-US">
                        <a:solidFill>
                          <a:srgbClr val="FF0000"/>
                        </a:solidFill>
                      </a:endParaRPr>
                    </a:p>
                  </a:txBody>
                  <a:tcPr/>
                </a:tc>
                <a:tc>
                  <a:txBody>
                    <a:bodyPr/>
                    <a:lstStyle/>
                    <a:p>
                      <a:pPr algn="r"/>
                      <a:r>
                        <a:rPr lang="nl-BE" smtClean="0"/>
                        <a:t>0.73</a:t>
                      </a:r>
                      <a:endParaRPr lang="en-US"/>
                    </a:p>
                  </a:txBody>
                  <a:tcPr/>
                </a:tc>
                <a:tc>
                  <a:txBody>
                    <a:bodyPr/>
                    <a:lstStyle/>
                    <a:p>
                      <a:r>
                        <a:rPr lang="nl-BE" smtClean="0">
                          <a:solidFill>
                            <a:srgbClr val="FF0000"/>
                          </a:solidFill>
                        </a:rPr>
                        <a:t>(10)</a:t>
                      </a:r>
                      <a:endParaRPr lang="en-US">
                        <a:solidFill>
                          <a:srgbClr val="FF0000"/>
                        </a:solidFill>
                      </a:endParaRPr>
                    </a:p>
                  </a:txBody>
                  <a:tcPr/>
                </a:tc>
              </a:tr>
              <a:tr h="370840">
                <a:tc>
                  <a:txBody>
                    <a:bodyPr/>
                    <a:lstStyle/>
                    <a:p>
                      <a:r>
                        <a:rPr lang="nl-BE" smtClean="0"/>
                        <a:t>DK</a:t>
                      </a:r>
                      <a:endParaRPr lang="en-US"/>
                    </a:p>
                  </a:txBody>
                  <a:tcPr/>
                </a:tc>
                <a:tc>
                  <a:txBody>
                    <a:bodyPr/>
                    <a:lstStyle/>
                    <a:p>
                      <a:pPr algn="r"/>
                      <a:r>
                        <a:rPr lang="nl-BE" dirty="0" smtClean="0"/>
                        <a:t>0.28</a:t>
                      </a:r>
                      <a:endParaRPr lang="en-US" dirty="0"/>
                    </a:p>
                  </a:txBody>
                  <a:tcPr/>
                </a:tc>
                <a:tc>
                  <a:txBody>
                    <a:bodyPr/>
                    <a:lstStyle/>
                    <a:p>
                      <a:r>
                        <a:rPr lang="nl-BE" dirty="0" smtClean="0">
                          <a:solidFill>
                            <a:srgbClr val="FF0000"/>
                          </a:solidFill>
                        </a:rPr>
                        <a:t>(3)</a:t>
                      </a:r>
                      <a:endParaRPr lang="en-US" dirty="0">
                        <a:solidFill>
                          <a:srgbClr val="FF0000"/>
                        </a:solidFill>
                      </a:endParaRPr>
                    </a:p>
                  </a:txBody>
                  <a:tcPr/>
                </a:tc>
                <a:tc>
                  <a:txBody>
                    <a:bodyPr/>
                    <a:lstStyle/>
                    <a:p>
                      <a:pPr algn="r"/>
                      <a:r>
                        <a:rPr lang="nl-BE" smtClean="0"/>
                        <a:t>0.65</a:t>
                      </a:r>
                      <a:endParaRPr lang="en-US"/>
                    </a:p>
                  </a:txBody>
                  <a:tcPr/>
                </a:tc>
                <a:tc>
                  <a:txBody>
                    <a:bodyPr/>
                    <a:lstStyle/>
                    <a:p>
                      <a:r>
                        <a:rPr lang="nl-BE" smtClean="0">
                          <a:solidFill>
                            <a:srgbClr val="FF0000"/>
                          </a:solidFill>
                        </a:rPr>
                        <a:t>(2)</a:t>
                      </a:r>
                      <a:endParaRPr lang="en-US">
                        <a:solidFill>
                          <a:srgbClr val="FF0000"/>
                        </a:solidFill>
                      </a:endParaRPr>
                    </a:p>
                  </a:txBody>
                  <a:tcPr/>
                </a:tc>
              </a:tr>
              <a:tr h="370840">
                <a:tc>
                  <a:txBody>
                    <a:bodyPr/>
                    <a:lstStyle/>
                    <a:p>
                      <a:r>
                        <a:rPr lang="nl-BE" smtClean="0"/>
                        <a:t>HU</a:t>
                      </a:r>
                      <a:endParaRPr lang="en-US"/>
                    </a:p>
                  </a:txBody>
                  <a:tcPr/>
                </a:tc>
                <a:tc>
                  <a:txBody>
                    <a:bodyPr/>
                    <a:lstStyle/>
                    <a:p>
                      <a:pPr algn="r"/>
                      <a:r>
                        <a:rPr lang="nl-BE" smtClean="0"/>
                        <a:t>0.30</a:t>
                      </a:r>
                      <a:endParaRPr lang="en-US"/>
                    </a:p>
                  </a:txBody>
                  <a:tcPr/>
                </a:tc>
                <a:tc>
                  <a:txBody>
                    <a:bodyPr/>
                    <a:lstStyle/>
                    <a:p>
                      <a:r>
                        <a:rPr lang="nl-BE" dirty="0" smtClean="0">
                          <a:solidFill>
                            <a:srgbClr val="FF0000"/>
                          </a:solidFill>
                        </a:rPr>
                        <a:t>(6)</a:t>
                      </a:r>
                      <a:endParaRPr lang="en-US" dirty="0">
                        <a:solidFill>
                          <a:srgbClr val="FF0000"/>
                        </a:solidFill>
                      </a:endParaRPr>
                    </a:p>
                  </a:txBody>
                  <a:tcPr/>
                </a:tc>
                <a:tc>
                  <a:txBody>
                    <a:bodyPr/>
                    <a:lstStyle/>
                    <a:p>
                      <a:pPr algn="r"/>
                      <a:r>
                        <a:rPr lang="nl-BE" smtClean="0"/>
                        <a:t>0.77</a:t>
                      </a:r>
                      <a:endParaRPr lang="en-US" dirty="0"/>
                    </a:p>
                  </a:txBody>
                  <a:tcPr/>
                </a:tc>
                <a:tc>
                  <a:txBody>
                    <a:bodyPr/>
                    <a:lstStyle/>
                    <a:p>
                      <a:r>
                        <a:rPr lang="nl-BE" smtClean="0">
                          <a:solidFill>
                            <a:srgbClr val="FF0000"/>
                          </a:solidFill>
                        </a:rPr>
                        <a:t>(17)</a:t>
                      </a:r>
                      <a:endParaRPr lang="en-US">
                        <a:solidFill>
                          <a:srgbClr val="FF0000"/>
                        </a:solidFill>
                      </a:endParaRPr>
                    </a:p>
                  </a:txBody>
                  <a:tcPr/>
                </a:tc>
              </a:tr>
              <a:tr h="370840">
                <a:tc>
                  <a:txBody>
                    <a:bodyPr/>
                    <a:lstStyle/>
                    <a:p>
                      <a:r>
                        <a:rPr lang="nl-BE" smtClean="0"/>
                        <a:t>SI</a:t>
                      </a:r>
                      <a:endParaRPr lang="en-US"/>
                    </a:p>
                  </a:txBody>
                  <a:tcPr/>
                </a:tc>
                <a:tc>
                  <a:txBody>
                    <a:bodyPr/>
                    <a:lstStyle/>
                    <a:p>
                      <a:pPr algn="r"/>
                      <a:r>
                        <a:rPr lang="nl-BE" smtClean="0"/>
                        <a:t>0.32</a:t>
                      </a:r>
                      <a:r>
                        <a:rPr lang="nl-BE" baseline="0" smtClean="0"/>
                        <a:t> </a:t>
                      </a:r>
                      <a:endParaRPr lang="en-US"/>
                    </a:p>
                  </a:txBody>
                  <a:tcPr/>
                </a:tc>
                <a:tc>
                  <a:txBody>
                    <a:bodyPr/>
                    <a:lstStyle/>
                    <a:p>
                      <a:r>
                        <a:rPr lang="nl-BE" smtClean="0">
                          <a:solidFill>
                            <a:srgbClr val="FF0000"/>
                          </a:solidFill>
                        </a:rPr>
                        <a:t>(9)</a:t>
                      </a:r>
                      <a:endParaRPr lang="en-US">
                        <a:solidFill>
                          <a:srgbClr val="FF0000"/>
                        </a:solidFill>
                      </a:endParaRPr>
                    </a:p>
                  </a:txBody>
                  <a:tcPr/>
                </a:tc>
                <a:tc>
                  <a:txBody>
                    <a:bodyPr/>
                    <a:lstStyle/>
                    <a:p>
                      <a:pPr algn="r"/>
                      <a:r>
                        <a:rPr lang="nl-BE" dirty="0" smtClean="0"/>
                        <a:t>0.75</a:t>
                      </a:r>
                      <a:endParaRPr lang="en-US" dirty="0"/>
                    </a:p>
                  </a:txBody>
                  <a:tcPr/>
                </a:tc>
                <a:tc>
                  <a:txBody>
                    <a:bodyPr/>
                    <a:lstStyle/>
                    <a:p>
                      <a:r>
                        <a:rPr lang="nl-BE" smtClean="0">
                          <a:solidFill>
                            <a:srgbClr val="FF0000"/>
                          </a:solidFill>
                        </a:rPr>
                        <a:t>(14)</a:t>
                      </a:r>
                      <a:endParaRPr lang="en-US" dirty="0">
                        <a:solidFill>
                          <a:srgbClr val="FF0000"/>
                        </a:solidFill>
                      </a:endParaRPr>
                    </a:p>
                  </a:txBody>
                  <a:tcPr/>
                </a:tc>
              </a:tr>
              <a:tr h="370840">
                <a:tc>
                  <a:txBody>
                    <a:bodyPr/>
                    <a:lstStyle/>
                    <a:p>
                      <a:r>
                        <a:rPr lang="nl-BE" smtClean="0"/>
                        <a:t>CH</a:t>
                      </a:r>
                      <a:endParaRPr lang="en-US"/>
                    </a:p>
                  </a:txBody>
                  <a:tcPr/>
                </a:tc>
                <a:tc>
                  <a:txBody>
                    <a:bodyPr/>
                    <a:lstStyle/>
                    <a:p>
                      <a:pPr algn="r"/>
                      <a:r>
                        <a:rPr lang="nl-BE" smtClean="0"/>
                        <a:t>0.34</a:t>
                      </a:r>
                      <a:endParaRPr lang="en-US"/>
                    </a:p>
                  </a:txBody>
                  <a:tcPr/>
                </a:tc>
                <a:tc>
                  <a:txBody>
                    <a:bodyPr/>
                    <a:lstStyle/>
                    <a:p>
                      <a:r>
                        <a:rPr lang="nl-BE" smtClean="0">
                          <a:solidFill>
                            <a:srgbClr val="FF0000"/>
                          </a:solidFill>
                        </a:rPr>
                        <a:t>(14)</a:t>
                      </a:r>
                      <a:endParaRPr lang="en-US">
                        <a:solidFill>
                          <a:srgbClr val="FF0000"/>
                        </a:solidFill>
                      </a:endParaRPr>
                    </a:p>
                  </a:txBody>
                  <a:tcPr/>
                </a:tc>
                <a:tc>
                  <a:txBody>
                    <a:bodyPr/>
                    <a:lstStyle/>
                    <a:p>
                      <a:pPr algn="r"/>
                      <a:r>
                        <a:rPr lang="nl-BE" smtClean="0"/>
                        <a:t>0.66</a:t>
                      </a:r>
                      <a:endParaRPr lang="en-US"/>
                    </a:p>
                  </a:txBody>
                  <a:tcPr/>
                </a:tc>
                <a:tc>
                  <a:txBody>
                    <a:bodyPr/>
                    <a:lstStyle/>
                    <a:p>
                      <a:r>
                        <a:rPr lang="nl-BE" dirty="0" smtClean="0">
                          <a:solidFill>
                            <a:srgbClr val="FF0000"/>
                          </a:solidFill>
                        </a:rPr>
                        <a:t>(3)</a:t>
                      </a:r>
                      <a:endParaRPr lang="en-US" dirty="0">
                        <a:solidFill>
                          <a:srgbClr val="FF0000"/>
                        </a:solidFill>
                      </a:endParaRPr>
                    </a:p>
                  </a:txBody>
                  <a:tcPr/>
                </a:tc>
              </a:tr>
              <a:tr h="370840">
                <a:tc>
                  <a:txBody>
                    <a:bodyPr/>
                    <a:lstStyle/>
                    <a:p>
                      <a:r>
                        <a:rPr lang="nl-BE" smtClean="0"/>
                        <a:t>GB</a:t>
                      </a:r>
                      <a:endParaRPr lang="en-US"/>
                    </a:p>
                  </a:txBody>
                  <a:tcPr/>
                </a:tc>
                <a:tc>
                  <a:txBody>
                    <a:bodyPr/>
                    <a:lstStyle/>
                    <a:p>
                      <a:pPr algn="r"/>
                      <a:r>
                        <a:rPr lang="nl-BE" smtClean="0"/>
                        <a:t>0.36</a:t>
                      </a:r>
                      <a:endParaRPr lang="en-US"/>
                    </a:p>
                  </a:txBody>
                  <a:tcPr/>
                </a:tc>
                <a:tc>
                  <a:txBody>
                    <a:bodyPr/>
                    <a:lstStyle/>
                    <a:p>
                      <a:r>
                        <a:rPr lang="nl-BE" smtClean="0">
                          <a:solidFill>
                            <a:srgbClr val="FF0000"/>
                          </a:solidFill>
                        </a:rPr>
                        <a:t>(16)</a:t>
                      </a:r>
                      <a:endParaRPr lang="en-US">
                        <a:solidFill>
                          <a:srgbClr val="FF0000"/>
                        </a:solidFill>
                      </a:endParaRPr>
                    </a:p>
                  </a:txBody>
                  <a:tcPr/>
                </a:tc>
                <a:tc>
                  <a:txBody>
                    <a:bodyPr/>
                    <a:lstStyle/>
                    <a:p>
                      <a:pPr algn="r"/>
                      <a:r>
                        <a:rPr lang="nl-BE" smtClean="0"/>
                        <a:t>0.72</a:t>
                      </a:r>
                      <a:endParaRPr lang="en-US"/>
                    </a:p>
                  </a:txBody>
                  <a:tcPr/>
                </a:tc>
                <a:tc>
                  <a:txBody>
                    <a:bodyPr/>
                    <a:lstStyle/>
                    <a:p>
                      <a:r>
                        <a:rPr lang="nl-BE" dirty="0" smtClean="0">
                          <a:solidFill>
                            <a:srgbClr val="FF0000"/>
                          </a:solidFill>
                        </a:rPr>
                        <a:t>(9)</a:t>
                      </a:r>
                      <a:endParaRPr lang="en-US" dirty="0">
                        <a:solidFill>
                          <a:srgbClr val="FF0000"/>
                        </a:solidFill>
                      </a:endParaRPr>
                    </a:p>
                  </a:txBody>
                  <a:tcPr/>
                </a:tc>
              </a:tr>
              <a:tr h="370840">
                <a:tc>
                  <a:txBody>
                    <a:bodyPr/>
                    <a:lstStyle/>
                    <a:p>
                      <a:r>
                        <a:rPr lang="nl-BE" smtClean="0"/>
                        <a:t>GR</a:t>
                      </a:r>
                      <a:endParaRPr lang="en-US"/>
                    </a:p>
                  </a:txBody>
                  <a:tcPr/>
                </a:tc>
                <a:tc>
                  <a:txBody>
                    <a:bodyPr/>
                    <a:lstStyle/>
                    <a:p>
                      <a:pPr algn="r"/>
                      <a:r>
                        <a:rPr lang="nl-BE" smtClean="0"/>
                        <a:t>0.36</a:t>
                      </a:r>
                      <a:endParaRPr lang="en-US"/>
                    </a:p>
                  </a:txBody>
                  <a:tcPr/>
                </a:tc>
                <a:tc>
                  <a:txBody>
                    <a:bodyPr/>
                    <a:lstStyle/>
                    <a:p>
                      <a:r>
                        <a:rPr lang="nl-BE" smtClean="0">
                          <a:solidFill>
                            <a:srgbClr val="FF0000"/>
                          </a:solidFill>
                        </a:rPr>
                        <a:t>(17)</a:t>
                      </a:r>
                      <a:endParaRPr lang="en-US">
                        <a:solidFill>
                          <a:srgbClr val="FF0000"/>
                        </a:solidFill>
                      </a:endParaRPr>
                    </a:p>
                  </a:txBody>
                  <a:tcPr/>
                </a:tc>
                <a:tc>
                  <a:txBody>
                    <a:bodyPr/>
                    <a:lstStyle/>
                    <a:p>
                      <a:pPr algn="r"/>
                      <a:r>
                        <a:rPr lang="nl-BE" smtClean="0"/>
                        <a:t>0.75</a:t>
                      </a:r>
                      <a:endParaRPr lang="en-US"/>
                    </a:p>
                  </a:txBody>
                  <a:tcPr/>
                </a:tc>
                <a:tc>
                  <a:txBody>
                    <a:bodyPr/>
                    <a:lstStyle/>
                    <a:p>
                      <a:r>
                        <a:rPr lang="nl-BE" dirty="0" smtClean="0">
                          <a:solidFill>
                            <a:srgbClr val="FF0000"/>
                          </a:solidFill>
                        </a:rPr>
                        <a:t>(13)</a:t>
                      </a:r>
                      <a:endParaRPr lang="en-US" dirty="0">
                        <a:solidFill>
                          <a:srgbClr val="FF0000"/>
                        </a:solidFill>
                      </a:endParaRPr>
                    </a:p>
                  </a:txBody>
                  <a:tcPr/>
                </a:tc>
              </a:tr>
              <a:tr h="370840">
                <a:tc>
                  <a:txBody>
                    <a:bodyPr/>
                    <a:lstStyle/>
                    <a:p>
                      <a:r>
                        <a:rPr lang="nl-BE" smtClean="0"/>
                        <a:t>ES</a:t>
                      </a:r>
                      <a:endParaRPr lang="en-US"/>
                    </a:p>
                  </a:txBody>
                  <a:tcPr/>
                </a:tc>
                <a:tc>
                  <a:txBody>
                    <a:bodyPr/>
                    <a:lstStyle/>
                    <a:p>
                      <a:pPr algn="r"/>
                      <a:r>
                        <a:rPr lang="nl-BE" smtClean="0"/>
                        <a:t>0.38</a:t>
                      </a:r>
                      <a:endParaRPr lang="en-US"/>
                    </a:p>
                  </a:txBody>
                  <a:tcPr/>
                </a:tc>
                <a:tc>
                  <a:txBody>
                    <a:bodyPr/>
                    <a:lstStyle/>
                    <a:p>
                      <a:r>
                        <a:rPr lang="nl-BE" smtClean="0">
                          <a:solidFill>
                            <a:srgbClr val="FF0000"/>
                          </a:solidFill>
                        </a:rPr>
                        <a:t>(18)</a:t>
                      </a:r>
                      <a:endParaRPr lang="en-US">
                        <a:solidFill>
                          <a:srgbClr val="FF0000"/>
                        </a:solidFill>
                      </a:endParaRPr>
                    </a:p>
                  </a:txBody>
                  <a:tcPr/>
                </a:tc>
                <a:tc>
                  <a:txBody>
                    <a:bodyPr/>
                    <a:lstStyle/>
                    <a:p>
                      <a:pPr algn="r"/>
                      <a:r>
                        <a:rPr lang="nl-BE" smtClean="0"/>
                        <a:t>0.74</a:t>
                      </a:r>
                      <a:endParaRPr lang="en-US"/>
                    </a:p>
                  </a:txBody>
                  <a:tcPr/>
                </a:tc>
                <a:tc>
                  <a:txBody>
                    <a:bodyPr/>
                    <a:lstStyle/>
                    <a:p>
                      <a:r>
                        <a:rPr lang="nl-BE" dirty="0" smtClean="0">
                          <a:solidFill>
                            <a:srgbClr val="FF0000"/>
                          </a:solidFill>
                        </a:rPr>
                        <a:t>(12)</a:t>
                      </a:r>
                      <a:endParaRPr lang="en-US" dirty="0">
                        <a:solidFill>
                          <a:srgbClr val="FF0000"/>
                        </a:solidFill>
                      </a:endParaRPr>
                    </a:p>
                  </a:txBody>
                  <a:tcPr/>
                </a:tc>
              </a:tr>
              <a:tr h="370840">
                <a:tc>
                  <a:txBody>
                    <a:bodyPr/>
                    <a:lstStyle/>
                    <a:p>
                      <a:endParaRPr lang="en-US"/>
                    </a:p>
                  </a:txBody>
                  <a:tcPr/>
                </a:tc>
                <a:tc gridSpan="2">
                  <a:txBody>
                    <a:bodyPr/>
                    <a:lstStyle/>
                    <a:p>
                      <a:pPr algn="ctr"/>
                      <a:r>
                        <a:rPr lang="nl-BE" smtClean="0"/>
                        <a:t>(GR, ES)</a:t>
                      </a:r>
                      <a:endParaRPr lang="en-US"/>
                    </a:p>
                  </a:txBody>
                  <a:tcPr/>
                </a:tc>
                <a:tc hMerge="1">
                  <a:txBody>
                    <a:bodyPr/>
                    <a:lstStyle/>
                    <a:p>
                      <a:endParaRPr lang="en-US">
                        <a:solidFill>
                          <a:srgbClr val="FF0000"/>
                        </a:solidFill>
                      </a:endParaRPr>
                    </a:p>
                  </a:txBody>
                  <a:tcPr/>
                </a:tc>
                <a:tc gridSpan="2">
                  <a:txBody>
                    <a:bodyPr/>
                    <a:lstStyle/>
                    <a:p>
                      <a:pPr algn="ctr"/>
                      <a:r>
                        <a:rPr lang="nl-BE" dirty="0" smtClean="0"/>
                        <a:t>(HU, EE)</a:t>
                      </a:r>
                      <a:endParaRPr lang="en-US" dirty="0"/>
                    </a:p>
                  </a:txBody>
                  <a:tcPr/>
                </a:tc>
                <a:tc hMerge="1">
                  <a:txBody>
                    <a:bodyPr/>
                    <a:lstStyle/>
                    <a:p>
                      <a:endParaRPr lang="en-US">
                        <a:solidFill>
                          <a:srgbClr val="FF0000"/>
                        </a:solidFill>
                      </a:endParaRPr>
                    </a:p>
                  </a:txBody>
                  <a:tcPr/>
                </a:tc>
              </a:tr>
            </a:tbl>
          </a:graphicData>
        </a:graphic>
      </p:graphicFrame>
    </p:spTree>
    <p:extLst>
      <p:ext uri="{BB962C8B-B14F-4D97-AF65-F5344CB8AC3E}">
        <p14:creationId xmlns:p14="http://schemas.microsoft.com/office/powerpoint/2010/main" val="4985044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Social well-being (2010)</a:t>
            </a:r>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31996625"/>
              </p:ext>
            </p:extLst>
          </p:nvPr>
        </p:nvGraphicFramePr>
        <p:xfrm>
          <a:off x="530571" y="1412776"/>
          <a:ext cx="8334376" cy="4251960"/>
        </p:xfrm>
        <a:graphic>
          <a:graphicData uri="http://schemas.openxmlformats.org/drawingml/2006/table">
            <a:tbl>
              <a:tblPr firstRow="1" bandRow="1">
                <a:tableStyleId>{5C22544A-7EE6-4342-B048-85BDC9FD1C3A}</a:tableStyleId>
              </a:tblPr>
              <a:tblGrid>
                <a:gridCol w="2083594"/>
                <a:gridCol w="1041797"/>
                <a:gridCol w="1041797"/>
                <a:gridCol w="1041797"/>
                <a:gridCol w="1041797"/>
                <a:gridCol w="1041797"/>
                <a:gridCol w="1041797"/>
              </a:tblGrid>
              <a:tr h="370840">
                <a:tc>
                  <a:txBody>
                    <a:bodyPr/>
                    <a:lstStyle/>
                    <a:p>
                      <a:endParaRPr lang="en-US"/>
                    </a:p>
                  </a:txBody>
                  <a:tcPr/>
                </a:tc>
                <a:tc gridSpan="2">
                  <a:txBody>
                    <a:bodyPr/>
                    <a:lstStyle/>
                    <a:p>
                      <a:r>
                        <a:rPr lang="nl-BE" smtClean="0"/>
                        <a:t>Income (</a:t>
                      </a:r>
                      <a:r>
                        <a:rPr lang="nl-BE" smtClean="0">
                          <a:sym typeface="Symbol"/>
                        </a:rPr>
                        <a:t> = 0)</a:t>
                      </a:r>
                      <a:endParaRPr lang="en-US"/>
                    </a:p>
                  </a:txBody>
                  <a:tcPr/>
                </a:tc>
                <a:tc hMerge="1">
                  <a:txBody>
                    <a:bodyPr/>
                    <a:lstStyle/>
                    <a:p>
                      <a:endParaRPr lang="en-US"/>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BE" smtClean="0"/>
                        <a:t>Income</a:t>
                      </a:r>
                      <a:r>
                        <a:rPr lang="nl-BE" baseline="0" smtClean="0"/>
                        <a:t> </a:t>
                      </a:r>
                      <a:r>
                        <a:rPr lang="nl-BE" smtClean="0"/>
                        <a:t>(</a:t>
                      </a:r>
                      <a:r>
                        <a:rPr lang="nl-BE" smtClean="0">
                          <a:sym typeface="Symbol"/>
                        </a:rPr>
                        <a:t> = 5)</a:t>
                      </a:r>
                      <a:endParaRPr lang="en-US" smtClean="0"/>
                    </a:p>
                    <a:p>
                      <a:endParaRPr lang="en-US"/>
                    </a:p>
                  </a:txBody>
                  <a:tcPr/>
                </a:tc>
                <a:tc hMerge="1">
                  <a:txBody>
                    <a:bodyPr/>
                    <a:lstStyle/>
                    <a:p>
                      <a:endParaRPr lang="en-US"/>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BE" smtClean="0"/>
                        <a:t>Equivalent income</a:t>
                      </a:r>
                      <a:r>
                        <a:rPr lang="nl-BE" baseline="0" smtClean="0"/>
                        <a:t> </a:t>
                      </a:r>
                      <a:r>
                        <a:rPr lang="nl-BE" smtClean="0"/>
                        <a:t>(</a:t>
                      </a:r>
                      <a:r>
                        <a:rPr lang="nl-BE" smtClean="0">
                          <a:sym typeface="Symbol"/>
                        </a:rPr>
                        <a:t> = 5)</a:t>
                      </a:r>
                      <a:endParaRPr lang="en-US" smtClean="0"/>
                    </a:p>
                    <a:p>
                      <a:endParaRPr lang="en-US"/>
                    </a:p>
                  </a:txBody>
                  <a:tcPr/>
                </a:tc>
                <a:tc hMerge="1">
                  <a:txBody>
                    <a:bodyPr/>
                    <a:lstStyle/>
                    <a:p>
                      <a:endParaRPr lang="en-US"/>
                    </a:p>
                  </a:txBody>
                  <a:tcPr/>
                </a:tc>
              </a:tr>
              <a:tr h="370840">
                <a:tc>
                  <a:txBody>
                    <a:bodyPr/>
                    <a:lstStyle/>
                    <a:p>
                      <a:endParaRPr lang="en-US"/>
                    </a:p>
                  </a:txBody>
                  <a:tcPr/>
                </a:tc>
                <a:tc gridSpan="2">
                  <a:txBody>
                    <a:bodyPr/>
                    <a:lstStyle/>
                    <a:p>
                      <a:pPr algn="ctr"/>
                      <a:r>
                        <a:rPr lang="nl-BE" smtClean="0"/>
                        <a:t>(NO, CH)</a:t>
                      </a:r>
                      <a:endParaRPr lang="en-US"/>
                    </a:p>
                  </a:txBody>
                  <a:tcPr/>
                </a:tc>
                <a:tc hMerge="1">
                  <a:txBody>
                    <a:bodyPr/>
                    <a:lstStyle/>
                    <a:p>
                      <a:endParaRPr lang="en-US"/>
                    </a:p>
                  </a:txBody>
                  <a:tcPr/>
                </a:tc>
                <a:tc gridSpan="2">
                  <a:txBody>
                    <a:bodyPr/>
                    <a:lstStyle/>
                    <a:p>
                      <a:pPr algn="ctr"/>
                      <a:r>
                        <a:rPr lang="nl-BE" smtClean="0"/>
                        <a:t>(NO, SE)</a:t>
                      </a:r>
                      <a:endParaRPr lang="en-US"/>
                    </a:p>
                  </a:txBody>
                  <a:tcPr/>
                </a:tc>
                <a:tc hMerge="1">
                  <a:txBody>
                    <a:bodyPr/>
                    <a:lstStyle/>
                    <a:p>
                      <a:endParaRPr lang="en-US"/>
                    </a:p>
                  </a:txBody>
                  <a:tcPr/>
                </a:tc>
                <a:tc gridSpan="2">
                  <a:txBody>
                    <a:bodyPr/>
                    <a:lstStyle/>
                    <a:p>
                      <a:pPr algn="ctr"/>
                      <a:r>
                        <a:rPr lang="nl-BE" smtClean="0"/>
                        <a:t>(NO,</a:t>
                      </a:r>
                      <a:r>
                        <a:rPr lang="nl-BE" baseline="0" smtClean="0"/>
                        <a:t> CH)</a:t>
                      </a:r>
                      <a:endParaRPr lang="en-US"/>
                    </a:p>
                  </a:txBody>
                  <a:tcPr/>
                </a:tc>
                <a:tc hMerge="1">
                  <a:txBody>
                    <a:bodyPr/>
                    <a:lstStyle/>
                    <a:p>
                      <a:endParaRPr lang="en-US"/>
                    </a:p>
                  </a:txBody>
                  <a:tcPr/>
                </a:tc>
              </a:tr>
              <a:tr h="370840">
                <a:tc>
                  <a:txBody>
                    <a:bodyPr/>
                    <a:lstStyle/>
                    <a:p>
                      <a:r>
                        <a:rPr lang="nl-BE" smtClean="0"/>
                        <a:t>GB</a:t>
                      </a:r>
                      <a:endParaRPr lang="en-US"/>
                    </a:p>
                  </a:txBody>
                  <a:tcPr/>
                </a:tc>
                <a:tc>
                  <a:txBody>
                    <a:bodyPr/>
                    <a:lstStyle/>
                    <a:p>
                      <a:pPr algn="r"/>
                      <a:r>
                        <a:rPr lang="nl-BE" smtClean="0"/>
                        <a:t>29794</a:t>
                      </a:r>
                      <a:endParaRPr lang="en-US"/>
                    </a:p>
                  </a:txBody>
                  <a:tcPr/>
                </a:tc>
                <a:tc>
                  <a:txBody>
                    <a:bodyPr/>
                    <a:lstStyle/>
                    <a:p>
                      <a:r>
                        <a:rPr lang="nl-BE" smtClean="0">
                          <a:solidFill>
                            <a:srgbClr val="FF0000"/>
                          </a:solidFill>
                        </a:rPr>
                        <a:t>(5)</a:t>
                      </a:r>
                      <a:endParaRPr lang="en-US">
                        <a:solidFill>
                          <a:srgbClr val="FF0000"/>
                        </a:solidFill>
                      </a:endParaRPr>
                    </a:p>
                  </a:txBody>
                  <a:tcPr/>
                </a:tc>
                <a:tc>
                  <a:txBody>
                    <a:bodyPr/>
                    <a:lstStyle/>
                    <a:p>
                      <a:pPr algn="r"/>
                      <a:r>
                        <a:rPr lang="nl-BE" smtClean="0"/>
                        <a:t>11262</a:t>
                      </a:r>
                      <a:endParaRPr lang="en-US"/>
                    </a:p>
                  </a:txBody>
                  <a:tcPr/>
                </a:tc>
                <a:tc>
                  <a:txBody>
                    <a:bodyPr/>
                    <a:lstStyle/>
                    <a:p>
                      <a:r>
                        <a:rPr lang="nl-BE" smtClean="0">
                          <a:solidFill>
                            <a:srgbClr val="FF0000"/>
                          </a:solidFill>
                        </a:rPr>
                        <a:t>(9)</a:t>
                      </a:r>
                      <a:endParaRPr lang="en-US">
                        <a:solidFill>
                          <a:srgbClr val="FF0000"/>
                        </a:solidFill>
                      </a:endParaRPr>
                    </a:p>
                  </a:txBody>
                  <a:tcPr/>
                </a:tc>
                <a:tc>
                  <a:txBody>
                    <a:bodyPr/>
                    <a:lstStyle/>
                    <a:p>
                      <a:pPr algn="r"/>
                      <a:r>
                        <a:rPr lang="nl-BE" smtClean="0"/>
                        <a:t>282</a:t>
                      </a:r>
                      <a:endParaRPr lang="en-US"/>
                    </a:p>
                  </a:txBody>
                  <a:tcPr/>
                </a:tc>
                <a:tc>
                  <a:txBody>
                    <a:bodyPr/>
                    <a:lstStyle/>
                    <a:p>
                      <a:r>
                        <a:rPr lang="nl-BE" smtClean="0">
                          <a:solidFill>
                            <a:srgbClr val="FF0000"/>
                          </a:solidFill>
                        </a:rPr>
                        <a:t>(7)</a:t>
                      </a:r>
                      <a:endParaRPr lang="en-US">
                        <a:solidFill>
                          <a:srgbClr val="FF0000"/>
                        </a:solidFill>
                      </a:endParaRPr>
                    </a:p>
                  </a:txBody>
                  <a:tcPr/>
                </a:tc>
              </a:tr>
              <a:tr h="370840">
                <a:tc>
                  <a:txBody>
                    <a:bodyPr/>
                    <a:lstStyle/>
                    <a:p>
                      <a:r>
                        <a:rPr lang="nl-BE" smtClean="0"/>
                        <a:t>DE</a:t>
                      </a:r>
                      <a:endParaRPr lang="en-US"/>
                    </a:p>
                  </a:txBody>
                  <a:tcPr/>
                </a:tc>
                <a:tc>
                  <a:txBody>
                    <a:bodyPr/>
                    <a:lstStyle/>
                    <a:p>
                      <a:pPr algn="r"/>
                      <a:r>
                        <a:rPr lang="nl-BE" smtClean="0"/>
                        <a:t>28986</a:t>
                      </a:r>
                      <a:endParaRPr lang="en-US"/>
                    </a:p>
                  </a:txBody>
                  <a:tcPr/>
                </a:tc>
                <a:tc>
                  <a:txBody>
                    <a:bodyPr/>
                    <a:lstStyle/>
                    <a:p>
                      <a:r>
                        <a:rPr lang="nl-BE" smtClean="0">
                          <a:solidFill>
                            <a:srgbClr val="FF0000"/>
                          </a:solidFill>
                        </a:rPr>
                        <a:t>(6)</a:t>
                      </a:r>
                      <a:endParaRPr lang="en-US">
                        <a:solidFill>
                          <a:srgbClr val="FF0000"/>
                        </a:solidFill>
                      </a:endParaRPr>
                    </a:p>
                  </a:txBody>
                  <a:tcPr/>
                </a:tc>
                <a:tc>
                  <a:txBody>
                    <a:bodyPr/>
                    <a:lstStyle/>
                    <a:p>
                      <a:pPr algn="r"/>
                      <a:r>
                        <a:rPr lang="nl-BE" smtClean="0"/>
                        <a:t>12754</a:t>
                      </a:r>
                      <a:endParaRPr lang="en-US"/>
                    </a:p>
                  </a:txBody>
                  <a:tcPr/>
                </a:tc>
                <a:tc>
                  <a:txBody>
                    <a:bodyPr/>
                    <a:lstStyle/>
                    <a:p>
                      <a:r>
                        <a:rPr lang="nl-BE" smtClean="0">
                          <a:solidFill>
                            <a:srgbClr val="FF0000"/>
                          </a:solidFill>
                        </a:rPr>
                        <a:t>(7)</a:t>
                      </a:r>
                      <a:endParaRPr lang="en-US">
                        <a:solidFill>
                          <a:srgbClr val="FF0000"/>
                        </a:solidFill>
                      </a:endParaRPr>
                    </a:p>
                  </a:txBody>
                  <a:tcPr/>
                </a:tc>
                <a:tc>
                  <a:txBody>
                    <a:bodyPr/>
                    <a:lstStyle/>
                    <a:p>
                      <a:pPr algn="r"/>
                      <a:r>
                        <a:rPr lang="nl-BE" smtClean="0"/>
                        <a:t>175</a:t>
                      </a:r>
                      <a:endParaRPr lang="en-US"/>
                    </a:p>
                  </a:txBody>
                  <a:tcPr/>
                </a:tc>
                <a:tc>
                  <a:txBody>
                    <a:bodyPr/>
                    <a:lstStyle/>
                    <a:p>
                      <a:r>
                        <a:rPr lang="nl-BE" smtClean="0">
                          <a:solidFill>
                            <a:srgbClr val="FF0000"/>
                          </a:solidFill>
                        </a:rPr>
                        <a:t>(10)</a:t>
                      </a:r>
                      <a:endParaRPr lang="en-US">
                        <a:solidFill>
                          <a:srgbClr val="FF0000"/>
                        </a:solidFill>
                      </a:endParaRPr>
                    </a:p>
                  </a:txBody>
                  <a:tcPr/>
                </a:tc>
              </a:tr>
              <a:tr h="370840">
                <a:tc>
                  <a:txBody>
                    <a:bodyPr/>
                    <a:lstStyle/>
                    <a:p>
                      <a:r>
                        <a:rPr lang="nl-BE" smtClean="0"/>
                        <a:t>DK</a:t>
                      </a:r>
                      <a:endParaRPr lang="en-US"/>
                    </a:p>
                  </a:txBody>
                  <a:tcPr/>
                </a:tc>
                <a:tc>
                  <a:txBody>
                    <a:bodyPr/>
                    <a:lstStyle/>
                    <a:p>
                      <a:pPr algn="r"/>
                      <a:r>
                        <a:rPr lang="nl-BE" smtClean="0"/>
                        <a:t>28162</a:t>
                      </a:r>
                      <a:endParaRPr lang="en-US"/>
                    </a:p>
                  </a:txBody>
                  <a:tcPr/>
                </a:tc>
                <a:tc>
                  <a:txBody>
                    <a:bodyPr/>
                    <a:lstStyle/>
                    <a:p>
                      <a:r>
                        <a:rPr lang="nl-BE" smtClean="0">
                          <a:solidFill>
                            <a:srgbClr val="FF0000"/>
                          </a:solidFill>
                        </a:rPr>
                        <a:t>(7)</a:t>
                      </a:r>
                      <a:endParaRPr lang="en-US">
                        <a:solidFill>
                          <a:srgbClr val="FF0000"/>
                        </a:solidFill>
                      </a:endParaRPr>
                    </a:p>
                  </a:txBody>
                  <a:tcPr/>
                </a:tc>
                <a:tc>
                  <a:txBody>
                    <a:bodyPr/>
                    <a:lstStyle/>
                    <a:p>
                      <a:pPr algn="r"/>
                      <a:r>
                        <a:rPr lang="nl-BE" smtClean="0"/>
                        <a:t>13828</a:t>
                      </a:r>
                      <a:endParaRPr lang="en-US"/>
                    </a:p>
                  </a:txBody>
                  <a:tcPr/>
                </a:tc>
                <a:tc>
                  <a:txBody>
                    <a:bodyPr/>
                    <a:lstStyle/>
                    <a:p>
                      <a:r>
                        <a:rPr lang="nl-BE" smtClean="0">
                          <a:solidFill>
                            <a:srgbClr val="FF0000"/>
                          </a:solidFill>
                        </a:rPr>
                        <a:t>(5)</a:t>
                      </a:r>
                      <a:endParaRPr lang="en-US">
                        <a:solidFill>
                          <a:srgbClr val="FF0000"/>
                        </a:solidFill>
                      </a:endParaRPr>
                    </a:p>
                  </a:txBody>
                  <a:tcPr/>
                </a:tc>
                <a:tc>
                  <a:txBody>
                    <a:bodyPr/>
                    <a:lstStyle/>
                    <a:p>
                      <a:pPr algn="r"/>
                      <a:r>
                        <a:rPr lang="nl-BE" smtClean="0"/>
                        <a:t>590</a:t>
                      </a:r>
                      <a:endParaRPr lang="en-US"/>
                    </a:p>
                  </a:txBody>
                  <a:tcPr/>
                </a:tc>
                <a:tc>
                  <a:txBody>
                    <a:bodyPr/>
                    <a:lstStyle/>
                    <a:p>
                      <a:r>
                        <a:rPr lang="nl-BE" smtClean="0">
                          <a:solidFill>
                            <a:srgbClr val="FF0000"/>
                          </a:solidFill>
                        </a:rPr>
                        <a:t>(4)</a:t>
                      </a:r>
                      <a:endParaRPr lang="en-US">
                        <a:solidFill>
                          <a:srgbClr val="FF0000"/>
                        </a:solidFill>
                      </a:endParaRPr>
                    </a:p>
                  </a:txBody>
                  <a:tcPr/>
                </a:tc>
              </a:tr>
              <a:tr h="370840">
                <a:tc>
                  <a:txBody>
                    <a:bodyPr/>
                    <a:lstStyle/>
                    <a:p>
                      <a:r>
                        <a:rPr lang="nl-BE" smtClean="0"/>
                        <a:t>BE</a:t>
                      </a:r>
                      <a:endParaRPr lang="en-US"/>
                    </a:p>
                  </a:txBody>
                  <a:tcPr/>
                </a:tc>
                <a:tc>
                  <a:txBody>
                    <a:bodyPr/>
                    <a:lstStyle/>
                    <a:p>
                      <a:pPr algn="r"/>
                      <a:r>
                        <a:rPr lang="nl-BE" smtClean="0"/>
                        <a:t>27477</a:t>
                      </a:r>
                      <a:endParaRPr lang="en-US"/>
                    </a:p>
                  </a:txBody>
                  <a:tcPr/>
                </a:tc>
                <a:tc>
                  <a:txBody>
                    <a:bodyPr/>
                    <a:lstStyle/>
                    <a:p>
                      <a:r>
                        <a:rPr lang="nl-BE" smtClean="0">
                          <a:solidFill>
                            <a:srgbClr val="FF0000"/>
                          </a:solidFill>
                        </a:rPr>
                        <a:t>(8)</a:t>
                      </a:r>
                      <a:endParaRPr lang="en-US">
                        <a:solidFill>
                          <a:srgbClr val="FF0000"/>
                        </a:solidFill>
                      </a:endParaRPr>
                    </a:p>
                  </a:txBody>
                  <a:tcPr/>
                </a:tc>
                <a:tc>
                  <a:txBody>
                    <a:bodyPr/>
                    <a:lstStyle/>
                    <a:p>
                      <a:pPr algn="r"/>
                      <a:r>
                        <a:rPr lang="nl-BE" smtClean="0"/>
                        <a:t>13299</a:t>
                      </a:r>
                      <a:endParaRPr lang="en-US"/>
                    </a:p>
                  </a:txBody>
                  <a:tcPr/>
                </a:tc>
                <a:tc>
                  <a:txBody>
                    <a:bodyPr/>
                    <a:lstStyle/>
                    <a:p>
                      <a:r>
                        <a:rPr lang="nl-BE" smtClean="0">
                          <a:solidFill>
                            <a:srgbClr val="FF0000"/>
                          </a:solidFill>
                        </a:rPr>
                        <a:t>(6)</a:t>
                      </a:r>
                      <a:endParaRPr lang="en-US">
                        <a:solidFill>
                          <a:srgbClr val="FF0000"/>
                        </a:solidFill>
                      </a:endParaRPr>
                    </a:p>
                  </a:txBody>
                  <a:tcPr/>
                </a:tc>
                <a:tc>
                  <a:txBody>
                    <a:bodyPr/>
                    <a:lstStyle/>
                    <a:p>
                      <a:pPr algn="r"/>
                      <a:r>
                        <a:rPr lang="nl-BE" smtClean="0"/>
                        <a:t>375</a:t>
                      </a:r>
                      <a:endParaRPr lang="en-US"/>
                    </a:p>
                  </a:txBody>
                  <a:tcPr/>
                </a:tc>
                <a:tc>
                  <a:txBody>
                    <a:bodyPr/>
                    <a:lstStyle/>
                    <a:p>
                      <a:r>
                        <a:rPr lang="nl-BE" smtClean="0">
                          <a:solidFill>
                            <a:srgbClr val="FF0000"/>
                          </a:solidFill>
                        </a:rPr>
                        <a:t>(6)</a:t>
                      </a:r>
                      <a:endParaRPr lang="en-US">
                        <a:solidFill>
                          <a:srgbClr val="FF0000"/>
                        </a:solidFill>
                      </a:endParaRPr>
                    </a:p>
                  </a:txBody>
                  <a:tcPr/>
                </a:tc>
              </a:tr>
              <a:tr h="370840">
                <a:tc>
                  <a:txBody>
                    <a:bodyPr/>
                    <a:lstStyle/>
                    <a:p>
                      <a:r>
                        <a:rPr lang="nl-BE" smtClean="0"/>
                        <a:t>ES</a:t>
                      </a:r>
                      <a:endParaRPr lang="en-US"/>
                    </a:p>
                  </a:txBody>
                  <a:tcPr/>
                </a:tc>
                <a:tc>
                  <a:txBody>
                    <a:bodyPr/>
                    <a:lstStyle/>
                    <a:p>
                      <a:pPr algn="r"/>
                      <a:r>
                        <a:rPr lang="nl-BE" smtClean="0"/>
                        <a:t>22282 </a:t>
                      </a:r>
                      <a:endParaRPr lang="en-US"/>
                    </a:p>
                  </a:txBody>
                  <a:tcPr/>
                </a:tc>
                <a:tc>
                  <a:txBody>
                    <a:bodyPr/>
                    <a:lstStyle/>
                    <a:p>
                      <a:r>
                        <a:rPr lang="nl-BE" smtClean="0">
                          <a:solidFill>
                            <a:srgbClr val="FF0000"/>
                          </a:solidFill>
                        </a:rPr>
                        <a:t>(11)</a:t>
                      </a:r>
                      <a:endParaRPr lang="en-US">
                        <a:solidFill>
                          <a:srgbClr val="FF0000"/>
                        </a:solidFill>
                      </a:endParaRPr>
                    </a:p>
                  </a:txBody>
                  <a:tcPr/>
                </a:tc>
                <a:tc>
                  <a:txBody>
                    <a:bodyPr/>
                    <a:lstStyle/>
                    <a:p>
                      <a:pPr algn="r"/>
                      <a:r>
                        <a:rPr lang="nl-BE" smtClean="0"/>
                        <a:t>8668</a:t>
                      </a:r>
                      <a:endParaRPr lang="en-US"/>
                    </a:p>
                  </a:txBody>
                  <a:tcPr/>
                </a:tc>
                <a:tc>
                  <a:txBody>
                    <a:bodyPr/>
                    <a:lstStyle/>
                    <a:p>
                      <a:r>
                        <a:rPr lang="nl-BE" smtClean="0">
                          <a:solidFill>
                            <a:srgbClr val="FF0000"/>
                          </a:solidFill>
                        </a:rPr>
                        <a:t>(13)</a:t>
                      </a:r>
                      <a:endParaRPr lang="en-US">
                        <a:solidFill>
                          <a:srgbClr val="FF0000"/>
                        </a:solidFill>
                      </a:endParaRPr>
                    </a:p>
                  </a:txBody>
                  <a:tcPr/>
                </a:tc>
                <a:tc>
                  <a:txBody>
                    <a:bodyPr/>
                    <a:lstStyle/>
                    <a:p>
                      <a:pPr algn="r"/>
                      <a:r>
                        <a:rPr lang="nl-BE" smtClean="0"/>
                        <a:t>146</a:t>
                      </a:r>
                      <a:endParaRPr lang="en-US"/>
                    </a:p>
                  </a:txBody>
                  <a:tcPr/>
                </a:tc>
                <a:tc>
                  <a:txBody>
                    <a:bodyPr/>
                    <a:lstStyle/>
                    <a:p>
                      <a:r>
                        <a:rPr lang="nl-BE" smtClean="0">
                          <a:solidFill>
                            <a:srgbClr val="FF0000"/>
                          </a:solidFill>
                        </a:rPr>
                        <a:t>(11)</a:t>
                      </a:r>
                      <a:endParaRPr lang="en-US">
                        <a:solidFill>
                          <a:srgbClr val="FF0000"/>
                        </a:solidFill>
                      </a:endParaRPr>
                    </a:p>
                  </a:txBody>
                  <a:tcPr/>
                </a:tc>
              </a:tr>
              <a:tr h="370840">
                <a:tc>
                  <a:txBody>
                    <a:bodyPr/>
                    <a:lstStyle/>
                    <a:p>
                      <a:r>
                        <a:rPr lang="nl-BE" smtClean="0"/>
                        <a:t>GR</a:t>
                      </a:r>
                      <a:endParaRPr lang="en-US"/>
                    </a:p>
                  </a:txBody>
                  <a:tcPr/>
                </a:tc>
                <a:tc>
                  <a:txBody>
                    <a:bodyPr/>
                    <a:lstStyle/>
                    <a:p>
                      <a:pPr algn="r"/>
                      <a:r>
                        <a:rPr lang="nl-BE" smtClean="0"/>
                        <a:t>19388</a:t>
                      </a:r>
                      <a:endParaRPr lang="en-US"/>
                    </a:p>
                  </a:txBody>
                  <a:tcPr/>
                </a:tc>
                <a:tc>
                  <a:txBody>
                    <a:bodyPr/>
                    <a:lstStyle/>
                    <a:p>
                      <a:r>
                        <a:rPr lang="nl-BE" smtClean="0">
                          <a:solidFill>
                            <a:srgbClr val="FF0000"/>
                          </a:solidFill>
                        </a:rPr>
                        <a:t>(13)</a:t>
                      </a:r>
                      <a:endParaRPr lang="en-US">
                        <a:solidFill>
                          <a:srgbClr val="FF0000"/>
                        </a:solidFill>
                      </a:endParaRPr>
                    </a:p>
                  </a:txBody>
                  <a:tcPr/>
                </a:tc>
                <a:tc>
                  <a:txBody>
                    <a:bodyPr/>
                    <a:lstStyle/>
                    <a:p>
                      <a:pPr algn="r"/>
                      <a:r>
                        <a:rPr lang="nl-BE" smtClean="0"/>
                        <a:t>7716</a:t>
                      </a:r>
                      <a:endParaRPr lang="en-US"/>
                    </a:p>
                  </a:txBody>
                  <a:tcPr/>
                </a:tc>
                <a:tc>
                  <a:txBody>
                    <a:bodyPr/>
                    <a:lstStyle/>
                    <a:p>
                      <a:r>
                        <a:rPr lang="nl-BE" smtClean="0">
                          <a:solidFill>
                            <a:srgbClr val="FF0000"/>
                          </a:solidFill>
                        </a:rPr>
                        <a:t>(14)</a:t>
                      </a:r>
                      <a:endParaRPr lang="en-US">
                        <a:solidFill>
                          <a:srgbClr val="FF0000"/>
                        </a:solidFill>
                      </a:endParaRPr>
                    </a:p>
                  </a:txBody>
                  <a:tcPr/>
                </a:tc>
                <a:tc>
                  <a:txBody>
                    <a:bodyPr/>
                    <a:lstStyle/>
                    <a:p>
                      <a:pPr algn="r"/>
                      <a:r>
                        <a:rPr lang="nl-BE" smtClean="0"/>
                        <a:t>110</a:t>
                      </a:r>
                      <a:endParaRPr lang="en-US"/>
                    </a:p>
                  </a:txBody>
                  <a:tcPr/>
                </a:tc>
                <a:tc>
                  <a:txBody>
                    <a:bodyPr/>
                    <a:lstStyle/>
                    <a:p>
                      <a:r>
                        <a:rPr lang="nl-BE" smtClean="0">
                          <a:solidFill>
                            <a:srgbClr val="FF0000"/>
                          </a:solidFill>
                        </a:rPr>
                        <a:t>(12)</a:t>
                      </a:r>
                      <a:endParaRPr lang="en-US">
                        <a:solidFill>
                          <a:srgbClr val="FF0000"/>
                        </a:solidFill>
                      </a:endParaRPr>
                    </a:p>
                  </a:txBody>
                  <a:tcPr/>
                </a:tc>
              </a:tr>
              <a:tr h="370840">
                <a:tc>
                  <a:txBody>
                    <a:bodyPr/>
                    <a:lstStyle/>
                    <a:p>
                      <a:r>
                        <a:rPr lang="nl-BE" smtClean="0"/>
                        <a:t>CZ</a:t>
                      </a:r>
                      <a:endParaRPr lang="en-US"/>
                    </a:p>
                  </a:txBody>
                  <a:tcPr/>
                </a:tc>
                <a:tc>
                  <a:txBody>
                    <a:bodyPr/>
                    <a:lstStyle/>
                    <a:p>
                      <a:pPr algn="r"/>
                      <a:r>
                        <a:rPr lang="nl-BE" smtClean="0"/>
                        <a:t>16729</a:t>
                      </a:r>
                      <a:endParaRPr lang="en-US"/>
                    </a:p>
                  </a:txBody>
                  <a:tcPr/>
                </a:tc>
                <a:tc>
                  <a:txBody>
                    <a:bodyPr/>
                    <a:lstStyle/>
                    <a:p>
                      <a:r>
                        <a:rPr lang="nl-BE" smtClean="0">
                          <a:solidFill>
                            <a:srgbClr val="FF0000"/>
                          </a:solidFill>
                        </a:rPr>
                        <a:t>(14)</a:t>
                      </a:r>
                      <a:endParaRPr lang="en-US">
                        <a:solidFill>
                          <a:srgbClr val="FF0000"/>
                        </a:solidFill>
                      </a:endParaRPr>
                    </a:p>
                  </a:txBody>
                  <a:tcPr/>
                </a:tc>
                <a:tc>
                  <a:txBody>
                    <a:bodyPr/>
                    <a:lstStyle/>
                    <a:p>
                      <a:pPr algn="r"/>
                      <a:r>
                        <a:rPr lang="nl-BE" smtClean="0"/>
                        <a:t>8983</a:t>
                      </a:r>
                      <a:endParaRPr lang="en-US"/>
                    </a:p>
                  </a:txBody>
                  <a:tcPr/>
                </a:tc>
                <a:tc>
                  <a:txBody>
                    <a:bodyPr/>
                    <a:lstStyle/>
                    <a:p>
                      <a:r>
                        <a:rPr lang="nl-BE" smtClean="0">
                          <a:solidFill>
                            <a:srgbClr val="FF0000"/>
                          </a:solidFill>
                        </a:rPr>
                        <a:t>(11)</a:t>
                      </a:r>
                      <a:endParaRPr lang="en-US">
                        <a:solidFill>
                          <a:srgbClr val="FF0000"/>
                        </a:solidFill>
                      </a:endParaRPr>
                    </a:p>
                  </a:txBody>
                  <a:tcPr/>
                </a:tc>
                <a:tc>
                  <a:txBody>
                    <a:bodyPr/>
                    <a:lstStyle/>
                    <a:p>
                      <a:pPr algn="r"/>
                      <a:r>
                        <a:rPr lang="nl-BE" smtClean="0"/>
                        <a:t>89</a:t>
                      </a:r>
                      <a:endParaRPr lang="en-US"/>
                    </a:p>
                  </a:txBody>
                  <a:tcPr/>
                </a:tc>
                <a:tc>
                  <a:txBody>
                    <a:bodyPr/>
                    <a:lstStyle/>
                    <a:p>
                      <a:r>
                        <a:rPr lang="nl-BE" smtClean="0">
                          <a:solidFill>
                            <a:srgbClr val="FF0000"/>
                          </a:solidFill>
                        </a:rPr>
                        <a:t>(14)</a:t>
                      </a:r>
                      <a:endParaRPr lang="en-US">
                        <a:solidFill>
                          <a:srgbClr val="FF0000"/>
                        </a:solidFill>
                      </a:endParaRPr>
                    </a:p>
                  </a:txBody>
                  <a:tcPr/>
                </a:tc>
              </a:tr>
              <a:tr h="370840">
                <a:tc>
                  <a:txBody>
                    <a:bodyPr/>
                    <a:lstStyle/>
                    <a:p>
                      <a:endParaRPr lang="en-US"/>
                    </a:p>
                  </a:txBody>
                  <a:tcPr/>
                </a:tc>
                <a:tc gridSpan="2">
                  <a:txBody>
                    <a:bodyPr/>
                    <a:lstStyle/>
                    <a:p>
                      <a:pPr algn="ctr"/>
                      <a:r>
                        <a:rPr lang="nl-BE" smtClean="0"/>
                        <a:t>(RU, EE)</a:t>
                      </a:r>
                      <a:endParaRPr lang="en-US"/>
                    </a:p>
                  </a:txBody>
                  <a:tcPr/>
                </a:tc>
                <a:tc hMerge="1">
                  <a:txBody>
                    <a:bodyPr/>
                    <a:lstStyle/>
                    <a:p>
                      <a:endParaRPr lang="en-US">
                        <a:solidFill>
                          <a:srgbClr val="FF0000"/>
                        </a:solidFill>
                      </a:endParaRPr>
                    </a:p>
                  </a:txBody>
                  <a:tcPr/>
                </a:tc>
                <a:tc gridSpan="2">
                  <a:txBody>
                    <a:bodyPr/>
                    <a:lstStyle/>
                    <a:p>
                      <a:pPr algn="ctr"/>
                      <a:r>
                        <a:rPr lang="nl-BE" smtClean="0"/>
                        <a:t>(EE, RU)</a:t>
                      </a:r>
                      <a:endParaRPr lang="en-US"/>
                    </a:p>
                  </a:txBody>
                  <a:tcPr/>
                </a:tc>
                <a:tc hMerge="1">
                  <a:txBody>
                    <a:bodyPr/>
                    <a:lstStyle/>
                    <a:p>
                      <a:endParaRPr lang="en-US">
                        <a:solidFill>
                          <a:srgbClr val="FF0000"/>
                        </a:solidFill>
                      </a:endParaRPr>
                    </a:p>
                  </a:txBody>
                  <a:tcPr/>
                </a:tc>
                <a:tc gridSpan="2">
                  <a:txBody>
                    <a:bodyPr/>
                    <a:lstStyle/>
                    <a:p>
                      <a:pPr algn="ctr"/>
                      <a:r>
                        <a:rPr lang="nl-BE" smtClean="0"/>
                        <a:t>(RU, HU)</a:t>
                      </a:r>
                      <a:endParaRPr lang="en-US"/>
                    </a:p>
                  </a:txBody>
                  <a:tcPr/>
                </a:tc>
                <a:tc hMerge="1">
                  <a:txBody>
                    <a:bodyPr/>
                    <a:lstStyle/>
                    <a:p>
                      <a:endParaRPr lang="en-US">
                        <a:solidFill>
                          <a:srgbClr val="FF0000"/>
                        </a:solidFill>
                      </a:endParaRPr>
                    </a:p>
                  </a:txBody>
                  <a:tcPr/>
                </a:tc>
              </a:tr>
            </a:tbl>
          </a:graphicData>
        </a:graphic>
      </p:graphicFrame>
    </p:spTree>
    <p:extLst>
      <p:ext uri="{BB962C8B-B14F-4D97-AF65-F5344CB8AC3E}">
        <p14:creationId xmlns:p14="http://schemas.microsoft.com/office/powerpoint/2010/main" val="4265500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Yearly growth rates (2008-2010)</a:t>
            </a:r>
            <a:endParaRPr lang="en-US"/>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3091781"/>
              </p:ext>
            </p:extLst>
          </p:nvPr>
        </p:nvGraphicFramePr>
        <p:xfrm>
          <a:off x="535880" y="1911831"/>
          <a:ext cx="7708528" cy="3708400"/>
        </p:xfrm>
        <a:graphic>
          <a:graphicData uri="http://schemas.openxmlformats.org/drawingml/2006/table">
            <a:tbl>
              <a:tblPr firstRow="1" bandRow="1">
                <a:tableStyleId>{5C22544A-7EE6-4342-B048-85BDC9FD1C3A}</a:tableStyleId>
              </a:tblPr>
              <a:tblGrid>
                <a:gridCol w="593548"/>
                <a:gridCol w="1206581"/>
                <a:gridCol w="720080"/>
                <a:gridCol w="1152128"/>
                <a:gridCol w="1440160"/>
                <a:gridCol w="1610940"/>
                <a:gridCol w="985091"/>
              </a:tblGrid>
              <a:tr h="370840">
                <a:tc>
                  <a:txBody>
                    <a:bodyPr/>
                    <a:lstStyle/>
                    <a:p>
                      <a:endParaRPr lang="en-US"/>
                    </a:p>
                  </a:txBody>
                  <a:tcPr/>
                </a:tc>
                <a:tc gridSpan="2">
                  <a:txBody>
                    <a:bodyPr/>
                    <a:lstStyle/>
                    <a:p>
                      <a:r>
                        <a:rPr lang="nl-BE" smtClean="0"/>
                        <a:t>income growth</a:t>
                      </a:r>
                      <a:endParaRPr lang="en-US"/>
                    </a:p>
                  </a:txBody>
                  <a:tcPr/>
                </a:tc>
                <a:tc hMerge="1">
                  <a:txBody>
                    <a:bodyPr/>
                    <a:lstStyle/>
                    <a:p>
                      <a:endParaRPr lang="en-US"/>
                    </a:p>
                  </a:txBody>
                  <a:tcPr/>
                </a:tc>
                <a:tc gridSpan="2">
                  <a:txBody>
                    <a:bodyPr/>
                    <a:lstStyle/>
                    <a:p>
                      <a:r>
                        <a:rPr lang="nl-BE" smtClean="0"/>
                        <a:t>welfare growth (</a:t>
                      </a:r>
                      <a:r>
                        <a:rPr lang="nl-BE" smtClean="0">
                          <a:sym typeface="Symbol"/>
                        </a:rPr>
                        <a:t>=5)</a:t>
                      </a:r>
                      <a:endParaRPr lang="en-US"/>
                    </a:p>
                  </a:txBody>
                  <a:tcPr/>
                </a:tc>
                <a:tc hMerge="1">
                  <a:txBody>
                    <a:bodyPr/>
                    <a:lstStyle/>
                    <a:p>
                      <a:endParaRPr lang="en-US"/>
                    </a:p>
                  </a:txBody>
                  <a:tcPr/>
                </a:tc>
                <a:tc gridSpan="2">
                  <a:txBody>
                    <a:bodyPr/>
                    <a:lstStyle/>
                    <a:p>
                      <a:r>
                        <a:rPr lang="nl-BE" smtClean="0"/>
                        <a:t>happiness growth</a:t>
                      </a:r>
                      <a:endParaRPr lang="en-US"/>
                    </a:p>
                  </a:txBody>
                  <a:tcPr/>
                </a:tc>
                <a:tc hMerge="1">
                  <a:txBody>
                    <a:bodyPr/>
                    <a:lstStyle/>
                    <a:p>
                      <a:endParaRPr lang="en-US"/>
                    </a:p>
                  </a:txBody>
                  <a:tcPr/>
                </a:tc>
              </a:tr>
              <a:tr h="370840">
                <a:tc>
                  <a:txBody>
                    <a:bodyPr/>
                    <a:lstStyle/>
                    <a:p>
                      <a:endParaRPr lang="en-US"/>
                    </a:p>
                  </a:txBody>
                  <a:tcPr/>
                </a:tc>
                <a:tc gridSpan="2">
                  <a:txBody>
                    <a:bodyPr/>
                    <a:lstStyle/>
                    <a:p>
                      <a:pPr algn="ctr"/>
                      <a:r>
                        <a:rPr lang="nl-BE" smtClean="0"/>
                        <a:t>(CH,</a:t>
                      </a:r>
                      <a:r>
                        <a:rPr lang="nl-BE" baseline="0" smtClean="0"/>
                        <a:t> PL)</a:t>
                      </a:r>
                      <a:endParaRPr lang="en-US"/>
                    </a:p>
                  </a:txBody>
                  <a:tcPr/>
                </a:tc>
                <a:tc hMerge="1">
                  <a:txBody>
                    <a:bodyPr/>
                    <a:lstStyle/>
                    <a:p>
                      <a:endParaRPr lang="en-US"/>
                    </a:p>
                  </a:txBody>
                  <a:tcPr/>
                </a:tc>
                <a:tc gridSpan="2">
                  <a:txBody>
                    <a:bodyPr/>
                    <a:lstStyle/>
                    <a:p>
                      <a:pPr algn="ctr"/>
                      <a:r>
                        <a:rPr lang="nl-BE" smtClean="0"/>
                        <a:t>(CH, RU)</a:t>
                      </a:r>
                      <a:endParaRPr lang="en-US"/>
                    </a:p>
                  </a:txBody>
                  <a:tcPr/>
                </a:tc>
                <a:tc hMerge="1">
                  <a:txBody>
                    <a:bodyPr/>
                    <a:lstStyle/>
                    <a:p>
                      <a:endParaRPr lang="en-US"/>
                    </a:p>
                  </a:txBody>
                  <a:tcPr/>
                </a:tc>
                <a:tc gridSpan="2">
                  <a:txBody>
                    <a:bodyPr/>
                    <a:lstStyle/>
                    <a:p>
                      <a:pPr algn="ctr"/>
                      <a:r>
                        <a:rPr lang="nl-BE" smtClean="0"/>
                        <a:t>(HU, EE)</a:t>
                      </a:r>
                      <a:endParaRPr lang="en-US"/>
                    </a:p>
                  </a:txBody>
                  <a:tcPr/>
                </a:tc>
                <a:tc hMerge="1">
                  <a:txBody>
                    <a:bodyPr/>
                    <a:lstStyle/>
                    <a:p>
                      <a:endParaRPr lang="en-US"/>
                    </a:p>
                  </a:txBody>
                  <a:tcPr/>
                </a:tc>
              </a:tr>
              <a:tr h="370840">
                <a:tc>
                  <a:txBody>
                    <a:bodyPr/>
                    <a:lstStyle/>
                    <a:p>
                      <a:r>
                        <a:rPr lang="nl-BE" smtClean="0"/>
                        <a:t>CH</a:t>
                      </a:r>
                      <a:endParaRPr lang="en-US"/>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nl-BE" smtClean="0"/>
                        <a:t>+ 7.35% </a:t>
                      </a:r>
                      <a:endParaRPr lang="en-US" smtClean="0">
                        <a:solidFill>
                          <a:srgbClr val="FF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BE" smtClean="0">
                          <a:solidFill>
                            <a:srgbClr val="FF0000"/>
                          </a:solidFill>
                        </a:rPr>
                        <a:t>(1)</a:t>
                      </a:r>
                      <a:endParaRPr lang="en-US" smtClean="0">
                        <a:solidFill>
                          <a:srgbClr val="FF0000"/>
                        </a:solidFill>
                      </a:endParaRPr>
                    </a:p>
                  </a:txBody>
                  <a:tcPr/>
                </a:tc>
                <a:tc>
                  <a:txBody>
                    <a:bodyPr/>
                    <a:lstStyle/>
                    <a:p>
                      <a:pPr algn="r"/>
                      <a:r>
                        <a:rPr lang="nl-BE" smtClean="0"/>
                        <a:t>+9.69%</a:t>
                      </a:r>
                      <a:endParaRPr lang="en-US"/>
                    </a:p>
                  </a:txBody>
                  <a:tcPr/>
                </a:tc>
                <a:tc>
                  <a:txBody>
                    <a:bodyPr/>
                    <a:lstStyle/>
                    <a:p>
                      <a:pPr algn="l"/>
                      <a:r>
                        <a:rPr lang="nl-BE" smtClean="0">
                          <a:solidFill>
                            <a:srgbClr val="FF0000"/>
                          </a:solidFill>
                        </a:rPr>
                        <a:t>(1)</a:t>
                      </a:r>
                      <a:endParaRPr lang="en-US">
                        <a:solidFill>
                          <a:srgbClr val="FF0000"/>
                        </a:solidFill>
                      </a:endParaRPr>
                    </a:p>
                  </a:txBody>
                  <a:tcPr/>
                </a:tc>
                <a:tc>
                  <a:txBody>
                    <a:bodyPr/>
                    <a:lstStyle/>
                    <a:p>
                      <a:pPr algn="l"/>
                      <a:r>
                        <a:rPr lang="nl-BE" smtClean="0">
                          <a:solidFill>
                            <a:schemeClr val="accent4">
                              <a:lumMod val="75000"/>
                            </a:schemeClr>
                          </a:solidFill>
                        </a:rPr>
                        <a:t>+2.23%</a:t>
                      </a:r>
                      <a:endParaRPr lang="en-US">
                        <a:solidFill>
                          <a:schemeClr val="accent4">
                            <a:lumMod val="75000"/>
                          </a:schemeClr>
                        </a:solidFill>
                      </a:endParaRPr>
                    </a:p>
                  </a:txBody>
                  <a:tcPr/>
                </a:tc>
                <a:tc>
                  <a:txBody>
                    <a:bodyPr/>
                    <a:lstStyle/>
                    <a:p>
                      <a:pPr algn="l"/>
                      <a:r>
                        <a:rPr lang="nl-BE" smtClean="0">
                          <a:solidFill>
                            <a:srgbClr val="FF0000"/>
                          </a:solidFill>
                        </a:rPr>
                        <a:t>(6)</a:t>
                      </a:r>
                      <a:endParaRPr lang="en-US">
                        <a:solidFill>
                          <a:srgbClr val="FF0000"/>
                        </a:solidFill>
                      </a:endParaRPr>
                    </a:p>
                  </a:txBody>
                  <a:tcPr/>
                </a:tc>
              </a:tr>
              <a:tr h="370840">
                <a:tc>
                  <a:txBody>
                    <a:bodyPr/>
                    <a:lstStyle/>
                    <a:p>
                      <a:r>
                        <a:rPr lang="nl-BE" smtClean="0"/>
                        <a:t>DE</a:t>
                      </a:r>
                      <a:endParaRPr lang="en-US"/>
                    </a:p>
                  </a:txBody>
                  <a:tcPr/>
                </a:tc>
                <a:tc>
                  <a:txBody>
                    <a:bodyPr/>
                    <a:lstStyle/>
                    <a:p>
                      <a:pPr algn="r"/>
                      <a:r>
                        <a:rPr lang="nl-BE" smtClean="0"/>
                        <a:t>+ 0.09%</a:t>
                      </a:r>
                      <a:endParaRPr lang="en-US">
                        <a:solidFill>
                          <a:srgbClr val="FF0000"/>
                        </a:solidFill>
                      </a:endParaRPr>
                    </a:p>
                  </a:txBody>
                  <a:tcPr/>
                </a:tc>
                <a:tc>
                  <a:txBody>
                    <a:bodyPr/>
                    <a:lstStyle/>
                    <a:p>
                      <a:pPr algn="l"/>
                      <a:r>
                        <a:rPr lang="nl-BE" smtClean="0">
                          <a:solidFill>
                            <a:srgbClr val="FF0000"/>
                          </a:solidFill>
                        </a:rPr>
                        <a:t>(3)</a:t>
                      </a:r>
                      <a:endParaRPr lang="en-US">
                        <a:solidFill>
                          <a:srgbClr val="FF0000"/>
                        </a:solidFill>
                      </a:endParaRPr>
                    </a:p>
                  </a:txBody>
                  <a:tcPr/>
                </a:tc>
                <a:tc>
                  <a:txBody>
                    <a:bodyPr/>
                    <a:lstStyle/>
                    <a:p>
                      <a:pPr algn="r"/>
                      <a:r>
                        <a:rPr lang="nl-BE" smtClean="0"/>
                        <a:t>- 4.51%  </a:t>
                      </a:r>
                      <a:endParaRPr lang="en-US"/>
                    </a:p>
                  </a:txBody>
                  <a:tcPr/>
                </a:tc>
                <a:tc>
                  <a:txBody>
                    <a:bodyPr/>
                    <a:lstStyle/>
                    <a:p>
                      <a:pPr algn="l"/>
                      <a:r>
                        <a:rPr lang="nl-BE" smtClean="0">
                          <a:solidFill>
                            <a:srgbClr val="FF0000"/>
                          </a:solidFill>
                        </a:rPr>
                        <a:t>(9)</a:t>
                      </a:r>
                      <a:endParaRPr lang="en-US">
                        <a:solidFill>
                          <a:srgbClr val="FF0000"/>
                        </a:solidFill>
                      </a:endParaRPr>
                    </a:p>
                  </a:txBody>
                  <a:tcPr/>
                </a:tc>
                <a:tc>
                  <a:txBody>
                    <a:bodyPr/>
                    <a:lstStyle/>
                    <a:p>
                      <a:pPr algn="l"/>
                      <a:r>
                        <a:rPr lang="nl-BE" smtClean="0">
                          <a:solidFill>
                            <a:schemeClr val="accent4">
                              <a:lumMod val="75000"/>
                            </a:schemeClr>
                          </a:solidFill>
                        </a:rPr>
                        <a:t>+4.46%</a:t>
                      </a:r>
                      <a:endParaRPr lang="en-US">
                        <a:solidFill>
                          <a:schemeClr val="accent4">
                            <a:lumMod val="75000"/>
                          </a:schemeClr>
                        </a:solidFill>
                      </a:endParaRPr>
                    </a:p>
                  </a:txBody>
                  <a:tcPr/>
                </a:tc>
                <a:tc>
                  <a:txBody>
                    <a:bodyPr/>
                    <a:lstStyle/>
                    <a:p>
                      <a:pPr algn="l"/>
                      <a:r>
                        <a:rPr lang="nl-BE" smtClean="0">
                          <a:solidFill>
                            <a:srgbClr val="FF0000"/>
                          </a:solidFill>
                        </a:rPr>
                        <a:t>(3)</a:t>
                      </a:r>
                      <a:endParaRPr lang="en-US">
                        <a:solidFill>
                          <a:srgbClr val="FF0000"/>
                        </a:solidFill>
                      </a:endParaRPr>
                    </a:p>
                  </a:txBody>
                  <a:tcPr/>
                </a:tc>
              </a:tr>
              <a:tr h="370840">
                <a:tc>
                  <a:txBody>
                    <a:bodyPr/>
                    <a:lstStyle/>
                    <a:p>
                      <a:r>
                        <a:rPr lang="nl-BE" smtClean="0"/>
                        <a:t>BE</a:t>
                      </a:r>
                      <a:endParaRPr lang="en-US"/>
                    </a:p>
                  </a:txBody>
                  <a:tcPr/>
                </a:tc>
                <a:tc>
                  <a:txBody>
                    <a:bodyPr/>
                    <a:lstStyle/>
                    <a:p>
                      <a:pPr algn="r"/>
                      <a:r>
                        <a:rPr lang="nl-BE" smtClean="0"/>
                        <a:t>- 0.55%  </a:t>
                      </a:r>
                      <a:endParaRPr lang="en-US">
                        <a:solidFill>
                          <a:srgbClr val="FF0000"/>
                        </a:solidFill>
                      </a:endParaRPr>
                    </a:p>
                  </a:txBody>
                  <a:tcPr/>
                </a:tc>
                <a:tc>
                  <a:txBody>
                    <a:bodyPr/>
                    <a:lstStyle/>
                    <a:p>
                      <a:pPr algn="l"/>
                      <a:r>
                        <a:rPr lang="nl-BE" smtClean="0">
                          <a:solidFill>
                            <a:srgbClr val="FF0000"/>
                          </a:solidFill>
                        </a:rPr>
                        <a:t>(4)</a:t>
                      </a:r>
                      <a:endParaRPr lang="en-US">
                        <a:solidFill>
                          <a:srgbClr val="FF0000"/>
                        </a:solidFill>
                      </a:endParaRPr>
                    </a:p>
                  </a:txBody>
                  <a:tcPr/>
                </a:tc>
                <a:tc>
                  <a:txBody>
                    <a:bodyPr/>
                    <a:lstStyle/>
                    <a:p>
                      <a:pPr algn="r"/>
                      <a:r>
                        <a:rPr lang="nl-BE" smtClean="0"/>
                        <a:t>+ 4.54% </a:t>
                      </a:r>
                      <a:endParaRPr lang="en-US"/>
                    </a:p>
                  </a:txBody>
                  <a:tcPr/>
                </a:tc>
                <a:tc>
                  <a:txBody>
                    <a:bodyPr/>
                    <a:lstStyle/>
                    <a:p>
                      <a:pPr algn="l"/>
                      <a:r>
                        <a:rPr lang="nl-BE" smtClean="0">
                          <a:solidFill>
                            <a:srgbClr val="FF0000"/>
                          </a:solidFill>
                        </a:rPr>
                        <a:t>(4)</a:t>
                      </a:r>
                      <a:endParaRPr lang="en-US">
                        <a:solidFill>
                          <a:srgbClr val="FF0000"/>
                        </a:solidFill>
                      </a:endParaRPr>
                    </a:p>
                  </a:txBody>
                  <a:tcPr/>
                </a:tc>
                <a:tc>
                  <a:txBody>
                    <a:bodyPr/>
                    <a:lstStyle/>
                    <a:p>
                      <a:pPr algn="l"/>
                      <a:r>
                        <a:rPr lang="nl-BE" smtClean="0">
                          <a:solidFill>
                            <a:schemeClr val="accent4">
                              <a:lumMod val="75000"/>
                            </a:schemeClr>
                          </a:solidFill>
                        </a:rPr>
                        <a:t>+3.33%</a:t>
                      </a:r>
                      <a:endParaRPr lang="en-US">
                        <a:solidFill>
                          <a:schemeClr val="accent4">
                            <a:lumMod val="75000"/>
                          </a:schemeClr>
                        </a:solidFill>
                      </a:endParaRPr>
                    </a:p>
                  </a:txBody>
                  <a:tcPr/>
                </a:tc>
                <a:tc>
                  <a:txBody>
                    <a:bodyPr/>
                    <a:lstStyle/>
                    <a:p>
                      <a:pPr algn="l"/>
                      <a:r>
                        <a:rPr lang="nl-BE" smtClean="0">
                          <a:solidFill>
                            <a:srgbClr val="FF0000"/>
                          </a:solidFill>
                        </a:rPr>
                        <a:t>(5)</a:t>
                      </a:r>
                      <a:endParaRPr lang="en-US">
                        <a:solidFill>
                          <a:srgbClr val="FF0000"/>
                        </a:solidFill>
                      </a:endParaRPr>
                    </a:p>
                  </a:txBody>
                  <a:tcPr/>
                </a:tc>
              </a:tr>
              <a:tr h="370840">
                <a:tc>
                  <a:txBody>
                    <a:bodyPr/>
                    <a:lstStyle/>
                    <a:p>
                      <a:r>
                        <a:rPr lang="nl-BE" smtClean="0"/>
                        <a:t>DK</a:t>
                      </a:r>
                      <a:endParaRPr lang="en-US"/>
                    </a:p>
                  </a:txBody>
                  <a:tcPr/>
                </a:tc>
                <a:tc>
                  <a:txBody>
                    <a:bodyPr/>
                    <a:lstStyle/>
                    <a:p>
                      <a:pPr algn="r"/>
                      <a:r>
                        <a:rPr lang="nl-BE" smtClean="0"/>
                        <a:t>- 1.73%  </a:t>
                      </a:r>
                      <a:endParaRPr lang="en-US">
                        <a:solidFill>
                          <a:srgbClr val="FF0000"/>
                        </a:solidFill>
                      </a:endParaRPr>
                    </a:p>
                  </a:txBody>
                  <a:tcPr/>
                </a:tc>
                <a:tc>
                  <a:txBody>
                    <a:bodyPr/>
                    <a:lstStyle/>
                    <a:p>
                      <a:pPr algn="l"/>
                      <a:r>
                        <a:rPr lang="nl-BE" smtClean="0">
                          <a:solidFill>
                            <a:srgbClr val="FF0000"/>
                          </a:solidFill>
                        </a:rPr>
                        <a:t>(8)</a:t>
                      </a:r>
                      <a:endParaRPr lang="en-US">
                        <a:solidFill>
                          <a:srgbClr val="FF0000"/>
                        </a:solidFill>
                      </a:endParaRPr>
                    </a:p>
                  </a:txBody>
                  <a:tcPr/>
                </a:tc>
                <a:tc>
                  <a:txBody>
                    <a:bodyPr/>
                    <a:lstStyle/>
                    <a:p>
                      <a:pPr algn="r"/>
                      <a:r>
                        <a:rPr lang="nl-BE" smtClean="0"/>
                        <a:t>-4.53%</a:t>
                      </a:r>
                      <a:endParaRPr lang="en-US"/>
                    </a:p>
                  </a:txBody>
                  <a:tcPr/>
                </a:tc>
                <a:tc>
                  <a:txBody>
                    <a:bodyPr/>
                    <a:lstStyle/>
                    <a:p>
                      <a:pPr algn="l"/>
                      <a:r>
                        <a:rPr lang="nl-BE" smtClean="0">
                          <a:solidFill>
                            <a:srgbClr val="FF0000"/>
                          </a:solidFill>
                        </a:rPr>
                        <a:t>(10)</a:t>
                      </a:r>
                      <a:endParaRPr lang="en-US">
                        <a:solidFill>
                          <a:srgbClr val="FF0000"/>
                        </a:solidFill>
                      </a:endParaRPr>
                    </a:p>
                  </a:txBody>
                  <a:tcPr/>
                </a:tc>
                <a:tc>
                  <a:txBody>
                    <a:bodyPr/>
                    <a:lstStyle/>
                    <a:p>
                      <a:pPr algn="l"/>
                      <a:r>
                        <a:rPr lang="nl-BE" smtClean="0">
                          <a:solidFill>
                            <a:schemeClr val="accent4">
                              <a:lumMod val="75000"/>
                            </a:schemeClr>
                          </a:solidFill>
                        </a:rPr>
                        <a:t>-2.00%</a:t>
                      </a:r>
                      <a:endParaRPr lang="en-US">
                        <a:solidFill>
                          <a:schemeClr val="accent4">
                            <a:lumMod val="75000"/>
                          </a:schemeClr>
                        </a:solidFill>
                      </a:endParaRPr>
                    </a:p>
                  </a:txBody>
                  <a:tcPr/>
                </a:tc>
                <a:tc>
                  <a:txBody>
                    <a:bodyPr/>
                    <a:lstStyle/>
                    <a:p>
                      <a:pPr algn="l"/>
                      <a:r>
                        <a:rPr lang="nl-BE" smtClean="0">
                          <a:solidFill>
                            <a:srgbClr val="FF0000"/>
                          </a:solidFill>
                        </a:rPr>
                        <a:t>(16)</a:t>
                      </a:r>
                      <a:endParaRPr lang="en-US">
                        <a:solidFill>
                          <a:srgbClr val="FF0000"/>
                        </a:solidFill>
                      </a:endParaRPr>
                    </a:p>
                  </a:txBody>
                  <a:tcPr/>
                </a:tc>
              </a:tr>
              <a:tr h="370840">
                <a:tc>
                  <a:txBody>
                    <a:bodyPr/>
                    <a:lstStyle/>
                    <a:p>
                      <a:r>
                        <a:rPr lang="nl-BE" smtClean="0"/>
                        <a:t>ES</a:t>
                      </a:r>
                      <a:endParaRPr lang="en-US"/>
                    </a:p>
                  </a:txBody>
                  <a:tcPr/>
                </a:tc>
                <a:tc>
                  <a:txBody>
                    <a:bodyPr/>
                    <a:lstStyle/>
                    <a:p>
                      <a:pPr algn="r"/>
                      <a:r>
                        <a:rPr lang="nl-BE" smtClean="0"/>
                        <a:t>- 2.24%  </a:t>
                      </a:r>
                      <a:endParaRPr lang="en-US">
                        <a:solidFill>
                          <a:srgbClr val="FF0000"/>
                        </a:solidFill>
                      </a:endParaRPr>
                    </a:p>
                  </a:txBody>
                  <a:tcPr/>
                </a:tc>
                <a:tc>
                  <a:txBody>
                    <a:bodyPr/>
                    <a:lstStyle/>
                    <a:p>
                      <a:pPr algn="l"/>
                      <a:r>
                        <a:rPr lang="nl-BE" smtClean="0">
                          <a:solidFill>
                            <a:srgbClr val="FF0000"/>
                          </a:solidFill>
                        </a:rPr>
                        <a:t>(11)</a:t>
                      </a:r>
                      <a:endParaRPr lang="en-US">
                        <a:solidFill>
                          <a:srgbClr val="FF0000"/>
                        </a:solidFill>
                      </a:endParaRPr>
                    </a:p>
                  </a:txBody>
                  <a:tcPr/>
                </a:tc>
                <a:tc>
                  <a:txBody>
                    <a:bodyPr/>
                    <a:lstStyle/>
                    <a:p>
                      <a:pPr algn="r"/>
                      <a:r>
                        <a:rPr lang="nl-BE" smtClean="0"/>
                        <a:t>-12.04%</a:t>
                      </a:r>
                      <a:endParaRPr lang="en-US"/>
                    </a:p>
                  </a:txBody>
                  <a:tcPr/>
                </a:tc>
                <a:tc>
                  <a:txBody>
                    <a:bodyPr/>
                    <a:lstStyle/>
                    <a:p>
                      <a:pPr algn="l"/>
                      <a:r>
                        <a:rPr lang="nl-BE" smtClean="0">
                          <a:solidFill>
                            <a:srgbClr val="FF0000"/>
                          </a:solidFill>
                        </a:rPr>
                        <a:t>(17)</a:t>
                      </a:r>
                      <a:endParaRPr lang="en-US">
                        <a:solidFill>
                          <a:srgbClr val="FF0000"/>
                        </a:solidFill>
                      </a:endParaRPr>
                    </a:p>
                  </a:txBody>
                  <a:tcPr/>
                </a:tc>
                <a:tc>
                  <a:txBody>
                    <a:bodyPr/>
                    <a:lstStyle/>
                    <a:p>
                      <a:pPr algn="l"/>
                      <a:r>
                        <a:rPr lang="nl-BE" smtClean="0">
                          <a:solidFill>
                            <a:schemeClr val="accent4">
                              <a:lumMod val="75000"/>
                            </a:schemeClr>
                          </a:solidFill>
                        </a:rPr>
                        <a:t>-0.01%</a:t>
                      </a:r>
                      <a:endParaRPr lang="en-US">
                        <a:solidFill>
                          <a:schemeClr val="accent4">
                            <a:lumMod val="75000"/>
                          </a:schemeClr>
                        </a:solidFill>
                      </a:endParaRPr>
                    </a:p>
                  </a:txBody>
                  <a:tcPr/>
                </a:tc>
                <a:tc>
                  <a:txBody>
                    <a:bodyPr/>
                    <a:lstStyle/>
                    <a:p>
                      <a:pPr algn="l"/>
                      <a:r>
                        <a:rPr lang="nl-BE" smtClean="0">
                          <a:solidFill>
                            <a:srgbClr val="FF0000"/>
                          </a:solidFill>
                        </a:rPr>
                        <a:t>(15)</a:t>
                      </a:r>
                      <a:endParaRPr lang="en-US">
                        <a:solidFill>
                          <a:srgbClr val="FF0000"/>
                        </a:solidFill>
                      </a:endParaRPr>
                    </a:p>
                  </a:txBody>
                  <a:tcPr/>
                </a:tc>
              </a:tr>
              <a:tr h="370840">
                <a:tc>
                  <a:txBody>
                    <a:bodyPr/>
                    <a:lstStyle/>
                    <a:p>
                      <a:r>
                        <a:rPr lang="nl-BE" smtClean="0"/>
                        <a:t>GR</a:t>
                      </a:r>
                      <a:endParaRPr lang="en-US"/>
                    </a:p>
                  </a:txBody>
                  <a:tcPr/>
                </a:tc>
                <a:tc>
                  <a:txBody>
                    <a:bodyPr/>
                    <a:lstStyle/>
                    <a:p>
                      <a:pPr algn="r"/>
                      <a:r>
                        <a:rPr lang="nl-BE" smtClean="0"/>
                        <a:t>- 5.81%  </a:t>
                      </a:r>
                      <a:endParaRPr lang="en-US">
                        <a:solidFill>
                          <a:srgbClr val="FF0000"/>
                        </a:solidFill>
                      </a:endParaRPr>
                    </a:p>
                  </a:txBody>
                  <a:tcPr/>
                </a:tc>
                <a:tc>
                  <a:txBody>
                    <a:bodyPr/>
                    <a:lstStyle/>
                    <a:p>
                      <a:pPr algn="l"/>
                      <a:r>
                        <a:rPr lang="nl-BE" smtClean="0">
                          <a:solidFill>
                            <a:srgbClr val="FF0000"/>
                          </a:solidFill>
                        </a:rPr>
                        <a:t>(17)</a:t>
                      </a:r>
                      <a:endParaRPr lang="en-US">
                        <a:solidFill>
                          <a:srgbClr val="FF0000"/>
                        </a:solidFill>
                      </a:endParaRPr>
                    </a:p>
                  </a:txBody>
                  <a:tcPr/>
                </a:tc>
                <a:tc>
                  <a:txBody>
                    <a:bodyPr/>
                    <a:lstStyle/>
                    <a:p>
                      <a:pPr algn="r"/>
                      <a:r>
                        <a:rPr lang="nl-BE" smtClean="0"/>
                        <a:t>-22.92%</a:t>
                      </a:r>
                      <a:endParaRPr lang="en-US"/>
                    </a:p>
                  </a:txBody>
                  <a:tcPr/>
                </a:tc>
                <a:tc>
                  <a:txBody>
                    <a:bodyPr/>
                    <a:lstStyle/>
                    <a:p>
                      <a:pPr algn="l"/>
                      <a:r>
                        <a:rPr lang="nl-BE" smtClean="0">
                          <a:solidFill>
                            <a:srgbClr val="FF0000"/>
                          </a:solidFill>
                        </a:rPr>
                        <a:t>(18)</a:t>
                      </a:r>
                      <a:endParaRPr lang="en-US">
                        <a:solidFill>
                          <a:srgbClr val="FF0000"/>
                        </a:solidFill>
                      </a:endParaRPr>
                    </a:p>
                  </a:txBody>
                  <a:tcPr/>
                </a:tc>
                <a:tc>
                  <a:txBody>
                    <a:bodyPr/>
                    <a:lstStyle/>
                    <a:p>
                      <a:pPr algn="l"/>
                      <a:r>
                        <a:rPr lang="nl-BE" smtClean="0">
                          <a:solidFill>
                            <a:schemeClr val="accent4">
                              <a:lumMod val="75000"/>
                            </a:schemeClr>
                          </a:solidFill>
                        </a:rPr>
                        <a:t>-5.78%</a:t>
                      </a:r>
                      <a:endParaRPr lang="en-US">
                        <a:solidFill>
                          <a:schemeClr val="accent4">
                            <a:lumMod val="75000"/>
                          </a:schemeClr>
                        </a:solidFill>
                      </a:endParaRPr>
                    </a:p>
                  </a:txBody>
                  <a:tcPr/>
                </a:tc>
                <a:tc>
                  <a:txBody>
                    <a:bodyPr/>
                    <a:lstStyle/>
                    <a:p>
                      <a:pPr algn="l"/>
                      <a:r>
                        <a:rPr lang="nl-BE" smtClean="0">
                          <a:solidFill>
                            <a:srgbClr val="FF0000"/>
                          </a:solidFill>
                        </a:rPr>
                        <a:t>(18)</a:t>
                      </a:r>
                      <a:endParaRPr lang="en-US">
                        <a:solidFill>
                          <a:srgbClr val="FF0000"/>
                        </a:solidFill>
                      </a:endParaRPr>
                    </a:p>
                  </a:txBody>
                  <a:tcPr/>
                </a:tc>
              </a:tr>
              <a:tr h="370840">
                <a:tc>
                  <a:txBody>
                    <a:bodyPr/>
                    <a:lstStyle/>
                    <a:p>
                      <a:r>
                        <a:rPr lang="nl-BE" smtClean="0"/>
                        <a:t>EE</a:t>
                      </a:r>
                      <a:endParaRPr lang="en-US"/>
                    </a:p>
                  </a:txBody>
                  <a:tcPr/>
                </a:tc>
                <a:tc>
                  <a:txBody>
                    <a:bodyPr/>
                    <a:lstStyle/>
                    <a:p>
                      <a:pPr algn="r"/>
                      <a:r>
                        <a:rPr lang="nl-BE" smtClean="0"/>
                        <a:t>- 8.60%  </a:t>
                      </a:r>
                      <a:endParaRPr lang="en-US">
                        <a:solidFill>
                          <a:srgbClr val="FF0000"/>
                        </a:solidFill>
                      </a:endParaRPr>
                    </a:p>
                  </a:txBody>
                  <a:tcPr/>
                </a:tc>
                <a:tc>
                  <a:txBody>
                    <a:bodyPr/>
                    <a:lstStyle/>
                    <a:p>
                      <a:pPr algn="l"/>
                      <a:r>
                        <a:rPr lang="nl-BE" smtClean="0">
                          <a:solidFill>
                            <a:srgbClr val="FF0000"/>
                          </a:solidFill>
                        </a:rPr>
                        <a:t>(18)</a:t>
                      </a:r>
                      <a:endParaRPr lang="en-US">
                        <a:solidFill>
                          <a:srgbClr val="FF0000"/>
                        </a:solidFill>
                      </a:endParaRPr>
                    </a:p>
                  </a:txBody>
                  <a:tcPr/>
                </a:tc>
                <a:tc>
                  <a:txBody>
                    <a:bodyPr/>
                    <a:lstStyle/>
                    <a:p>
                      <a:pPr algn="r"/>
                      <a:r>
                        <a:rPr lang="nl-BE" smtClean="0"/>
                        <a:t>-7.24%</a:t>
                      </a:r>
                      <a:endParaRPr lang="en-US"/>
                    </a:p>
                  </a:txBody>
                  <a:tcPr/>
                </a:tc>
                <a:tc>
                  <a:txBody>
                    <a:bodyPr/>
                    <a:lstStyle/>
                    <a:p>
                      <a:pPr algn="l"/>
                      <a:r>
                        <a:rPr lang="nl-BE" smtClean="0">
                          <a:solidFill>
                            <a:srgbClr val="FF0000"/>
                          </a:solidFill>
                        </a:rPr>
                        <a:t>(14)</a:t>
                      </a:r>
                      <a:endParaRPr lang="en-US">
                        <a:solidFill>
                          <a:srgbClr val="FF0000"/>
                        </a:solidFill>
                      </a:endParaRPr>
                    </a:p>
                  </a:txBody>
                  <a:tcPr/>
                </a:tc>
                <a:tc>
                  <a:txBody>
                    <a:bodyPr/>
                    <a:lstStyle/>
                    <a:p>
                      <a:pPr algn="l"/>
                      <a:r>
                        <a:rPr lang="nl-BE" smtClean="0">
                          <a:solidFill>
                            <a:schemeClr val="accent4">
                              <a:lumMod val="75000"/>
                            </a:schemeClr>
                          </a:solidFill>
                        </a:rPr>
                        <a:t>+5.16%</a:t>
                      </a:r>
                      <a:endParaRPr lang="en-US">
                        <a:solidFill>
                          <a:schemeClr val="accent4">
                            <a:lumMod val="75000"/>
                          </a:schemeClr>
                        </a:solidFill>
                      </a:endParaRPr>
                    </a:p>
                  </a:txBody>
                  <a:tcPr/>
                </a:tc>
                <a:tc>
                  <a:txBody>
                    <a:bodyPr/>
                    <a:lstStyle/>
                    <a:p>
                      <a:pPr algn="l"/>
                      <a:r>
                        <a:rPr lang="nl-BE" smtClean="0">
                          <a:solidFill>
                            <a:srgbClr val="FF0000"/>
                          </a:solidFill>
                        </a:rPr>
                        <a:t>(2)</a:t>
                      </a:r>
                      <a:endParaRPr lang="en-US">
                        <a:solidFill>
                          <a:srgbClr val="FF0000"/>
                        </a:solidFill>
                      </a:endParaRPr>
                    </a:p>
                  </a:txBody>
                  <a:tcPr/>
                </a:tc>
              </a:tr>
              <a:tr h="370840">
                <a:tc>
                  <a:txBody>
                    <a:bodyPr/>
                    <a:lstStyle/>
                    <a:p>
                      <a:endParaRPr lang="en-US"/>
                    </a:p>
                  </a:txBody>
                  <a:tcPr/>
                </a:tc>
                <a:tc gridSpan="2">
                  <a:txBody>
                    <a:bodyPr/>
                    <a:lstStyle/>
                    <a:p>
                      <a:pPr algn="ctr"/>
                      <a:r>
                        <a:rPr lang="nl-BE" smtClean="0">
                          <a:solidFill>
                            <a:schemeClr val="tx1"/>
                          </a:solidFill>
                        </a:rPr>
                        <a:t>(GR, EE)</a:t>
                      </a:r>
                      <a:endParaRPr lang="en-US">
                        <a:solidFill>
                          <a:schemeClr val="tx1"/>
                        </a:solidFill>
                      </a:endParaRPr>
                    </a:p>
                  </a:txBody>
                  <a:tcPr/>
                </a:tc>
                <a:tc hMerge="1">
                  <a:txBody>
                    <a:bodyPr/>
                    <a:lstStyle/>
                    <a:p>
                      <a:pPr algn="l"/>
                      <a:endParaRPr lang="en-US">
                        <a:solidFill>
                          <a:srgbClr val="FF0000"/>
                        </a:solidFill>
                      </a:endParaRPr>
                    </a:p>
                  </a:txBody>
                  <a:tcPr/>
                </a:tc>
                <a:tc gridSpan="2">
                  <a:txBody>
                    <a:bodyPr/>
                    <a:lstStyle/>
                    <a:p>
                      <a:pPr algn="ctr"/>
                      <a:r>
                        <a:rPr lang="nl-BE" smtClean="0"/>
                        <a:t>(ES, GR)</a:t>
                      </a:r>
                      <a:endParaRPr lang="en-US"/>
                    </a:p>
                  </a:txBody>
                  <a:tcPr/>
                </a:tc>
                <a:tc hMerge="1">
                  <a:txBody>
                    <a:bodyPr/>
                    <a:lstStyle/>
                    <a:p>
                      <a:pPr algn="l"/>
                      <a:endParaRPr lang="en-US">
                        <a:solidFill>
                          <a:srgbClr val="FF0000"/>
                        </a:solidFill>
                      </a:endParaRPr>
                    </a:p>
                  </a:txBody>
                  <a:tcPr/>
                </a:tc>
                <a:tc gridSpan="2">
                  <a:txBody>
                    <a:bodyPr/>
                    <a:lstStyle/>
                    <a:p>
                      <a:pPr algn="ctr"/>
                      <a:r>
                        <a:rPr lang="nl-BE" smtClean="0"/>
                        <a:t>(CZ,GR)</a:t>
                      </a:r>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2045478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09625" y="179388"/>
            <a:ext cx="8334375" cy="45719"/>
          </a:xfrm>
        </p:spPr>
        <p:txBody>
          <a:bodyPr>
            <a:normAutofit fontScale="90000"/>
          </a:bodyPr>
          <a:lstStyle/>
          <a:p>
            <a:r>
              <a:rPr lang="nl-BE" smtClean="0"/>
              <a:t> </a:t>
            </a:r>
            <a:endParaRPr lang="en-US" dirty="0"/>
          </a:p>
        </p:txBody>
      </p:sp>
      <p:graphicFrame>
        <p:nvGraphicFramePr>
          <p:cNvPr id="5" name="Chart 4"/>
          <p:cNvGraphicFramePr>
            <a:graphicFrameLocks noGrp="1"/>
          </p:cNvGraphicFramePr>
          <p:nvPr>
            <p:extLst>
              <p:ext uri="{D42A27DB-BD31-4B8C-83A1-F6EECF244321}">
                <p14:modId xmlns:p14="http://schemas.microsoft.com/office/powerpoint/2010/main" val="1329853397"/>
              </p:ext>
            </p:extLst>
          </p:nvPr>
        </p:nvGraphicFramePr>
        <p:xfrm>
          <a:off x="0" y="271964"/>
          <a:ext cx="9144000" cy="57332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631599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71800" y="2304000"/>
            <a:ext cx="6102200" cy="1800200"/>
          </a:xfrm>
        </p:spPr>
        <p:txBody>
          <a:bodyPr/>
          <a:lstStyle/>
          <a:p>
            <a:r>
              <a:rPr lang="nl-BE" smtClean="0"/>
              <a:t>Social progress in Europe: exploration of intercountry differences in preferences</a:t>
            </a:r>
            <a:endParaRPr lang="en-US"/>
          </a:p>
        </p:txBody>
      </p:sp>
      <p:sp>
        <p:nvSpPr>
          <p:cNvPr id="3" name="Subtitle 2"/>
          <p:cNvSpPr>
            <a:spLocks noGrp="1"/>
          </p:cNvSpPr>
          <p:nvPr>
            <p:ph type="subTitle" idx="1"/>
          </p:nvPr>
        </p:nvSpPr>
        <p:spPr/>
        <p:txBody>
          <a:bodyPr/>
          <a:lstStyle/>
          <a:p>
            <a:r>
              <a:rPr lang="nl-BE" smtClean="0"/>
              <a:t> </a:t>
            </a:r>
            <a:endParaRPr lang="en-US"/>
          </a:p>
        </p:txBody>
      </p:sp>
    </p:spTree>
    <p:extLst>
      <p:ext uri="{BB962C8B-B14F-4D97-AF65-F5344CB8AC3E}">
        <p14:creationId xmlns:p14="http://schemas.microsoft.com/office/powerpoint/2010/main" val="1775594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40000" y="180000"/>
            <a:ext cx="8334000" cy="728720"/>
          </a:xfrm>
        </p:spPr>
        <p:txBody>
          <a:bodyPr/>
          <a:lstStyle/>
          <a:p>
            <a:r>
              <a:rPr lang="nl-BE" smtClean="0"/>
              <a:t>Direct effects for some typical countries</a:t>
            </a:r>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82585260"/>
              </p:ext>
            </p:extLst>
          </p:nvPr>
        </p:nvGraphicFramePr>
        <p:xfrm>
          <a:off x="179513" y="1349375"/>
          <a:ext cx="8856985" cy="3505200"/>
        </p:xfrm>
        <a:graphic>
          <a:graphicData uri="http://schemas.openxmlformats.org/drawingml/2006/table">
            <a:tbl>
              <a:tblPr firstRow="1" bandRow="1">
                <a:tableStyleId>{5C22544A-7EE6-4342-B048-85BDC9FD1C3A}</a:tableStyleId>
              </a:tblPr>
              <a:tblGrid>
                <a:gridCol w="1728191"/>
                <a:gridCol w="1370842"/>
                <a:gridCol w="1439488"/>
                <a:gridCol w="1439488"/>
                <a:gridCol w="1439488"/>
                <a:gridCol w="1439488"/>
              </a:tblGrid>
              <a:tr h="370840">
                <a:tc>
                  <a:txBody>
                    <a:bodyPr/>
                    <a:lstStyle/>
                    <a:p>
                      <a:endParaRPr lang="en-US"/>
                    </a:p>
                  </a:txBody>
                  <a:tcPr/>
                </a:tc>
                <a:tc>
                  <a:txBody>
                    <a:bodyPr/>
                    <a:lstStyle/>
                    <a:p>
                      <a:pPr algn="ctr"/>
                      <a:r>
                        <a:rPr lang="nl-BE" smtClean="0"/>
                        <a:t>POOLED</a:t>
                      </a:r>
                      <a:endParaRPr lang="en-US"/>
                    </a:p>
                  </a:txBody>
                  <a:tcPr/>
                </a:tc>
                <a:tc>
                  <a:txBody>
                    <a:bodyPr/>
                    <a:lstStyle/>
                    <a:p>
                      <a:pPr algn="ctr"/>
                      <a:r>
                        <a:rPr lang="nl-BE" smtClean="0"/>
                        <a:t>FR</a:t>
                      </a:r>
                      <a:endParaRPr lang="en-US"/>
                    </a:p>
                  </a:txBody>
                  <a:tcPr/>
                </a:tc>
                <a:tc>
                  <a:txBody>
                    <a:bodyPr/>
                    <a:lstStyle/>
                    <a:p>
                      <a:pPr algn="ctr"/>
                      <a:r>
                        <a:rPr lang="nl-BE" smtClean="0"/>
                        <a:t>DE</a:t>
                      </a:r>
                      <a:endParaRPr lang="en-US"/>
                    </a:p>
                  </a:txBody>
                  <a:tcPr/>
                </a:tc>
                <a:tc>
                  <a:txBody>
                    <a:bodyPr/>
                    <a:lstStyle/>
                    <a:p>
                      <a:pPr algn="ctr"/>
                      <a:r>
                        <a:rPr lang="nl-BE" smtClean="0"/>
                        <a:t>GB</a:t>
                      </a:r>
                      <a:endParaRPr lang="en-US"/>
                    </a:p>
                  </a:txBody>
                  <a:tcPr/>
                </a:tc>
                <a:tc>
                  <a:txBody>
                    <a:bodyPr/>
                    <a:lstStyle/>
                    <a:p>
                      <a:pPr algn="ctr"/>
                      <a:r>
                        <a:rPr lang="nl-BE" smtClean="0"/>
                        <a:t>CH</a:t>
                      </a:r>
                      <a:endParaRPr lang="en-US"/>
                    </a:p>
                  </a:txBody>
                  <a:tcPr/>
                </a:tc>
              </a:tr>
              <a:tr h="370840">
                <a:tc>
                  <a:txBody>
                    <a:bodyPr/>
                    <a:lstStyle/>
                    <a:p>
                      <a:r>
                        <a:rPr lang="nl-BE" smtClean="0"/>
                        <a:t>log income</a:t>
                      </a:r>
                      <a:endParaRPr lang="en-US"/>
                    </a:p>
                  </a:txBody>
                  <a:tcPr/>
                </a:tc>
                <a:tc>
                  <a:txBody>
                    <a:bodyPr/>
                    <a:lstStyle/>
                    <a:p>
                      <a:pPr algn="ctr"/>
                      <a:r>
                        <a:rPr lang="nl-BE" smtClean="0"/>
                        <a:t>0.371***</a:t>
                      </a:r>
                      <a:endParaRPr lang="en-US"/>
                    </a:p>
                  </a:txBody>
                  <a:tcPr/>
                </a:tc>
                <a:tc>
                  <a:txBody>
                    <a:bodyPr/>
                    <a:lstStyle/>
                    <a:p>
                      <a:pPr algn="ctr"/>
                      <a:r>
                        <a:rPr lang="nl-BE" smtClean="0"/>
                        <a:t>0.673***</a:t>
                      </a:r>
                      <a:endParaRPr lang="en-US"/>
                    </a:p>
                  </a:txBody>
                  <a:tcPr/>
                </a:tc>
                <a:tc>
                  <a:txBody>
                    <a:bodyPr/>
                    <a:lstStyle/>
                    <a:p>
                      <a:pPr algn="ctr"/>
                      <a:r>
                        <a:rPr lang="nl-BE" smtClean="0"/>
                        <a:t>0.530***</a:t>
                      </a:r>
                      <a:endParaRPr lang="en-US"/>
                    </a:p>
                  </a:txBody>
                  <a:tcPr/>
                </a:tc>
                <a:tc>
                  <a:txBody>
                    <a:bodyPr/>
                    <a:lstStyle/>
                    <a:p>
                      <a:pPr algn="ctr"/>
                      <a:r>
                        <a:rPr lang="nl-BE" smtClean="0"/>
                        <a:t>0.189**</a:t>
                      </a:r>
                      <a:endParaRPr lang="en-US"/>
                    </a:p>
                  </a:txBody>
                  <a:tcPr/>
                </a:tc>
                <a:tc>
                  <a:txBody>
                    <a:bodyPr/>
                    <a:lstStyle/>
                    <a:p>
                      <a:pPr algn="ctr"/>
                      <a:r>
                        <a:rPr lang="nl-BE" smtClean="0"/>
                        <a:t>0.205***</a:t>
                      </a:r>
                      <a:endParaRPr lang="en-US"/>
                    </a:p>
                  </a:txBody>
                  <a:tcPr/>
                </a:tc>
              </a:tr>
              <a:tr h="370840">
                <a:tc>
                  <a:txBody>
                    <a:bodyPr/>
                    <a:lstStyle/>
                    <a:p>
                      <a:r>
                        <a:rPr lang="nl-BE" smtClean="0"/>
                        <a:t>health</a:t>
                      </a:r>
                      <a:endParaRPr lang="en-US"/>
                    </a:p>
                  </a:txBody>
                  <a:tcPr/>
                </a:tc>
                <a:tc>
                  <a:txBody>
                    <a:bodyPr/>
                    <a:lstStyle/>
                    <a:p>
                      <a:pPr algn="ctr"/>
                      <a:r>
                        <a:rPr lang="nl-BE" smtClean="0"/>
                        <a:t>0.661***</a:t>
                      </a:r>
                      <a:endParaRPr lang="en-US"/>
                    </a:p>
                  </a:txBody>
                  <a:tcPr/>
                </a:tc>
                <a:tc>
                  <a:txBody>
                    <a:bodyPr/>
                    <a:lstStyle/>
                    <a:p>
                      <a:pPr algn="ctr"/>
                      <a:r>
                        <a:rPr lang="nl-BE" smtClean="0"/>
                        <a:t>0.614***</a:t>
                      </a:r>
                      <a:endParaRPr lang="en-US"/>
                    </a:p>
                  </a:txBody>
                  <a:tcPr/>
                </a:tc>
                <a:tc>
                  <a:txBody>
                    <a:bodyPr/>
                    <a:lstStyle/>
                    <a:p>
                      <a:pPr algn="ctr"/>
                      <a:r>
                        <a:rPr lang="nl-BE" smtClean="0"/>
                        <a:t>0.703***</a:t>
                      </a:r>
                      <a:endParaRPr lang="en-US"/>
                    </a:p>
                  </a:txBody>
                  <a:tcPr/>
                </a:tc>
                <a:tc>
                  <a:txBody>
                    <a:bodyPr/>
                    <a:lstStyle/>
                    <a:p>
                      <a:pPr algn="ctr"/>
                      <a:r>
                        <a:rPr lang="nl-BE" smtClean="0"/>
                        <a:t>0.469***</a:t>
                      </a:r>
                      <a:endParaRPr lang="en-US"/>
                    </a:p>
                  </a:txBody>
                  <a:tcPr/>
                </a:tc>
                <a:tc>
                  <a:txBody>
                    <a:bodyPr/>
                    <a:lstStyle/>
                    <a:p>
                      <a:pPr algn="ctr"/>
                      <a:r>
                        <a:rPr lang="nl-BE" smtClean="0"/>
                        <a:t>1.109***</a:t>
                      </a:r>
                      <a:endParaRPr lang="en-US"/>
                    </a:p>
                  </a:txBody>
                  <a:tcPr/>
                </a:tc>
              </a:tr>
              <a:tr h="370840">
                <a:tc>
                  <a:txBody>
                    <a:bodyPr/>
                    <a:lstStyle/>
                    <a:p>
                      <a:r>
                        <a:rPr lang="nl-BE" smtClean="0"/>
                        <a:t>unemployment</a:t>
                      </a:r>
                      <a:endParaRPr lang="en-US"/>
                    </a:p>
                  </a:txBody>
                  <a:tcPr/>
                </a:tc>
                <a:tc>
                  <a:txBody>
                    <a:bodyPr/>
                    <a:lstStyle/>
                    <a:p>
                      <a:pPr algn="ctr"/>
                      <a:r>
                        <a:rPr lang="nl-BE" smtClean="0"/>
                        <a:t>-0.840***</a:t>
                      </a:r>
                      <a:endParaRPr lang="en-US"/>
                    </a:p>
                  </a:txBody>
                  <a:tcPr/>
                </a:tc>
                <a:tc>
                  <a:txBody>
                    <a:bodyPr/>
                    <a:lstStyle/>
                    <a:p>
                      <a:pPr algn="ctr"/>
                      <a:r>
                        <a:rPr lang="nl-BE" smtClean="0"/>
                        <a:t>-0.672*</a:t>
                      </a:r>
                      <a:endParaRPr lang="en-US"/>
                    </a:p>
                  </a:txBody>
                  <a:tcPr/>
                </a:tc>
                <a:tc>
                  <a:txBody>
                    <a:bodyPr/>
                    <a:lstStyle/>
                    <a:p>
                      <a:pPr algn="ctr"/>
                      <a:r>
                        <a:rPr lang="nl-BE" smtClean="0"/>
                        <a:t>-0.883***</a:t>
                      </a:r>
                      <a:endParaRPr lang="en-US"/>
                    </a:p>
                  </a:txBody>
                  <a:tcPr/>
                </a:tc>
                <a:tc>
                  <a:txBody>
                    <a:bodyPr/>
                    <a:lstStyle/>
                    <a:p>
                      <a:pPr algn="ctr"/>
                      <a:r>
                        <a:rPr lang="nl-BE" smtClean="0"/>
                        <a:t>-1.088***</a:t>
                      </a:r>
                      <a:endParaRPr lang="en-US"/>
                    </a:p>
                  </a:txBody>
                  <a:tcPr/>
                </a:tc>
                <a:tc>
                  <a:txBody>
                    <a:bodyPr/>
                    <a:lstStyle/>
                    <a:p>
                      <a:pPr algn="ctr"/>
                      <a:r>
                        <a:rPr lang="nl-BE" smtClean="0"/>
                        <a:t>-1.357*</a:t>
                      </a:r>
                      <a:endParaRPr lang="en-US"/>
                    </a:p>
                  </a:txBody>
                  <a:tcPr/>
                </a:tc>
              </a:tr>
              <a:tr h="370840">
                <a:tc>
                  <a:txBody>
                    <a:bodyPr/>
                    <a:lstStyle/>
                    <a:p>
                      <a:r>
                        <a:rPr lang="nl-BE" smtClean="0"/>
                        <a:t>social interactions</a:t>
                      </a:r>
                      <a:endParaRPr lang="en-US"/>
                    </a:p>
                  </a:txBody>
                  <a:tcPr/>
                </a:tc>
                <a:tc>
                  <a:txBody>
                    <a:bodyPr/>
                    <a:lstStyle/>
                    <a:p>
                      <a:pPr algn="ctr"/>
                      <a:r>
                        <a:rPr lang="nl-BE" smtClean="0"/>
                        <a:t>0.143***</a:t>
                      </a:r>
                      <a:endParaRPr lang="en-US"/>
                    </a:p>
                  </a:txBody>
                  <a:tcPr/>
                </a:tc>
                <a:tc>
                  <a:txBody>
                    <a:bodyPr/>
                    <a:lstStyle/>
                    <a:p>
                      <a:pPr algn="ctr"/>
                      <a:r>
                        <a:rPr lang="nl-BE" smtClean="0"/>
                        <a:t>0.108**</a:t>
                      </a:r>
                      <a:endParaRPr lang="en-US"/>
                    </a:p>
                  </a:txBody>
                  <a:tcPr/>
                </a:tc>
                <a:tc>
                  <a:txBody>
                    <a:bodyPr/>
                    <a:lstStyle/>
                    <a:p>
                      <a:pPr algn="ctr"/>
                      <a:r>
                        <a:rPr lang="nl-BE" smtClean="0"/>
                        <a:t>0.170***</a:t>
                      </a:r>
                      <a:endParaRPr lang="en-US"/>
                    </a:p>
                  </a:txBody>
                  <a:tcPr/>
                </a:tc>
                <a:tc>
                  <a:txBody>
                    <a:bodyPr/>
                    <a:lstStyle/>
                    <a:p>
                      <a:pPr algn="ctr"/>
                      <a:r>
                        <a:rPr lang="nl-BE" smtClean="0"/>
                        <a:t>0.179***</a:t>
                      </a:r>
                      <a:endParaRPr lang="en-US"/>
                    </a:p>
                  </a:txBody>
                  <a:tcPr/>
                </a:tc>
                <a:tc>
                  <a:txBody>
                    <a:bodyPr/>
                    <a:lstStyle/>
                    <a:p>
                      <a:pPr algn="ctr"/>
                      <a:r>
                        <a:rPr lang="nl-BE" smtClean="0"/>
                        <a:t>0.049</a:t>
                      </a:r>
                      <a:endParaRPr lang="en-US"/>
                    </a:p>
                  </a:txBody>
                  <a:tcPr/>
                </a:tc>
              </a:tr>
              <a:tr h="370840">
                <a:tc>
                  <a:txBody>
                    <a:bodyPr/>
                    <a:lstStyle/>
                    <a:p>
                      <a:r>
                        <a:rPr lang="nl-BE" smtClean="0"/>
                        <a:t>personal</a:t>
                      </a:r>
                      <a:r>
                        <a:rPr lang="nl-BE" baseline="0" smtClean="0"/>
                        <a:t> safety</a:t>
                      </a:r>
                      <a:endParaRPr lang="en-US"/>
                    </a:p>
                  </a:txBody>
                  <a:tcPr/>
                </a:tc>
                <a:tc>
                  <a:txBody>
                    <a:bodyPr/>
                    <a:lstStyle/>
                    <a:p>
                      <a:pPr algn="ctr"/>
                      <a:r>
                        <a:rPr lang="nl-BE" smtClean="0"/>
                        <a:t>0.224***</a:t>
                      </a:r>
                      <a:endParaRPr lang="en-US"/>
                    </a:p>
                  </a:txBody>
                  <a:tcPr/>
                </a:tc>
                <a:tc>
                  <a:txBody>
                    <a:bodyPr/>
                    <a:lstStyle/>
                    <a:p>
                      <a:pPr algn="ctr"/>
                      <a:r>
                        <a:rPr lang="nl-BE" smtClean="0"/>
                        <a:t>0.215**</a:t>
                      </a:r>
                      <a:endParaRPr lang="en-US"/>
                    </a:p>
                  </a:txBody>
                  <a:tcPr/>
                </a:tc>
                <a:tc>
                  <a:txBody>
                    <a:bodyPr/>
                    <a:lstStyle/>
                    <a:p>
                      <a:pPr algn="ctr"/>
                      <a:r>
                        <a:rPr lang="nl-BE" smtClean="0"/>
                        <a:t>0.263***</a:t>
                      </a:r>
                      <a:endParaRPr lang="en-US"/>
                    </a:p>
                  </a:txBody>
                  <a:tcPr/>
                </a:tc>
                <a:tc>
                  <a:txBody>
                    <a:bodyPr/>
                    <a:lstStyle/>
                    <a:p>
                      <a:pPr algn="ctr"/>
                      <a:r>
                        <a:rPr lang="nl-BE" smtClean="0"/>
                        <a:t>0.274***</a:t>
                      </a:r>
                      <a:endParaRPr lang="en-US"/>
                    </a:p>
                  </a:txBody>
                  <a:tcPr/>
                </a:tc>
                <a:tc>
                  <a:txBody>
                    <a:bodyPr/>
                    <a:lstStyle/>
                    <a:p>
                      <a:pPr algn="ctr"/>
                      <a:r>
                        <a:rPr lang="nl-BE" smtClean="0"/>
                        <a:t>0.189+</a:t>
                      </a:r>
                      <a:endParaRPr lang="en-US"/>
                    </a:p>
                  </a:txBody>
                  <a:tcPr/>
                </a:tc>
              </a:tr>
              <a:tr h="370840">
                <a:tc>
                  <a:txBody>
                    <a:bodyPr/>
                    <a:lstStyle/>
                    <a:p>
                      <a:endParaRPr lang="en-US"/>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r>
              <a:tr h="370840">
                <a:tc>
                  <a:txBody>
                    <a:bodyPr/>
                    <a:lstStyle/>
                    <a:p>
                      <a:r>
                        <a:rPr lang="nl-BE" smtClean="0"/>
                        <a:t>N</a:t>
                      </a:r>
                      <a:endParaRPr lang="en-US"/>
                    </a:p>
                  </a:txBody>
                  <a:tcPr/>
                </a:tc>
                <a:tc>
                  <a:txBody>
                    <a:bodyPr/>
                    <a:lstStyle/>
                    <a:p>
                      <a:pPr algn="ctr"/>
                      <a:r>
                        <a:rPr lang="nl-BE" smtClean="0"/>
                        <a:t>52137</a:t>
                      </a:r>
                      <a:endParaRPr lang="en-US"/>
                    </a:p>
                  </a:txBody>
                  <a:tcPr/>
                </a:tc>
                <a:tc>
                  <a:txBody>
                    <a:bodyPr/>
                    <a:lstStyle/>
                    <a:p>
                      <a:pPr algn="ctr"/>
                      <a:r>
                        <a:rPr lang="nl-BE" smtClean="0"/>
                        <a:t>3334</a:t>
                      </a:r>
                      <a:endParaRPr lang="en-US"/>
                    </a:p>
                  </a:txBody>
                  <a:tcPr/>
                </a:tc>
                <a:tc>
                  <a:txBody>
                    <a:bodyPr/>
                    <a:lstStyle/>
                    <a:p>
                      <a:pPr algn="ctr"/>
                      <a:r>
                        <a:rPr lang="nl-BE" smtClean="0"/>
                        <a:t>4620</a:t>
                      </a:r>
                      <a:endParaRPr lang="en-US"/>
                    </a:p>
                  </a:txBody>
                  <a:tcPr/>
                </a:tc>
                <a:tc>
                  <a:txBody>
                    <a:bodyPr/>
                    <a:lstStyle/>
                    <a:p>
                      <a:pPr algn="ctr"/>
                      <a:r>
                        <a:rPr lang="nl-BE" smtClean="0"/>
                        <a:t>3812</a:t>
                      </a:r>
                      <a:endParaRPr lang="en-US"/>
                    </a:p>
                  </a:txBody>
                  <a:tcPr/>
                </a:tc>
                <a:tc>
                  <a:txBody>
                    <a:bodyPr/>
                    <a:lstStyle/>
                    <a:p>
                      <a:pPr algn="ctr"/>
                      <a:r>
                        <a:rPr lang="nl-BE" smtClean="0"/>
                        <a:t>2584</a:t>
                      </a:r>
                      <a:endParaRPr lang="en-US"/>
                    </a:p>
                  </a:txBody>
                  <a:tcPr/>
                </a:tc>
              </a:tr>
            </a:tbl>
          </a:graphicData>
        </a:graphic>
      </p:graphicFrame>
      <p:sp>
        <p:nvSpPr>
          <p:cNvPr id="7" name="Rectangle 6"/>
          <p:cNvSpPr/>
          <p:nvPr/>
        </p:nvSpPr>
        <p:spPr>
          <a:xfrm>
            <a:off x="1907704" y="1700808"/>
            <a:ext cx="2808312" cy="230425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932040" y="1700808"/>
            <a:ext cx="1008112" cy="43204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932040" y="1664804"/>
            <a:ext cx="961256" cy="504056"/>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228184" y="1700808"/>
            <a:ext cx="2808314" cy="432048"/>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368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Caveats</a:t>
            </a:r>
            <a:endParaRPr lang="en-US"/>
          </a:p>
        </p:txBody>
      </p:sp>
      <p:sp>
        <p:nvSpPr>
          <p:cNvPr id="3" name="Content Placeholder 2"/>
          <p:cNvSpPr>
            <a:spLocks noGrp="1"/>
          </p:cNvSpPr>
          <p:nvPr>
            <p:ph idx="1"/>
          </p:nvPr>
        </p:nvSpPr>
        <p:spPr/>
        <p:txBody>
          <a:bodyPr/>
          <a:lstStyle/>
          <a:p>
            <a:r>
              <a:rPr lang="nl-BE" smtClean="0"/>
              <a:t>We focus on the measurement of the well-being of the present generation.</a:t>
            </a:r>
          </a:p>
          <a:p>
            <a:pPr marL="0" indent="0">
              <a:buNone/>
            </a:pPr>
            <a:endParaRPr lang="nl-BE" smtClean="0"/>
          </a:p>
          <a:p>
            <a:r>
              <a:rPr lang="nl-BE" smtClean="0"/>
              <a:t>CAVEAT 1: sustainability is an essential challenge, but should be measured by separate indicators (and should act as a constraint).</a:t>
            </a:r>
          </a:p>
          <a:p>
            <a:pPr marL="0" indent="0">
              <a:buNone/>
            </a:pPr>
            <a:endParaRPr lang="nl-BE" smtClean="0"/>
          </a:p>
          <a:p>
            <a:r>
              <a:rPr lang="nl-BE" smtClean="0"/>
              <a:t>CAVEAT 2: development of lists of specific policy indicators is useful, but a different issue. Operational targets often refer to “inputs” and not to directly relevant “outputs”.</a:t>
            </a:r>
            <a:endParaRPr lang="en-US"/>
          </a:p>
        </p:txBody>
      </p:sp>
    </p:spTree>
    <p:extLst>
      <p:ext uri="{BB962C8B-B14F-4D97-AF65-F5344CB8AC3E}">
        <p14:creationId xmlns:p14="http://schemas.microsoft.com/office/powerpoint/2010/main" val="40904946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000" y="180000"/>
            <a:ext cx="8334000" cy="728720"/>
          </a:xfrm>
        </p:spPr>
        <p:txBody>
          <a:bodyPr/>
          <a:lstStyle/>
          <a:p>
            <a:r>
              <a:rPr lang="nl-BE" smtClean="0"/>
              <a:t>Results</a:t>
            </a:r>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23597711"/>
              </p:ext>
            </p:extLst>
          </p:nvPr>
        </p:nvGraphicFramePr>
        <p:xfrm>
          <a:off x="539750" y="1349375"/>
          <a:ext cx="8334379" cy="2225040"/>
        </p:xfrm>
        <a:graphic>
          <a:graphicData uri="http://schemas.openxmlformats.org/drawingml/2006/table">
            <a:tbl>
              <a:tblPr firstRow="1" bandRow="1">
                <a:tableStyleId>{5C22544A-7EE6-4342-B048-85BDC9FD1C3A}</a:tableStyleId>
              </a:tblPr>
              <a:tblGrid>
                <a:gridCol w="1666875"/>
                <a:gridCol w="833438"/>
                <a:gridCol w="833438"/>
                <a:gridCol w="833438"/>
                <a:gridCol w="833438"/>
                <a:gridCol w="833438"/>
                <a:gridCol w="833438"/>
                <a:gridCol w="833438"/>
                <a:gridCol w="833438"/>
              </a:tblGrid>
              <a:tr h="370840">
                <a:tc>
                  <a:txBody>
                    <a:bodyPr/>
                    <a:lstStyle/>
                    <a:p>
                      <a:endParaRPr lang="en-US"/>
                    </a:p>
                  </a:txBody>
                  <a:tcPr/>
                </a:tc>
                <a:tc gridSpan="4">
                  <a:txBody>
                    <a:bodyPr/>
                    <a:lstStyle/>
                    <a:p>
                      <a:r>
                        <a:rPr lang="nl-BE" smtClean="0"/>
                        <a:t>Equivalent income</a:t>
                      </a:r>
                      <a:r>
                        <a:rPr lang="nl-BE" baseline="0" smtClean="0"/>
                        <a:t> (2010)</a:t>
                      </a:r>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r>
                        <a:rPr lang="nl-BE" smtClean="0"/>
                        <a:t>Gini equivalent</a:t>
                      </a:r>
                      <a:r>
                        <a:rPr lang="nl-BE" baseline="0" smtClean="0"/>
                        <a:t> income</a:t>
                      </a:r>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0840">
                <a:tc>
                  <a:txBody>
                    <a:bodyPr/>
                    <a:lstStyle/>
                    <a:p>
                      <a:endParaRPr lang="en-US"/>
                    </a:p>
                  </a:txBody>
                  <a:tcPr/>
                </a:tc>
                <a:tc gridSpan="2">
                  <a:txBody>
                    <a:bodyPr/>
                    <a:lstStyle/>
                    <a:p>
                      <a:r>
                        <a:rPr lang="nl-BE" smtClean="0"/>
                        <a:t>POOLED</a:t>
                      </a:r>
                      <a:endParaRPr lang="en-US"/>
                    </a:p>
                  </a:txBody>
                  <a:tcPr/>
                </a:tc>
                <a:tc hMerge="1">
                  <a:txBody>
                    <a:bodyPr/>
                    <a:lstStyle/>
                    <a:p>
                      <a:endParaRPr lang="en-US"/>
                    </a:p>
                  </a:txBody>
                  <a:tcPr/>
                </a:tc>
                <a:tc gridSpan="2">
                  <a:txBody>
                    <a:bodyPr/>
                    <a:lstStyle/>
                    <a:p>
                      <a:r>
                        <a:rPr lang="nl-BE" smtClean="0"/>
                        <a:t>SPECIFIC</a:t>
                      </a:r>
                      <a:endParaRPr lang="en-US"/>
                    </a:p>
                  </a:txBody>
                  <a:tcPr/>
                </a:tc>
                <a:tc hMerge="1">
                  <a:txBody>
                    <a:bodyPr/>
                    <a:lstStyle/>
                    <a:p>
                      <a:endParaRPr lang="en-US"/>
                    </a:p>
                  </a:txBody>
                  <a:tcPr/>
                </a:tc>
                <a:tc gridSpan="2">
                  <a:txBody>
                    <a:bodyPr/>
                    <a:lstStyle/>
                    <a:p>
                      <a:r>
                        <a:rPr lang="nl-BE" smtClean="0"/>
                        <a:t>POOLED</a:t>
                      </a:r>
                      <a:endParaRPr lang="en-US"/>
                    </a:p>
                  </a:txBody>
                  <a:tcPr/>
                </a:tc>
                <a:tc hMerge="1">
                  <a:txBody>
                    <a:bodyPr/>
                    <a:lstStyle/>
                    <a:p>
                      <a:endParaRPr lang="en-US"/>
                    </a:p>
                  </a:txBody>
                  <a:tcPr/>
                </a:tc>
                <a:tc gridSpan="2">
                  <a:txBody>
                    <a:bodyPr/>
                    <a:lstStyle/>
                    <a:p>
                      <a:r>
                        <a:rPr lang="nl-BE" smtClean="0"/>
                        <a:t>SPECIFIC</a:t>
                      </a:r>
                      <a:endParaRPr lang="en-US"/>
                    </a:p>
                  </a:txBody>
                  <a:tcPr/>
                </a:tc>
                <a:tc hMerge="1">
                  <a:txBody>
                    <a:bodyPr/>
                    <a:lstStyle/>
                    <a:p>
                      <a:endParaRPr lang="en-US"/>
                    </a:p>
                  </a:txBody>
                  <a:tcPr/>
                </a:tc>
              </a:tr>
              <a:tr h="370840">
                <a:tc>
                  <a:txBody>
                    <a:bodyPr/>
                    <a:lstStyle/>
                    <a:p>
                      <a:r>
                        <a:rPr lang="nl-BE" smtClean="0"/>
                        <a:t>FR</a:t>
                      </a:r>
                      <a:endParaRPr lang="en-US"/>
                    </a:p>
                  </a:txBody>
                  <a:tcPr/>
                </a:tc>
                <a:tc>
                  <a:txBody>
                    <a:bodyPr/>
                    <a:lstStyle/>
                    <a:p>
                      <a:r>
                        <a:rPr lang="nl-BE" smtClean="0"/>
                        <a:t>3529</a:t>
                      </a:r>
                      <a:endParaRPr lang="en-US"/>
                    </a:p>
                  </a:txBody>
                  <a:tcPr/>
                </a:tc>
                <a:tc>
                  <a:txBody>
                    <a:bodyPr/>
                    <a:lstStyle/>
                    <a:p>
                      <a:r>
                        <a:rPr lang="nl-BE" smtClean="0">
                          <a:solidFill>
                            <a:srgbClr val="FF0000"/>
                          </a:solidFill>
                        </a:rPr>
                        <a:t>(9)</a:t>
                      </a:r>
                      <a:endParaRPr lang="en-US">
                        <a:solidFill>
                          <a:srgbClr val="FF0000"/>
                        </a:solidFill>
                      </a:endParaRPr>
                    </a:p>
                  </a:txBody>
                  <a:tcPr/>
                </a:tc>
                <a:tc>
                  <a:txBody>
                    <a:bodyPr/>
                    <a:lstStyle/>
                    <a:p>
                      <a:r>
                        <a:rPr lang="nl-BE" smtClean="0"/>
                        <a:t>7797</a:t>
                      </a:r>
                      <a:endParaRPr lang="en-US"/>
                    </a:p>
                  </a:txBody>
                  <a:tcPr/>
                </a:tc>
                <a:tc>
                  <a:txBody>
                    <a:bodyPr/>
                    <a:lstStyle/>
                    <a:p>
                      <a:r>
                        <a:rPr lang="nl-BE" smtClean="0">
                          <a:solidFill>
                            <a:srgbClr val="FF0000"/>
                          </a:solidFill>
                        </a:rPr>
                        <a:t>(3)</a:t>
                      </a:r>
                      <a:endParaRPr lang="en-US">
                        <a:solidFill>
                          <a:srgbClr val="FF0000"/>
                        </a:solidFill>
                      </a:endParaRPr>
                    </a:p>
                  </a:txBody>
                  <a:tcPr/>
                </a:tc>
                <a:tc>
                  <a:txBody>
                    <a:bodyPr/>
                    <a:lstStyle/>
                    <a:p>
                      <a:r>
                        <a:rPr lang="nl-BE" smtClean="0"/>
                        <a:t>0.70</a:t>
                      </a:r>
                      <a:endParaRPr lang="en-US"/>
                    </a:p>
                  </a:txBody>
                  <a:tcPr/>
                </a:tc>
                <a:tc>
                  <a:txBody>
                    <a:bodyPr/>
                    <a:lstStyle/>
                    <a:p>
                      <a:r>
                        <a:rPr lang="nl-BE" smtClean="0">
                          <a:solidFill>
                            <a:srgbClr val="FF0000"/>
                          </a:solidFill>
                        </a:rPr>
                        <a:t>(8)</a:t>
                      </a:r>
                      <a:endParaRPr lang="en-US">
                        <a:solidFill>
                          <a:srgbClr val="FF0000"/>
                        </a:solidFill>
                      </a:endParaRPr>
                    </a:p>
                  </a:txBody>
                  <a:tcPr/>
                </a:tc>
                <a:tc>
                  <a:txBody>
                    <a:bodyPr/>
                    <a:lstStyle/>
                    <a:p>
                      <a:r>
                        <a:rPr lang="nl-BE" smtClean="0"/>
                        <a:t>0.50</a:t>
                      </a:r>
                      <a:endParaRPr lang="en-US"/>
                    </a:p>
                  </a:txBody>
                  <a:tcPr/>
                </a:tc>
                <a:tc>
                  <a:txBody>
                    <a:bodyPr/>
                    <a:lstStyle/>
                    <a:p>
                      <a:r>
                        <a:rPr lang="nl-BE" smtClean="0">
                          <a:solidFill>
                            <a:srgbClr val="FF0000"/>
                          </a:solidFill>
                        </a:rPr>
                        <a:t>(1)</a:t>
                      </a:r>
                      <a:endParaRPr lang="en-US">
                        <a:solidFill>
                          <a:srgbClr val="FF0000"/>
                        </a:solidFill>
                      </a:endParaRPr>
                    </a:p>
                  </a:txBody>
                  <a:tcPr/>
                </a:tc>
              </a:tr>
              <a:tr h="370840">
                <a:tc>
                  <a:txBody>
                    <a:bodyPr/>
                    <a:lstStyle/>
                    <a:p>
                      <a:r>
                        <a:rPr lang="nl-BE" smtClean="0"/>
                        <a:t>DE</a:t>
                      </a:r>
                      <a:endParaRPr lang="en-US"/>
                    </a:p>
                  </a:txBody>
                  <a:tcPr/>
                </a:tc>
                <a:tc>
                  <a:txBody>
                    <a:bodyPr/>
                    <a:lstStyle/>
                    <a:p>
                      <a:r>
                        <a:rPr lang="nl-BE" smtClean="0"/>
                        <a:t>3188</a:t>
                      </a:r>
                      <a:endParaRPr lang="en-US"/>
                    </a:p>
                  </a:txBody>
                  <a:tcPr/>
                </a:tc>
                <a:tc>
                  <a:txBody>
                    <a:bodyPr/>
                    <a:lstStyle/>
                    <a:p>
                      <a:r>
                        <a:rPr lang="nl-BE" smtClean="0">
                          <a:solidFill>
                            <a:srgbClr val="FF0000"/>
                          </a:solidFill>
                        </a:rPr>
                        <a:t>(10)</a:t>
                      </a:r>
                      <a:endParaRPr lang="en-US">
                        <a:solidFill>
                          <a:srgbClr val="FF0000"/>
                        </a:solidFill>
                      </a:endParaRPr>
                    </a:p>
                  </a:txBody>
                  <a:tcPr/>
                </a:tc>
                <a:tc>
                  <a:txBody>
                    <a:bodyPr/>
                    <a:lstStyle/>
                    <a:p>
                      <a:r>
                        <a:rPr lang="nl-BE" smtClean="0"/>
                        <a:t>5230</a:t>
                      </a:r>
                      <a:endParaRPr lang="en-US"/>
                    </a:p>
                  </a:txBody>
                  <a:tcPr/>
                </a:tc>
                <a:tc>
                  <a:txBody>
                    <a:bodyPr/>
                    <a:lstStyle/>
                    <a:p>
                      <a:r>
                        <a:rPr lang="nl-BE" smtClean="0">
                          <a:solidFill>
                            <a:srgbClr val="FF0000"/>
                          </a:solidFill>
                        </a:rPr>
                        <a:t>(6)</a:t>
                      </a:r>
                      <a:endParaRPr lang="en-US">
                        <a:solidFill>
                          <a:srgbClr val="FF0000"/>
                        </a:solidFill>
                      </a:endParaRPr>
                    </a:p>
                  </a:txBody>
                  <a:tcPr/>
                </a:tc>
                <a:tc>
                  <a:txBody>
                    <a:bodyPr/>
                    <a:lstStyle/>
                    <a:p>
                      <a:r>
                        <a:rPr lang="nl-BE" smtClean="0"/>
                        <a:t>0.74</a:t>
                      </a:r>
                      <a:endParaRPr lang="en-US"/>
                    </a:p>
                  </a:txBody>
                  <a:tcPr/>
                </a:tc>
                <a:tc>
                  <a:txBody>
                    <a:bodyPr/>
                    <a:lstStyle/>
                    <a:p>
                      <a:r>
                        <a:rPr lang="nl-BE" smtClean="0">
                          <a:solidFill>
                            <a:srgbClr val="FF0000"/>
                          </a:solidFill>
                        </a:rPr>
                        <a:t>(11)</a:t>
                      </a:r>
                      <a:endParaRPr lang="en-US">
                        <a:solidFill>
                          <a:srgbClr val="FF0000"/>
                        </a:solidFill>
                      </a:endParaRPr>
                    </a:p>
                  </a:txBody>
                  <a:tcPr/>
                </a:tc>
                <a:tc>
                  <a:txBody>
                    <a:bodyPr/>
                    <a:lstStyle/>
                    <a:p>
                      <a:r>
                        <a:rPr lang="nl-BE" smtClean="0"/>
                        <a:t>0.64</a:t>
                      </a:r>
                      <a:endParaRPr lang="en-US"/>
                    </a:p>
                  </a:txBody>
                  <a:tcPr/>
                </a:tc>
                <a:tc>
                  <a:txBody>
                    <a:bodyPr/>
                    <a:lstStyle/>
                    <a:p>
                      <a:r>
                        <a:rPr lang="nl-BE" smtClean="0">
                          <a:solidFill>
                            <a:srgbClr val="FF0000"/>
                          </a:solidFill>
                        </a:rPr>
                        <a:t>(3)</a:t>
                      </a:r>
                      <a:endParaRPr lang="en-US">
                        <a:solidFill>
                          <a:srgbClr val="FF0000"/>
                        </a:solidFill>
                      </a:endParaRPr>
                    </a:p>
                  </a:txBody>
                  <a:tcPr/>
                </a:tc>
              </a:tr>
              <a:tr h="370840">
                <a:tc>
                  <a:txBody>
                    <a:bodyPr/>
                    <a:lstStyle/>
                    <a:p>
                      <a:r>
                        <a:rPr lang="nl-BE" smtClean="0"/>
                        <a:t>GB</a:t>
                      </a:r>
                      <a:endParaRPr lang="en-US"/>
                    </a:p>
                  </a:txBody>
                  <a:tcPr/>
                </a:tc>
                <a:tc>
                  <a:txBody>
                    <a:bodyPr/>
                    <a:lstStyle/>
                    <a:p>
                      <a:r>
                        <a:rPr lang="nl-BE" smtClean="0"/>
                        <a:t>5324</a:t>
                      </a:r>
                      <a:endParaRPr lang="en-US"/>
                    </a:p>
                  </a:txBody>
                  <a:tcPr/>
                </a:tc>
                <a:tc>
                  <a:txBody>
                    <a:bodyPr/>
                    <a:lstStyle/>
                    <a:p>
                      <a:r>
                        <a:rPr lang="nl-BE" smtClean="0">
                          <a:solidFill>
                            <a:srgbClr val="FF0000"/>
                          </a:solidFill>
                        </a:rPr>
                        <a:t>(5)</a:t>
                      </a:r>
                      <a:endParaRPr lang="en-US">
                        <a:solidFill>
                          <a:srgbClr val="FF0000"/>
                        </a:solidFill>
                      </a:endParaRPr>
                    </a:p>
                  </a:txBody>
                  <a:tcPr/>
                </a:tc>
                <a:tc>
                  <a:txBody>
                    <a:bodyPr/>
                    <a:lstStyle/>
                    <a:p>
                      <a:r>
                        <a:rPr lang="nl-BE" smtClean="0"/>
                        <a:t>2688</a:t>
                      </a:r>
                      <a:endParaRPr lang="en-US"/>
                    </a:p>
                  </a:txBody>
                  <a:tcPr/>
                </a:tc>
                <a:tc>
                  <a:txBody>
                    <a:bodyPr/>
                    <a:lstStyle/>
                    <a:p>
                      <a:r>
                        <a:rPr lang="nl-BE" smtClean="0">
                          <a:solidFill>
                            <a:srgbClr val="FF0000"/>
                          </a:solidFill>
                        </a:rPr>
                        <a:t>(11)</a:t>
                      </a:r>
                      <a:endParaRPr lang="en-US">
                        <a:solidFill>
                          <a:srgbClr val="FF0000"/>
                        </a:solidFill>
                      </a:endParaRPr>
                    </a:p>
                  </a:txBody>
                  <a:tcPr/>
                </a:tc>
                <a:tc>
                  <a:txBody>
                    <a:bodyPr/>
                    <a:lstStyle/>
                    <a:p>
                      <a:r>
                        <a:rPr lang="nl-BE" smtClean="0"/>
                        <a:t>0.72</a:t>
                      </a:r>
                      <a:endParaRPr lang="en-US"/>
                    </a:p>
                  </a:txBody>
                  <a:tcPr/>
                </a:tc>
                <a:tc>
                  <a:txBody>
                    <a:bodyPr/>
                    <a:lstStyle/>
                    <a:p>
                      <a:r>
                        <a:rPr lang="nl-BE" smtClean="0">
                          <a:solidFill>
                            <a:srgbClr val="FF0000"/>
                          </a:solidFill>
                        </a:rPr>
                        <a:t>(9)</a:t>
                      </a:r>
                      <a:endParaRPr lang="en-US">
                        <a:solidFill>
                          <a:srgbClr val="FF0000"/>
                        </a:solidFill>
                      </a:endParaRPr>
                    </a:p>
                  </a:txBody>
                  <a:tcPr/>
                </a:tc>
                <a:tc>
                  <a:txBody>
                    <a:bodyPr/>
                    <a:lstStyle/>
                    <a:p>
                      <a:r>
                        <a:rPr lang="nl-BE" smtClean="0"/>
                        <a:t>0.82</a:t>
                      </a:r>
                      <a:endParaRPr lang="en-US"/>
                    </a:p>
                  </a:txBody>
                  <a:tcPr/>
                </a:tc>
                <a:tc>
                  <a:txBody>
                    <a:bodyPr/>
                    <a:lstStyle/>
                    <a:p>
                      <a:r>
                        <a:rPr lang="nl-BE" smtClean="0">
                          <a:solidFill>
                            <a:srgbClr val="FF0000"/>
                          </a:solidFill>
                        </a:rPr>
                        <a:t>(16)</a:t>
                      </a:r>
                      <a:endParaRPr lang="en-US">
                        <a:solidFill>
                          <a:srgbClr val="FF0000"/>
                        </a:solidFill>
                      </a:endParaRPr>
                    </a:p>
                  </a:txBody>
                  <a:tcPr/>
                </a:tc>
              </a:tr>
              <a:tr h="370840">
                <a:tc>
                  <a:txBody>
                    <a:bodyPr/>
                    <a:lstStyle/>
                    <a:p>
                      <a:r>
                        <a:rPr lang="nl-BE" smtClean="0"/>
                        <a:t>CH</a:t>
                      </a:r>
                      <a:endParaRPr lang="en-US"/>
                    </a:p>
                  </a:txBody>
                  <a:tcPr/>
                </a:tc>
                <a:tc>
                  <a:txBody>
                    <a:bodyPr/>
                    <a:lstStyle/>
                    <a:p>
                      <a:r>
                        <a:rPr lang="nl-BE" smtClean="0"/>
                        <a:t>7706</a:t>
                      </a:r>
                      <a:endParaRPr lang="en-US"/>
                    </a:p>
                  </a:txBody>
                  <a:tcPr/>
                </a:tc>
                <a:tc>
                  <a:txBody>
                    <a:bodyPr/>
                    <a:lstStyle/>
                    <a:p>
                      <a:r>
                        <a:rPr lang="nl-BE" smtClean="0">
                          <a:solidFill>
                            <a:srgbClr val="FF0000"/>
                          </a:solidFill>
                        </a:rPr>
                        <a:t>(2)</a:t>
                      </a:r>
                      <a:endParaRPr lang="en-US">
                        <a:solidFill>
                          <a:srgbClr val="FF0000"/>
                        </a:solidFill>
                      </a:endParaRPr>
                    </a:p>
                  </a:txBody>
                  <a:tcPr/>
                </a:tc>
                <a:tc>
                  <a:txBody>
                    <a:bodyPr/>
                    <a:lstStyle/>
                    <a:p>
                      <a:r>
                        <a:rPr lang="nl-BE" smtClean="0"/>
                        <a:t>5100</a:t>
                      </a:r>
                      <a:endParaRPr lang="en-US"/>
                    </a:p>
                  </a:txBody>
                  <a:tcPr/>
                </a:tc>
                <a:tc>
                  <a:txBody>
                    <a:bodyPr/>
                    <a:lstStyle/>
                    <a:p>
                      <a:r>
                        <a:rPr lang="nl-BE" smtClean="0">
                          <a:solidFill>
                            <a:srgbClr val="FF0000"/>
                          </a:solidFill>
                        </a:rPr>
                        <a:t>(7)</a:t>
                      </a:r>
                      <a:endParaRPr lang="en-US">
                        <a:solidFill>
                          <a:srgbClr val="FF0000"/>
                        </a:solidFill>
                      </a:endParaRPr>
                    </a:p>
                  </a:txBody>
                  <a:tcPr/>
                </a:tc>
                <a:tc>
                  <a:txBody>
                    <a:bodyPr/>
                    <a:lstStyle/>
                    <a:p>
                      <a:r>
                        <a:rPr lang="nl-BE" smtClean="0"/>
                        <a:t>0.66 </a:t>
                      </a:r>
                      <a:endParaRPr lang="en-US"/>
                    </a:p>
                  </a:txBody>
                  <a:tcPr/>
                </a:tc>
                <a:tc>
                  <a:txBody>
                    <a:bodyPr/>
                    <a:lstStyle/>
                    <a:p>
                      <a:r>
                        <a:rPr lang="nl-BE" smtClean="0">
                          <a:solidFill>
                            <a:srgbClr val="FF0000"/>
                          </a:solidFill>
                        </a:rPr>
                        <a:t>(3)</a:t>
                      </a:r>
                      <a:endParaRPr lang="en-US">
                        <a:solidFill>
                          <a:srgbClr val="FF0000"/>
                        </a:solidFill>
                      </a:endParaRPr>
                    </a:p>
                  </a:txBody>
                  <a:tcPr/>
                </a:tc>
                <a:tc>
                  <a:txBody>
                    <a:bodyPr/>
                    <a:lstStyle/>
                    <a:p>
                      <a:r>
                        <a:rPr lang="nl-BE" smtClean="0"/>
                        <a:t>0.81</a:t>
                      </a:r>
                      <a:endParaRPr lang="en-US"/>
                    </a:p>
                  </a:txBody>
                  <a:tcPr/>
                </a:tc>
                <a:tc>
                  <a:txBody>
                    <a:bodyPr/>
                    <a:lstStyle/>
                    <a:p>
                      <a:r>
                        <a:rPr lang="nl-BE" smtClean="0">
                          <a:solidFill>
                            <a:srgbClr val="FF0000"/>
                          </a:solidFill>
                        </a:rPr>
                        <a:t>(14)</a:t>
                      </a:r>
                      <a:endParaRPr lang="en-US">
                        <a:solidFill>
                          <a:srgbClr val="FF0000"/>
                        </a:solidFill>
                      </a:endParaRPr>
                    </a:p>
                  </a:txBody>
                  <a:tcPr/>
                </a:tc>
              </a:tr>
            </a:tbl>
          </a:graphicData>
        </a:graphic>
      </p:graphicFrame>
    </p:spTree>
    <p:extLst>
      <p:ext uri="{BB962C8B-B14F-4D97-AF65-F5344CB8AC3E}">
        <p14:creationId xmlns:p14="http://schemas.microsoft.com/office/powerpoint/2010/main" val="203020802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BE" smtClean="0"/>
              <a:t>What to do?</a:t>
            </a:r>
            <a:endParaRPr lang="en-US"/>
          </a:p>
        </p:txBody>
      </p:sp>
      <p:sp>
        <p:nvSpPr>
          <p:cNvPr id="3" name="Subtitle 2"/>
          <p:cNvSpPr>
            <a:spLocks noGrp="1"/>
          </p:cNvSpPr>
          <p:nvPr>
            <p:ph type="subTitle" idx="1"/>
          </p:nvPr>
        </p:nvSpPr>
        <p:spPr/>
        <p:txBody>
          <a:bodyPr/>
          <a:lstStyle/>
          <a:p>
            <a:r>
              <a:rPr lang="nl-BE" smtClean="0"/>
              <a:t>  </a:t>
            </a:r>
            <a:endParaRPr lang="en-US"/>
          </a:p>
        </p:txBody>
      </p:sp>
    </p:spTree>
    <p:extLst>
      <p:ext uri="{BB962C8B-B14F-4D97-AF65-F5344CB8AC3E}">
        <p14:creationId xmlns:p14="http://schemas.microsoft.com/office/powerpoint/2010/main" val="126119765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nl-BE" smtClean="0"/>
              <a:t>Conclusion</a:t>
            </a:r>
            <a:endParaRPr lang="en-US"/>
          </a:p>
        </p:txBody>
      </p:sp>
      <p:sp>
        <p:nvSpPr>
          <p:cNvPr id="5" name="Content Placeholder 4"/>
          <p:cNvSpPr>
            <a:spLocks noGrp="1"/>
          </p:cNvSpPr>
          <p:nvPr>
            <p:ph idx="1"/>
          </p:nvPr>
        </p:nvSpPr>
        <p:spPr/>
        <p:txBody>
          <a:bodyPr/>
          <a:lstStyle/>
          <a:p>
            <a:pPr marL="457200" indent="-457200">
              <a:buFont typeface="+mj-lt"/>
              <a:buAutoNum type="arabicPeriod"/>
            </a:pPr>
            <a:r>
              <a:rPr lang="nl-BE" dirty="0" smtClean="0"/>
              <a:t>We </a:t>
            </a:r>
            <a:r>
              <a:rPr lang="nl-BE" dirty="0" err="1" smtClean="0"/>
              <a:t>strongly</a:t>
            </a:r>
            <a:r>
              <a:rPr lang="nl-BE" dirty="0" smtClean="0"/>
              <a:t> </a:t>
            </a:r>
            <a:r>
              <a:rPr lang="nl-BE" dirty="0" err="1" smtClean="0"/>
              <a:t>believe</a:t>
            </a:r>
            <a:r>
              <a:rPr lang="nl-BE" dirty="0" smtClean="0"/>
              <a:t> in the basic </a:t>
            </a:r>
            <a:r>
              <a:rPr lang="nl-BE" dirty="0" err="1" smtClean="0"/>
              <a:t>principles</a:t>
            </a:r>
            <a:r>
              <a:rPr lang="nl-BE" dirty="0" smtClean="0"/>
              <a:t>. </a:t>
            </a:r>
            <a:r>
              <a:rPr lang="nl-BE" dirty="0" err="1" smtClean="0"/>
              <a:t>Debate</a:t>
            </a:r>
            <a:r>
              <a:rPr lang="nl-BE" dirty="0" smtClean="0"/>
              <a:t> </a:t>
            </a:r>
            <a:r>
              <a:rPr lang="nl-BE" dirty="0" err="1" smtClean="0"/>
              <a:t>should</a:t>
            </a:r>
            <a:r>
              <a:rPr lang="nl-BE" dirty="0" smtClean="0"/>
              <a:t> turn on </a:t>
            </a:r>
            <a:r>
              <a:rPr lang="nl-BE" dirty="0" err="1" smtClean="0"/>
              <a:t>their</a:t>
            </a:r>
            <a:r>
              <a:rPr lang="nl-BE" dirty="0" smtClean="0"/>
              <a:t> </a:t>
            </a:r>
            <a:r>
              <a:rPr lang="nl-BE" err="1" smtClean="0"/>
              <a:t>ethical</a:t>
            </a:r>
            <a:r>
              <a:rPr lang="nl-BE" smtClean="0"/>
              <a:t> foundation.</a:t>
            </a:r>
          </a:p>
          <a:p>
            <a:pPr marL="0" indent="0">
              <a:buNone/>
            </a:pPr>
            <a:endParaRPr lang="nl-BE" dirty="0" smtClean="0"/>
          </a:p>
          <a:p>
            <a:pPr marL="457200" indent="-457200">
              <a:buFont typeface="+mj-lt"/>
              <a:buAutoNum type="arabicPeriod" startAt="2"/>
            </a:pPr>
            <a:r>
              <a:rPr lang="nl-BE" dirty="0" smtClean="0"/>
              <a:t>The equivalent </a:t>
            </a:r>
            <a:r>
              <a:rPr lang="nl-BE" dirty="0" err="1" smtClean="0"/>
              <a:t>income</a:t>
            </a:r>
            <a:r>
              <a:rPr lang="nl-BE" dirty="0" smtClean="0"/>
              <a:t> is </a:t>
            </a:r>
            <a:r>
              <a:rPr lang="nl-BE" dirty="0" err="1" smtClean="0"/>
              <a:t>an</a:t>
            </a:r>
            <a:r>
              <a:rPr lang="nl-BE" dirty="0" smtClean="0"/>
              <a:t> </a:t>
            </a:r>
            <a:r>
              <a:rPr lang="nl-BE" dirty="0" err="1" smtClean="0"/>
              <a:t>interesting</a:t>
            </a:r>
            <a:r>
              <a:rPr lang="nl-BE" dirty="0" smtClean="0"/>
              <a:t> concept, but </a:t>
            </a:r>
            <a:r>
              <a:rPr lang="nl-BE" dirty="0" err="1" smtClean="0"/>
              <a:t>there</a:t>
            </a:r>
            <a:r>
              <a:rPr lang="nl-BE" dirty="0" smtClean="0"/>
              <a:t> </a:t>
            </a:r>
            <a:r>
              <a:rPr lang="nl-BE" dirty="0" err="1" smtClean="0"/>
              <a:t>may</a:t>
            </a:r>
            <a:r>
              <a:rPr lang="nl-BE" dirty="0" smtClean="0"/>
              <a:t> </a:t>
            </a:r>
            <a:r>
              <a:rPr lang="nl-BE" dirty="0" err="1" smtClean="0"/>
              <a:t>be</a:t>
            </a:r>
            <a:r>
              <a:rPr lang="nl-BE" dirty="0" smtClean="0"/>
              <a:t> </a:t>
            </a:r>
            <a:r>
              <a:rPr lang="nl-BE" dirty="0" err="1" smtClean="0"/>
              <a:t>other</a:t>
            </a:r>
            <a:r>
              <a:rPr lang="nl-BE" dirty="0" smtClean="0"/>
              <a:t> approaches.</a:t>
            </a:r>
          </a:p>
          <a:p>
            <a:pPr marL="457200" indent="-457200">
              <a:buFont typeface="+mj-lt"/>
              <a:buAutoNum type="arabicPeriod" startAt="2"/>
            </a:pPr>
            <a:endParaRPr lang="nl-BE" dirty="0"/>
          </a:p>
          <a:p>
            <a:pPr marL="457200" indent="-457200">
              <a:buFont typeface="+mj-lt"/>
              <a:buAutoNum type="arabicPeriod" startAt="2"/>
            </a:pPr>
            <a:r>
              <a:rPr lang="nl-BE" dirty="0" err="1" smtClean="0"/>
              <a:t>Our</a:t>
            </a:r>
            <a:r>
              <a:rPr lang="nl-BE" dirty="0" smtClean="0"/>
              <a:t> </a:t>
            </a:r>
            <a:r>
              <a:rPr lang="nl-BE" dirty="0" err="1" smtClean="0"/>
              <a:t>empirical</a:t>
            </a:r>
            <a:r>
              <a:rPr lang="nl-BE" dirty="0" smtClean="0"/>
              <a:t> </a:t>
            </a:r>
            <a:r>
              <a:rPr lang="nl-BE" dirty="0" err="1" smtClean="0"/>
              <a:t>illustration</a:t>
            </a:r>
            <a:r>
              <a:rPr lang="nl-BE" dirty="0" smtClean="0"/>
              <a:t> is </a:t>
            </a:r>
            <a:r>
              <a:rPr lang="nl-BE" dirty="0" err="1" smtClean="0"/>
              <a:t>only</a:t>
            </a:r>
            <a:r>
              <a:rPr lang="nl-BE" dirty="0" smtClean="0"/>
              <a:t> </a:t>
            </a:r>
            <a:r>
              <a:rPr lang="nl-BE" dirty="0" err="1" smtClean="0"/>
              <a:t>meant</a:t>
            </a:r>
            <a:r>
              <a:rPr lang="nl-BE" dirty="0" smtClean="0"/>
              <a:t> </a:t>
            </a:r>
            <a:r>
              <a:rPr lang="nl-BE" dirty="0" err="1" smtClean="0"/>
              <a:t>to</a:t>
            </a:r>
            <a:r>
              <a:rPr lang="nl-BE" dirty="0" smtClean="0"/>
              <a:t> </a:t>
            </a:r>
            <a:r>
              <a:rPr lang="nl-BE" dirty="0" err="1" smtClean="0"/>
              <a:t>be</a:t>
            </a:r>
            <a:r>
              <a:rPr lang="nl-BE" dirty="0" smtClean="0"/>
              <a:t> </a:t>
            </a:r>
            <a:r>
              <a:rPr lang="nl-BE" dirty="0" err="1" smtClean="0"/>
              <a:t>an</a:t>
            </a:r>
            <a:r>
              <a:rPr lang="nl-BE" dirty="0" smtClean="0"/>
              <a:t> </a:t>
            </a:r>
            <a:r>
              <a:rPr lang="nl-BE" dirty="0" err="1" smtClean="0"/>
              <a:t>illustration</a:t>
            </a:r>
            <a:r>
              <a:rPr lang="nl-BE" dirty="0" smtClean="0"/>
              <a:t>.</a:t>
            </a:r>
            <a:endParaRPr lang="en-US" dirty="0"/>
          </a:p>
        </p:txBody>
      </p:sp>
    </p:spTree>
    <p:extLst>
      <p:ext uri="{BB962C8B-B14F-4D97-AF65-F5344CB8AC3E}">
        <p14:creationId xmlns:p14="http://schemas.microsoft.com/office/powerpoint/2010/main" val="28730808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Structure</a:t>
            </a:r>
            <a:endParaRPr lang="en-US"/>
          </a:p>
        </p:txBody>
      </p:sp>
      <p:sp>
        <p:nvSpPr>
          <p:cNvPr id="3" name="Content Placeholder 2"/>
          <p:cNvSpPr>
            <a:spLocks noGrp="1"/>
          </p:cNvSpPr>
          <p:nvPr>
            <p:ph idx="1"/>
          </p:nvPr>
        </p:nvSpPr>
        <p:spPr/>
        <p:txBody>
          <a:bodyPr/>
          <a:lstStyle/>
          <a:p>
            <a:pPr marL="457200" indent="-457200">
              <a:buFont typeface="+mj-lt"/>
              <a:buAutoNum type="arabicPeriod"/>
            </a:pPr>
            <a:endParaRPr lang="nl-BE" smtClean="0"/>
          </a:p>
          <a:p>
            <a:pPr marL="457200" indent="-457200">
              <a:buFont typeface="+mj-lt"/>
              <a:buAutoNum type="arabicPeriod"/>
            </a:pPr>
            <a:r>
              <a:rPr lang="nl-BE" smtClean="0"/>
              <a:t>Basic principles.</a:t>
            </a:r>
          </a:p>
          <a:p>
            <a:pPr marL="0" indent="0">
              <a:buNone/>
            </a:pPr>
            <a:endParaRPr lang="en-US"/>
          </a:p>
          <a:p>
            <a:pPr marL="457200" indent="-457200">
              <a:buFont typeface="+mj-lt"/>
              <a:buAutoNum type="arabicPeriod" startAt="2"/>
            </a:pPr>
            <a:r>
              <a:rPr lang="nl-BE" smtClean="0"/>
              <a:t>A specific proposal: equivalent income.</a:t>
            </a:r>
          </a:p>
          <a:p>
            <a:pPr marL="0" indent="0">
              <a:buNone/>
            </a:pPr>
            <a:endParaRPr lang="en-US"/>
          </a:p>
          <a:p>
            <a:pPr marL="457200" indent="-457200">
              <a:buFont typeface="+mj-lt"/>
              <a:buAutoNum type="arabicPeriod" startAt="3"/>
            </a:pPr>
            <a:r>
              <a:rPr lang="nl-BE" smtClean="0"/>
              <a:t>Application: well-being and social progress in Europe between 2008 and 2010.</a:t>
            </a:r>
            <a:endParaRPr lang="en-US"/>
          </a:p>
        </p:txBody>
      </p:sp>
    </p:spTree>
    <p:extLst>
      <p:ext uri="{BB962C8B-B14F-4D97-AF65-F5344CB8AC3E}">
        <p14:creationId xmlns:p14="http://schemas.microsoft.com/office/powerpoint/2010/main" val="32548793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BE" smtClean="0"/>
              <a:t>Basic principles</a:t>
            </a:r>
            <a:endParaRPr lang="nl-BE"/>
          </a:p>
        </p:txBody>
      </p:sp>
      <p:sp>
        <p:nvSpPr>
          <p:cNvPr id="3" name="Ondertitel 2"/>
          <p:cNvSpPr>
            <a:spLocks noGrp="1"/>
          </p:cNvSpPr>
          <p:nvPr>
            <p:ph type="subTitle" idx="1"/>
          </p:nvPr>
        </p:nvSpPr>
        <p:spPr/>
        <p:txBody>
          <a:bodyPr/>
          <a:lstStyle/>
          <a:p>
            <a:r>
              <a:rPr lang="nl-BE" smtClean="0"/>
              <a:t> </a:t>
            </a:r>
            <a:endParaRPr lang="nl-BE"/>
          </a:p>
        </p:txBody>
      </p:sp>
    </p:spTree>
    <p:extLst>
      <p:ext uri="{BB962C8B-B14F-4D97-AF65-F5344CB8AC3E}">
        <p14:creationId xmlns:p14="http://schemas.microsoft.com/office/powerpoint/2010/main" val="20514738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nl-BE" smtClean="0"/>
              <a:t>Principle 1: focus on individual well-being</a:t>
            </a:r>
            <a:endParaRPr lang="en-US"/>
          </a:p>
        </p:txBody>
      </p:sp>
      <p:sp>
        <p:nvSpPr>
          <p:cNvPr id="5" name="Content Placeholder 4"/>
          <p:cNvSpPr>
            <a:spLocks noGrp="1"/>
          </p:cNvSpPr>
          <p:nvPr>
            <p:ph idx="1"/>
          </p:nvPr>
        </p:nvSpPr>
        <p:spPr/>
        <p:txBody>
          <a:bodyPr/>
          <a:lstStyle/>
          <a:p>
            <a:pPr marL="0" indent="0">
              <a:buNone/>
            </a:pPr>
            <a:r>
              <a:rPr lang="nl-BE" i="1" smtClean="0"/>
              <a:t>The ultimate goal of policy and the ultimate criterion to evaluate social progress is the well-being of individuals making up a society.</a:t>
            </a:r>
          </a:p>
          <a:p>
            <a:pPr marL="0" indent="0">
              <a:buNone/>
            </a:pPr>
            <a:endParaRPr lang="nl-BE" i="1"/>
          </a:p>
          <a:p>
            <a:endParaRPr lang="nl-BE" smtClean="0"/>
          </a:p>
          <a:p>
            <a:r>
              <a:rPr lang="nl-BE" smtClean="0"/>
              <a:t>Recall: sustainability is a </a:t>
            </a:r>
            <a:r>
              <a:rPr lang="nl-BE" u="sng" smtClean="0"/>
              <a:t>restriction</a:t>
            </a:r>
            <a:r>
              <a:rPr lang="nl-BE" smtClean="0"/>
              <a:t> to be imposed on present generations.</a:t>
            </a:r>
          </a:p>
          <a:p>
            <a:endParaRPr lang="nl-BE"/>
          </a:p>
          <a:p>
            <a:pPr marL="0" indent="0">
              <a:buNone/>
            </a:pPr>
            <a:endParaRPr lang="en-US"/>
          </a:p>
        </p:txBody>
      </p:sp>
      <p:sp>
        <p:nvSpPr>
          <p:cNvPr id="2" name="Rectangle 1"/>
          <p:cNvSpPr/>
          <p:nvPr/>
        </p:nvSpPr>
        <p:spPr>
          <a:xfrm>
            <a:off x="467544" y="1349999"/>
            <a:ext cx="7704856" cy="1358921"/>
          </a:xfrm>
          <a:prstGeom prst="rect">
            <a:avLst/>
          </a:prstGeom>
          <a:noFill/>
          <a:ln w="38100">
            <a:solidFill>
              <a:srgbClr val="116E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62034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Principle 2: focus on outcomes</a:t>
            </a:r>
            <a:endParaRPr lang="en-US"/>
          </a:p>
        </p:txBody>
      </p:sp>
      <p:sp>
        <p:nvSpPr>
          <p:cNvPr id="3" name="Content Placeholder 2"/>
          <p:cNvSpPr>
            <a:spLocks noGrp="1"/>
          </p:cNvSpPr>
          <p:nvPr>
            <p:ph idx="1"/>
          </p:nvPr>
        </p:nvSpPr>
        <p:spPr/>
        <p:txBody>
          <a:bodyPr/>
          <a:lstStyle/>
          <a:p>
            <a:pPr marL="0" indent="0">
              <a:buNone/>
            </a:pPr>
            <a:r>
              <a:rPr lang="nl-BE" i="1" smtClean="0"/>
              <a:t>Information must be collected on the different dimensions of life that are important for the well-being of individual citizens. This information should be about outcomes, and not about inputs.</a:t>
            </a:r>
          </a:p>
          <a:p>
            <a:pPr marL="0" indent="0">
              <a:buNone/>
            </a:pPr>
            <a:endParaRPr lang="nl-BE" i="1"/>
          </a:p>
          <a:p>
            <a:r>
              <a:rPr lang="nl-BE" smtClean="0"/>
              <a:t>Well-being is not fully determined by income or material consumption. Other dimensions of life are essential (e.g. health, quality of social interactions and of the natural environment, safety).</a:t>
            </a:r>
            <a:endParaRPr lang="en-US"/>
          </a:p>
        </p:txBody>
      </p:sp>
      <p:sp>
        <p:nvSpPr>
          <p:cNvPr id="4" name="Rectangle 3"/>
          <p:cNvSpPr/>
          <p:nvPr/>
        </p:nvSpPr>
        <p:spPr>
          <a:xfrm>
            <a:off x="467544" y="1349999"/>
            <a:ext cx="8406456" cy="1574945"/>
          </a:xfrm>
          <a:prstGeom prst="rect">
            <a:avLst/>
          </a:prstGeom>
          <a:noFill/>
          <a:ln w="38100">
            <a:solidFill>
              <a:srgbClr val="116E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Elbow Connector 5"/>
          <p:cNvCxnSpPr/>
          <p:nvPr/>
        </p:nvCxnSpPr>
        <p:spPr>
          <a:xfrm rot="16200000" flipH="1">
            <a:off x="4355976" y="4596254"/>
            <a:ext cx="792088" cy="648072"/>
          </a:xfrm>
          <a:prstGeom prst="bentConnector3">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699792" y="5316334"/>
            <a:ext cx="5424883" cy="461665"/>
          </a:xfrm>
          <a:prstGeom prst="rect">
            <a:avLst/>
          </a:prstGeom>
          <a:noFill/>
        </p:spPr>
        <p:txBody>
          <a:bodyPr wrap="none" rtlCol="0">
            <a:spAutoFit/>
          </a:bodyPr>
          <a:lstStyle/>
          <a:p>
            <a:r>
              <a:rPr lang="nl-BE" sz="2400" smtClean="0"/>
              <a:t>Collective characteristics are included!</a:t>
            </a:r>
            <a:endParaRPr lang="en-US" sz="2400"/>
          </a:p>
        </p:txBody>
      </p:sp>
    </p:spTree>
    <p:extLst>
      <p:ext uri="{BB962C8B-B14F-4D97-AF65-F5344CB8AC3E}">
        <p14:creationId xmlns:p14="http://schemas.microsoft.com/office/powerpoint/2010/main" val="2820884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  </a:t>
            </a:r>
            <a:endParaRPr lang="en-US"/>
          </a:p>
        </p:txBody>
      </p:sp>
      <p:sp>
        <p:nvSpPr>
          <p:cNvPr id="3" name="Content Placeholder 2"/>
          <p:cNvSpPr>
            <a:spLocks noGrp="1"/>
          </p:cNvSpPr>
          <p:nvPr>
            <p:ph idx="1"/>
          </p:nvPr>
        </p:nvSpPr>
        <p:spPr>
          <a:xfrm>
            <a:off x="540000" y="620688"/>
            <a:ext cx="8334000" cy="5157311"/>
          </a:xfrm>
        </p:spPr>
        <p:txBody>
          <a:bodyPr/>
          <a:lstStyle/>
          <a:p>
            <a:r>
              <a:rPr lang="nl-BE" smtClean="0"/>
              <a:t>Although there are many different lists, they are largely overlapping. </a:t>
            </a: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1305" y="1556792"/>
            <a:ext cx="6561389" cy="4336156"/>
          </a:xfrm>
          <a:prstGeom prst="rect">
            <a:avLst/>
          </a:prstGeom>
        </p:spPr>
      </p:pic>
    </p:spTree>
    <p:extLst>
      <p:ext uri="{BB962C8B-B14F-4D97-AF65-F5344CB8AC3E}">
        <p14:creationId xmlns:p14="http://schemas.microsoft.com/office/powerpoint/2010/main" val="3824175144"/>
      </p:ext>
    </p:extLst>
  </p:cSld>
  <p:clrMapOvr>
    <a:masterClrMapping/>
  </p:clrMapOvr>
  <p:timing>
    <p:tnLst>
      <p:par>
        <p:cTn id="1" dur="indefinite" restart="never" nodeType="tmRoot"/>
      </p:par>
    </p:tnLst>
  </p:timing>
</p:sld>
</file>

<file path=ppt/theme/theme1.xml><?xml version="1.0" encoding="utf-8"?>
<a:theme xmlns:a="http://schemas.openxmlformats.org/drawingml/2006/main" name="Corporate-KU Leuven-Liggend-Achtergrond Wit">
  <a:themeElements>
    <a:clrScheme name="KULeuven-Themakleuren">
      <a:dk1>
        <a:srgbClr val="00407A"/>
      </a:dk1>
      <a:lt1>
        <a:srgbClr val="FFFFFF"/>
      </a:lt1>
      <a:dk2>
        <a:srgbClr val="00407A"/>
      </a:dk2>
      <a:lt2>
        <a:srgbClr val="FFFFFF"/>
      </a:lt2>
      <a:accent1>
        <a:srgbClr val="1D8DB0"/>
      </a:accent1>
      <a:accent2>
        <a:srgbClr val="116E8A"/>
      </a:accent2>
      <a:accent3>
        <a:srgbClr val="52BDEC"/>
      </a:accent3>
      <a:accent4>
        <a:srgbClr val="00407A"/>
      </a:accent4>
      <a:accent5>
        <a:srgbClr val="7F7F7F"/>
      </a:accent5>
      <a:accent6>
        <a:srgbClr val="595959"/>
      </a:accent6>
      <a:hlink>
        <a:srgbClr val="1D8DB0"/>
      </a:hlink>
      <a:folHlink>
        <a:srgbClr val="00407A"/>
      </a:folHlink>
    </a:clrScheme>
    <a:fontScheme name="KULeuve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16E8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rporate-KU Leuven-Liggend-Achtergrond Wit en Watermerk">
  <a:themeElements>
    <a:clrScheme name="KULeuven-Themakleuren">
      <a:dk1>
        <a:srgbClr val="00407A"/>
      </a:dk1>
      <a:lt1>
        <a:srgbClr val="FFFFFF"/>
      </a:lt1>
      <a:dk2>
        <a:srgbClr val="00407A"/>
      </a:dk2>
      <a:lt2>
        <a:srgbClr val="FFFFFF"/>
      </a:lt2>
      <a:accent1>
        <a:srgbClr val="1D8DB0"/>
      </a:accent1>
      <a:accent2>
        <a:srgbClr val="116E8A"/>
      </a:accent2>
      <a:accent3>
        <a:srgbClr val="86BCE5"/>
      </a:accent3>
      <a:accent4>
        <a:srgbClr val="00407A"/>
      </a:accent4>
      <a:accent5>
        <a:srgbClr val="7F7F7F"/>
      </a:accent5>
      <a:accent6>
        <a:srgbClr val="595959"/>
      </a:accent6>
      <a:hlink>
        <a:srgbClr val="009999"/>
      </a:hlink>
      <a:folHlink>
        <a:srgbClr val="800080"/>
      </a:folHlink>
    </a:clrScheme>
    <a:fontScheme name="KULeuve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16E8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corporate-KULeuven</Template>
  <TotalTime>687</TotalTime>
  <Words>2471</Words>
  <Application>Microsoft Office PowerPoint</Application>
  <PresentationFormat>On-screen Show (4:3)</PresentationFormat>
  <Paragraphs>603</Paragraphs>
  <Slides>42</Slides>
  <Notes>12</Notes>
  <HiddenSlides>0</HiddenSlides>
  <MMClips>0</MMClips>
  <ScaleCrop>false</ScaleCrop>
  <HeadingPairs>
    <vt:vector size="4" baseType="variant">
      <vt:variant>
        <vt:lpstr>Theme</vt:lpstr>
      </vt:variant>
      <vt:variant>
        <vt:i4>2</vt:i4>
      </vt:variant>
      <vt:variant>
        <vt:lpstr>Slide Titles</vt:lpstr>
      </vt:variant>
      <vt:variant>
        <vt:i4>42</vt:i4>
      </vt:variant>
    </vt:vector>
  </HeadingPairs>
  <TitlesOfParts>
    <vt:vector size="44" baseType="lpstr">
      <vt:lpstr>Corporate-KU Leuven-Liggend-Achtergrond Wit</vt:lpstr>
      <vt:lpstr>Corporate-KU Leuven-Liggend-Achtergrond Wit en Watermerk</vt:lpstr>
      <vt:lpstr>Beyond GDP Measuring social progress in Europe</vt:lpstr>
      <vt:lpstr>Introduction</vt:lpstr>
      <vt:lpstr>Europe and “quality of life”</vt:lpstr>
      <vt:lpstr>Caveats</vt:lpstr>
      <vt:lpstr>Structure</vt:lpstr>
      <vt:lpstr>Basic principles</vt:lpstr>
      <vt:lpstr>Principle 1: focus on individual well-being</vt:lpstr>
      <vt:lpstr>Principle 2: focus on outcomes</vt:lpstr>
      <vt:lpstr>  </vt:lpstr>
      <vt:lpstr>Principle 3: accounting for cumulative deprivation</vt:lpstr>
      <vt:lpstr> </vt:lpstr>
      <vt:lpstr>Principle 4: respect for individual ideas about a good life</vt:lpstr>
      <vt:lpstr>  </vt:lpstr>
      <vt:lpstr>Principle 5: what about life satisfaction or happiness?</vt:lpstr>
      <vt:lpstr>  </vt:lpstr>
      <vt:lpstr>Adaptation</vt:lpstr>
      <vt:lpstr>  </vt:lpstr>
      <vt:lpstr>Principle 6: inequality aversion</vt:lpstr>
      <vt:lpstr>PowerPoint Presentation</vt:lpstr>
      <vt:lpstr>A specific proposal: equivalent income</vt:lpstr>
      <vt:lpstr>Equivalent incomes</vt:lpstr>
      <vt:lpstr>An example: income and health</vt:lpstr>
      <vt:lpstr>Choice of reference values</vt:lpstr>
      <vt:lpstr>Pros and cons</vt:lpstr>
      <vt:lpstr>Pros and cons</vt:lpstr>
      <vt:lpstr>Pros and cons</vt:lpstr>
      <vt:lpstr>Equivalent income derived from satisfaction data</vt:lpstr>
      <vt:lpstr>Social progress in Europe: an illustration with pooled data</vt:lpstr>
      <vt:lpstr>Data</vt:lpstr>
      <vt:lpstr>Estimating preference differences</vt:lpstr>
      <vt:lpstr>Estimation results</vt:lpstr>
      <vt:lpstr>Income, equivalent income, happiness (2010)</vt:lpstr>
      <vt:lpstr>From income to equivalent income (2010)</vt:lpstr>
      <vt:lpstr>Inequality (2010)</vt:lpstr>
      <vt:lpstr>Social well-being (2010)</vt:lpstr>
      <vt:lpstr>Yearly growth rates (2008-2010)</vt:lpstr>
      <vt:lpstr> </vt:lpstr>
      <vt:lpstr>Social progress in Europe: exploration of intercountry differences in preferences</vt:lpstr>
      <vt:lpstr>Direct effects for some typical countries</vt:lpstr>
      <vt:lpstr>Results</vt:lpstr>
      <vt:lpstr>What to do?</vt:lpstr>
      <vt:lpstr>Conclusion</vt:lpstr>
    </vt:vector>
  </TitlesOfParts>
  <Company>KULeuven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ICTS | Communicatie, Servicepunt en Opleiding</dc:creator>
  <dc:description>Huisstijl KU Leuven - versie 24 juli 2012</dc:description>
  <cp:lastModifiedBy>Schokkaert, Erik</cp:lastModifiedBy>
  <cp:revision>72</cp:revision>
  <cp:lastPrinted>2013-06-20T09:00:07Z</cp:lastPrinted>
  <dcterms:created xsi:type="dcterms:W3CDTF">2013-04-10T13:49:05Z</dcterms:created>
  <dcterms:modified xsi:type="dcterms:W3CDTF">2013-06-20T09:00:44Z</dcterms:modified>
</cp:coreProperties>
</file>