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67" r:id="rId3"/>
    <p:sldId id="449" r:id="rId4"/>
    <p:sldId id="451" r:id="rId5"/>
    <p:sldId id="447" r:id="rId6"/>
    <p:sldId id="419" r:id="rId7"/>
    <p:sldId id="440" r:id="rId8"/>
    <p:sldId id="443" r:id="rId9"/>
    <p:sldId id="441" r:id="rId10"/>
    <p:sldId id="455" r:id="rId11"/>
    <p:sldId id="424" r:id="rId12"/>
    <p:sldId id="425" r:id="rId13"/>
    <p:sldId id="461" r:id="rId14"/>
    <p:sldId id="456" r:id="rId15"/>
    <p:sldId id="421" r:id="rId16"/>
    <p:sldId id="422" r:id="rId17"/>
    <p:sldId id="457" r:id="rId18"/>
    <p:sldId id="458" r:id="rId19"/>
    <p:sldId id="459" r:id="rId20"/>
    <p:sldId id="460" r:id="rId21"/>
    <p:sldId id="464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aumj" initials="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D59"/>
    <a:srgbClr val="CCD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21022" autoAdjust="0"/>
    <p:restoredTop sz="90818" autoAdjust="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190" y="-1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ABB82-23F0-4332-A454-732264C9DCB4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82C96-DB64-4732-BD2B-DE3A92DA46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81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FCC64-3CBA-46CD-A8FF-7EABBC53C70F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C5A18-AAD2-4C12-B402-0A3002D266C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76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400" baseline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975" indent="-180975">
              <a:spcBef>
                <a:spcPct val="50000"/>
              </a:spcBef>
              <a:buClr>
                <a:schemeClr val="hlink"/>
              </a:buClr>
              <a:buFont typeface="Arial" pitchFamily="34" charset="0"/>
              <a:buChar char="•"/>
            </a:pPr>
            <a:endParaRPr lang="en-GB" sz="1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sz="16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</a:pPr>
            <a:endParaRPr lang="en-GB" sz="1200" i="1" dirty="0" smtClean="0"/>
          </a:p>
          <a:p>
            <a:pPr eaLnBrk="1" hangingPunct="1">
              <a:spcBef>
                <a:spcPct val="0"/>
              </a:spcBef>
              <a:buFont typeface="Arial" pitchFamily="34" charset="0"/>
              <a:buChar char="•"/>
            </a:pPr>
            <a:endParaRPr lang="en-US" sz="1600" dirty="0" smtClean="0">
              <a:ea typeface="ＭＳ Ｐゴシック" pitchFamily="-80" charset="-128"/>
            </a:endParaRPr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281EFEB-9DE8-45BD-8AF2-139951C8A58D}" type="slidenum">
              <a:rPr lang="en-GB" sz="1200"/>
              <a:pPr algn="r"/>
              <a:t>2</a:t>
            </a:fld>
            <a:endParaRPr lang="en-GB" sz="12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2533" y="4676080"/>
            <a:ext cx="5438140" cy="4467701"/>
          </a:xfrm>
        </p:spPr>
        <p:txBody>
          <a:bodyPr>
            <a:normAutofit/>
          </a:bodyPr>
          <a:lstStyle/>
          <a:p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2B83EA-9691-4370-94B8-4EB7498EEBD5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4ABFDC2-CA05-4470-B109-BEBBCA557CE6}" type="slidenum">
              <a:rPr lang="en-GB" sz="1200"/>
              <a:pPr algn="r" eaLnBrk="1" hangingPunct="1"/>
              <a:t>5</a:t>
            </a:fld>
            <a:endParaRPr lang="en-GB" sz="1200" dirty="0"/>
          </a:p>
        </p:txBody>
      </p:sp>
      <p:sp>
        <p:nvSpPr>
          <p:cNvPr id="27652" name="Rectangle 7"/>
          <p:cNvSpPr txBox="1">
            <a:spLocks noGrp="1" noChangeArrowheads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A1A1825-C57D-402A-8EA6-A8863545C4C5}" type="slidenum">
              <a:rPr lang="en-GB" sz="1200"/>
              <a:pPr algn="r"/>
              <a:t>5</a:t>
            </a:fld>
            <a:endParaRPr lang="en-GB" sz="1200" dirty="0"/>
          </a:p>
        </p:txBody>
      </p:sp>
      <p:sp>
        <p:nvSpPr>
          <p:cNvPr id="276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5" name="Slide Number Placeholder 3"/>
          <p:cNvSpPr txBox="1">
            <a:spLocks noGrp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C8C5AC5-EAB8-4BF1-BBA6-6813C684F4BD}" type="slidenum">
              <a:rPr lang="en-GB" sz="1200"/>
              <a:pPr algn="r"/>
              <a:t>5</a:t>
            </a:fld>
            <a:endParaRPr lang="en-GB" sz="1200" dirty="0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39C4E0-1EDE-4424-B811-39E1DC0ACEC7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>
          <a:xfrm>
            <a:off x="590525" y="4748088"/>
            <a:ext cx="5438140" cy="4467701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GB" sz="16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C5A18-AAD2-4C12-B402-0A3002D266C8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9B264-FFE4-434B-834F-C6370D0388EA}" type="slidenum">
              <a:rPr lang="en-GB"/>
              <a:pPr/>
              <a:t>9</a:t>
            </a:fld>
            <a:endParaRPr lang="en-GB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ell-bein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46984"/>
            <a:ext cx="9144000" cy="267004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124200"/>
            <a:ext cx="777240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003D5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19600"/>
            <a:ext cx="6400800" cy="17526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rgbClr val="003D59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1" name="Picture 10" descr="ONS_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6795" y="411573"/>
            <a:ext cx="3060833" cy="9429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3D59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81F78-9BF4-4636-98BF-6903F0D490A0}" type="datetimeFigureOut">
              <a:rPr lang="en-GB" smtClean="0"/>
              <a:pPr/>
              <a:t>20/06/2013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3A526-AD2D-480B-BCAB-F948E76199A8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68902" y="1275670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A8BD3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3D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003D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rgbClr val="003D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3D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3D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p/bin/Well-being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57200" y="354935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GB" sz="3200" b="1" dirty="0">
              <a:solidFill>
                <a:srgbClr val="002D46"/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" y="4844752"/>
            <a:ext cx="699512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dirty="0" smtClean="0">
                <a:solidFill>
                  <a:srgbClr val="002D46"/>
                </a:solidFill>
              </a:rPr>
              <a:t>Glenn Everett, Director </a:t>
            </a:r>
          </a:p>
          <a:p>
            <a:pPr eaLnBrk="1" hangingPunct="1">
              <a:spcBef>
                <a:spcPct val="20000"/>
              </a:spcBef>
            </a:pPr>
            <a:r>
              <a:rPr lang="en-GB" dirty="0" smtClean="0">
                <a:solidFill>
                  <a:srgbClr val="002D46"/>
                </a:solidFill>
              </a:rPr>
              <a:t>Measuring National Well-being Programme, ONS</a:t>
            </a:r>
          </a:p>
          <a:p>
            <a:pPr eaLnBrk="1" hangingPunct="1">
              <a:spcBef>
                <a:spcPct val="20000"/>
              </a:spcBef>
            </a:pPr>
            <a:endParaRPr lang="en-GB" sz="2000" dirty="0" smtClean="0">
              <a:solidFill>
                <a:srgbClr val="002D46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n-GB" sz="1600" i="1" dirty="0" smtClean="0">
                <a:solidFill>
                  <a:srgbClr val="002D46"/>
                </a:solidFill>
              </a:rPr>
              <a:t>20 June 2013, LSE, London</a:t>
            </a:r>
            <a:endParaRPr lang="en-GB" sz="1600" i="1" dirty="0">
              <a:solidFill>
                <a:srgbClr val="002D46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476672"/>
            <a:ext cx="842486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buFontTx/>
              <a:buNone/>
            </a:pPr>
            <a:r>
              <a:rPr lang="en-GB" sz="2000" dirty="0" smtClean="0"/>
              <a:t>www.ons.gov.uk/well-being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36" y="3492297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rgbClr val="002D46"/>
                </a:solidFill>
              </a:rPr>
              <a:t>Measuring National Well-being in the UK</a:t>
            </a:r>
            <a:endParaRPr lang="en-GB" sz="32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we doing</a:t>
            </a:r>
            <a:endParaRPr lang="en-GB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Using many existing sources (around 21) to populate the Domains.</a:t>
            </a:r>
          </a:p>
          <a:p>
            <a:r>
              <a:rPr lang="en-GB" dirty="0" smtClean="0"/>
              <a:t>Added 4 questions on personal well-being to household surveys: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Life satisfaction; Worthwhile life; Happy &amp; Anxious yesterday.</a:t>
            </a:r>
          </a:p>
          <a:p>
            <a:r>
              <a:rPr lang="en-GB" dirty="0" smtClean="0"/>
              <a:t>Findings analysed alongside other information to help understand impact on well-being</a:t>
            </a:r>
          </a:p>
          <a:p>
            <a:r>
              <a:rPr lang="en-GB" dirty="0" smtClean="0"/>
              <a:t>ONS aims to inform debate and improve decision making.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Developments</a:t>
            </a:r>
            <a:endParaRPr lang="en-GB" dirty="0"/>
          </a:p>
        </p:txBody>
      </p:sp>
      <p:grpSp>
        <p:nvGrpSpPr>
          <p:cNvPr id="3" name="Group 16"/>
          <p:cNvGrpSpPr/>
          <p:nvPr/>
        </p:nvGrpSpPr>
        <p:grpSpPr>
          <a:xfrm>
            <a:off x="179512" y="2764311"/>
            <a:ext cx="8640960" cy="1800200"/>
            <a:chOff x="179512" y="2764311"/>
            <a:chExt cx="8640960" cy="1800200"/>
          </a:xfrm>
        </p:grpSpPr>
        <p:grpSp>
          <p:nvGrpSpPr>
            <p:cNvPr id="4" name="Group 6"/>
            <p:cNvGrpSpPr/>
            <p:nvPr/>
          </p:nvGrpSpPr>
          <p:grpSpPr>
            <a:xfrm>
              <a:off x="179512" y="2764311"/>
              <a:ext cx="1835696" cy="1800200"/>
              <a:chOff x="3347864" y="3587418"/>
              <a:chExt cx="2520280" cy="2808312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63887" y="3587418"/>
                <a:ext cx="2195884" cy="2520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ounded Rectangle 8"/>
              <p:cNvSpPr/>
              <p:nvPr/>
            </p:nvSpPr>
            <p:spPr>
              <a:xfrm>
                <a:off x="3347864" y="5747658"/>
                <a:ext cx="2520280" cy="648072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solidFill>
                      <a:schemeClr val="tx2">
                        <a:lumMod val="75000"/>
                      </a:schemeClr>
                    </a:solidFill>
                  </a:rPr>
                  <a:t>Social</a:t>
                </a:r>
                <a:endParaRPr lang="en-GB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2123728" y="2924944"/>
              <a:ext cx="669674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 Experimental subjective well-being data 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 Consultation on domains and measures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 Cross-cutting analyses </a:t>
              </a:r>
              <a:endParaRPr lang="en-GB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tx2">
                      <a:lumMod val="75000"/>
                    </a:schemeClr>
                  </a:solidFill>
                </a:rPr>
                <a:t> Develop social capital estimates</a:t>
              </a:r>
              <a:endParaRPr lang="en-GB" sz="2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" name="Group 17"/>
          <p:cNvGrpSpPr/>
          <p:nvPr/>
        </p:nvGrpSpPr>
        <p:grpSpPr>
          <a:xfrm>
            <a:off x="0" y="4797152"/>
            <a:ext cx="8820472" cy="1938992"/>
            <a:chOff x="0" y="4797152"/>
            <a:chExt cx="8820472" cy="1938992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5013176"/>
              <a:ext cx="2160240" cy="1656184"/>
              <a:chOff x="5868144" y="4077072"/>
              <a:chExt cx="3076854" cy="2232248"/>
            </a:xfrm>
          </p:grpSpPr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868144" y="4077072"/>
                <a:ext cx="3076854" cy="1368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ounded Rectangle 11"/>
              <p:cNvSpPr/>
              <p:nvPr/>
            </p:nvSpPr>
            <p:spPr>
              <a:xfrm>
                <a:off x="6156175" y="5532886"/>
                <a:ext cx="2520280" cy="776434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Environment &amp; Sustainability</a:t>
                </a:r>
                <a:endParaRPr lang="en-GB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2123728" y="4797152"/>
              <a:ext cx="6696744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tx2"/>
                  </a:solidFill>
                </a:rPr>
                <a:t> </a:t>
              </a:r>
              <a:r>
                <a:rPr lang="en-GB" sz="2400" dirty="0" smtClean="0">
                  <a:solidFill>
                    <a:schemeClr val="accent3">
                      <a:lumMod val="50000"/>
                    </a:schemeClr>
                  </a:solidFill>
                </a:rPr>
                <a:t>UK Env Accts – Blue book 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accent3">
                      <a:lumMod val="50000"/>
                    </a:schemeClr>
                  </a:solidFill>
                </a:rPr>
                <a:t> Contributions to development of international </a:t>
              </a:r>
            </a:p>
            <a:p>
              <a:r>
                <a:rPr lang="en-GB" sz="2400" dirty="0" smtClean="0">
                  <a:solidFill>
                    <a:schemeClr val="accent3">
                      <a:lumMod val="50000"/>
                    </a:schemeClr>
                  </a:solidFill>
                </a:rPr>
                <a:t>  standards for international accounting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accent3">
                      <a:lumMod val="50000"/>
                    </a:schemeClr>
                  </a:solidFill>
                </a:rPr>
                <a:t> Consultation on measuring natural capital and ecosystems</a:t>
              </a:r>
              <a:endParaRPr lang="en-GB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3528" y="1340768"/>
            <a:ext cx="8424936" cy="1549336"/>
            <a:chOff x="323528" y="1340768"/>
            <a:chExt cx="8424936" cy="1549336"/>
          </a:xfrm>
        </p:grpSpPr>
        <p:sp>
          <p:nvSpPr>
            <p:cNvPr id="13" name="TextBox 12"/>
            <p:cNvSpPr txBox="1"/>
            <p:nvPr/>
          </p:nvSpPr>
          <p:spPr>
            <a:xfrm>
              <a:off x="2123728" y="1412776"/>
              <a:ext cx="662473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tx2"/>
                  </a:solidFill>
                </a:rPr>
                <a:t> </a:t>
              </a:r>
              <a:r>
                <a:rPr lang="en-GB" sz="2400" dirty="0" smtClean="0">
                  <a:solidFill>
                    <a:schemeClr val="accent2">
                      <a:lumMod val="50000"/>
                    </a:schemeClr>
                  </a:solidFill>
                </a:rPr>
                <a:t>Human Capital stock estimates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accent2">
                      <a:lumMod val="50000"/>
                    </a:schemeClr>
                  </a:solidFill>
                </a:rPr>
                <a:t> Economic position of households</a:t>
              </a:r>
            </a:p>
            <a:p>
              <a:pPr>
                <a:buFont typeface="Arial" pitchFamily="34" charset="0"/>
                <a:buChar char="•"/>
              </a:pPr>
              <a:r>
                <a:rPr lang="en-GB" sz="2400" dirty="0" smtClean="0">
                  <a:solidFill>
                    <a:schemeClr val="accent2">
                      <a:lumMod val="50000"/>
                    </a:schemeClr>
                  </a:solidFill>
                </a:rPr>
                <a:t> Developing non-market estimates</a:t>
              </a:r>
            </a:p>
            <a:p>
              <a:endParaRPr lang="en-GB" dirty="0"/>
            </a:p>
          </p:txBody>
        </p:sp>
        <p:grpSp>
          <p:nvGrpSpPr>
            <p:cNvPr id="17" name="Group 3"/>
            <p:cNvGrpSpPr/>
            <p:nvPr/>
          </p:nvGrpSpPr>
          <p:grpSpPr>
            <a:xfrm>
              <a:off x="323528" y="1340768"/>
              <a:ext cx="1584176" cy="1440160"/>
              <a:chOff x="539552" y="3717032"/>
              <a:chExt cx="2520280" cy="2592288"/>
            </a:xfrm>
          </p:grpSpPr>
          <p:pic>
            <p:nvPicPr>
              <p:cNvPr id="5" name="Picture 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55576" y="3717032"/>
                <a:ext cx="2267892" cy="2267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Rounded Rectangle 5"/>
              <p:cNvSpPr/>
              <p:nvPr/>
            </p:nvSpPr>
            <p:spPr>
              <a:xfrm>
                <a:off x="539552" y="5661248"/>
                <a:ext cx="2520280" cy="648072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Economy</a:t>
                </a:r>
                <a:endParaRPr lang="en-GB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been published to date..</a:t>
            </a:r>
            <a:endParaRPr lang="en-GB" dirty="0"/>
          </a:p>
        </p:txBody>
      </p:sp>
      <p:grpSp>
        <p:nvGrpSpPr>
          <p:cNvPr id="3" name="Group 19"/>
          <p:cNvGrpSpPr/>
          <p:nvPr/>
        </p:nvGrpSpPr>
        <p:grpSpPr>
          <a:xfrm>
            <a:off x="179512" y="1340768"/>
            <a:ext cx="8712969" cy="1364670"/>
            <a:chOff x="179512" y="1340768"/>
            <a:chExt cx="8712969" cy="1364670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1340768"/>
              <a:ext cx="1656184" cy="1080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1835697" y="1412776"/>
              <a:ext cx="7056784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600" dirty="0" smtClean="0">
                  <a:solidFill>
                    <a:schemeClr val="accent1">
                      <a:lumMod val="50000"/>
                    </a:schemeClr>
                  </a:solidFill>
                </a:rPr>
                <a:t>Reports on consultation.</a:t>
              </a:r>
            </a:p>
            <a:p>
              <a:r>
                <a:rPr lang="en-GB" sz="2600" dirty="0" smtClean="0">
                  <a:solidFill>
                    <a:schemeClr val="accent1">
                      <a:lumMod val="50000"/>
                    </a:schemeClr>
                  </a:solidFill>
                </a:rPr>
                <a:t>List of 10 domains and measures.</a:t>
              </a:r>
            </a:p>
            <a:p>
              <a:r>
                <a:rPr lang="en-GB" sz="2600" dirty="0" smtClean="0">
                  <a:solidFill>
                    <a:schemeClr val="accent1">
                      <a:lumMod val="50000"/>
                    </a:schemeClr>
                  </a:solidFill>
                </a:rPr>
                <a:t>First annual report: ‘Life in the UK’.</a:t>
              </a: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251520" y="2564904"/>
            <a:ext cx="8712968" cy="1656184"/>
            <a:chOff x="251520" y="2564904"/>
            <a:chExt cx="8712968" cy="1656184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2564904"/>
              <a:ext cx="1556023" cy="12975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1835696" y="2928426"/>
              <a:ext cx="7128792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600" dirty="0" smtClean="0">
                  <a:solidFill>
                    <a:schemeClr val="accent1">
                      <a:lumMod val="50000"/>
                    </a:schemeClr>
                  </a:solidFill>
                </a:rPr>
                <a:t>Analysis of annual experimental subjective well-being dataset from the APS, 4/11 – 3/12</a:t>
              </a:r>
            </a:p>
            <a:p>
              <a:endParaRPr lang="en-GB" sz="2600" dirty="0" smtClean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323528" y="5373216"/>
            <a:ext cx="8640960" cy="1292662"/>
            <a:chOff x="323528" y="4005064"/>
            <a:chExt cx="8640960" cy="1292662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3528" y="4149080"/>
              <a:ext cx="1224136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1835696" y="4005064"/>
              <a:ext cx="7128792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600" dirty="0" smtClean="0">
                  <a:solidFill>
                    <a:schemeClr val="accent1">
                      <a:lumMod val="50000"/>
                    </a:schemeClr>
                  </a:solidFill>
                </a:rPr>
                <a:t>Interactive wheel, bar charts and maps highlighting distributions &amp; sub-regional estimates </a:t>
              </a: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323528" y="4077073"/>
            <a:ext cx="8640960" cy="1008111"/>
            <a:chOff x="323528" y="4077072"/>
            <a:chExt cx="8640960" cy="2150636"/>
          </a:xfrm>
        </p:grpSpPr>
        <p:grpSp>
          <p:nvGrpSpPr>
            <p:cNvPr id="7" name="Group 12"/>
            <p:cNvGrpSpPr/>
            <p:nvPr/>
          </p:nvGrpSpPr>
          <p:grpSpPr>
            <a:xfrm>
              <a:off x="323528" y="4230687"/>
              <a:ext cx="1436812" cy="1997021"/>
              <a:chOff x="899592" y="213831"/>
              <a:chExt cx="2679792" cy="2867007"/>
            </a:xfrm>
          </p:grpSpPr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9592" y="213831"/>
                <a:ext cx="2292371" cy="19848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>
                  <a:rot lat="0" lon="0" rev="600000"/>
                </a:camera>
                <a:lightRig rig="threePt" dir="t"/>
              </a:scene3d>
            </p:spPr>
          </p:pic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619672" y="1384019"/>
                <a:ext cx="1959712" cy="16968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>
                  <a:rot lat="0" lon="0" rev="20999999"/>
                </a:camera>
                <a:lightRig rig="threePt" dir="t"/>
              </a:scene3d>
            </p:spPr>
          </p:pic>
        </p:grpSp>
        <p:sp>
          <p:nvSpPr>
            <p:cNvPr id="19" name="TextBox 18"/>
            <p:cNvSpPr txBox="1"/>
            <p:nvPr/>
          </p:nvSpPr>
          <p:spPr>
            <a:xfrm>
              <a:off x="1835696" y="4077072"/>
              <a:ext cx="7128792" cy="1904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600" dirty="0" smtClean="0">
                  <a:solidFill>
                    <a:schemeClr val="accent1">
                      <a:lumMod val="50000"/>
                    </a:schemeClr>
                  </a:solidFill>
                </a:rPr>
                <a:t>Articles covering each of the domains – health, economy, where we live, personal finance, etc.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National Well-being wheel</a:t>
            </a:r>
          </a:p>
        </p:txBody>
      </p:sp>
      <p:pic>
        <p:nvPicPr>
          <p:cNvPr id="6" name="Content Placeholder 5" descr="whee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58615" y="1340768"/>
            <a:ext cx="7313785" cy="5485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-img-of-whe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Maps</a:t>
            </a:r>
            <a:endParaRPr lang="en-GB" dirty="0"/>
          </a:p>
        </p:txBody>
      </p:sp>
      <p:pic>
        <p:nvPicPr>
          <p:cNvPr id="6" name="Content Placeholder 5" descr="mhS_Shropshire_2011-12.jpg">
            <a:hlinkClick r:id="rId3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11560" y="1340768"/>
            <a:ext cx="8064896" cy="5307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Charts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charts 2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65443" y="1600200"/>
            <a:ext cx="641311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/>
          <a:lstStyle/>
          <a:p>
            <a:r>
              <a:rPr lang="en-GB" dirty="0" smtClean="0"/>
              <a:t>What matters most to personal well-being?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GB" sz="4400" dirty="0" smtClean="0"/>
              <a:t>Latest findings from regression analysis of personal well-being found:</a:t>
            </a:r>
          </a:p>
          <a:p>
            <a:pPr>
              <a:buNone/>
            </a:pPr>
            <a:endParaRPr lang="en-GB" sz="4400" dirty="0" smtClean="0"/>
          </a:p>
          <a:p>
            <a:r>
              <a:rPr lang="en-GB" sz="4400" dirty="0" smtClean="0"/>
              <a:t>Self-reported health, employment status and relationship status most important aspects of personal well-being</a:t>
            </a:r>
          </a:p>
          <a:p>
            <a:endParaRPr lang="en-GB" sz="4400" dirty="0" smtClean="0"/>
          </a:p>
          <a:p>
            <a:r>
              <a:rPr lang="en-GB" sz="4400" dirty="0" smtClean="0"/>
              <a:t>Higher earnings don’t necessarily lead to higher feelings of happiness but do increase people’s life satisfaction</a:t>
            </a:r>
          </a:p>
          <a:p>
            <a:endParaRPr lang="en-GB" sz="4400" dirty="0" smtClean="0"/>
          </a:p>
          <a:p>
            <a:r>
              <a:rPr lang="en-GB" sz="4400" dirty="0" smtClean="0"/>
              <a:t>People in higher occupations or higher qualifications more anxious than lower occupations or qualifications</a:t>
            </a:r>
          </a:p>
          <a:p>
            <a:endParaRPr lang="en-GB" sz="4400" dirty="0" smtClean="0"/>
          </a:p>
          <a:p>
            <a:r>
              <a:rPr lang="en-GB" sz="4400" dirty="0" smtClean="0"/>
              <a:t>Choice important – people working in a job that they are content with have higher life satisfaction than those wanting an additional or different job.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3528" y="33265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rgbClr val="003D59"/>
                </a:solidFill>
                <a:latin typeface="+mj-lt"/>
                <a:ea typeface="+mj-ea"/>
                <a:cs typeface="+mj-cs"/>
              </a:rPr>
              <a:t>Policy Appraisal</a:t>
            </a:r>
            <a:endParaRPr lang="en-GB" sz="3200" b="1" dirty="0">
              <a:solidFill>
                <a:srgbClr val="003D5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000155114@30092011-14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484784"/>
            <a:ext cx="3440568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7544" y="1484784"/>
            <a:ext cx="4536504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975" indent="-180975">
              <a:spcBef>
                <a:spcPct val="50000"/>
              </a:spcBef>
              <a:buClr>
                <a:schemeClr val="hlink"/>
              </a:buClr>
              <a:buFont typeface="Arial" charset="0"/>
              <a:buChar char="•"/>
            </a:pPr>
            <a:endParaRPr lang="en-GB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67544" y="1484784"/>
            <a:ext cx="4572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 It is important these new measures are not just published but become part of public debate and are used to improve the development, implementation and evaluation of policies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In July 2011 the Treasury and Dept for Work &amp; Pensions updated the Green Book to include an approach that uses subjective well-being measurement, to improve social cost-benefit analysis.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Social cost-benefit analysis seeks to express the full social costs and full social benefits of policies in monetary terms.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Such estimates can inform options, analysis and business cases.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next...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423317"/>
            <a:ext cx="8568952" cy="4525963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en-GB" sz="1800" dirty="0" smtClean="0"/>
              <a:t>Encourage use of well-being data in policy.</a:t>
            </a:r>
          </a:p>
          <a:p>
            <a:pPr marL="0">
              <a:spcBef>
                <a:spcPts val="0"/>
              </a:spcBef>
            </a:pPr>
            <a:endParaRPr lang="en-GB" sz="1800" dirty="0" smtClean="0"/>
          </a:p>
          <a:p>
            <a:pPr marL="0" lvl="0">
              <a:spcBef>
                <a:spcPts val="0"/>
              </a:spcBef>
            </a:pPr>
            <a:r>
              <a:rPr lang="en-GB" sz="1800" dirty="0" smtClean="0"/>
              <a:t>Review and refine domains and measures of well-being, including assessment of change.</a:t>
            </a:r>
          </a:p>
          <a:p>
            <a:pPr marL="0" lvl="0">
              <a:spcBef>
                <a:spcPts val="0"/>
              </a:spcBef>
            </a:pPr>
            <a:endParaRPr lang="en-GB" sz="1800" dirty="0" smtClean="0"/>
          </a:p>
          <a:p>
            <a:pPr marL="0">
              <a:spcBef>
                <a:spcPts val="0"/>
              </a:spcBef>
            </a:pPr>
            <a:r>
              <a:rPr lang="en-GB" sz="1800" dirty="0" smtClean="0"/>
              <a:t>Further research drivers of well-being. </a:t>
            </a:r>
          </a:p>
          <a:p>
            <a:pPr marL="0">
              <a:spcBef>
                <a:spcPts val="0"/>
              </a:spcBef>
            </a:pPr>
            <a:endParaRPr lang="en-GB" sz="1800" dirty="0" smtClean="0"/>
          </a:p>
          <a:p>
            <a:pPr marL="0" lvl="0">
              <a:spcBef>
                <a:spcPts val="0"/>
              </a:spcBef>
            </a:pPr>
            <a:r>
              <a:rPr lang="en-GB" sz="1800" dirty="0" smtClean="0"/>
              <a:t>Review framework for presenting well-being data to cover sustainability, equity and sub-national information.</a:t>
            </a:r>
          </a:p>
          <a:p>
            <a:pPr marL="0" lvl="0">
              <a:spcBef>
                <a:spcPts val="0"/>
              </a:spcBef>
            </a:pPr>
            <a:endParaRPr lang="en-GB" sz="1800" dirty="0" smtClean="0"/>
          </a:p>
          <a:p>
            <a:pPr marL="0">
              <a:spcBef>
                <a:spcPts val="0"/>
              </a:spcBef>
              <a:buFontTx/>
              <a:buChar char="•"/>
            </a:pPr>
            <a:r>
              <a:rPr lang="en-GB" sz="1800" dirty="0" smtClean="0"/>
              <a:t>Further development of the SWB questions.</a:t>
            </a:r>
          </a:p>
          <a:p>
            <a:pPr marL="0">
              <a:spcBef>
                <a:spcPts val="0"/>
              </a:spcBef>
              <a:buFontTx/>
              <a:buChar char="•"/>
            </a:pPr>
            <a:endParaRPr lang="en-GB" sz="1800" dirty="0" smtClean="0"/>
          </a:p>
          <a:p>
            <a:pPr marL="0">
              <a:spcBef>
                <a:spcPts val="0"/>
              </a:spcBef>
              <a:buFontTx/>
              <a:buChar char="•"/>
            </a:pPr>
            <a:r>
              <a:rPr lang="en-GB" sz="1800" dirty="0" smtClean="0"/>
              <a:t>Continue to develop other indicators (</a:t>
            </a:r>
            <a:r>
              <a:rPr lang="en-GB" sz="1800" dirty="0" err="1" smtClean="0"/>
              <a:t>eg</a:t>
            </a:r>
            <a:r>
              <a:rPr lang="en-GB" sz="1800" dirty="0" smtClean="0"/>
              <a:t> human, social &amp; natural capitals, non-market production, etc).</a:t>
            </a:r>
          </a:p>
          <a:p>
            <a:pPr marL="0">
              <a:spcBef>
                <a:spcPts val="0"/>
              </a:spcBef>
              <a:buFontTx/>
              <a:buChar char="•"/>
            </a:pPr>
            <a:endParaRPr lang="en-GB" sz="1800" dirty="0" smtClean="0"/>
          </a:p>
          <a:p>
            <a:pPr marL="0">
              <a:spcBef>
                <a:spcPts val="0"/>
              </a:spcBef>
              <a:buFontTx/>
              <a:buChar char="•"/>
            </a:pPr>
            <a:r>
              <a:rPr lang="en-GB" sz="1800" dirty="0" smtClean="0"/>
              <a:t>Continued input on International developments (UN, OECD, EU).</a:t>
            </a:r>
          </a:p>
          <a:p>
            <a:pPr marL="0">
              <a:spcBef>
                <a:spcPts val="0"/>
              </a:spcBef>
              <a:buFontTx/>
              <a:buChar char="•"/>
            </a:pPr>
            <a:endParaRPr lang="en-GB" sz="1800" dirty="0" smtClean="0"/>
          </a:p>
          <a:p>
            <a:pPr marL="0">
              <a:spcBef>
                <a:spcPts val="0"/>
              </a:spcBef>
            </a:pPr>
            <a:r>
              <a:rPr lang="en-GB" sz="1800" dirty="0" smtClean="0"/>
              <a:t>The programme will continue to consult widely.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2D46"/>
                </a:solidFill>
              </a:rPr>
              <a:t>Agenda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Background to MNW programme</a:t>
            </a:r>
          </a:p>
          <a:p>
            <a:r>
              <a:rPr lang="en-GB" dirty="0" smtClean="0"/>
              <a:t>Programme aims</a:t>
            </a:r>
          </a:p>
          <a:p>
            <a:r>
              <a:rPr lang="en-GB" dirty="0" smtClean="0"/>
              <a:t>Achievements so far</a:t>
            </a:r>
          </a:p>
          <a:p>
            <a:r>
              <a:rPr lang="en-GB" dirty="0" smtClean="0"/>
              <a:t>Policy use</a:t>
            </a:r>
          </a:p>
          <a:p>
            <a:r>
              <a:rPr lang="en-GB" dirty="0" smtClean="0"/>
              <a:t>What’s next</a:t>
            </a:r>
          </a:p>
          <a:p>
            <a:r>
              <a:rPr lang="en-GB" dirty="0" smtClean="0"/>
              <a:t>Questions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Key messages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Long-term development project – still learning – experimental outputs</a:t>
            </a:r>
          </a:p>
          <a:p>
            <a:r>
              <a:rPr lang="en-GB" sz="2400" u="sng" dirty="0" smtClean="0">
                <a:solidFill>
                  <a:schemeClr val="tx2">
                    <a:lumMod val="75000"/>
                  </a:schemeClr>
                </a:solidFill>
              </a:rPr>
              <a:t>NOT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 a ‘happiness index’</a:t>
            </a:r>
          </a:p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Consider importance of distributions not just averages</a:t>
            </a:r>
          </a:p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Not a single measure – need both objective </a:t>
            </a:r>
            <a:r>
              <a:rPr lang="en-GB" sz="2400" u="sng" dirty="0" smtClean="0">
                <a:solidFill>
                  <a:schemeClr val="tx2">
                    <a:lumMod val="75000"/>
                  </a:schemeClr>
                </a:solidFill>
              </a:rPr>
              <a:t>and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 subjective data</a:t>
            </a:r>
          </a:p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Supplements – not supplants GDP</a:t>
            </a:r>
          </a:p>
          <a:p>
            <a:r>
              <a:rPr lang="en-GB" sz="2400" dirty="0" smtClean="0"/>
              <a:t>Use for better targeting of scarce resources</a:t>
            </a:r>
            <a:endParaRPr lang="en-GB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Use for ‘</a:t>
            </a:r>
            <a:r>
              <a:rPr lang="en-GB" sz="2400" i="1" dirty="0" smtClean="0">
                <a:solidFill>
                  <a:schemeClr val="tx2">
                    <a:lumMod val="75000"/>
                  </a:schemeClr>
                </a:solidFill>
              </a:rPr>
              <a:t>Better policies for better lives’ 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</a:rPr>
              <a:t>(OECD)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pPr>
              <a:buNone/>
            </a:pPr>
            <a:r>
              <a:rPr lang="en-GB" i="1" dirty="0" smtClean="0"/>
              <a:t>See more: </a:t>
            </a:r>
            <a:r>
              <a:rPr lang="en-GB" i="1" u="sng" dirty="0" smtClean="0"/>
              <a:t>www.ons.gov.uk/well-being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2996952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/>
              <a:t>?</a:t>
            </a:r>
            <a:endParaRPr lang="en-GB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bert_Kennedy.png"/>
          <p:cNvPicPr>
            <a:picLocks noChangeAspect="1"/>
          </p:cNvPicPr>
          <p:nvPr/>
        </p:nvPicPr>
        <p:blipFill>
          <a:blip r:embed="rId3" cstate="print">
            <a:lum bright="-32000" contrast="-4000"/>
          </a:blip>
          <a:stretch>
            <a:fillRect/>
          </a:stretch>
        </p:blipFill>
        <p:spPr>
          <a:xfrm>
            <a:off x="0" y="-126256"/>
            <a:ext cx="9395860" cy="69842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1484784"/>
            <a:ext cx="5004048" cy="576064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GB" sz="3600" i="1" dirty="0" smtClean="0">
                <a:solidFill>
                  <a:schemeClr val="bg1"/>
                </a:solidFill>
              </a:rPr>
              <a:t>“The Gross National Product counts air pollution and cigarette advertising, and ambulances to clear our highways of carnage... It counts napalm and the cost of a nuclear warhead, and </a:t>
            </a:r>
            <a:r>
              <a:rPr lang="en-GB" sz="3600" i="1" dirty="0" err="1" smtClean="0">
                <a:solidFill>
                  <a:schemeClr val="bg1"/>
                </a:solidFill>
              </a:rPr>
              <a:t>armored</a:t>
            </a:r>
            <a:r>
              <a:rPr lang="en-GB" sz="3600" i="1" dirty="0" smtClean="0">
                <a:solidFill>
                  <a:schemeClr val="bg1"/>
                </a:solidFill>
              </a:rPr>
              <a:t> cars for police who fight riots in our streets... (It) does not allow for the health of our children, the quality of their education, or the joy of their play... </a:t>
            </a:r>
          </a:p>
          <a:p>
            <a:pPr algn="r">
              <a:buNone/>
            </a:pPr>
            <a:r>
              <a:rPr lang="en-GB" sz="3600" i="1" dirty="0" smtClean="0">
                <a:solidFill>
                  <a:schemeClr val="bg1"/>
                </a:solidFill>
              </a:rPr>
              <a:t>it measures everything except that which makes life worthwhile.”</a:t>
            </a:r>
          </a:p>
          <a:p>
            <a:pPr algn="r">
              <a:buNone/>
            </a:pPr>
            <a:endParaRPr lang="en-GB" sz="5100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en-GB" sz="2600" dirty="0" smtClean="0">
                <a:solidFill>
                  <a:schemeClr val="bg1"/>
                </a:solidFill>
              </a:rPr>
              <a:t>Robert Kennedy, </a:t>
            </a:r>
          </a:p>
          <a:p>
            <a:pPr algn="r">
              <a:buNone/>
            </a:pPr>
            <a:r>
              <a:rPr lang="en-GB" sz="2600" dirty="0">
                <a:solidFill>
                  <a:schemeClr val="bg1"/>
                </a:solidFill>
              </a:rPr>
              <a:t>1</a:t>
            </a:r>
            <a:r>
              <a:rPr lang="en-GB" sz="2600" dirty="0" smtClean="0">
                <a:solidFill>
                  <a:schemeClr val="bg1"/>
                </a:solidFill>
              </a:rPr>
              <a:t>8 March 1968</a:t>
            </a:r>
            <a:endParaRPr lang="en-GB" sz="2600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188640"/>
            <a:ext cx="79928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Not that new a concept</a:t>
            </a:r>
            <a:r>
              <a:rPr kumimoji="0" lang="en-GB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Jil+Matheson+David+Cameron+Speaks+Conference+57yIWC677cpl"/>
          <p:cNvPicPr>
            <a:picLocks noChangeAspect="1" noChangeArrowheads="1"/>
          </p:cNvPicPr>
          <p:nvPr/>
        </p:nvPicPr>
        <p:blipFill>
          <a:blip r:embed="rId3" cstate="print">
            <a:lum bright="-20000" contrast="-31000"/>
          </a:blip>
          <a:srcRect l="9457" r="1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en-GB" sz="5600" dirty="0" smtClean="0">
                <a:solidFill>
                  <a:schemeClr val="bg1"/>
                </a:solidFill>
              </a:rPr>
              <a:t>UK Prime Minister asks...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" y="1268760"/>
            <a:ext cx="4114800" cy="5112568"/>
          </a:xfrm>
        </p:spPr>
        <p:txBody>
          <a:bodyPr>
            <a:normAutofit fontScale="92500" lnSpcReduction="20000"/>
          </a:bodyPr>
          <a:lstStyle/>
          <a:p>
            <a:pPr marL="114300" indent="-26988">
              <a:buNone/>
              <a:defRPr/>
            </a:pPr>
            <a:r>
              <a:rPr lang="en-US" i="1" dirty="0" smtClean="0">
                <a:solidFill>
                  <a:schemeClr val="bg1"/>
                </a:solidFill>
              </a:rPr>
              <a:t>“You’ve got to take practical steps to make sure government is properly focused on our quality of life as well as economic growth”</a:t>
            </a:r>
          </a:p>
          <a:p>
            <a:pPr marL="114300" indent="-26988">
              <a:buNone/>
              <a:defRPr/>
            </a:pPr>
            <a:endParaRPr lang="en-US" sz="1050" i="1" dirty="0" smtClean="0">
              <a:solidFill>
                <a:schemeClr val="bg1"/>
              </a:solidFill>
            </a:endParaRPr>
          </a:p>
          <a:p>
            <a:pPr marL="114300" indent="-26988">
              <a:buNone/>
              <a:defRPr/>
            </a:pPr>
            <a:r>
              <a:rPr lang="en-US" i="1" dirty="0" smtClean="0">
                <a:solidFill>
                  <a:schemeClr val="bg1"/>
                </a:solidFill>
              </a:rPr>
              <a:t>“this information will help government work out, with evidence, the best ways of helping to improve people’s well-being.”</a:t>
            </a:r>
          </a:p>
          <a:p>
            <a:pPr indent="-457200">
              <a:buNone/>
              <a:defRPr/>
            </a:pPr>
            <a:endParaRPr lang="en-US" i="1" dirty="0" smtClean="0">
              <a:solidFill>
                <a:schemeClr val="bg1"/>
              </a:solidFill>
            </a:endParaRPr>
          </a:p>
          <a:p>
            <a:pPr indent="-457200">
              <a:buNone/>
              <a:defRPr/>
            </a:pPr>
            <a:r>
              <a:rPr lang="en-US" sz="1900" i="1" dirty="0" smtClean="0">
                <a:solidFill>
                  <a:schemeClr val="bg1"/>
                </a:solidFill>
              </a:rPr>
              <a:t>David Cameron, </a:t>
            </a:r>
          </a:p>
          <a:p>
            <a:pPr indent="-457200">
              <a:buNone/>
              <a:defRPr/>
            </a:pPr>
            <a:r>
              <a:rPr lang="en-US" sz="1900" i="1" dirty="0" smtClean="0">
                <a:solidFill>
                  <a:schemeClr val="bg1"/>
                </a:solidFill>
              </a:rPr>
              <a:t>November  2010</a:t>
            </a:r>
          </a:p>
          <a:p>
            <a:pPr indent="-457200" algn="r">
              <a:buNone/>
              <a:defRPr/>
            </a:pPr>
            <a:endParaRPr lang="en-US" i="1" dirty="0" smtClean="0"/>
          </a:p>
          <a:p>
            <a:pPr indent="-457200" algn="r">
              <a:buNone/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16016" y="1484784"/>
            <a:ext cx="4176464" cy="51125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175" indent="-3175">
              <a:spcBef>
                <a:spcPct val="20000"/>
              </a:spcBef>
              <a:defRPr/>
            </a:pPr>
            <a:r>
              <a:rPr lang="en-US" sz="2600" i="1" dirty="0" smtClean="0">
                <a:solidFill>
                  <a:srgbClr val="FFFFFF"/>
                </a:solidFill>
              </a:rPr>
              <a:t>“</a:t>
            </a:r>
            <a:r>
              <a:rPr lang="en-GB" sz="2600" i="1" dirty="0" smtClean="0">
                <a:solidFill>
                  <a:srgbClr val="FFFFFF"/>
                </a:solidFill>
              </a:rPr>
              <a:t>Statistics are the bedrock of democracy, in a country where we care about what is happening. We must measure what matters - the key elements of national well-being. We want to develop measures based on what people tell us matters most.”</a:t>
            </a:r>
          </a:p>
          <a:p>
            <a:pPr marL="3429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Jil</a:t>
            </a: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Matheson, </a:t>
            </a:r>
          </a:p>
          <a:p>
            <a:pPr marL="342900" marR="0" lvl="0" indent="-4572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November  2010</a:t>
            </a:r>
          </a:p>
          <a:p>
            <a:pPr marL="342900" marR="0" lvl="0" indent="-4572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rgbClr val="003D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4572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3D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3D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251520" y="260648"/>
            <a:ext cx="7989888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What are we trying to achieve?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646113" y="1341438"/>
            <a:ext cx="8497887" cy="3240087"/>
          </a:xfrm>
        </p:spPr>
        <p:txBody>
          <a:bodyPr>
            <a:normAutofit/>
          </a:bodyPr>
          <a:lstStyle/>
          <a:p>
            <a:pPr lvl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grpSp>
        <p:nvGrpSpPr>
          <p:cNvPr id="2" name="Group 14"/>
          <p:cNvGrpSpPr/>
          <p:nvPr/>
        </p:nvGrpSpPr>
        <p:grpSpPr>
          <a:xfrm>
            <a:off x="3347864" y="3501008"/>
            <a:ext cx="2520280" cy="2808312"/>
            <a:chOff x="3347864" y="3501008"/>
            <a:chExt cx="2520280" cy="2808312"/>
          </a:xfrm>
        </p:grpSpPr>
        <p:pic>
          <p:nvPicPr>
            <p:cNvPr id="4710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63888" y="3501008"/>
              <a:ext cx="2195884" cy="2520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ounded Rectangle 7"/>
            <p:cNvSpPr/>
            <p:nvPr/>
          </p:nvSpPr>
          <p:spPr>
            <a:xfrm>
              <a:off x="3347864" y="5661248"/>
              <a:ext cx="2520280" cy="6480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Social</a:t>
              </a:r>
              <a:endParaRPr lang="en-GB" dirty="0"/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5868144" y="4077072"/>
            <a:ext cx="3076854" cy="2232248"/>
            <a:chOff x="5868144" y="4077072"/>
            <a:chExt cx="3076854" cy="2232248"/>
          </a:xfrm>
        </p:grpSpPr>
        <p:pic>
          <p:nvPicPr>
            <p:cNvPr id="4710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68144" y="4077072"/>
              <a:ext cx="3076854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ounded Rectangle 9"/>
            <p:cNvSpPr/>
            <p:nvPr/>
          </p:nvSpPr>
          <p:spPr>
            <a:xfrm>
              <a:off x="6156176" y="5661248"/>
              <a:ext cx="2520280" cy="64807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Environment &amp; Sustainability</a:t>
              </a:r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331640" y="306896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3D59"/>
                </a:solidFill>
              </a:rPr>
              <a:t>The ‘triple bottom line’</a:t>
            </a:r>
            <a:endParaRPr lang="en-GB" sz="2400" dirty="0">
              <a:solidFill>
                <a:srgbClr val="003D59"/>
              </a:solidFill>
            </a:endParaRPr>
          </a:p>
        </p:txBody>
      </p:sp>
      <p:grpSp>
        <p:nvGrpSpPr>
          <p:cNvPr id="4" name="Group 13"/>
          <p:cNvGrpSpPr/>
          <p:nvPr/>
        </p:nvGrpSpPr>
        <p:grpSpPr>
          <a:xfrm>
            <a:off x="539552" y="3717032"/>
            <a:ext cx="2520280" cy="2592288"/>
            <a:chOff x="539552" y="3717032"/>
            <a:chExt cx="2520280" cy="2592288"/>
          </a:xfrm>
        </p:grpSpPr>
        <p:pic>
          <p:nvPicPr>
            <p:cNvPr id="47105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5576" y="3717032"/>
              <a:ext cx="2267892" cy="2267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ounded Rectangle 5"/>
            <p:cNvSpPr/>
            <p:nvPr/>
          </p:nvSpPr>
          <p:spPr>
            <a:xfrm>
              <a:off x="539552" y="5661248"/>
              <a:ext cx="2520280" cy="648072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Economy</a:t>
              </a:r>
              <a:endParaRPr lang="en-GB" dirty="0"/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503040" y="1484784"/>
            <a:ext cx="8640960" cy="1440160"/>
            <a:chOff x="503040" y="1484784"/>
            <a:chExt cx="8640960" cy="1440160"/>
          </a:xfrm>
        </p:grpSpPr>
        <p:sp>
          <p:nvSpPr>
            <p:cNvPr id="18" name="TextBox 17"/>
            <p:cNvSpPr txBox="1"/>
            <p:nvPr/>
          </p:nvSpPr>
          <p:spPr>
            <a:xfrm>
              <a:off x="755576" y="1844824"/>
              <a:ext cx="7848872" cy="83099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i="1" dirty="0" smtClean="0">
                  <a:solidFill>
                    <a:schemeClr val="tx2"/>
                  </a:solidFill>
                </a:rPr>
                <a:t>An accepted and trusted set of National Statistics to help people understand and monitor national well-being.</a:t>
              </a:r>
              <a:endParaRPr lang="en-GB" sz="2400" i="1" dirty="0">
                <a:solidFill>
                  <a:schemeClr val="tx2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503040" y="1484784"/>
              <a:ext cx="8640960" cy="144016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we doing this</a:t>
            </a:r>
            <a:endParaRPr lang="en-GB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525963"/>
          </a:xfrm>
        </p:spPr>
        <p:txBody>
          <a:bodyPr/>
          <a:lstStyle/>
          <a:p>
            <a:r>
              <a:rPr lang="en-GB" dirty="0" smtClean="0"/>
              <a:t>To provide information to monitor and understand the wellbeing of the UK.</a:t>
            </a:r>
          </a:p>
          <a:p>
            <a:r>
              <a:rPr lang="en-GB" dirty="0" smtClean="0"/>
              <a:t>Move beyond GDP as main measure of national progress.</a:t>
            </a:r>
          </a:p>
          <a:p>
            <a:r>
              <a:rPr lang="en-GB" dirty="0" smtClean="0"/>
              <a:t>Provide policy makers information to take into account the impact on the well-being of people and the environment.</a:t>
            </a:r>
          </a:p>
          <a:p>
            <a:r>
              <a:rPr lang="en-GB" dirty="0" smtClean="0"/>
              <a:t>Ultimately to make better decisions.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National debate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3886200" cy="464185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dirty="0" smtClean="0"/>
              <a:t>Ran between Nov 10 &amp; Apr 11 - ‘what matters to you?’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sz="24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dirty="0" smtClean="0"/>
              <a:t>Held 175 events attended by 7,000+ people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sz="24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dirty="0" smtClean="0"/>
              <a:t>Generated 34,000+ responses, most online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sz="24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dirty="0" smtClean="0"/>
              <a:t>Helped identify key areas that matter most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sz="24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dirty="0" smtClean="0"/>
              <a:t>Follow on consultation Oct 11 to Jan 12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sz="24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sz="2400" dirty="0" smtClean="0"/>
              <a:t>1,800 responses</a:t>
            </a:r>
          </a:p>
          <a:p>
            <a:pPr marL="0" indent="0" eaLnBrk="1" hangingPunct="1"/>
            <a:endParaRPr lang="en-GB" sz="2400" dirty="0" smtClean="0"/>
          </a:p>
        </p:txBody>
      </p:sp>
      <p:pic>
        <p:nvPicPr>
          <p:cNvPr id="13316" name="Picture 12" descr="Bolton Universtiy Event 042 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1484313"/>
            <a:ext cx="3810000" cy="2451100"/>
          </a:xfrm>
          <a:noFill/>
        </p:spPr>
      </p:pic>
      <p:pic>
        <p:nvPicPr>
          <p:cNvPr id="13317" name="Picture 14" descr="Bolton Universtiy Event 068 as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87900" y="3860800"/>
            <a:ext cx="3810000" cy="25034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Consultation on domains and measures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We’ve listened…</a:t>
            </a:r>
          </a:p>
          <a:p>
            <a:pPr>
              <a:buNone/>
            </a:pPr>
            <a:r>
              <a:rPr lang="en-GB" dirty="0" smtClean="0"/>
              <a:t>    …to the nearly 1,800 responses to the consultation on domains and measures, which outlined broad support for approach taken</a:t>
            </a:r>
          </a:p>
          <a:p>
            <a:endParaRPr lang="en-GB" dirty="0" smtClean="0"/>
          </a:p>
          <a:p>
            <a:r>
              <a:rPr lang="en-GB" dirty="0" smtClean="0"/>
              <a:t>We have….</a:t>
            </a:r>
          </a:p>
          <a:p>
            <a:pPr>
              <a:buNone/>
            </a:pPr>
            <a:r>
              <a:rPr lang="en-GB" dirty="0" smtClean="0"/>
              <a:t>    …revised some of the measures in light of comments received and are continuing to evaluate feasibility of other suggestions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We propose…</a:t>
            </a:r>
          </a:p>
          <a:p>
            <a:pPr>
              <a:buNone/>
            </a:pPr>
            <a:r>
              <a:rPr lang="en-GB" dirty="0" smtClean="0"/>
              <a:t>     …10 domains with 3 to 5 headline measures each, mixture of both objective and subjective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chemeClr val="tx1"/>
                </a:solidFill>
              </a:rPr>
              <a:t>Domains </a:t>
            </a:r>
            <a:r>
              <a:rPr lang="en-GB" sz="2800" dirty="0">
                <a:solidFill>
                  <a:schemeClr val="tx1"/>
                </a:solidFill>
              </a:rPr>
              <a:t>of National Well-being</a:t>
            </a:r>
            <a:r>
              <a:rPr lang="en-GB" sz="2800" b="0" dirty="0">
                <a:solidFill>
                  <a:schemeClr val="tx1"/>
                </a:solidFill>
              </a:rPr>
              <a:t/>
            </a:r>
            <a:br>
              <a:rPr lang="en-GB" sz="2800" b="0" dirty="0">
                <a:solidFill>
                  <a:schemeClr val="tx1"/>
                </a:solidFill>
              </a:rPr>
            </a:br>
            <a:endParaRPr lang="en-GB" sz="2800" b="0" dirty="0">
              <a:solidFill>
                <a:schemeClr val="tx1"/>
              </a:solidFill>
            </a:endParaRPr>
          </a:p>
        </p:txBody>
      </p:sp>
      <p:grpSp>
        <p:nvGrpSpPr>
          <p:cNvPr id="2" name="Group 153"/>
          <p:cNvGrpSpPr>
            <a:grpSpLocks noChangeAspect="1"/>
          </p:cNvGrpSpPr>
          <p:nvPr/>
        </p:nvGrpSpPr>
        <p:grpSpPr bwMode="auto">
          <a:xfrm>
            <a:off x="323850" y="1052513"/>
            <a:ext cx="8396288" cy="5537200"/>
            <a:chOff x="2195" y="1284"/>
            <a:chExt cx="7358" cy="4960"/>
          </a:xfrm>
        </p:grpSpPr>
        <p:sp>
          <p:nvSpPr>
            <p:cNvPr id="26778" name="AutoShape 154"/>
            <p:cNvSpPr>
              <a:spLocks noChangeAspect="1" noChangeArrowheads="1"/>
            </p:cNvSpPr>
            <p:nvPr/>
          </p:nvSpPr>
          <p:spPr bwMode="auto">
            <a:xfrm>
              <a:off x="2195" y="1284"/>
              <a:ext cx="7358" cy="496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779" name="Line 155"/>
            <p:cNvSpPr>
              <a:spLocks noChangeShapeType="1"/>
            </p:cNvSpPr>
            <p:nvPr/>
          </p:nvSpPr>
          <p:spPr bwMode="auto">
            <a:xfrm>
              <a:off x="2978" y="5604"/>
              <a:ext cx="610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780" name="Text Box 156"/>
            <p:cNvSpPr txBox="1">
              <a:spLocks noChangeArrowheads="1"/>
            </p:cNvSpPr>
            <p:nvPr/>
          </p:nvSpPr>
          <p:spPr bwMode="auto">
            <a:xfrm>
              <a:off x="3291" y="5764"/>
              <a:ext cx="5635" cy="4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b="1">
                  <a:solidFill>
                    <a:srgbClr val="000000"/>
                  </a:solidFill>
                </a:rPr>
                <a:t>Sustainability Issues over time</a:t>
              </a:r>
              <a:endParaRPr lang="en-GB"/>
            </a:p>
          </p:txBody>
        </p:sp>
        <p:sp>
          <p:nvSpPr>
            <p:cNvPr id="26781" name="Line 157"/>
            <p:cNvSpPr>
              <a:spLocks noChangeShapeType="1"/>
            </p:cNvSpPr>
            <p:nvPr/>
          </p:nvSpPr>
          <p:spPr bwMode="auto">
            <a:xfrm>
              <a:off x="2822" y="2244"/>
              <a:ext cx="1" cy="3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782" name="Text Box 158"/>
            <p:cNvSpPr txBox="1">
              <a:spLocks noChangeArrowheads="1"/>
            </p:cNvSpPr>
            <p:nvPr/>
          </p:nvSpPr>
          <p:spPr bwMode="auto">
            <a:xfrm>
              <a:off x="2352" y="1924"/>
              <a:ext cx="470" cy="4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/>
            <a:lstStyle/>
            <a:p>
              <a:pPr algn="ctr"/>
              <a:r>
                <a:rPr lang="en-GB" sz="1600" b="1">
                  <a:solidFill>
                    <a:srgbClr val="000000"/>
                  </a:solidFill>
                </a:rPr>
                <a:t>Equality/Fairness</a:t>
              </a:r>
              <a:endParaRPr lang="en-GB"/>
            </a:p>
          </p:txBody>
        </p:sp>
        <p:sp>
          <p:nvSpPr>
            <p:cNvPr id="26783" name="Oval 159"/>
            <p:cNvSpPr>
              <a:spLocks noChangeArrowheads="1"/>
            </p:cNvSpPr>
            <p:nvPr/>
          </p:nvSpPr>
          <p:spPr bwMode="auto">
            <a:xfrm>
              <a:off x="2978" y="1924"/>
              <a:ext cx="6105" cy="352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784" name="Oval 160"/>
            <p:cNvSpPr>
              <a:spLocks noChangeArrowheads="1"/>
            </p:cNvSpPr>
            <p:nvPr/>
          </p:nvSpPr>
          <p:spPr bwMode="auto">
            <a:xfrm>
              <a:off x="3688" y="1877"/>
              <a:ext cx="4808" cy="2660"/>
            </a:xfrm>
            <a:prstGeom prst="ellipse">
              <a:avLst/>
            </a:prstGeom>
            <a:solidFill>
              <a:srgbClr val="33CC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785" name="Oval 161"/>
            <p:cNvSpPr>
              <a:spLocks noChangeArrowheads="1"/>
            </p:cNvSpPr>
            <p:nvPr/>
          </p:nvSpPr>
          <p:spPr bwMode="auto">
            <a:xfrm>
              <a:off x="4700" y="1924"/>
              <a:ext cx="2662" cy="1120"/>
            </a:xfrm>
            <a:prstGeom prst="ellipse">
              <a:avLst/>
            </a:prstGeom>
            <a:solidFill>
              <a:srgbClr val="33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786" name="Text Box 162"/>
            <p:cNvSpPr txBox="1">
              <a:spLocks noChangeArrowheads="1"/>
            </p:cNvSpPr>
            <p:nvPr/>
          </p:nvSpPr>
          <p:spPr bwMode="auto">
            <a:xfrm>
              <a:off x="4387" y="4964"/>
              <a:ext cx="3130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b="1">
                  <a:solidFill>
                    <a:srgbClr val="000000"/>
                  </a:solidFill>
                </a:rPr>
                <a:t>More contextual domains</a:t>
              </a:r>
              <a:endParaRPr lang="en-GB"/>
            </a:p>
          </p:txBody>
        </p:sp>
        <p:sp>
          <p:nvSpPr>
            <p:cNvPr id="26787" name="Text Box 163"/>
            <p:cNvSpPr txBox="1">
              <a:spLocks noChangeArrowheads="1"/>
            </p:cNvSpPr>
            <p:nvPr/>
          </p:nvSpPr>
          <p:spPr bwMode="auto">
            <a:xfrm>
              <a:off x="5317" y="4640"/>
              <a:ext cx="140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The Economy</a:t>
              </a:r>
              <a:endParaRPr lang="en-GB"/>
            </a:p>
          </p:txBody>
        </p:sp>
        <p:sp>
          <p:nvSpPr>
            <p:cNvPr id="26788" name="Text Box 164"/>
            <p:cNvSpPr txBox="1">
              <a:spLocks noChangeArrowheads="1"/>
            </p:cNvSpPr>
            <p:nvPr/>
          </p:nvSpPr>
          <p:spPr bwMode="auto">
            <a:xfrm>
              <a:off x="3414" y="4332"/>
              <a:ext cx="1565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Governance</a:t>
              </a:r>
              <a:endParaRPr lang="en-GB"/>
            </a:p>
          </p:txBody>
        </p:sp>
        <p:sp>
          <p:nvSpPr>
            <p:cNvPr id="26789" name="Text Box 165"/>
            <p:cNvSpPr txBox="1">
              <a:spLocks noChangeArrowheads="1"/>
            </p:cNvSpPr>
            <p:nvPr/>
          </p:nvSpPr>
          <p:spPr bwMode="auto">
            <a:xfrm>
              <a:off x="6819" y="2899"/>
              <a:ext cx="2035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Education and skills</a:t>
              </a:r>
              <a:endParaRPr lang="en-GB"/>
            </a:p>
          </p:txBody>
        </p:sp>
        <p:sp>
          <p:nvSpPr>
            <p:cNvPr id="26790" name="Text Box 166"/>
            <p:cNvSpPr txBox="1">
              <a:spLocks noChangeArrowheads="1"/>
            </p:cNvSpPr>
            <p:nvPr/>
          </p:nvSpPr>
          <p:spPr bwMode="auto">
            <a:xfrm>
              <a:off x="6891" y="4324"/>
              <a:ext cx="2034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Natural Environment</a:t>
              </a:r>
              <a:endParaRPr lang="en-GB"/>
            </a:p>
          </p:txBody>
        </p:sp>
        <p:sp>
          <p:nvSpPr>
            <p:cNvPr id="26791" name="Text Box 167"/>
            <p:cNvSpPr txBox="1">
              <a:spLocks noChangeArrowheads="1"/>
            </p:cNvSpPr>
            <p:nvPr/>
          </p:nvSpPr>
          <p:spPr bwMode="auto">
            <a:xfrm>
              <a:off x="4073" y="3844"/>
              <a:ext cx="4070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b="1" dirty="0">
                  <a:solidFill>
                    <a:srgbClr val="000000"/>
                  </a:solidFill>
                </a:rPr>
                <a:t>Factors directly affecting individual well-being</a:t>
              </a:r>
              <a:endParaRPr lang="en-GB" dirty="0"/>
            </a:p>
          </p:txBody>
        </p:sp>
        <p:sp>
          <p:nvSpPr>
            <p:cNvPr id="26792" name="Text Box 168"/>
            <p:cNvSpPr txBox="1">
              <a:spLocks noChangeArrowheads="1"/>
            </p:cNvSpPr>
            <p:nvPr/>
          </p:nvSpPr>
          <p:spPr bwMode="auto">
            <a:xfrm>
              <a:off x="5317" y="3104"/>
              <a:ext cx="1562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Personal Finance</a:t>
              </a:r>
              <a:endParaRPr lang="en-GB"/>
            </a:p>
          </p:txBody>
        </p:sp>
        <p:sp>
          <p:nvSpPr>
            <p:cNvPr id="26793" name="Text Box 169"/>
            <p:cNvSpPr txBox="1">
              <a:spLocks noChangeArrowheads="1"/>
            </p:cNvSpPr>
            <p:nvPr/>
          </p:nvSpPr>
          <p:spPr bwMode="auto">
            <a:xfrm>
              <a:off x="3714" y="3513"/>
              <a:ext cx="1721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Our relationships</a:t>
              </a:r>
              <a:endParaRPr lang="en-GB"/>
            </a:p>
          </p:txBody>
        </p:sp>
        <p:sp>
          <p:nvSpPr>
            <p:cNvPr id="26794" name="Text Box 170"/>
            <p:cNvSpPr txBox="1">
              <a:spLocks noChangeArrowheads="1"/>
            </p:cNvSpPr>
            <p:nvPr/>
          </p:nvSpPr>
          <p:spPr bwMode="auto">
            <a:xfrm>
              <a:off x="5617" y="3513"/>
              <a:ext cx="12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What we do</a:t>
              </a:r>
              <a:endParaRPr lang="en-GB"/>
            </a:p>
          </p:txBody>
        </p:sp>
        <p:sp>
          <p:nvSpPr>
            <p:cNvPr id="26795" name="Text Box 171"/>
            <p:cNvSpPr txBox="1">
              <a:spLocks noChangeArrowheads="1"/>
            </p:cNvSpPr>
            <p:nvPr/>
          </p:nvSpPr>
          <p:spPr bwMode="auto">
            <a:xfrm>
              <a:off x="6619" y="3309"/>
              <a:ext cx="1903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>
                  <a:solidFill>
                    <a:srgbClr val="000000"/>
                  </a:solidFill>
                </a:rPr>
                <a:t>Where we live</a:t>
              </a:r>
              <a:endParaRPr lang="en-GB"/>
            </a:p>
          </p:txBody>
        </p:sp>
        <p:sp>
          <p:nvSpPr>
            <p:cNvPr id="26796" name="Text Box 172"/>
            <p:cNvSpPr txBox="1">
              <a:spLocks noChangeArrowheads="1"/>
            </p:cNvSpPr>
            <p:nvPr/>
          </p:nvSpPr>
          <p:spPr bwMode="auto">
            <a:xfrm>
              <a:off x="3313" y="2997"/>
              <a:ext cx="206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dirty="0">
                  <a:solidFill>
                    <a:srgbClr val="000000"/>
                  </a:solidFill>
                </a:rPr>
                <a:t>Health </a:t>
              </a:r>
              <a:endParaRPr lang="en-GB" dirty="0"/>
            </a:p>
          </p:txBody>
        </p:sp>
        <p:sp>
          <p:nvSpPr>
            <p:cNvPr id="26797" name="Text Box 173"/>
            <p:cNvSpPr txBox="1">
              <a:spLocks noChangeArrowheads="1"/>
            </p:cNvSpPr>
            <p:nvPr/>
          </p:nvSpPr>
          <p:spPr bwMode="auto">
            <a:xfrm>
              <a:off x="4890" y="2184"/>
              <a:ext cx="2203" cy="636"/>
            </a:xfrm>
            <a:prstGeom prst="rect">
              <a:avLst/>
            </a:prstGeom>
            <a:solidFill>
              <a:srgbClr val="339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b="1" dirty="0">
                  <a:solidFill>
                    <a:srgbClr val="000000"/>
                  </a:solidFill>
                </a:rPr>
                <a:t>Individual Well-Being</a:t>
              </a:r>
              <a:endParaRPr lang="en-GB" sz="1600" b="1" dirty="0">
                <a:solidFill>
                  <a:srgbClr val="000000"/>
                </a:solidFill>
                <a:latin typeface="ＭＳ Ｐゴシック" pitchFamily="-80" charset="-128"/>
              </a:endParaRPr>
            </a:p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People’s own Assessment of their</a:t>
              </a:r>
              <a:r>
                <a:rPr lang="en-GB" sz="1600" dirty="0">
                  <a:solidFill>
                    <a:srgbClr val="000000"/>
                  </a:solidFill>
                </a:rPr>
                <a:t> </a:t>
              </a:r>
              <a:r>
                <a:rPr lang="en-GB" sz="1200" dirty="0">
                  <a:solidFill>
                    <a:srgbClr val="000000"/>
                  </a:solidFill>
                </a:rPr>
                <a:t>own well-being (SWB)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l-being_PowerPoint_Template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9554</TotalTime>
  <Words>1067</Words>
  <Application>Microsoft Office PowerPoint</Application>
  <PresentationFormat>On-screen Show (4:3)</PresentationFormat>
  <Paragraphs>201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Well-being_PowerPoint_Template_v2</vt:lpstr>
      <vt:lpstr>PowerPoint Presentation</vt:lpstr>
      <vt:lpstr>Agenda</vt:lpstr>
      <vt:lpstr>PowerPoint Presentation</vt:lpstr>
      <vt:lpstr>UK Prime Minister asks...</vt:lpstr>
      <vt:lpstr>What are we trying to achieve?</vt:lpstr>
      <vt:lpstr>Why are we doing this</vt:lpstr>
      <vt:lpstr>National debate</vt:lpstr>
      <vt:lpstr>Consultation on domains and measures</vt:lpstr>
      <vt:lpstr>Domains of National Well-being </vt:lpstr>
      <vt:lpstr>What are we doing</vt:lpstr>
      <vt:lpstr>Developments</vt:lpstr>
      <vt:lpstr>What’s been published to date..</vt:lpstr>
      <vt:lpstr>National Well-being wheel</vt:lpstr>
      <vt:lpstr>PowerPoint Presentation</vt:lpstr>
      <vt:lpstr>Maps</vt:lpstr>
      <vt:lpstr>Charts</vt:lpstr>
      <vt:lpstr>What matters most to personal well-being?</vt:lpstr>
      <vt:lpstr>PowerPoint Presentation</vt:lpstr>
      <vt:lpstr>What’s next...</vt:lpstr>
      <vt:lpstr>Key messages</vt:lpstr>
      <vt:lpstr>Questions</vt:lpstr>
    </vt:vector>
  </TitlesOfParts>
  <Company>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Thomaj7</dc:creator>
  <cp:lastModifiedBy>Administrator</cp:lastModifiedBy>
  <cp:revision>835</cp:revision>
  <dcterms:created xsi:type="dcterms:W3CDTF">2012-02-08T14:36:55Z</dcterms:created>
  <dcterms:modified xsi:type="dcterms:W3CDTF">2013-06-20T11:16:43Z</dcterms:modified>
</cp:coreProperties>
</file>