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8"/>
  </p:notesMasterIdLst>
  <p:sldIdLst>
    <p:sldId id="412" r:id="rId5"/>
    <p:sldId id="386" r:id="rId6"/>
    <p:sldId id="395" r:id="rId7"/>
    <p:sldId id="421" r:id="rId8"/>
    <p:sldId id="427" r:id="rId9"/>
    <p:sldId id="428" r:id="rId10"/>
    <p:sldId id="429" r:id="rId11"/>
    <p:sldId id="430" r:id="rId12"/>
    <p:sldId id="431" r:id="rId13"/>
    <p:sldId id="432" r:id="rId14"/>
    <p:sldId id="437" r:id="rId15"/>
    <p:sldId id="367" r:id="rId16"/>
    <p:sldId id="434" r:id="rId17"/>
    <p:sldId id="380" r:id="rId18"/>
    <p:sldId id="435" r:id="rId19"/>
    <p:sldId id="381" r:id="rId20"/>
    <p:sldId id="436" r:id="rId21"/>
    <p:sldId id="368" r:id="rId22"/>
    <p:sldId id="383" r:id="rId23"/>
    <p:sldId id="385" r:id="rId24"/>
    <p:sldId id="399" r:id="rId25"/>
    <p:sldId id="422" r:id="rId26"/>
    <p:sldId id="420" r:id="rId27"/>
    <p:sldId id="442" r:id="rId28"/>
    <p:sldId id="410" r:id="rId29"/>
    <p:sldId id="423" r:id="rId30"/>
    <p:sldId id="424" r:id="rId31"/>
    <p:sldId id="438" r:id="rId32"/>
    <p:sldId id="439" r:id="rId33"/>
    <p:sldId id="441" r:id="rId34"/>
    <p:sldId id="440" r:id="rId35"/>
    <p:sldId id="416" r:id="rId36"/>
    <p:sldId id="389" r:id="rId37"/>
  </p:sldIdLst>
  <p:sldSz cx="9144000" cy="6858000" type="screen4x3"/>
  <p:notesSz cx="6794500" cy="9931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617BA"/>
    <a:srgbClr val="009999"/>
    <a:srgbClr val="8E008E"/>
    <a:srgbClr val="004B78"/>
    <a:srgbClr val="0657BA"/>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72" autoAdjust="0"/>
    <p:restoredTop sz="66391" autoAdjust="0"/>
  </p:normalViewPr>
  <p:slideViewPr>
    <p:cSldViewPr>
      <p:cViewPr varScale="1">
        <p:scale>
          <a:sx n="45" d="100"/>
          <a:sy n="45" d="100"/>
        </p:scale>
        <p:origin x="-165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11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boarini_r\Local%20Settings\Temporary%20Internet%20Files\Content.Outlook\B4L3AKTB\quick%20stats%20(3).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boarini_r\Local%20Settings\Temporary%20Internet%20Files\Content.Outlook\B4L3AKTB\quick%20stats%20(3).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Documents%20and%20Settings\boarini_r\Local%20Settings\Temporary%20Internet%20Files\Content.Outlook\B4L3AKTB\quick%20stats%20(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plotArea>
      <c:layout/>
      <c:barChart>
        <c:barDir val="col"/>
        <c:grouping val="clustered"/>
        <c:ser>
          <c:idx val="0"/>
          <c:order val="0"/>
          <c:spPr>
            <a:solidFill>
              <a:schemeClr val="tx2">
                <a:lumMod val="60000"/>
                <a:lumOff val="40000"/>
              </a:schemeClr>
            </a:solidFill>
          </c:spPr>
          <c:dPt>
            <c:idx val="0"/>
            <c:spPr>
              <a:solidFill>
                <a:srgbClr val="DCA922"/>
              </a:solidFill>
            </c:spPr>
          </c:dPt>
          <c:dPt>
            <c:idx val="1"/>
            <c:spPr>
              <a:solidFill>
                <a:srgbClr val="CE485D"/>
              </a:solidFill>
            </c:spPr>
          </c:dPt>
          <c:dPt>
            <c:idx val="2"/>
            <c:spPr>
              <a:solidFill>
                <a:srgbClr val="2CA3E0"/>
              </a:solidFill>
            </c:spPr>
          </c:dPt>
          <c:dPt>
            <c:idx val="3"/>
            <c:spPr>
              <a:solidFill>
                <a:srgbClr val="237FBD"/>
              </a:solidFill>
            </c:spPr>
          </c:dPt>
          <c:dPt>
            <c:idx val="4"/>
            <c:spPr>
              <a:solidFill>
                <a:srgbClr val="3DA594"/>
              </a:solidFill>
            </c:spPr>
          </c:dPt>
          <c:dPt>
            <c:idx val="5"/>
            <c:spPr>
              <a:solidFill>
                <a:srgbClr val="606060"/>
              </a:solidFill>
            </c:spPr>
          </c:dPt>
          <c:dPt>
            <c:idx val="6"/>
            <c:spPr>
              <a:solidFill>
                <a:srgbClr val="30A457"/>
              </a:solidFill>
            </c:spPr>
          </c:dPt>
          <c:dPt>
            <c:idx val="7"/>
            <c:spPr>
              <a:solidFill>
                <a:srgbClr val="962828"/>
              </a:solidFill>
            </c:spPr>
          </c:dPt>
          <c:dPt>
            <c:idx val="8"/>
            <c:spPr>
              <a:solidFill>
                <a:srgbClr val="7EA943"/>
              </a:solidFill>
            </c:spPr>
          </c:dPt>
          <c:dPt>
            <c:idx val="9"/>
            <c:spPr>
              <a:solidFill>
                <a:srgbClr val="7C3A73"/>
              </a:solidFill>
            </c:spPr>
          </c:dPt>
          <c:dPt>
            <c:idx val="10"/>
            <c:spPr>
              <a:solidFill>
                <a:srgbClr val="E26237"/>
              </a:solidFill>
            </c:spPr>
          </c:dPt>
          <c:dLbls>
            <c:numFmt formatCode="0.00%" sourceLinked="0"/>
            <c:txPr>
              <a:bodyPr/>
              <a:lstStyle/>
              <a:p>
                <a:pPr>
                  <a:defRPr b="1"/>
                </a:pPr>
                <a:endParaRPr lang="en-US"/>
              </a:p>
            </c:txPr>
            <c:showVal val="1"/>
          </c:dLbls>
          <c:cat>
            <c:strRef>
              <c:f>[1]Toupdate!$B$8:$L$8</c:f>
              <c:strCache>
                <c:ptCount val="11"/>
                <c:pt idx="0">
                  <c:v>Civic Engagement</c:v>
                </c:pt>
                <c:pt idx="1">
                  <c:v>Community</c:v>
                </c:pt>
                <c:pt idx="2">
                  <c:v>Income</c:v>
                </c:pt>
                <c:pt idx="3">
                  <c:v>Jobs</c:v>
                </c:pt>
                <c:pt idx="4">
                  <c:v>Housing</c:v>
                </c:pt>
                <c:pt idx="5">
                  <c:v>Safety</c:v>
                </c:pt>
                <c:pt idx="6">
                  <c:v>Environment</c:v>
                </c:pt>
                <c:pt idx="7">
                  <c:v>Work Life Balance</c:v>
                </c:pt>
                <c:pt idx="8">
                  <c:v>Education</c:v>
                </c:pt>
                <c:pt idx="9">
                  <c:v>Health</c:v>
                </c:pt>
                <c:pt idx="10">
                  <c:v>Life Satisfaction</c:v>
                </c:pt>
              </c:strCache>
            </c:strRef>
          </c:cat>
          <c:val>
            <c:numRef>
              <c:f>[1]Toupdate!$B$9:$L$9</c:f>
              <c:numCache>
                <c:formatCode>General</c:formatCode>
                <c:ptCount val="11"/>
                <c:pt idx="0">
                  <c:v>6.8379935545831133E-2</c:v>
                </c:pt>
                <c:pt idx="1">
                  <c:v>8.1717133246783216E-2</c:v>
                </c:pt>
                <c:pt idx="2">
                  <c:v>8.6516887437247017E-2</c:v>
                </c:pt>
                <c:pt idx="3">
                  <c:v>8.9256256930998257E-2</c:v>
                </c:pt>
                <c:pt idx="4">
                  <c:v>8.9336569745897459E-2</c:v>
                </c:pt>
                <c:pt idx="5">
                  <c:v>9.0906402703799738E-2</c:v>
                </c:pt>
                <c:pt idx="6">
                  <c:v>9.1778258984463318E-2</c:v>
                </c:pt>
                <c:pt idx="7">
                  <c:v>9.4147568249404318E-2</c:v>
                </c:pt>
                <c:pt idx="8">
                  <c:v>9.8889216501818519E-2</c:v>
                </c:pt>
                <c:pt idx="9">
                  <c:v>0.10282036967537669</c:v>
                </c:pt>
                <c:pt idx="10">
                  <c:v>0.10316015289265409</c:v>
                </c:pt>
              </c:numCache>
            </c:numRef>
          </c:val>
        </c:ser>
        <c:axId val="128947712"/>
        <c:axId val="128949248"/>
      </c:barChart>
      <c:catAx>
        <c:axId val="128947712"/>
        <c:scaling>
          <c:orientation val="minMax"/>
        </c:scaling>
        <c:axPos val="b"/>
        <c:tickLblPos val="nextTo"/>
        <c:crossAx val="128949248"/>
        <c:crosses val="autoZero"/>
        <c:auto val="1"/>
        <c:lblAlgn val="ctr"/>
        <c:lblOffset val="100"/>
      </c:catAx>
      <c:valAx>
        <c:axId val="128949248"/>
        <c:scaling>
          <c:orientation val="minMax"/>
        </c:scaling>
        <c:axPos val="l"/>
        <c:majorGridlines/>
        <c:numFmt formatCode="0%" sourceLinked="0"/>
        <c:tickLblPos val="nextTo"/>
        <c:crossAx val="128947712"/>
        <c:crosses val="autoZero"/>
        <c:crossBetween val="between"/>
      </c:valAx>
    </c:plotArea>
    <c:plotVisOnly val="1"/>
    <c:dispBlanksAs val="gap"/>
  </c:chart>
  <c:spPr>
    <a:noFill/>
    <a:ln>
      <a:noFill/>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pieChart>
        <c:varyColors val="1"/>
        <c:ser>
          <c:idx val="0"/>
          <c:order val="0"/>
          <c:dLbls>
            <c:numFmt formatCode="General" sourceLinked="0"/>
            <c:txPr>
              <a:bodyPr/>
              <a:lstStyle/>
              <a:p>
                <a:pPr>
                  <a:defRPr b="1">
                    <a:solidFill>
                      <a:schemeClr val="bg1"/>
                    </a:solidFill>
                  </a:defRPr>
                </a:pPr>
                <a:endParaRPr lang="en-US"/>
              </a:p>
            </c:txPr>
            <c:showVal val="1"/>
            <c:showLeaderLines val="1"/>
          </c:dLbls>
          <c:cat>
            <c:strRef>
              <c:f>[1]Toupdate!$L$28:$M$28</c:f>
              <c:strCache>
                <c:ptCount val="2"/>
                <c:pt idx="0">
                  <c:v>women</c:v>
                </c:pt>
                <c:pt idx="1">
                  <c:v>men</c:v>
                </c:pt>
              </c:strCache>
            </c:strRef>
          </c:cat>
          <c:val>
            <c:numRef>
              <c:f>[1]Toupdate!$L$29:$M$29</c:f>
              <c:numCache>
                <c:formatCode>General</c:formatCode>
                <c:ptCount val="2"/>
                <c:pt idx="0">
                  <c:v>14364</c:v>
                </c:pt>
                <c:pt idx="1">
                  <c:v>23249</c:v>
                </c:pt>
              </c:numCache>
            </c:numRef>
          </c:val>
        </c:ser>
        <c:firstSliceAng val="0"/>
      </c:pieChart>
    </c:plotArea>
    <c:legend>
      <c:legendPos val="r"/>
      <c:layout/>
    </c:legend>
    <c:plotVisOnly val="1"/>
    <c:dispBlanksAs val="zero"/>
  </c:chart>
  <c:spPr>
    <a:noFill/>
    <a:ln>
      <a:noFill/>
    </a:ln>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chart>
    <c:autoTitleDeleted val="1"/>
    <c:plotArea>
      <c:layout/>
      <c:barChart>
        <c:barDir val="col"/>
        <c:grouping val="clustered"/>
        <c:ser>
          <c:idx val="0"/>
          <c:order val="0"/>
          <c:spPr>
            <a:solidFill>
              <a:srgbClr val="1F497D"/>
            </a:solidFill>
          </c:spPr>
          <c:cat>
            <c:strRef>
              <c:f>[1]Toupdate!$B$28:$H$28</c:f>
              <c:strCache>
                <c:ptCount val="7"/>
                <c:pt idx="0">
                  <c:v>&lt;15</c:v>
                </c:pt>
                <c:pt idx="1">
                  <c:v>15-24</c:v>
                </c:pt>
                <c:pt idx="2">
                  <c:v>25-34</c:v>
                </c:pt>
                <c:pt idx="3">
                  <c:v>35-44</c:v>
                </c:pt>
                <c:pt idx="4">
                  <c:v>45-54</c:v>
                </c:pt>
                <c:pt idx="5">
                  <c:v>55-64</c:v>
                </c:pt>
                <c:pt idx="6">
                  <c:v>&gt;65</c:v>
                </c:pt>
              </c:strCache>
            </c:strRef>
          </c:cat>
          <c:val>
            <c:numRef>
              <c:f>[1]Toupdate!$B$29:$H$29</c:f>
              <c:numCache>
                <c:formatCode>General</c:formatCode>
                <c:ptCount val="7"/>
                <c:pt idx="0">
                  <c:v>301</c:v>
                </c:pt>
                <c:pt idx="1">
                  <c:v>8781</c:v>
                </c:pt>
                <c:pt idx="2">
                  <c:v>12651</c:v>
                </c:pt>
                <c:pt idx="3">
                  <c:v>7581</c:v>
                </c:pt>
                <c:pt idx="4">
                  <c:v>4640</c:v>
                </c:pt>
                <c:pt idx="5">
                  <c:v>2605</c:v>
                </c:pt>
                <c:pt idx="6">
                  <c:v>989</c:v>
                </c:pt>
              </c:numCache>
            </c:numRef>
          </c:val>
        </c:ser>
        <c:axId val="128973440"/>
        <c:axId val="129008000"/>
      </c:barChart>
      <c:catAx>
        <c:axId val="128973440"/>
        <c:scaling>
          <c:orientation val="minMax"/>
        </c:scaling>
        <c:axPos val="b"/>
        <c:tickLblPos val="nextTo"/>
        <c:crossAx val="129008000"/>
        <c:crosses val="autoZero"/>
        <c:auto val="1"/>
        <c:lblAlgn val="ctr"/>
        <c:lblOffset val="100"/>
      </c:catAx>
      <c:valAx>
        <c:axId val="129008000"/>
        <c:scaling>
          <c:orientation val="minMax"/>
        </c:scaling>
        <c:axPos val="l"/>
        <c:majorGridlines/>
        <c:numFmt formatCode="General" sourceLinked="1"/>
        <c:tickLblPos val="nextTo"/>
        <c:crossAx val="128973440"/>
        <c:crosses val="autoZero"/>
        <c:crossBetween val="between"/>
      </c:valAx>
    </c:plotArea>
    <c:plotVisOnly val="1"/>
    <c:dispBlanksAs val="gap"/>
  </c:chart>
  <c:spPr>
    <a:noFill/>
    <a:ln>
      <a:noFill/>
    </a:ln>
  </c:sp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20.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48100" y="0"/>
            <a:ext cx="2944813"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D04BB0F-3A3E-4DCA-A14B-FC5B1616C570}" type="datetimeFigureOut">
              <a:rPr lang="en-US"/>
              <a:pPr>
                <a:defRPr/>
              </a:pPr>
              <a:t>20-Jun-2013</a:t>
            </a:fld>
            <a:endParaRPr lang="en-US" dirty="0"/>
          </a:p>
        </p:txBody>
      </p:sp>
      <p:sp>
        <p:nvSpPr>
          <p:cNvPr id="4" name="Slide Image Placehold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79450" y="4718050"/>
            <a:ext cx="5435600" cy="446881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32925"/>
            <a:ext cx="2944813" cy="49688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48100" y="9432925"/>
            <a:ext cx="2944813" cy="49688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329BE37-D63F-4746-A78D-6078293367C2}"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4830CF84-B4F8-4C09-A6DD-FC29E32D949F}"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w="12701">
            <a:solidFill>
              <a:srgbClr val="000000"/>
            </a:solidFill>
            <a:miter lim="800000"/>
            <a:headEnd/>
            <a:tailEnd/>
          </a:ln>
        </p:spPr>
      </p:sp>
      <p:sp>
        <p:nvSpPr>
          <p:cNvPr id="33795" name="Notes Placeholder 2"/>
          <p:cNvSpPr>
            <a:spLocks noGrp="1"/>
          </p:cNvSpPr>
          <p:nvPr>
            <p:ph type="body" sz="quarter" idx="1"/>
          </p:nvPr>
        </p:nvSpPr>
        <p:spPr bwMode="auto">
          <a:noFill/>
        </p:spPr>
        <p:txBody>
          <a:bodyPr wrap="square" numCol="1" anchor="t" anchorCtr="0" compatLnSpc="1">
            <a:prstTxWarp prst="textNoShape">
              <a:avLst/>
            </a:prstTxWarp>
          </a:bodyPr>
          <a:lstStyle/>
          <a:p>
            <a:pPr hangingPunct="1">
              <a:spcBef>
                <a:spcPct val="0"/>
              </a:spcBef>
            </a:pPr>
            <a:endParaRPr lang="it-IT" dirty="0" smtClean="0"/>
          </a:p>
          <a:p>
            <a:pPr hangingPunct="1">
              <a:spcBef>
                <a:spcPct val="0"/>
              </a:spcBef>
            </a:pPr>
            <a:r>
              <a:rPr lang="it-IT" dirty="0" smtClean="0"/>
              <a:t>The chart </a:t>
            </a:r>
            <a:r>
              <a:rPr lang="it-IT" dirty="0" err="1" smtClean="0"/>
              <a:t>shown</a:t>
            </a:r>
            <a:r>
              <a:rPr lang="it-IT" smtClean="0"/>
              <a:t> here refers to the 22 headline indicators of HIL. [It </a:t>
            </a:r>
            <a:r>
              <a:rPr lang="it-IT" u="sng" smtClean="0"/>
              <a:t>includes</a:t>
            </a:r>
            <a:r>
              <a:rPr lang="it-IT" smtClean="0"/>
              <a:t> the most updated values of the </a:t>
            </a:r>
            <a:r>
              <a:rPr lang="it-IT" u="sng" smtClean="0"/>
              <a:t>BLI 2013</a:t>
            </a:r>
            <a:r>
              <a:rPr lang="it-IT" smtClean="0"/>
              <a:t>] </a:t>
            </a:r>
          </a:p>
          <a:p>
            <a:pPr hangingPunct="1">
              <a:spcBef>
                <a:spcPct val="0"/>
              </a:spcBef>
            </a:pPr>
            <a:endParaRPr lang="it-IT" smtClean="0"/>
          </a:p>
          <a:p>
            <a:pPr hangingPunct="1">
              <a:spcBef>
                <a:spcPct val="0"/>
              </a:spcBef>
            </a:pPr>
            <a:r>
              <a:rPr lang="it-IT" smtClean="0"/>
              <a:t>For each dimension, each country is given either a green, an orange and a red light, depending on its performance in the most recent year (where a green light means that the country is among the 20% top performers for the indicator considered ; a red light means that the country performs among the 20% bottom performers; and an orange light denotes an intermediate performance.</a:t>
            </a:r>
          </a:p>
          <a:p>
            <a:pPr hangingPunct="1">
              <a:spcBef>
                <a:spcPct val="0"/>
              </a:spcBef>
            </a:pPr>
            <a:endParaRPr lang="it-IT" smtClean="0"/>
          </a:p>
          <a:p>
            <a:pPr hangingPunct="1">
              <a:spcBef>
                <a:spcPct val="0"/>
              </a:spcBef>
            </a:pPr>
            <a:r>
              <a:rPr lang="it-IT" smtClean="0"/>
              <a:t>The dashboard included in How’s Life shows 22 traffic lights for 34 countries. This chart here countries summarizes performance in two dimensions: the number of total green lights out of 22 traffic lights and the number of red lights out of 22 traffic lights: the higher and the greener the country in the chart, the better its performance; the lower and the more red, the worse its performance. [The colour is given by averaging the 22 traffic lights].</a:t>
            </a:r>
          </a:p>
          <a:p>
            <a:pPr hangingPunct="1">
              <a:spcBef>
                <a:spcPct val="0"/>
              </a:spcBef>
            </a:pPr>
            <a:endParaRPr lang="it-IT" smtClean="0"/>
          </a:p>
          <a:p>
            <a:pPr hangingPunct="1">
              <a:spcBef>
                <a:spcPct val="0"/>
              </a:spcBef>
            </a:pPr>
            <a:r>
              <a:rPr lang="it-IT" smtClean="0"/>
              <a:t>For instance the United Kingdom has 8 green lights, 16 orange lights and no red lights. </a:t>
            </a:r>
          </a:p>
          <a:p>
            <a:pPr hangingPunct="1">
              <a:spcBef>
                <a:spcPct val="0"/>
              </a:spcBef>
            </a:pPr>
            <a:endParaRPr lang="it-IT" smtClean="0"/>
          </a:p>
          <a:p>
            <a:pPr hangingPunct="1">
              <a:spcBef>
                <a:spcPct val="0"/>
              </a:spcBef>
            </a:pPr>
            <a:r>
              <a:rPr lang="it-IT" smtClean="0"/>
              <a:t>What we see is that no country performs best in all dimensions.</a:t>
            </a:r>
          </a:p>
        </p:txBody>
      </p:sp>
      <p:sp>
        <p:nvSpPr>
          <p:cNvPr id="4" name="Slide Number Placeholder 3"/>
          <p:cNvSpPr txBox="1"/>
          <p:nvPr/>
        </p:nvSpPr>
        <p:spPr>
          <a:xfrm>
            <a:off x="3848100" y="9432925"/>
            <a:ext cx="2944813" cy="496888"/>
          </a:xfrm>
          <a:prstGeom prst="rect">
            <a:avLst/>
          </a:prstGeom>
          <a:noFill/>
          <a:ln>
            <a:noFill/>
          </a:ln>
        </p:spPr>
        <p:txBody>
          <a:bodyPr anchor="b"/>
          <a:lstStyle/>
          <a:p>
            <a:pPr algn="r" fontAlgn="auto">
              <a:spcBef>
                <a:spcPts val="0"/>
              </a:spcBef>
              <a:spcAft>
                <a:spcPts val="0"/>
              </a:spcAft>
              <a:defRPr sz="1800" b="0" i="0" u="none" strike="noStrike" kern="0" cap="none" spc="0" baseline="0">
                <a:solidFill>
                  <a:srgbClr val="000000"/>
                </a:solidFill>
                <a:uFillTx/>
              </a:defRPr>
            </a:pPr>
            <a:fld id="{711DE654-E46D-4B81-B2B0-CAC8A10DCD7F}" type="slidenum">
              <a:rPr kern="0">
                <a:solidFill>
                  <a:srgbClr val="000000"/>
                </a:solidFill>
                <a:latin typeface="Arial" pitchFamily="34" charset="0"/>
                <a:cs typeface="Arial" pitchFamily="34" charset="0"/>
              </a:rPr>
              <a:pPr algn="r" fontAlgn="auto">
                <a:spcBef>
                  <a:spcPts val="0"/>
                </a:spcBef>
                <a:spcAft>
                  <a:spcPts val="0"/>
                </a:spcAft>
                <a:defRPr sz="1800" b="0" i="0" u="none" strike="noStrike" kern="0" cap="none" spc="0" baseline="0">
                  <a:solidFill>
                    <a:srgbClr val="000000"/>
                  </a:solidFill>
                  <a:uFillTx/>
                </a:defRPr>
              </a:pPr>
              <a:t>18</a:t>
            </a:fld>
            <a:endParaRPr lang="en-US" sz="1200" kern="0">
              <a:solidFill>
                <a:srgbClr val="000000"/>
              </a:solidFill>
              <a:latin typeface="Calibri"/>
              <a:cs typeface="Arial" pitchFamily="34"/>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b="1" dirty="0" smtClean="0"/>
          </a:p>
        </p:txBody>
      </p:sp>
      <p:sp>
        <p:nvSpPr>
          <p:cNvPr id="4" name="Slide Number Placeholder 3"/>
          <p:cNvSpPr>
            <a:spLocks noGrp="1"/>
          </p:cNvSpPr>
          <p:nvPr>
            <p:ph type="sldNum" sz="quarter" idx="5"/>
          </p:nvPr>
        </p:nvSpPr>
        <p:spPr/>
        <p:txBody>
          <a:bodyPr/>
          <a:lstStyle/>
          <a:p>
            <a:pPr>
              <a:defRPr/>
            </a:pPr>
            <a:fld id="{96AA84E9-C51D-4BD3-BF38-CA816DBB5C83}" type="slidenum">
              <a:rPr lang="en-US" smtClean="0"/>
              <a:pPr>
                <a:defRPr/>
              </a:pPr>
              <a:t>19</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smtClean="0"/>
              <a:t>When looking at </a:t>
            </a:r>
            <a:r>
              <a:rPr lang="en-GB" b="1" smtClean="0"/>
              <a:t>the top 20% and the bottom 20%</a:t>
            </a:r>
            <a:r>
              <a:rPr lang="en-GB" smtClean="0"/>
              <a:t>, the situation is </a:t>
            </a:r>
            <a:r>
              <a:rPr lang="en-GB" u="sng" smtClean="0"/>
              <a:t>similar to the other countries on average</a:t>
            </a:r>
            <a:r>
              <a:rPr lang="en-GB" smtClean="0"/>
              <a:t>, inequalities are sharp in </a:t>
            </a:r>
            <a:r>
              <a:rPr lang="en-GB" b="1" smtClean="0"/>
              <a:t>income and wealth, job and earnings</a:t>
            </a:r>
            <a:r>
              <a:rPr lang="en-GB" smtClean="0"/>
              <a:t> and </a:t>
            </a:r>
            <a:r>
              <a:rPr lang="en-GB" b="1" smtClean="0"/>
              <a:t>subjective well-being</a:t>
            </a:r>
            <a:r>
              <a:rPr lang="en-GB" smtClean="0"/>
              <a:t>, while the situation seems </a:t>
            </a:r>
            <a:r>
              <a:rPr lang="en-GB" u="sng" smtClean="0"/>
              <a:t>not to be so different</a:t>
            </a:r>
            <a:r>
              <a:rPr lang="en-GB" smtClean="0"/>
              <a:t> by socio-economic background in </a:t>
            </a:r>
            <a:r>
              <a:rPr lang="en-GB" u="sng" smtClean="0"/>
              <a:t>environmental quality</a:t>
            </a:r>
            <a:r>
              <a:rPr lang="en-GB" smtClean="0"/>
              <a:t>.</a:t>
            </a:r>
            <a:endParaRPr lang="en-US" smtClean="0"/>
          </a:p>
          <a:p>
            <a:endParaRPr lang="en-GB" smtClean="0"/>
          </a:p>
          <a:p>
            <a:r>
              <a:rPr lang="en-GB" smtClean="0"/>
              <a:t>Please note that some of these figures are based on our imputations, e.g. on the dimension health status there are no data for socio-economic inequalities in mortality and self-reported health status. </a:t>
            </a:r>
            <a:endParaRPr lang="en-US" smtClean="0"/>
          </a:p>
        </p:txBody>
      </p:sp>
      <p:sp>
        <p:nvSpPr>
          <p:cNvPr id="4" name="Slide Number Placeholder 3"/>
          <p:cNvSpPr>
            <a:spLocks noGrp="1"/>
          </p:cNvSpPr>
          <p:nvPr>
            <p:ph type="sldNum" sz="quarter" idx="5"/>
          </p:nvPr>
        </p:nvSpPr>
        <p:spPr/>
        <p:txBody>
          <a:bodyPr/>
          <a:lstStyle/>
          <a:p>
            <a:pPr>
              <a:defRPr/>
            </a:pPr>
            <a:fld id="{0A1EF848-C061-4C93-8A82-7B8631A52E97}" type="slidenum">
              <a:rPr lang="en-US" smtClean="0"/>
              <a:pPr>
                <a:defRPr/>
              </a:pPr>
              <a:t>20</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sz="1600" baseline="0" dirty="0" smtClean="0"/>
              <a:t>To date have received over 1.8 million visits from 184 countries (1,852,448 visits on 23 May 2013).</a:t>
            </a:r>
          </a:p>
          <a:p>
            <a:endParaRPr lang="en-GB" sz="1600" baseline="0" dirty="0" smtClean="0"/>
          </a:p>
          <a:p>
            <a:r>
              <a:rPr lang="en-GB" sz="1600" baseline="0" dirty="0" smtClean="0"/>
              <a:t>77.10% of visits are from first time users</a:t>
            </a:r>
          </a:p>
          <a:p>
            <a:endParaRPr lang="en-GB" sz="1600" baseline="0" dirty="0" smtClean="0"/>
          </a:p>
          <a:p>
            <a:r>
              <a:rPr lang="en-GB" sz="1600" baseline="0" dirty="0" smtClean="0"/>
              <a:t>The top ten countries in number of visits are:</a:t>
            </a:r>
          </a:p>
          <a:p>
            <a:r>
              <a:rPr lang="en-GB" sz="1600" baseline="0" dirty="0" smtClean="0"/>
              <a:t>1. United States (Represents 21% of user traffic with over 390,000 visits)</a:t>
            </a:r>
          </a:p>
          <a:p>
            <a:r>
              <a:rPr lang="en-GB" sz="1600" b="0" baseline="0" dirty="0" smtClean="0"/>
              <a:t>2. France</a:t>
            </a:r>
          </a:p>
          <a:p>
            <a:r>
              <a:rPr lang="en-GB" sz="1600" b="0" baseline="0" dirty="0" smtClean="0"/>
              <a:t>3. Canada</a:t>
            </a:r>
          </a:p>
          <a:p>
            <a:r>
              <a:rPr lang="en-GB" sz="1600" b="0" baseline="0" dirty="0" smtClean="0"/>
              <a:t>4. United Kingdom</a:t>
            </a:r>
          </a:p>
          <a:p>
            <a:r>
              <a:rPr lang="en-GB" sz="1600" b="0" baseline="0" dirty="0" smtClean="0"/>
              <a:t>5. Germany</a:t>
            </a:r>
          </a:p>
          <a:p>
            <a:r>
              <a:rPr lang="en-GB" sz="1600" b="0" baseline="0" dirty="0" smtClean="0"/>
              <a:t>6. Australia</a:t>
            </a:r>
          </a:p>
          <a:p>
            <a:r>
              <a:rPr lang="en-GB" sz="1600" b="0" baseline="0" dirty="0" smtClean="0"/>
              <a:t>7. Italy </a:t>
            </a:r>
          </a:p>
          <a:p>
            <a:r>
              <a:rPr lang="en-GB" sz="1600" b="0" baseline="0" dirty="0" smtClean="0"/>
              <a:t>8. Japan (45,927 visits on 23 May 2013)   #8, this time last year #11 with over 19,000 visits</a:t>
            </a:r>
          </a:p>
          <a:p>
            <a:r>
              <a:rPr lang="en-GB" sz="1600" b="0" baseline="0" dirty="0" smtClean="0"/>
              <a:t>9. Spain</a:t>
            </a:r>
          </a:p>
          <a:p>
            <a:r>
              <a:rPr lang="en-GB" sz="1600" b="0" baseline="0" dirty="0" smtClean="0"/>
              <a:t>10. Mexico</a:t>
            </a:r>
          </a:p>
          <a:p>
            <a:r>
              <a:rPr lang="en-GB" sz="1600" b="0" baseline="0" dirty="0" smtClean="0"/>
              <a:t>…</a:t>
            </a:r>
          </a:p>
          <a:p>
            <a:r>
              <a:rPr lang="en-GB" sz="1600" b="0" baseline="0" dirty="0" smtClean="0"/>
              <a:t>20. Korea (23,929 visits on 23 May 2013)</a:t>
            </a:r>
          </a:p>
          <a:p>
            <a:endParaRPr lang="en-GB" sz="1600" b="0" baseline="0" dirty="0" smtClean="0"/>
          </a:p>
          <a:p>
            <a:r>
              <a:rPr lang="en-GB" sz="1600" b="0" baseline="0" dirty="0" smtClean="0"/>
              <a:t>Last year at this time, Japan was ranked #11 with over 19,500 visits. The top cities are </a:t>
            </a:r>
          </a:p>
        </p:txBody>
      </p:sp>
      <p:sp>
        <p:nvSpPr>
          <p:cNvPr id="4" name="Slide Number Placeholder 3"/>
          <p:cNvSpPr>
            <a:spLocks noGrp="1"/>
          </p:cNvSpPr>
          <p:nvPr>
            <p:ph type="sldNum" sz="quarter" idx="5"/>
          </p:nvPr>
        </p:nvSpPr>
        <p:spPr/>
        <p:txBody>
          <a:bodyPr/>
          <a:lstStyle/>
          <a:p>
            <a:pPr>
              <a:defRPr/>
            </a:pPr>
            <a:fld id="{240AB92E-18D1-4685-BEC2-E0DCE25C1BB1}" type="slidenum">
              <a:rPr lang="en-US" smtClean="0"/>
              <a:pPr>
                <a:defRPr/>
              </a:pPr>
              <a:t>22</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sz="quarter" idx="1"/>
          </p:nvPr>
        </p:nvSpPr>
        <p:spPr bwMode="auto">
          <a:noFill/>
        </p:spPr>
        <p:txBody>
          <a:bodyPr wrap="square" numCol="1" anchor="t" anchorCtr="0" compatLnSpc="1">
            <a:prstTxWarp prst="textNoShape">
              <a:avLst/>
            </a:prstTxWarp>
          </a:bodyPr>
          <a:lstStyle/>
          <a:p>
            <a:pPr eaLnBrk="1" hangingPunct="1">
              <a:spcBef>
                <a:spcPct val="0"/>
              </a:spcBef>
            </a:pPr>
            <a:r>
              <a:rPr lang="en-US" sz="1200" b="0" i="0" u="sng" strike="noStrike" kern="1200" dirty="0" smtClean="0">
                <a:solidFill>
                  <a:schemeClr val="tx1"/>
                </a:solidFill>
                <a:latin typeface="+mn-lt"/>
                <a:ea typeface="+mn-ea"/>
                <a:cs typeface="+mn-cs"/>
              </a:rPr>
              <a:t>Summary Statistics</a:t>
            </a:r>
            <a:r>
              <a:rPr lang="en-US" dirty="0" smtClean="0"/>
              <a:t> </a:t>
            </a:r>
            <a:r>
              <a:rPr lang="en-US" sz="1200" b="0" i="0" u="none" strike="noStrike" kern="1200" dirty="0" smtClean="0">
                <a:solidFill>
                  <a:schemeClr val="tx1"/>
                </a:solidFill>
                <a:latin typeface="+mn-lt"/>
                <a:ea typeface="+mn-ea"/>
                <a:cs typeface="+mn-cs"/>
              </a:rPr>
              <a:t> </a:t>
            </a:r>
            <a:r>
              <a:rPr lang="en-US" dirty="0" smtClean="0"/>
              <a:t> </a:t>
            </a:r>
            <a:r>
              <a:rPr lang="en-US" sz="1200" b="0" i="0" u="none" strike="noStrike" kern="1200" dirty="0" smtClean="0">
                <a:solidFill>
                  <a:schemeClr val="tx1"/>
                </a:solidFill>
                <a:latin typeface="+mn-lt"/>
                <a:ea typeface="+mn-ea"/>
                <a:cs typeface="+mn-cs"/>
              </a:rPr>
              <a:t> </a:t>
            </a:r>
            <a:r>
              <a:rPr lang="en-US" dirty="0" smtClean="0"/>
              <a:t> </a:t>
            </a:r>
            <a:r>
              <a:rPr lang="en-US" sz="1200" b="0" i="0" u="none" strike="noStrike" kern="1200" dirty="0" smtClean="0">
                <a:solidFill>
                  <a:schemeClr val="tx1"/>
                </a:solidFill>
                <a:latin typeface="+mn-lt"/>
                <a:ea typeface="+mn-ea"/>
                <a:cs typeface="+mn-cs"/>
              </a:rPr>
              <a:t> </a:t>
            </a:r>
            <a:r>
              <a:rPr lang="en-US" dirty="0" smtClean="0"/>
              <a:t> </a:t>
            </a:r>
            <a:r>
              <a:rPr lang="en-US" sz="1200" b="0" i="0" u="none" strike="noStrike" kern="1200" dirty="0" smtClean="0">
                <a:solidFill>
                  <a:schemeClr val="tx1"/>
                </a:solidFill>
                <a:latin typeface="+mn-lt"/>
                <a:ea typeface="+mn-ea"/>
                <a:cs typeface="+mn-cs"/>
              </a:rPr>
              <a:t> </a:t>
            </a:r>
            <a:r>
              <a:rPr lang="en-US" dirty="0" smtClean="0"/>
              <a:t> </a:t>
            </a:r>
            <a:r>
              <a:rPr lang="en-US" sz="1200" b="0" i="0" u="none" strike="noStrike" kern="1200" dirty="0" smtClean="0">
                <a:solidFill>
                  <a:schemeClr val="tx1"/>
                </a:solidFill>
                <a:latin typeface="+mn-lt"/>
                <a:ea typeface="+mn-ea"/>
                <a:cs typeface="+mn-cs"/>
              </a:rPr>
              <a:t> </a:t>
            </a:r>
            <a:r>
              <a:rPr lang="en-US" dirty="0" smtClean="0"/>
              <a:t> </a:t>
            </a:r>
            <a:r>
              <a:rPr lang="en-US" sz="1200" b="0" i="0" u="none" strike="noStrike" kern="1200" dirty="0" smtClean="0">
                <a:solidFill>
                  <a:schemeClr val="tx1"/>
                </a:solidFill>
                <a:latin typeface="+mn-lt"/>
                <a:ea typeface="+mn-ea"/>
                <a:cs typeface="+mn-cs"/>
              </a:rPr>
              <a:t>visits</a:t>
            </a:r>
            <a:r>
              <a:rPr lang="en-US" dirty="0" smtClean="0"/>
              <a:t> </a:t>
            </a:r>
            <a:r>
              <a:rPr lang="en-US" sz="1200" b="0" i="0" u="none" strike="noStrike" kern="1200" dirty="0" smtClean="0">
                <a:solidFill>
                  <a:schemeClr val="tx1"/>
                </a:solidFill>
                <a:latin typeface="+mn-lt"/>
                <a:ea typeface="+mn-ea"/>
                <a:cs typeface="+mn-cs"/>
              </a:rPr>
              <a:t>      2,210,757  </a:t>
            </a:r>
            <a:r>
              <a:rPr lang="en-US" dirty="0" smtClean="0"/>
              <a:t> </a:t>
            </a:r>
            <a:r>
              <a:rPr lang="en-US" sz="1200" b="0" i="0" u="none" strike="noStrike" kern="1200" dirty="0" smtClean="0">
                <a:solidFill>
                  <a:schemeClr val="tx1"/>
                </a:solidFill>
                <a:latin typeface="+mn-lt"/>
                <a:ea typeface="+mn-ea"/>
                <a:cs typeface="+mn-cs"/>
              </a:rPr>
              <a:t>Unique visits</a:t>
            </a:r>
            <a:r>
              <a:rPr lang="en-US" dirty="0" smtClean="0"/>
              <a:t> </a:t>
            </a:r>
            <a:r>
              <a:rPr lang="en-US" sz="1200" b="0" i="0" u="none" strike="noStrike" kern="1200" dirty="0" smtClean="0">
                <a:solidFill>
                  <a:schemeClr val="tx1"/>
                </a:solidFill>
                <a:latin typeface="+mn-lt"/>
                <a:ea typeface="+mn-ea"/>
                <a:cs typeface="+mn-cs"/>
              </a:rPr>
              <a:t>      1,748,056  </a:t>
            </a:r>
            <a:r>
              <a:rPr lang="en-US" dirty="0" smtClean="0"/>
              <a:t> </a:t>
            </a:r>
            <a:r>
              <a:rPr lang="en-US" sz="1200" b="0" i="0" u="none" strike="noStrike" kern="1200" dirty="0" smtClean="0">
                <a:solidFill>
                  <a:schemeClr val="tx1"/>
                </a:solidFill>
                <a:latin typeface="+mn-lt"/>
                <a:ea typeface="+mn-ea"/>
                <a:cs typeface="+mn-cs"/>
              </a:rPr>
              <a:t>Page viewed</a:t>
            </a:r>
            <a:r>
              <a:rPr lang="en-US" dirty="0" smtClean="0"/>
              <a:t> </a:t>
            </a:r>
            <a:r>
              <a:rPr lang="en-US" sz="1200" b="0" i="0" u="none" strike="noStrike" kern="1200" dirty="0" smtClean="0">
                <a:solidFill>
                  <a:schemeClr val="tx1"/>
                </a:solidFill>
                <a:latin typeface="+mn-lt"/>
                <a:ea typeface="+mn-ea"/>
                <a:cs typeface="+mn-cs"/>
              </a:rPr>
              <a:t>      5,098,140  </a:t>
            </a:r>
            <a:r>
              <a:rPr lang="en-US" dirty="0" smtClean="0"/>
              <a:t> </a:t>
            </a:r>
            <a:r>
              <a:rPr lang="en-US" sz="1200" b="0" i="0" u="none" strike="noStrike" kern="1200" dirty="0" smtClean="0">
                <a:solidFill>
                  <a:schemeClr val="tx1"/>
                </a:solidFill>
                <a:latin typeface="+mn-lt"/>
                <a:ea typeface="+mn-ea"/>
                <a:cs typeface="+mn-cs"/>
              </a:rPr>
              <a:t>Page/visits</a:t>
            </a:r>
            <a:r>
              <a:rPr lang="en-US" dirty="0" smtClean="0"/>
              <a:t> </a:t>
            </a:r>
            <a:r>
              <a:rPr lang="en-US" sz="1200" b="0" i="0" u="none" strike="noStrike" kern="1200" dirty="0" smtClean="0">
                <a:solidFill>
                  <a:schemeClr val="tx1"/>
                </a:solidFill>
                <a:latin typeface="+mn-lt"/>
                <a:ea typeface="+mn-ea"/>
                <a:cs typeface="+mn-cs"/>
              </a:rPr>
              <a:t>               2.31  </a:t>
            </a:r>
            <a:r>
              <a:rPr lang="en-US" dirty="0" smtClean="0"/>
              <a:t> </a:t>
            </a:r>
            <a:r>
              <a:rPr lang="en-US" sz="1200" b="0" i="0" u="none" strike="noStrike" kern="1200" dirty="0" smtClean="0">
                <a:solidFill>
                  <a:schemeClr val="tx1"/>
                </a:solidFill>
                <a:latin typeface="+mn-lt"/>
                <a:ea typeface="+mn-ea"/>
                <a:cs typeface="+mn-cs"/>
              </a:rPr>
              <a:t>Average time on site</a:t>
            </a:r>
            <a:r>
              <a:rPr lang="en-US" dirty="0" smtClean="0"/>
              <a:t> </a:t>
            </a:r>
            <a:r>
              <a:rPr lang="en-US" sz="1200" b="0" i="0" u="none" strike="noStrike" kern="1200" dirty="0" smtClean="0">
                <a:solidFill>
                  <a:schemeClr val="tx1"/>
                </a:solidFill>
                <a:latin typeface="+mn-lt"/>
                <a:ea typeface="+mn-ea"/>
                <a:cs typeface="+mn-cs"/>
              </a:rPr>
              <a:t>               3.48  </a:t>
            </a:r>
            <a:r>
              <a:rPr lang="en-US" dirty="0" smtClean="0"/>
              <a:t> </a:t>
            </a:r>
            <a:r>
              <a:rPr lang="en-US" sz="1200" b="0" i="0" u="none" strike="noStrike" kern="1200" dirty="0" smtClean="0">
                <a:solidFill>
                  <a:schemeClr val="tx1"/>
                </a:solidFill>
                <a:latin typeface="+mn-lt"/>
                <a:ea typeface="+mn-ea"/>
                <a:cs typeface="+mn-cs"/>
              </a:rPr>
              <a:t>Bounce rate</a:t>
            </a:r>
            <a:r>
              <a:rPr lang="en-US" dirty="0" smtClean="0"/>
              <a:t> </a:t>
            </a:r>
            <a:r>
              <a:rPr lang="en-US" sz="1200" b="0" i="1" u="none" strike="noStrike" kern="1200" dirty="0" smtClean="0">
                <a:solidFill>
                  <a:schemeClr val="tx1"/>
                </a:solidFill>
                <a:latin typeface="+mn-lt"/>
                <a:ea typeface="+mn-ea"/>
                <a:cs typeface="+mn-cs"/>
              </a:rPr>
              <a:t>53.5%</a:t>
            </a:r>
            <a:r>
              <a:rPr lang="en-US" dirty="0" smtClean="0"/>
              <a:t> </a:t>
            </a:r>
          </a:p>
          <a:p>
            <a:pPr eaLnBrk="1" hangingPunct="1">
              <a:spcBef>
                <a:spcPct val="0"/>
              </a:spcBef>
            </a:pPr>
            <a:endParaRPr lang="en-US" dirty="0" smtClean="0"/>
          </a:p>
          <a:p>
            <a:pPr eaLnBrk="1" hangingPunct="1">
              <a:spcBef>
                <a:spcPct val="0"/>
              </a:spcBef>
            </a:pPr>
            <a:r>
              <a:rPr lang="en-US" sz="1200" b="0" i="0" u="none" strike="noStrike" kern="1200" dirty="0" smtClean="0">
                <a:solidFill>
                  <a:schemeClr val="tx1"/>
                </a:solidFill>
                <a:latin typeface="+mn-lt"/>
                <a:ea typeface="+mn-ea"/>
                <a:cs typeface="+mn-cs"/>
              </a:rPr>
              <a:t>United States</a:t>
            </a:r>
            <a:r>
              <a:rPr lang="en-US" dirty="0" smtClean="0"/>
              <a:t> </a:t>
            </a:r>
            <a:r>
              <a:rPr lang="en-US" sz="1200" b="0" i="0" u="none" strike="noStrike" kern="1200" dirty="0" smtClean="0">
                <a:solidFill>
                  <a:schemeClr val="tx1"/>
                </a:solidFill>
                <a:latin typeface="+mn-lt"/>
                <a:ea typeface="+mn-ea"/>
                <a:cs typeface="+mn-cs"/>
              </a:rPr>
              <a:t>         450,723 France</a:t>
            </a:r>
            <a:r>
              <a:rPr lang="en-US" dirty="0" smtClean="0"/>
              <a:t> </a:t>
            </a:r>
            <a:r>
              <a:rPr lang="en-US" sz="1200" b="0" i="0" u="none" strike="noStrike" kern="1200" dirty="0" smtClean="0">
                <a:solidFill>
                  <a:schemeClr val="tx1"/>
                </a:solidFill>
                <a:latin typeface="+mn-lt"/>
                <a:ea typeface="+mn-ea"/>
                <a:cs typeface="+mn-cs"/>
              </a:rPr>
              <a:t>         165,618 Canada</a:t>
            </a:r>
            <a:r>
              <a:rPr lang="en-US" dirty="0" smtClean="0"/>
              <a:t> </a:t>
            </a:r>
            <a:r>
              <a:rPr lang="en-US" sz="1200" b="0" i="0" u="none" strike="noStrike" kern="1200" dirty="0" smtClean="0">
                <a:solidFill>
                  <a:schemeClr val="tx1"/>
                </a:solidFill>
                <a:latin typeface="+mn-lt"/>
                <a:ea typeface="+mn-ea"/>
                <a:cs typeface="+mn-cs"/>
              </a:rPr>
              <a:t>         146,988 United Kingdom</a:t>
            </a:r>
            <a:r>
              <a:rPr lang="en-US" dirty="0" smtClean="0"/>
              <a:t> </a:t>
            </a:r>
            <a:r>
              <a:rPr lang="en-US" sz="1200" b="0" i="0" u="none" strike="noStrike" kern="1200" dirty="0" smtClean="0">
                <a:solidFill>
                  <a:schemeClr val="tx1"/>
                </a:solidFill>
                <a:latin typeface="+mn-lt"/>
                <a:ea typeface="+mn-ea"/>
                <a:cs typeface="+mn-cs"/>
              </a:rPr>
              <a:t>         140,944 Germany</a:t>
            </a:r>
            <a:r>
              <a:rPr lang="en-US" dirty="0" smtClean="0"/>
              <a:t> </a:t>
            </a:r>
            <a:r>
              <a:rPr lang="en-US" sz="1200" b="0" i="0" u="none" strike="noStrike" kern="1200" dirty="0" smtClean="0">
                <a:solidFill>
                  <a:schemeClr val="tx1"/>
                </a:solidFill>
                <a:latin typeface="+mn-lt"/>
                <a:ea typeface="+mn-ea"/>
                <a:cs typeface="+mn-cs"/>
              </a:rPr>
              <a:t>         111,402 Australia</a:t>
            </a:r>
            <a:r>
              <a:rPr lang="en-US" dirty="0" smtClean="0"/>
              <a:t> </a:t>
            </a:r>
            <a:r>
              <a:rPr lang="en-US" sz="1200" b="0" i="0" u="none" strike="noStrike" kern="1200" dirty="0" smtClean="0">
                <a:solidFill>
                  <a:schemeClr val="tx1"/>
                </a:solidFill>
                <a:latin typeface="+mn-lt"/>
                <a:ea typeface="+mn-ea"/>
                <a:cs typeface="+mn-cs"/>
              </a:rPr>
              <a:t>           93,995 Italy</a:t>
            </a:r>
            <a:r>
              <a:rPr lang="en-US" dirty="0" smtClean="0"/>
              <a:t> </a:t>
            </a:r>
            <a:r>
              <a:rPr lang="en-US" sz="1200" b="0" i="0" u="none" strike="noStrike" kern="1200" dirty="0" smtClean="0">
                <a:solidFill>
                  <a:schemeClr val="tx1"/>
                </a:solidFill>
                <a:latin typeface="+mn-lt"/>
                <a:ea typeface="+mn-ea"/>
                <a:cs typeface="+mn-cs"/>
              </a:rPr>
              <a:t>           71,927 Mexico</a:t>
            </a:r>
            <a:r>
              <a:rPr lang="en-US" dirty="0" smtClean="0"/>
              <a:t> </a:t>
            </a:r>
            <a:r>
              <a:rPr lang="en-US" sz="1200" b="0" i="0" u="none" strike="noStrike" kern="1200" dirty="0" smtClean="0">
                <a:solidFill>
                  <a:schemeClr val="tx1"/>
                </a:solidFill>
                <a:latin typeface="+mn-lt"/>
                <a:ea typeface="+mn-ea"/>
                <a:cs typeface="+mn-cs"/>
              </a:rPr>
              <a:t>           58,285 Spain</a:t>
            </a:r>
            <a:r>
              <a:rPr lang="en-US" dirty="0" smtClean="0"/>
              <a:t> </a:t>
            </a:r>
            <a:r>
              <a:rPr lang="en-US" sz="1200" b="0" i="0" u="none" strike="noStrike" kern="1200" dirty="0" smtClean="0">
                <a:solidFill>
                  <a:schemeClr val="tx1"/>
                </a:solidFill>
                <a:latin typeface="+mn-lt"/>
                <a:ea typeface="+mn-ea"/>
                <a:cs typeface="+mn-cs"/>
              </a:rPr>
              <a:t>           57,392 Japan</a:t>
            </a:r>
            <a:r>
              <a:rPr lang="en-US" dirty="0" smtClean="0"/>
              <a:t> </a:t>
            </a:r>
            <a:r>
              <a:rPr lang="en-US" sz="1200" b="0" i="0" u="none" strike="noStrike" kern="1200" dirty="0" smtClean="0">
                <a:solidFill>
                  <a:schemeClr val="tx1"/>
                </a:solidFill>
                <a:latin typeface="+mn-lt"/>
                <a:ea typeface="+mn-ea"/>
                <a:cs typeface="+mn-cs"/>
              </a:rPr>
              <a:t>           52,325 </a:t>
            </a:r>
            <a:endParaRPr lang="it-IT" dirty="0" smtClean="0"/>
          </a:p>
        </p:txBody>
      </p:sp>
      <p:sp>
        <p:nvSpPr>
          <p:cNvPr id="4" name="Slide Number Placeholder 3"/>
          <p:cNvSpPr txBox="1"/>
          <p:nvPr/>
        </p:nvSpPr>
        <p:spPr>
          <a:xfrm>
            <a:off x="3848100" y="9432925"/>
            <a:ext cx="2944813" cy="496888"/>
          </a:xfrm>
          <a:prstGeom prst="rect">
            <a:avLst/>
          </a:prstGeom>
          <a:noFill/>
          <a:ln>
            <a:noFill/>
          </a:ln>
        </p:spPr>
        <p:txBody>
          <a:bodyPr anchor="b"/>
          <a:lstStyle/>
          <a:p>
            <a:pPr algn="r" fontAlgn="auto">
              <a:spcBef>
                <a:spcPts val="0"/>
              </a:spcBef>
              <a:spcAft>
                <a:spcPts val="0"/>
              </a:spcAft>
              <a:defRPr sz="1800" b="0" i="0" u="none" strike="noStrike" kern="0" cap="none" spc="0" baseline="0">
                <a:solidFill>
                  <a:srgbClr val="000000"/>
                </a:solidFill>
                <a:uFillTx/>
              </a:defRPr>
            </a:pPr>
            <a:fld id="{EC1B0B74-94B3-4999-97A1-7D1174EF2927}" type="slidenum">
              <a:rPr kern="0">
                <a:solidFill>
                  <a:srgbClr val="000000"/>
                </a:solidFill>
                <a:latin typeface="+mn-lt"/>
                <a:cs typeface="+mn-cs"/>
              </a:rPr>
              <a:pPr algn="r" fontAlgn="auto">
                <a:spcBef>
                  <a:spcPts val="0"/>
                </a:spcBef>
                <a:spcAft>
                  <a:spcPts val="0"/>
                </a:spcAft>
                <a:defRPr sz="1800" b="0" i="0" u="none" strike="noStrike" kern="0" cap="none" spc="0" baseline="0">
                  <a:solidFill>
                    <a:srgbClr val="000000"/>
                  </a:solidFill>
                  <a:uFillTx/>
                </a:defRPr>
              </a:pPr>
              <a:t>23</a:t>
            </a:fld>
            <a:endParaRPr lang="en-US" sz="1200" kern="0">
              <a:solidFill>
                <a:srgbClr val="000000"/>
              </a:solidFill>
              <a:latin typeface="Calibri"/>
              <a:cs typeface="Arial" pitchFamily="34"/>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72000" indent="0" hangingPunct="1">
              <a:buFontTx/>
              <a:buNone/>
              <a:defRPr/>
            </a:pPr>
            <a:r>
              <a:rPr lang="en-GB" sz="2400" b="1" dirty="0" smtClean="0">
                <a:solidFill>
                  <a:schemeClr val="accent2">
                    <a:lumMod val="60000"/>
                    <a:lumOff val="40000"/>
                  </a:schemeClr>
                </a:solidFill>
                <a:sym typeface="Wingdings" pitchFamily="2" charset="2"/>
              </a:rPr>
              <a:t>Country Monographs/Chapters in Economic Surveys to:</a:t>
            </a:r>
          </a:p>
          <a:p>
            <a:pPr marL="514350" indent="-514350" hangingPunct="1">
              <a:defRPr/>
            </a:pPr>
            <a:endParaRPr lang="en-US" sz="2400" b="1" dirty="0" smtClean="0">
              <a:solidFill>
                <a:schemeClr val="accent2">
                  <a:lumMod val="60000"/>
                  <a:lumOff val="40000"/>
                </a:schemeClr>
              </a:solidFill>
            </a:endParaRPr>
          </a:p>
          <a:p>
            <a:pPr marL="514350" indent="-514350" hangingPunct="1">
              <a:defRPr/>
            </a:pPr>
            <a:r>
              <a:rPr lang="en-GB" sz="2400" dirty="0" smtClean="0">
                <a:solidFill>
                  <a:schemeClr val="tx1"/>
                </a:solidFill>
              </a:rPr>
              <a:t>Paint a </a:t>
            </a:r>
            <a:r>
              <a:rPr lang="en-GB" sz="2400" b="1" dirty="0" smtClean="0">
                <a:solidFill>
                  <a:schemeClr val="accent2">
                    <a:lumMod val="60000"/>
                    <a:lumOff val="40000"/>
                  </a:schemeClr>
                </a:solidFill>
              </a:rPr>
              <a:t>broad picture of people’s life </a:t>
            </a:r>
            <a:r>
              <a:rPr lang="en-GB" sz="2400" dirty="0" smtClean="0">
                <a:solidFill>
                  <a:schemeClr val="tx1"/>
                </a:solidFill>
              </a:rPr>
              <a:t>and well-being in the country considered and </a:t>
            </a:r>
            <a:r>
              <a:rPr lang="en-GB" sz="2400" b="1" dirty="0" smtClean="0">
                <a:solidFill>
                  <a:schemeClr val="accent2">
                    <a:lumMod val="60000"/>
                    <a:lumOff val="40000"/>
                  </a:schemeClr>
                </a:solidFill>
              </a:rPr>
              <a:t>compare the situation over time and with other countries </a:t>
            </a:r>
          </a:p>
          <a:p>
            <a:pPr marL="514350" indent="-514350" hangingPunct="1">
              <a:buFontTx/>
              <a:buNone/>
              <a:defRPr/>
            </a:pPr>
            <a:endParaRPr lang="en-GB" sz="2400" dirty="0" smtClean="0">
              <a:solidFill>
                <a:schemeClr val="tx1"/>
              </a:solidFill>
            </a:endParaRPr>
          </a:p>
          <a:p>
            <a:pPr marL="514350" indent="-514350">
              <a:defRPr/>
            </a:pPr>
            <a:r>
              <a:rPr lang="en-GB" sz="2400" dirty="0" smtClean="0">
                <a:solidFill>
                  <a:schemeClr val="tx1"/>
                </a:solidFill>
              </a:rPr>
              <a:t>Provide the country with a</a:t>
            </a:r>
            <a:r>
              <a:rPr lang="en-GB" sz="2400" b="1" dirty="0" smtClean="0">
                <a:solidFill>
                  <a:schemeClr val="accent2">
                    <a:lumMod val="60000"/>
                    <a:lumOff val="40000"/>
                  </a:schemeClr>
                </a:solidFill>
              </a:rPr>
              <a:t> framework </a:t>
            </a:r>
            <a:r>
              <a:rPr lang="en-GB" sz="2400" dirty="0" smtClean="0">
                <a:solidFill>
                  <a:schemeClr val="tx1"/>
                </a:solidFill>
              </a:rPr>
              <a:t>for conducting a </a:t>
            </a:r>
            <a:r>
              <a:rPr lang="en-GB" sz="2400" b="1" dirty="0" smtClean="0">
                <a:solidFill>
                  <a:schemeClr val="accent2">
                    <a:lumMod val="60000"/>
                    <a:lumOff val="40000"/>
                  </a:schemeClr>
                </a:solidFill>
              </a:rPr>
              <a:t>“well-being diagnosis” </a:t>
            </a:r>
            <a:r>
              <a:rPr lang="en-GB" sz="2400" dirty="0" smtClean="0">
                <a:solidFill>
                  <a:schemeClr val="tx1"/>
                </a:solidFill>
              </a:rPr>
              <a:t>and identify </a:t>
            </a:r>
            <a:r>
              <a:rPr lang="en-GB" sz="2400" b="1" dirty="0" smtClean="0">
                <a:solidFill>
                  <a:schemeClr val="accent2">
                    <a:lumMod val="60000"/>
                    <a:lumOff val="40000"/>
                  </a:schemeClr>
                </a:solidFill>
              </a:rPr>
              <a:t>well-being drivers and interrelationships </a:t>
            </a:r>
          </a:p>
          <a:p>
            <a:pPr marL="914400" lvl="1" indent="-514350">
              <a:buFont typeface="Arial" pitchFamily="34" charset="0"/>
              <a:buChar char="–"/>
              <a:defRPr/>
            </a:pPr>
            <a:endParaRPr lang="en-GB" sz="2400" dirty="0" smtClean="0">
              <a:solidFill>
                <a:schemeClr val="tx1"/>
              </a:solidFill>
              <a:ea typeface="+mn-ea"/>
            </a:endParaRPr>
          </a:p>
          <a:p>
            <a:pPr marL="514350" indent="-514350">
              <a:defRPr/>
            </a:pPr>
            <a:r>
              <a:rPr lang="en-GB" sz="2400" b="1" dirty="0" smtClean="0">
                <a:solidFill>
                  <a:schemeClr val="accent2">
                    <a:lumMod val="60000"/>
                    <a:lumOff val="40000"/>
                  </a:schemeClr>
                </a:solidFill>
              </a:rPr>
              <a:t>Identify the areas </a:t>
            </a:r>
            <a:r>
              <a:rPr lang="en-GB" sz="2400" dirty="0" smtClean="0">
                <a:solidFill>
                  <a:schemeClr val="tx1"/>
                </a:solidFill>
              </a:rPr>
              <a:t>where the country should focus efforts </a:t>
            </a:r>
            <a:r>
              <a:rPr lang="en-GB" sz="2400" b="1" dirty="0" smtClean="0">
                <a:solidFill>
                  <a:schemeClr val="accent2">
                    <a:lumMod val="60000"/>
                    <a:lumOff val="40000"/>
                  </a:schemeClr>
                </a:solidFill>
              </a:rPr>
              <a:t>to maximise the well-being </a:t>
            </a:r>
            <a:r>
              <a:rPr lang="en-GB" sz="2400" dirty="0" smtClean="0">
                <a:solidFill>
                  <a:schemeClr val="tx1"/>
                </a:solidFill>
              </a:rPr>
              <a:t>of its citizens</a:t>
            </a:r>
          </a:p>
          <a:p>
            <a:endParaRPr lang="en-GB" dirty="0" smtClean="0"/>
          </a:p>
          <a:p>
            <a:pPr>
              <a:defRPr/>
            </a:pPr>
            <a:r>
              <a:rPr lang="en-GB" sz="2400" dirty="0" smtClean="0">
                <a:solidFill>
                  <a:schemeClr val="tx1"/>
                </a:solidFill>
              </a:rPr>
              <a:t>Analytical work to understand the </a:t>
            </a:r>
            <a:r>
              <a:rPr lang="en-GB" sz="2400" b="1" kern="1200" dirty="0" smtClean="0">
                <a:solidFill>
                  <a:schemeClr val="accent2">
                    <a:lumMod val="60000"/>
                    <a:lumOff val="40000"/>
                  </a:schemeClr>
                </a:solidFill>
              </a:rPr>
              <a:t>determinants of well-being outcomes</a:t>
            </a:r>
          </a:p>
          <a:p>
            <a:pPr>
              <a:defRPr/>
            </a:pPr>
            <a:endParaRPr lang="en-GB" sz="2400" dirty="0" smtClean="0">
              <a:solidFill>
                <a:schemeClr val="tx1"/>
              </a:solidFill>
            </a:endParaRPr>
          </a:p>
          <a:p>
            <a:pPr>
              <a:defRPr/>
            </a:pPr>
            <a:r>
              <a:rPr lang="en-GB" sz="2400" dirty="0" smtClean="0">
                <a:solidFill>
                  <a:schemeClr val="tx1"/>
                </a:solidFill>
              </a:rPr>
              <a:t>Two OECD horizontal projects will make use of these findings for policy:</a:t>
            </a:r>
          </a:p>
          <a:p>
            <a:pPr lvl="1">
              <a:defRPr/>
            </a:pPr>
            <a:r>
              <a:rPr lang="en-GB" sz="2400" b="1" kern="1200" dirty="0" smtClean="0">
                <a:solidFill>
                  <a:schemeClr val="accent2">
                    <a:lumMod val="60000"/>
                    <a:lumOff val="40000"/>
                  </a:schemeClr>
                </a:solidFill>
                <a:ea typeface="+mn-ea"/>
              </a:rPr>
              <a:t>NAEC (New Approaches to Economic Challenges):</a:t>
            </a:r>
            <a:r>
              <a:rPr lang="en-GB" sz="2400" b="1" kern="1200" dirty="0" smtClean="0">
                <a:solidFill>
                  <a:schemeClr val="tx1"/>
                </a:solidFill>
                <a:ea typeface="+mn-ea"/>
              </a:rPr>
              <a:t> </a:t>
            </a:r>
            <a:r>
              <a:rPr lang="en-GB" sz="2400" dirty="0" smtClean="0">
                <a:solidFill>
                  <a:schemeClr val="tx1"/>
                </a:solidFill>
                <a:ea typeface="+mn-ea"/>
              </a:rPr>
              <a:t>how to manage </a:t>
            </a:r>
            <a:r>
              <a:rPr lang="en-GB" sz="2400" b="1" dirty="0" smtClean="0">
                <a:solidFill>
                  <a:schemeClr val="tx1"/>
                </a:solidFill>
                <a:ea typeface="+mn-ea"/>
              </a:rPr>
              <a:t>complex trade-offs (and synergies) </a:t>
            </a:r>
            <a:r>
              <a:rPr lang="en-GB" sz="2400" dirty="0" smtClean="0">
                <a:solidFill>
                  <a:schemeClr val="tx1"/>
                </a:solidFill>
                <a:ea typeface="+mn-ea"/>
              </a:rPr>
              <a:t>in a multidimensional policy decision framework; building on country experiences (e.g. UK, NZ, Bhutan)</a:t>
            </a:r>
          </a:p>
          <a:p>
            <a:pPr lvl="1">
              <a:defRPr/>
            </a:pPr>
            <a:r>
              <a:rPr lang="en-GB" sz="2400" dirty="0" smtClean="0">
                <a:solidFill>
                  <a:schemeClr val="tx1"/>
                </a:solidFill>
                <a:ea typeface="+mn-ea"/>
              </a:rPr>
              <a:t> </a:t>
            </a:r>
            <a:r>
              <a:rPr lang="en-GB" sz="2400" b="1" kern="1200" dirty="0" smtClean="0">
                <a:solidFill>
                  <a:schemeClr val="accent2">
                    <a:lumMod val="60000"/>
                    <a:lumOff val="40000"/>
                  </a:schemeClr>
                </a:solidFill>
                <a:ea typeface="+mn-ea"/>
              </a:rPr>
              <a:t>Inclusive Growth: </a:t>
            </a:r>
            <a:r>
              <a:rPr lang="en-GB" sz="2400" dirty="0" smtClean="0">
                <a:solidFill>
                  <a:schemeClr val="tx1"/>
                </a:solidFill>
                <a:ea typeface="+mn-ea"/>
              </a:rPr>
              <a:t>how to deliver </a:t>
            </a:r>
            <a:r>
              <a:rPr lang="en-GB" sz="2400" b="1" dirty="0" smtClean="0">
                <a:solidFill>
                  <a:schemeClr val="tx1"/>
                </a:solidFill>
                <a:ea typeface="+mn-ea"/>
              </a:rPr>
              <a:t>economic</a:t>
            </a:r>
            <a:r>
              <a:rPr lang="en-GB" sz="2400" dirty="0" smtClean="0">
                <a:solidFill>
                  <a:schemeClr val="tx1"/>
                </a:solidFill>
                <a:ea typeface="+mn-ea"/>
              </a:rPr>
              <a:t> and </a:t>
            </a:r>
            <a:r>
              <a:rPr lang="en-GB" sz="2400" b="1" dirty="0" smtClean="0">
                <a:solidFill>
                  <a:schemeClr val="tx1"/>
                </a:solidFill>
                <a:ea typeface="+mn-ea"/>
              </a:rPr>
              <a:t>non-economic benefits </a:t>
            </a:r>
            <a:r>
              <a:rPr lang="en-GB" sz="2400" dirty="0" smtClean="0">
                <a:solidFill>
                  <a:schemeClr val="tx1"/>
                </a:solidFill>
                <a:ea typeface="+mn-ea"/>
              </a:rPr>
              <a:t>of growth </a:t>
            </a:r>
            <a:r>
              <a:rPr lang="en-GB" sz="2400" b="1" dirty="0" smtClean="0">
                <a:solidFill>
                  <a:schemeClr val="tx1"/>
                </a:solidFill>
                <a:ea typeface="+mn-ea"/>
              </a:rPr>
              <a:t>to all social groups and over time</a:t>
            </a:r>
            <a:endParaRPr lang="en-US" sz="2400" b="1" dirty="0" smtClean="0">
              <a:solidFill>
                <a:schemeClr val="tx1"/>
              </a:solidFill>
              <a:ea typeface="+mn-ea"/>
            </a:endParaRPr>
          </a:p>
          <a:p>
            <a:endParaRPr lang="en-US" dirty="0"/>
          </a:p>
        </p:txBody>
      </p:sp>
      <p:sp>
        <p:nvSpPr>
          <p:cNvPr id="4" name="Slide Number Placeholder 3"/>
          <p:cNvSpPr>
            <a:spLocks noGrp="1"/>
          </p:cNvSpPr>
          <p:nvPr>
            <p:ph type="sldNum" sz="quarter" idx="10"/>
          </p:nvPr>
        </p:nvSpPr>
        <p:spPr/>
        <p:txBody>
          <a:bodyPr/>
          <a:lstStyle/>
          <a:p>
            <a:pPr>
              <a:defRPr/>
            </a:pPr>
            <a:fld id="{8329BE37-D63F-4746-A78D-6078293367C2}" type="slidenum">
              <a:rPr lang="en-US" smtClean="0"/>
              <a:pPr>
                <a:defRPr/>
              </a:pPr>
              <a:t>25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pPr>
              <a:buFontTx/>
              <a:buChar char="•"/>
            </a:pPr>
            <a:r>
              <a:rPr lang="en-NZ" dirty="0" smtClean="0"/>
              <a:t> So far, we have focused on improving measures of well-being outcomes “here and now”, for current generations. </a:t>
            </a:r>
          </a:p>
          <a:p>
            <a:pPr>
              <a:buFontTx/>
              <a:buChar char="•"/>
            </a:pPr>
            <a:r>
              <a:rPr lang="en-NZ" dirty="0" smtClean="0"/>
              <a:t> But there may be trade-offs between current and future well-being that need to be better understood. </a:t>
            </a:r>
          </a:p>
          <a:p>
            <a:pPr>
              <a:buFont typeface="Wingdings" pitchFamily="2" charset="2"/>
              <a:buNone/>
            </a:pPr>
            <a:r>
              <a:rPr lang="en-NZ" dirty="0" smtClean="0">
                <a:sym typeface="Wingdings" pitchFamily="2" charset="2"/>
              </a:rPr>
              <a:t> </a:t>
            </a:r>
            <a:r>
              <a:rPr lang="en-NZ" dirty="0" smtClean="0"/>
              <a:t>This is intuitive: we make decisions all the time that involve trading off current well-being for future benefit.  E.g.,  making mortgage payments instead of buying holidays</a:t>
            </a:r>
          </a:p>
          <a:p>
            <a:endParaRPr lang="en-NZ" dirty="0" smtClean="0"/>
          </a:p>
          <a:p>
            <a:pPr>
              <a:buFontTx/>
              <a:buChar char="•"/>
            </a:pPr>
            <a:r>
              <a:rPr lang="en-NZ" dirty="0" smtClean="0"/>
              <a:t> The </a:t>
            </a:r>
            <a:r>
              <a:rPr lang="en-NZ" dirty="0" err="1" smtClean="0"/>
              <a:t>Brundtland</a:t>
            </a:r>
            <a:r>
              <a:rPr lang="en-NZ" dirty="0" smtClean="0"/>
              <a:t> Report spoke about sustainable development in terms of meeting “the needs of the present without compromising the ability of future generations to meet their needs” </a:t>
            </a:r>
          </a:p>
          <a:p>
            <a:pPr>
              <a:buFontTx/>
              <a:buChar char="•"/>
            </a:pPr>
            <a:r>
              <a:rPr lang="en-NZ" dirty="0" smtClean="0"/>
              <a:t> This has been interpreted in many different ways throughout the sustainable development literature</a:t>
            </a:r>
          </a:p>
          <a:p>
            <a:pPr>
              <a:buFontTx/>
              <a:buChar char="•"/>
            </a:pPr>
            <a:r>
              <a:rPr lang="en-NZ" dirty="0" smtClean="0"/>
              <a:t> The OECD well-being indicators provide us with a way to </a:t>
            </a:r>
            <a:r>
              <a:rPr lang="en-NZ" dirty="0" err="1" smtClean="0"/>
              <a:t>operationalise</a:t>
            </a:r>
            <a:r>
              <a:rPr lang="en-NZ" dirty="0" smtClean="0"/>
              <a:t> those needs. They enable us to be specific about WHAT we’re trying to sustain… which then leads us to HOW. </a:t>
            </a:r>
          </a:p>
          <a:p>
            <a:pPr>
              <a:buFont typeface="Wingdings" pitchFamily="2" charset="2"/>
              <a:buNone/>
            </a:pPr>
            <a:endParaRPr lang="en-NZ" dirty="0" smtClean="0"/>
          </a:p>
          <a:p>
            <a:pPr>
              <a:buFontTx/>
              <a:buChar char="•"/>
            </a:pPr>
            <a:r>
              <a:rPr lang="en-NZ" dirty="0" smtClean="0"/>
              <a:t> Measuring sustainability means somehow measuring the </a:t>
            </a:r>
            <a:r>
              <a:rPr lang="en-NZ" b="1" dirty="0" smtClean="0"/>
              <a:t>potential</a:t>
            </a:r>
            <a:r>
              <a:rPr lang="en-NZ" dirty="0" smtClean="0"/>
              <a:t> for well-being among future generations</a:t>
            </a:r>
          </a:p>
          <a:p>
            <a:pPr>
              <a:buFontTx/>
              <a:buChar char="•"/>
            </a:pPr>
            <a:endParaRPr lang="en-NZ" dirty="0" smtClean="0"/>
          </a:p>
          <a:p>
            <a:pPr>
              <a:buFontTx/>
              <a:buChar char="•"/>
            </a:pPr>
            <a:r>
              <a:rPr lang="en-NZ" dirty="0" smtClean="0"/>
              <a:t>  To understand that, we need to go beyond current well-being outcomes, to look at what </a:t>
            </a:r>
            <a:r>
              <a:rPr lang="en-NZ" b="1" u="sng" dirty="0" smtClean="0"/>
              <a:t>drives</a:t>
            </a:r>
            <a:r>
              <a:rPr lang="en-NZ" b="1" dirty="0" smtClean="0"/>
              <a:t> </a:t>
            </a:r>
            <a:r>
              <a:rPr lang="en-NZ" dirty="0" smtClean="0"/>
              <a:t>those outcomes over time. </a:t>
            </a:r>
          </a:p>
          <a:p>
            <a:pPr>
              <a:buFontTx/>
              <a:buChar char="•"/>
            </a:pPr>
            <a:endParaRPr lang="en-NZ" dirty="0" smtClean="0"/>
          </a:p>
          <a:p>
            <a:pPr>
              <a:buFontTx/>
              <a:buChar char="•"/>
            </a:pPr>
            <a:r>
              <a:rPr lang="en-NZ" dirty="0" smtClean="0"/>
              <a:t>  At least part of this means trying to measure the </a:t>
            </a:r>
            <a:r>
              <a:rPr lang="en-NZ" b="1" u="sng" dirty="0" smtClean="0"/>
              <a:t>stock of resources</a:t>
            </a:r>
            <a:r>
              <a:rPr lang="en-NZ" dirty="0" smtClean="0"/>
              <a:t> we pass on to future generations</a:t>
            </a:r>
          </a:p>
          <a:p>
            <a:pPr>
              <a:buFontTx/>
              <a:buChar char="•"/>
            </a:pPr>
            <a:endParaRPr lang="en-NZ" dirty="0" smtClean="0"/>
          </a:p>
          <a:p>
            <a:pPr>
              <a:buFontTx/>
              <a:buChar char="•"/>
            </a:pPr>
            <a:r>
              <a:rPr lang="en-NZ" dirty="0" smtClean="0"/>
              <a:t> This approach is often called “wealth accounting” or the “capital approach” </a:t>
            </a:r>
          </a:p>
          <a:p>
            <a:endParaRPr lang="en-NZ" dirty="0" smtClean="0"/>
          </a:p>
          <a:p>
            <a:pPr>
              <a:buFontTx/>
              <a:buChar char="•"/>
            </a:pPr>
            <a:r>
              <a:rPr lang="en-NZ" dirty="0" smtClean="0"/>
              <a:t>  First, then, we need to identify the types of resources that matter for well-being outcomes over time. </a:t>
            </a:r>
          </a:p>
          <a:p>
            <a:pPr>
              <a:buFontTx/>
              <a:buChar char="•"/>
            </a:pPr>
            <a:endParaRPr lang="en-NZ" dirty="0" smtClean="0"/>
          </a:p>
          <a:p>
            <a:pPr>
              <a:buFontTx/>
              <a:buChar char="•"/>
            </a:pPr>
            <a:r>
              <a:rPr lang="en-NZ" dirty="0" smtClean="0"/>
              <a:t>  Second, we need to MEASURE those resources, to check they are not declining. </a:t>
            </a:r>
          </a:p>
        </p:txBody>
      </p:sp>
      <p:sp>
        <p:nvSpPr>
          <p:cNvPr id="45060" name="Slide Number Placeholder 3"/>
          <p:cNvSpPr>
            <a:spLocks noGrp="1"/>
          </p:cNvSpPr>
          <p:nvPr>
            <p:ph type="sldNum" sz="quarter" idx="5"/>
          </p:nvPr>
        </p:nvSpPr>
        <p:spPr>
          <a:noFill/>
        </p:spPr>
        <p:txBody>
          <a:bodyPr/>
          <a:lstStyle/>
          <a:p>
            <a:fld id="{90ED20BD-82E2-4E04-AF42-6C912AF70AFF}" type="slidenum">
              <a:rPr lang="fr-FR"/>
              <a:pPr/>
              <a:t>26</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r>
              <a:rPr lang="en-NZ" dirty="0" smtClean="0"/>
              <a:t>Four sets of resources have been identified as important for well-being in the long-term.  </a:t>
            </a:r>
          </a:p>
          <a:p>
            <a:r>
              <a:rPr lang="en-NZ" dirty="0" smtClean="0"/>
              <a:t>These are collectively called CAPITAL.  Capital represents a store of value (or wealth) that can provide a stream of benefits over time.  </a:t>
            </a:r>
          </a:p>
          <a:p>
            <a:r>
              <a:rPr lang="en-NZ" dirty="0" smtClean="0"/>
              <a:t>Capital takes time to accumulate, and is relatively persistent over time, although it can change suddenly.  </a:t>
            </a:r>
          </a:p>
          <a:p>
            <a:endParaRPr lang="en-NZ" dirty="0" smtClean="0"/>
          </a:p>
          <a:p>
            <a:r>
              <a:rPr lang="en-NZ" dirty="0" smtClean="0"/>
              <a:t>Our proposed measurement approach differentiates between economic capital, natural capital, human capital and social capital. </a:t>
            </a:r>
          </a:p>
          <a:p>
            <a:r>
              <a:rPr lang="en-NZ" dirty="0" smtClean="0"/>
              <a:t>Each of these has wide-ranging impacts on well-being outcomes.</a:t>
            </a:r>
          </a:p>
          <a:p>
            <a:endParaRPr lang="en-NZ" dirty="0" smtClean="0"/>
          </a:p>
          <a:p>
            <a:r>
              <a:rPr lang="en-NZ" dirty="0" smtClean="0"/>
              <a:t>ECONOMIC CAPITAL 	-  includes “manufactured” or “physical” capital such as roads and bridges as well as buildings and machinery.  </a:t>
            </a:r>
          </a:p>
          <a:p>
            <a:r>
              <a:rPr lang="en-NZ" dirty="0" smtClean="0"/>
              <a:t>		-  also includes the “knowledge capital” built up through investment in R&amp;D</a:t>
            </a:r>
          </a:p>
          <a:p>
            <a:r>
              <a:rPr lang="en-NZ" dirty="0" smtClean="0"/>
              <a:t>			</a:t>
            </a:r>
          </a:p>
          <a:p>
            <a:r>
              <a:rPr lang="en-NZ" dirty="0" smtClean="0"/>
              <a:t>NATURAL CAPITAL 	- includes a very diverse range of “environmental assets” (water resources, minerals, energy resources, timber, soil…. etc).  These are captured under the UNSC’s System of 		Environmental and Economic Accounting (SEEA) Central Framework.  </a:t>
            </a:r>
          </a:p>
          <a:p>
            <a:r>
              <a:rPr lang="en-NZ" dirty="0" smtClean="0"/>
              <a:t>		- also includes ECOSYSTEMS.  These are hard to measure, but include forests, oceans, and the atmosphere.  So for example indicators about the atmosphere (e.g. CO</a:t>
            </a:r>
            <a:r>
              <a:rPr lang="en-NZ" baseline="-25000" dirty="0" smtClean="0"/>
              <a:t>2</a:t>
            </a:r>
            <a:r>
              <a:rPr lang="en-NZ" dirty="0" smtClean="0"/>
              <a:t> 		concentrations) would be included here. </a:t>
            </a:r>
          </a:p>
          <a:p>
            <a:endParaRPr lang="en-NZ" dirty="0" smtClean="0"/>
          </a:p>
          <a:p>
            <a:r>
              <a:rPr lang="en-NZ" dirty="0" smtClean="0"/>
              <a:t>HUMAN CAPITAL 	- “the knowledge, skills, competencies and attributes embodied in individuals that contribute to creation of personal, social and economic well-being” </a:t>
            </a:r>
          </a:p>
          <a:p>
            <a:r>
              <a:rPr lang="en-NZ" dirty="0" smtClean="0"/>
              <a:t>		- education and skills, tacit knowledge, health…   </a:t>
            </a:r>
          </a:p>
          <a:p>
            <a:r>
              <a:rPr lang="en-NZ" dirty="0" smtClean="0"/>
              <a:t>		- often seen in terms of “quality of labour” – i.e. contribution to economic productivity, partly reflected in wages</a:t>
            </a:r>
          </a:p>
          <a:p>
            <a:r>
              <a:rPr lang="en-NZ" dirty="0" smtClean="0"/>
              <a:t>		- for well-being, the contribution of human capital is much broader</a:t>
            </a:r>
          </a:p>
          <a:p>
            <a:endParaRPr lang="en-NZ" dirty="0" smtClean="0"/>
          </a:p>
          <a:p>
            <a:r>
              <a:rPr lang="en-NZ" dirty="0" smtClean="0"/>
              <a:t>SOCIAL CAPITAL 	- trust and cooperative norms. </a:t>
            </a:r>
          </a:p>
          <a:p>
            <a:r>
              <a:rPr lang="en-NZ" dirty="0" smtClean="0"/>
              <a:t>		- institutions and governance. </a:t>
            </a:r>
          </a:p>
          <a:p>
            <a:endParaRPr lang="en-NZ" dirty="0" smtClean="0"/>
          </a:p>
          <a:p>
            <a:r>
              <a:rPr lang="en-NZ" dirty="0" smtClean="0">
                <a:sym typeface="Wingdings" pitchFamily="2" charset="2"/>
              </a:rPr>
              <a:t> </a:t>
            </a:r>
            <a:r>
              <a:rPr lang="en-NZ" b="1" dirty="0" smtClean="0">
                <a:sym typeface="Wingdings" pitchFamily="2" charset="2"/>
              </a:rPr>
              <a:t>Its very important at this point to say: these are not the only drivers of well-being</a:t>
            </a:r>
            <a:r>
              <a:rPr lang="en-NZ" dirty="0" smtClean="0">
                <a:sym typeface="Wingdings" pitchFamily="2" charset="2"/>
              </a:rPr>
              <a:t>.   A whole range of things can happen in the future that can influence well-being achievements – including the choices and policies that future generations make.  There might be wars or natural disasters that have a major impact on well-being.  So measuring capital does not enable us to predict or guarantee the future. </a:t>
            </a:r>
          </a:p>
          <a:p>
            <a:r>
              <a:rPr lang="en-NZ" dirty="0" smtClean="0">
                <a:sym typeface="Wingdings" pitchFamily="2" charset="2"/>
              </a:rPr>
              <a:t>But a capital approach is helpful because it focuses on </a:t>
            </a:r>
            <a:r>
              <a:rPr lang="en-NZ" b="1" dirty="0" smtClean="0">
                <a:sym typeface="Wingdings" pitchFamily="2" charset="2"/>
              </a:rPr>
              <a:t>things we can measure today, and that which matter for future well-being</a:t>
            </a:r>
            <a:r>
              <a:rPr lang="en-NZ" dirty="0" smtClean="0">
                <a:sym typeface="Wingdings" pitchFamily="2" charset="2"/>
              </a:rPr>
              <a:t>.  It’s not the whole story.  But it’s a start.  </a:t>
            </a:r>
            <a:endParaRPr lang="en-NZ" dirty="0" smtClean="0"/>
          </a:p>
          <a:p>
            <a:endParaRPr lang="en-NZ" dirty="0" smtClean="0"/>
          </a:p>
          <a:p>
            <a:pPr>
              <a:buFont typeface="Wingdings" pitchFamily="2" charset="2"/>
              <a:buChar char="à"/>
            </a:pPr>
            <a:r>
              <a:rPr lang="en-NZ" dirty="0" smtClean="0">
                <a:sym typeface="Wingdings" pitchFamily="2" charset="2"/>
              </a:rPr>
              <a:t>We can also MAP capital to various well-being outcomes (i.e. the flow of “benefits” from capital stocks).  A key research agenda is to improve our knowledge of how different capital stocks combine to jointly ‘produce well-being’’ outcomes. </a:t>
            </a:r>
          </a:p>
          <a:p>
            <a:pPr>
              <a:buFont typeface="Wingdings" pitchFamily="2" charset="2"/>
              <a:buNone/>
            </a:pPr>
            <a:r>
              <a:rPr lang="en-NZ" dirty="0" smtClean="0">
                <a:sym typeface="Wingdings" pitchFamily="2" charset="2"/>
              </a:rPr>
              <a:t>Improving our knowledge will help us to build and refine an indicator set. </a:t>
            </a:r>
          </a:p>
          <a:p>
            <a:pPr>
              <a:buFont typeface="Wingdings" pitchFamily="2" charset="2"/>
              <a:buChar char="à"/>
            </a:pPr>
            <a:endParaRPr lang="en-NZ" dirty="0" smtClean="0">
              <a:sym typeface="Wingdings" pitchFamily="2" charset="2"/>
            </a:endParaRPr>
          </a:p>
          <a:p>
            <a:pPr>
              <a:buFont typeface="Wingdings" pitchFamily="2" charset="2"/>
              <a:buNone/>
            </a:pPr>
            <a:r>
              <a:rPr lang="en-NZ" u="sng" dirty="0" smtClean="0">
                <a:sym typeface="Wingdings" pitchFamily="2" charset="2"/>
              </a:rPr>
              <a:t>The approach we take in How’s Life: </a:t>
            </a:r>
          </a:p>
          <a:p>
            <a:pPr>
              <a:buFont typeface="Wingdings" pitchFamily="2" charset="2"/>
              <a:buNone/>
            </a:pPr>
            <a:r>
              <a:rPr lang="en-NZ" dirty="0" smtClean="0">
                <a:sym typeface="Wingdings" pitchFamily="2" charset="2"/>
              </a:rPr>
              <a:t>We propose to measure the sustainability of well-being through: </a:t>
            </a:r>
          </a:p>
          <a:p>
            <a:pPr>
              <a:buFontTx/>
              <a:buChar char="•"/>
            </a:pPr>
            <a:r>
              <a:rPr lang="en-NZ" dirty="0" smtClean="0">
                <a:sym typeface="Wingdings" pitchFamily="2" charset="2"/>
              </a:rPr>
              <a:t> A dashboard of both physical and (where possible) monetary measures of capital STOCKS</a:t>
            </a:r>
          </a:p>
          <a:p>
            <a:pPr>
              <a:buFontTx/>
              <a:buChar char="•"/>
            </a:pPr>
            <a:r>
              <a:rPr lang="en-NZ" dirty="0" smtClean="0">
                <a:sym typeface="Wingdings" pitchFamily="2" charset="2"/>
              </a:rPr>
              <a:t> These may need to be at various different spatial levels.  Ecosystems in particular often don’t fit neatly within national boundaries (e.g. atmosphere). Global social capital (e.g. trust and cooperation) might be particularly important for sustainability, too.  </a:t>
            </a:r>
          </a:p>
          <a:p>
            <a:pPr>
              <a:buFontTx/>
              <a:buChar char="•"/>
            </a:pPr>
            <a:r>
              <a:rPr lang="en-NZ" dirty="0" smtClean="0">
                <a:sym typeface="Wingdings" pitchFamily="2" charset="2"/>
              </a:rPr>
              <a:t> To understand more about why stocks CHANGE OVER TIME, we can also look at FLOWS.  These include investments, depreciation, and depletion.  Sometimes it might also be important to look at emissions produced (e.g. carbon emissions).  These indicators will be particularly important for policy-makers wanting to assess how the choices we make today affect the choices that will be available to future generations. </a:t>
            </a:r>
          </a:p>
          <a:p>
            <a:pPr>
              <a:buFontTx/>
              <a:buChar char="•"/>
            </a:pPr>
            <a:r>
              <a:rPr lang="en-NZ" dirty="0" smtClean="0">
                <a:sym typeface="Wingdings" pitchFamily="2" charset="2"/>
              </a:rPr>
              <a:t> Trans-boundary impacts (i.e. the impact one country has on well-being in other countries) are also important.  These are typically also flows.  Footprint measures can be very helpful here. </a:t>
            </a:r>
          </a:p>
          <a:p>
            <a:pPr>
              <a:buFontTx/>
              <a:buChar char="•"/>
            </a:pPr>
            <a:r>
              <a:rPr lang="en-NZ" dirty="0" smtClean="0">
                <a:sym typeface="Wingdings" pitchFamily="2" charset="2"/>
              </a:rPr>
              <a:t> Finally, in our framework for measuring current well-being, we emphasise the DISTRIBUTION of outcomes.  Distribution matters for capital stocks too.  We can look at this both in terms of ownership and in terms of access to resources. Efficient allocation of (and access to) resources is important if the </a:t>
            </a:r>
            <a:r>
              <a:rPr lang="en-NZ" i="1" dirty="0" smtClean="0">
                <a:sym typeface="Wingdings" pitchFamily="2" charset="2"/>
              </a:rPr>
              <a:t>current distribution</a:t>
            </a:r>
            <a:r>
              <a:rPr lang="en-NZ" dirty="0" smtClean="0">
                <a:sym typeface="Wingdings" pitchFamily="2" charset="2"/>
              </a:rPr>
              <a:t> of well-being outcomes is to be sustained in future.  </a:t>
            </a:r>
          </a:p>
          <a:p>
            <a:pPr>
              <a:buFont typeface="Wingdings" pitchFamily="2" charset="2"/>
              <a:buNone/>
            </a:pPr>
            <a:endParaRPr lang="en-NZ" dirty="0" smtClean="0">
              <a:sym typeface="Wingdings" pitchFamily="2" charset="2"/>
            </a:endParaRPr>
          </a:p>
          <a:p>
            <a:pPr>
              <a:buFont typeface="Wingdings" pitchFamily="2" charset="2"/>
              <a:buNone/>
            </a:pPr>
            <a:endParaRPr lang="en-NZ" dirty="0" smtClean="0">
              <a:sym typeface="Wingdings" pitchFamily="2" charset="2"/>
            </a:endParaRPr>
          </a:p>
        </p:txBody>
      </p:sp>
      <p:sp>
        <p:nvSpPr>
          <p:cNvPr id="46084" name="Slide Number Placeholder 3"/>
          <p:cNvSpPr>
            <a:spLocks noGrp="1"/>
          </p:cNvSpPr>
          <p:nvPr>
            <p:ph type="sldNum" sz="quarter" idx="5"/>
          </p:nvPr>
        </p:nvSpPr>
        <p:spPr>
          <a:noFill/>
        </p:spPr>
        <p:txBody>
          <a:bodyPr/>
          <a:lstStyle/>
          <a:p>
            <a:fld id="{3099556D-B351-49C7-A875-659A08F3277A}" type="slidenum">
              <a:rPr lang="fr-FR"/>
              <a:pPr/>
              <a:t>27</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DF1EAC3-36A2-451C-BF88-C69F42E50A27}" type="slidenum">
              <a:rPr lang="en-US" smtClean="0"/>
              <a:pPr/>
              <a:t>28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450" y="4717415"/>
            <a:ext cx="5435600" cy="4940806"/>
          </a:xfrm>
        </p:spPr>
        <p:txBody>
          <a:bodyPr>
            <a:normAutofit/>
          </a:bodyPr>
          <a:lstStyle/>
          <a:p>
            <a:pPr>
              <a:buFont typeface="Wingdings" pitchFamily="2" charset="2"/>
              <a:buChar char="Ø"/>
            </a:pPr>
            <a:r>
              <a:rPr lang="en-GB" sz="1100" dirty="0" smtClean="0"/>
              <a:t>New measures can put on of policymakers and society issues that had, until then, escaped policy attention (necessary but not sufficient) . Examples:</a:t>
            </a:r>
          </a:p>
          <a:p>
            <a:pPr lvl="1"/>
            <a:r>
              <a:rPr lang="en-GB" sz="1100" dirty="0" smtClean="0"/>
              <a:t>OECD measures of </a:t>
            </a:r>
            <a:r>
              <a:rPr lang="en-GB" sz="1100" dirty="0" smtClean="0">
                <a:solidFill>
                  <a:schemeClr val="tx2"/>
                </a:solidFill>
              </a:rPr>
              <a:t>PISA scores of students aged 15 </a:t>
            </a:r>
            <a:r>
              <a:rPr lang="en-GB" sz="1100" dirty="0" smtClean="0"/>
              <a:t>have set in motion policy reforms in many OECD countries</a:t>
            </a:r>
          </a:p>
          <a:p>
            <a:pPr lvl="1"/>
            <a:r>
              <a:rPr lang="en-GB" sz="1100" dirty="0" smtClean="0"/>
              <a:t>Measures of </a:t>
            </a:r>
            <a:r>
              <a:rPr lang="en-GB" sz="1100" dirty="0" smtClean="0">
                <a:solidFill>
                  <a:schemeClr val="tx2"/>
                </a:solidFill>
              </a:rPr>
              <a:t>greenhouse gas concentrations </a:t>
            </a:r>
            <a:r>
              <a:rPr lang="en-GB" sz="1100" dirty="0" smtClean="0"/>
              <a:t>set in motion a process to change climate change policies.</a:t>
            </a:r>
          </a:p>
          <a:p>
            <a:pPr lvl="1"/>
            <a:r>
              <a:rPr lang="en-GB" sz="1100" dirty="0" smtClean="0"/>
              <a:t>Measures of prevalence and intensity of </a:t>
            </a:r>
            <a:r>
              <a:rPr lang="en-GB" sz="1100" dirty="0" smtClean="0">
                <a:solidFill>
                  <a:schemeClr val="tx2"/>
                </a:solidFill>
              </a:rPr>
              <a:t>mental heath </a:t>
            </a:r>
            <a:r>
              <a:rPr lang="en-GB" sz="1100" dirty="0" smtClean="0"/>
              <a:t>have led (in the UK) to programmes extending </a:t>
            </a:r>
            <a:r>
              <a:rPr lang="en-GB" sz="1100" dirty="0" smtClean="0">
                <a:solidFill>
                  <a:schemeClr val="tx2"/>
                </a:solidFill>
              </a:rPr>
              <a:t>access to psychological therapy </a:t>
            </a:r>
            <a:r>
              <a:rPr lang="en-GB" sz="1100" dirty="0" smtClean="0"/>
              <a:t>(IAPT, 2008—14), recently extended to children</a:t>
            </a:r>
            <a:endParaRPr lang="en-US" sz="1100" dirty="0" smtClean="0"/>
          </a:p>
          <a:p>
            <a:endParaRPr lang="en-GB" sz="1100" dirty="0" smtClean="0"/>
          </a:p>
          <a:p>
            <a:pPr>
              <a:buFont typeface="Wingdings" pitchFamily="2" charset="2"/>
              <a:buChar char="Ø"/>
            </a:pPr>
            <a:r>
              <a:rPr lang="en-GB" sz="1100" dirty="0" smtClean="0"/>
              <a:t>Second, providing evidence on “</a:t>
            </a:r>
            <a:r>
              <a:rPr lang="en-GB" sz="1100" dirty="0" smtClean="0">
                <a:solidFill>
                  <a:schemeClr val="tx2"/>
                </a:solidFill>
              </a:rPr>
              <a:t>how</a:t>
            </a:r>
            <a:r>
              <a:rPr lang="en-GB" sz="1100" dirty="0" smtClean="0"/>
              <a:t>” to achieve goals . Better well-being measures </a:t>
            </a:r>
            <a:r>
              <a:rPr lang="en-GB" sz="1100" dirty="0" smtClean="0">
                <a:solidFill>
                  <a:schemeClr val="tx2"/>
                </a:solidFill>
              </a:rPr>
              <a:t>can lead to policies that are more effective in achieving their own goals. </a:t>
            </a:r>
            <a:r>
              <a:rPr lang="en-GB" sz="1100" dirty="0" smtClean="0"/>
              <a:t>Examples:</a:t>
            </a:r>
          </a:p>
          <a:p>
            <a:pPr lvl="1"/>
            <a:r>
              <a:rPr lang="en-GB" sz="1100" dirty="0" smtClean="0">
                <a:solidFill>
                  <a:schemeClr val="tx2"/>
                </a:solidFill>
              </a:rPr>
              <a:t>Indentify the drivers of well-being outcomes in different domains</a:t>
            </a:r>
            <a:r>
              <a:rPr lang="en-GB" sz="1100" dirty="0" smtClean="0"/>
              <a:t>:</a:t>
            </a:r>
            <a:r>
              <a:rPr lang="en-GB" sz="1100" dirty="0" smtClean="0">
                <a:solidFill>
                  <a:schemeClr val="tx2"/>
                </a:solidFill>
              </a:rPr>
              <a:t> </a:t>
            </a:r>
            <a:r>
              <a:rPr lang="en-GB" sz="1100" dirty="0" smtClean="0"/>
              <a:t>while we have good understanding of the determinants of GDP growth, similar knowledge is lacking in many other field (e.g. mental health, </a:t>
            </a:r>
            <a:r>
              <a:rPr lang="en-GB" sz="1100" dirty="0" err="1" smtClean="0"/>
              <a:t>inqualities</a:t>
            </a:r>
            <a:r>
              <a:rPr lang="en-GB" sz="1100" dirty="0" smtClean="0"/>
              <a:t>)</a:t>
            </a:r>
          </a:p>
          <a:p>
            <a:pPr lvl="1"/>
            <a:r>
              <a:rPr lang="en-GB" sz="1100" dirty="0" smtClean="0">
                <a:solidFill>
                  <a:schemeClr val="tx2"/>
                </a:solidFill>
              </a:rPr>
              <a:t>Inform about clients’ satisfaction with specific policies</a:t>
            </a:r>
            <a:r>
              <a:rPr lang="en-GB" sz="1100" dirty="0" smtClean="0"/>
              <a:t>: in the case of police service punctuality may matter more than speed of interventions</a:t>
            </a:r>
          </a:p>
          <a:p>
            <a:pPr lvl="1"/>
            <a:r>
              <a:rPr lang="en-GB" sz="1100" dirty="0" smtClean="0">
                <a:solidFill>
                  <a:schemeClr val="tx2"/>
                </a:solidFill>
              </a:rPr>
              <a:t>Cost benefit evaluations</a:t>
            </a:r>
            <a:r>
              <a:rPr lang="en-GB" sz="1100" dirty="0" smtClean="0"/>
              <a:t>: SWB data can be used to estimate monetary costs of non-market factors, when other methods are not appropriate or too costly</a:t>
            </a:r>
          </a:p>
          <a:p>
            <a:pPr lvl="1"/>
            <a:r>
              <a:rPr lang="en-GB" sz="1100" dirty="0" smtClean="0">
                <a:solidFill>
                  <a:schemeClr val="tx2"/>
                </a:solidFill>
              </a:rPr>
              <a:t>Policy proofing </a:t>
            </a:r>
            <a:r>
              <a:rPr lang="en-GB" sz="1100" dirty="0" smtClean="0"/>
              <a:t>(Bhutan). Each policy is assessed </a:t>
            </a:r>
            <a:r>
              <a:rPr lang="en-GB" sz="1100" i="1" dirty="0" smtClean="0"/>
              <a:t>ex ante</a:t>
            </a:r>
            <a:r>
              <a:rPr lang="en-GB" sz="1100" dirty="0" smtClean="0"/>
              <a:t> for effects on different well-being outcomes by both sponsoring agency and third party: when un-intended effects are identified, mitigating measures are enacted</a:t>
            </a:r>
          </a:p>
          <a:p>
            <a:pPr lvl="1"/>
            <a:r>
              <a:rPr lang="en-GB" sz="1100" dirty="0" smtClean="0">
                <a:solidFill>
                  <a:schemeClr val="tx2"/>
                </a:solidFill>
              </a:rPr>
              <a:t>Insights on how people behave in practice. </a:t>
            </a:r>
            <a:r>
              <a:rPr lang="en-GB" sz="1100" dirty="0" smtClean="0"/>
              <a:t>Rules-of-thumbs, habits, context, social  comparisons imply that peoples’ choices may not lead to what is best for them. Policies can ‘nudge’ people to take actions that improve their life</a:t>
            </a:r>
            <a:endParaRPr lang="en-US" sz="1100" dirty="0" smtClean="0"/>
          </a:p>
          <a:p>
            <a:endParaRPr lang="en-US" sz="1100" dirty="0"/>
          </a:p>
        </p:txBody>
      </p:sp>
      <p:sp>
        <p:nvSpPr>
          <p:cNvPr id="4" name="Slide Number Placeholder 3"/>
          <p:cNvSpPr>
            <a:spLocks noGrp="1"/>
          </p:cNvSpPr>
          <p:nvPr>
            <p:ph type="sldNum" sz="quarter" idx="10"/>
          </p:nvPr>
        </p:nvSpPr>
        <p:spPr/>
        <p:txBody>
          <a:bodyPr/>
          <a:lstStyle/>
          <a:p>
            <a:fld id="{EDF1EAC3-36A2-451C-BF88-C69F42E50A27}" type="slidenum">
              <a:rPr lang="en-US" smtClean="0"/>
              <a:pPr/>
              <a:t>29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8329BE37-D63F-4746-A78D-6078293367C2}"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450" y="4717415"/>
            <a:ext cx="5435600" cy="4940806"/>
          </a:xfrm>
        </p:spPr>
        <p:txBody>
          <a:bodyPr>
            <a:normAutofit/>
          </a:bodyPr>
          <a:lstStyle/>
          <a:p>
            <a:pPr>
              <a:buFont typeface="Wingdings" pitchFamily="2" charset="2"/>
              <a:buChar char="Ø"/>
            </a:pPr>
            <a:r>
              <a:rPr lang="en-GB" sz="1100" dirty="0" smtClean="0"/>
              <a:t>New measures can put on of policymakers and society issues that had, until then, escaped policy attention (necessary but not sufficient) . Examples:</a:t>
            </a:r>
          </a:p>
          <a:p>
            <a:pPr lvl="1"/>
            <a:r>
              <a:rPr lang="en-GB" sz="1100" dirty="0" smtClean="0"/>
              <a:t>OECD measures of </a:t>
            </a:r>
            <a:r>
              <a:rPr lang="en-GB" sz="1100" dirty="0" smtClean="0">
                <a:solidFill>
                  <a:schemeClr val="tx2"/>
                </a:solidFill>
              </a:rPr>
              <a:t>PISA scores of students aged 15 </a:t>
            </a:r>
            <a:r>
              <a:rPr lang="en-GB" sz="1100" dirty="0" smtClean="0"/>
              <a:t>have set in motion policy reforms in many OECD countries</a:t>
            </a:r>
          </a:p>
          <a:p>
            <a:pPr lvl="1"/>
            <a:r>
              <a:rPr lang="en-GB" sz="1100" dirty="0" smtClean="0"/>
              <a:t>Measures of </a:t>
            </a:r>
            <a:r>
              <a:rPr lang="en-GB" sz="1100" dirty="0" smtClean="0">
                <a:solidFill>
                  <a:schemeClr val="tx2"/>
                </a:solidFill>
              </a:rPr>
              <a:t>greenhouse gas concentrations </a:t>
            </a:r>
            <a:r>
              <a:rPr lang="en-GB" sz="1100" dirty="0" smtClean="0"/>
              <a:t>set in motion a process to change climate change policies.</a:t>
            </a:r>
          </a:p>
          <a:p>
            <a:pPr lvl="1"/>
            <a:r>
              <a:rPr lang="en-GB" sz="1100" dirty="0" smtClean="0"/>
              <a:t>Measures of prevalence and intensity of </a:t>
            </a:r>
            <a:r>
              <a:rPr lang="en-GB" sz="1100" dirty="0" smtClean="0">
                <a:solidFill>
                  <a:schemeClr val="tx2"/>
                </a:solidFill>
              </a:rPr>
              <a:t>mental heath </a:t>
            </a:r>
            <a:r>
              <a:rPr lang="en-GB" sz="1100" dirty="0" smtClean="0"/>
              <a:t>have led (in the UK) to programmes extending </a:t>
            </a:r>
            <a:r>
              <a:rPr lang="en-GB" sz="1100" dirty="0" smtClean="0">
                <a:solidFill>
                  <a:schemeClr val="tx2"/>
                </a:solidFill>
              </a:rPr>
              <a:t>access to psychological therapy </a:t>
            </a:r>
            <a:r>
              <a:rPr lang="en-GB" sz="1100" dirty="0" smtClean="0"/>
              <a:t>(IAPT, 2008—14), recently extended to children</a:t>
            </a:r>
            <a:endParaRPr lang="en-US" sz="1100" dirty="0" smtClean="0"/>
          </a:p>
          <a:p>
            <a:endParaRPr lang="en-GB" sz="1100" dirty="0" smtClean="0"/>
          </a:p>
          <a:p>
            <a:pPr>
              <a:buFont typeface="Wingdings" pitchFamily="2" charset="2"/>
              <a:buChar char="Ø"/>
            </a:pPr>
            <a:r>
              <a:rPr lang="en-GB" sz="1100" dirty="0" smtClean="0"/>
              <a:t>Second, providing evidence on “</a:t>
            </a:r>
            <a:r>
              <a:rPr lang="en-GB" sz="1100" dirty="0" smtClean="0">
                <a:solidFill>
                  <a:schemeClr val="tx2"/>
                </a:solidFill>
              </a:rPr>
              <a:t>how</a:t>
            </a:r>
            <a:r>
              <a:rPr lang="en-GB" sz="1100" dirty="0" smtClean="0"/>
              <a:t>” to achieve goals . Better well-being measures </a:t>
            </a:r>
            <a:r>
              <a:rPr lang="en-GB" sz="1100" dirty="0" smtClean="0">
                <a:solidFill>
                  <a:schemeClr val="tx2"/>
                </a:solidFill>
              </a:rPr>
              <a:t>can lead to policies that are more effective in achieving their own goals. </a:t>
            </a:r>
            <a:r>
              <a:rPr lang="en-GB" sz="1100" dirty="0" smtClean="0"/>
              <a:t>Examples:</a:t>
            </a:r>
          </a:p>
          <a:p>
            <a:pPr lvl="1"/>
            <a:r>
              <a:rPr lang="en-GB" sz="1100" dirty="0" smtClean="0">
                <a:solidFill>
                  <a:schemeClr val="tx2"/>
                </a:solidFill>
              </a:rPr>
              <a:t>Indentify the drivers of well-being outcomes in different domains</a:t>
            </a:r>
            <a:r>
              <a:rPr lang="en-GB" sz="1100" dirty="0" smtClean="0"/>
              <a:t>:</a:t>
            </a:r>
            <a:r>
              <a:rPr lang="en-GB" sz="1100" dirty="0" smtClean="0">
                <a:solidFill>
                  <a:schemeClr val="tx2"/>
                </a:solidFill>
              </a:rPr>
              <a:t> </a:t>
            </a:r>
            <a:r>
              <a:rPr lang="en-GB" sz="1100" dirty="0" smtClean="0"/>
              <a:t>while we have good understanding of the determinants of GDP growth, similar knowledge is lacking in many other field (e.g. mental health, </a:t>
            </a:r>
            <a:r>
              <a:rPr lang="en-GB" sz="1100" dirty="0" err="1" smtClean="0"/>
              <a:t>inqualities</a:t>
            </a:r>
            <a:r>
              <a:rPr lang="en-GB" sz="1100" dirty="0" smtClean="0"/>
              <a:t>)</a:t>
            </a:r>
          </a:p>
          <a:p>
            <a:pPr lvl="1"/>
            <a:r>
              <a:rPr lang="en-GB" sz="1100" dirty="0" smtClean="0">
                <a:solidFill>
                  <a:schemeClr val="tx2"/>
                </a:solidFill>
              </a:rPr>
              <a:t>Inform about clients’ satisfaction with specific policies</a:t>
            </a:r>
            <a:r>
              <a:rPr lang="en-GB" sz="1100" dirty="0" smtClean="0"/>
              <a:t>: in the case of police service punctuality may matter more than speed of interventions</a:t>
            </a:r>
          </a:p>
          <a:p>
            <a:pPr lvl="1"/>
            <a:r>
              <a:rPr lang="en-GB" sz="1100" dirty="0" smtClean="0">
                <a:solidFill>
                  <a:schemeClr val="tx2"/>
                </a:solidFill>
              </a:rPr>
              <a:t>Cost benefit evaluations</a:t>
            </a:r>
            <a:r>
              <a:rPr lang="en-GB" sz="1100" dirty="0" smtClean="0"/>
              <a:t>: SWB data can be used to estimate monetary costs of non-market factors, when other methods are not appropriate or too costly</a:t>
            </a:r>
          </a:p>
          <a:p>
            <a:pPr lvl="1"/>
            <a:r>
              <a:rPr lang="en-GB" sz="1100" dirty="0" smtClean="0">
                <a:solidFill>
                  <a:schemeClr val="tx2"/>
                </a:solidFill>
              </a:rPr>
              <a:t>Policy proofing </a:t>
            </a:r>
            <a:r>
              <a:rPr lang="en-GB" sz="1100" dirty="0" smtClean="0"/>
              <a:t>(Bhutan). Each policy is assessed </a:t>
            </a:r>
            <a:r>
              <a:rPr lang="en-GB" sz="1100" i="1" dirty="0" smtClean="0"/>
              <a:t>ex ante</a:t>
            </a:r>
            <a:r>
              <a:rPr lang="en-GB" sz="1100" dirty="0" smtClean="0"/>
              <a:t> for effects on different well-being outcomes by both sponsoring agency and third party: when un-intended effects are identified, mitigating measures are enacted</a:t>
            </a:r>
          </a:p>
          <a:p>
            <a:pPr lvl="1"/>
            <a:r>
              <a:rPr lang="en-GB" sz="1100" dirty="0" smtClean="0">
                <a:solidFill>
                  <a:schemeClr val="tx2"/>
                </a:solidFill>
              </a:rPr>
              <a:t>Insights on how people behave in practice. </a:t>
            </a:r>
            <a:r>
              <a:rPr lang="en-GB" sz="1100" dirty="0" smtClean="0"/>
              <a:t>Rules-of-thumbs, habits, context, social  comparisons imply that peoples’ choices may not lead to what is best for them. Policies can ‘nudge’ people to take actions that improve their life</a:t>
            </a:r>
            <a:endParaRPr lang="en-US" sz="1100" dirty="0" smtClean="0"/>
          </a:p>
          <a:p>
            <a:endParaRPr lang="en-US" sz="1100" dirty="0"/>
          </a:p>
        </p:txBody>
      </p:sp>
      <p:sp>
        <p:nvSpPr>
          <p:cNvPr id="4" name="Slide Number Placeholder 3"/>
          <p:cNvSpPr>
            <a:spLocks noGrp="1"/>
          </p:cNvSpPr>
          <p:nvPr>
            <p:ph type="sldNum" sz="quarter" idx="10"/>
          </p:nvPr>
        </p:nvSpPr>
        <p:spPr/>
        <p:txBody>
          <a:bodyPr/>
          <a:lstStyle/>
          <a:p>
            <a:fld id="{EDF1EAC3-36A2-451C-BF88-C69F42E50A27}" type="slidenum">
              <a:rPr lang="en-US" smtClean="0"/>
              <a:pPr/>
              <a:t>30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DF1EAC3-36A2-451C-BF88-C69F42E50A27}" type="slidenum">
              <a:rPr lang="en-US" smtClean="0"/>
              <a:pPr/>
              <a:t>31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w="12701">
            <a:solidFill>
              <a:srgbClr val="000000"/>
            </a:solidFill>
            <a:miter lim="800000"/>
            <a:headEnd/>
            <a:tailEnd/>
          </a:ln>
        </p:spPr>
      </p:sp>
      <p:sp>
        <p:nvSpPr>
          <p:cNvPr id="29699" name="Notes Placeholder 2"/>
          <p:cNvSpPr>
            <a:spLocks noGrp="1"/>
          </p:cNvSpPr>
          <p:nvPr>
            <p:ph type="body" sz="quarter"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txBox="1"/>
          <p:nvPr/>
        </p:nvSpPr>
        <p:spPr>
          <a:xfrm>
            <a:off x="3848100" y="9432925"/>
            <a:ext cx="2944813" cy="496888"/>
          </a:xfrm>
          <a:prstGeom prst="rect">
            <a:avLst/>
          </a:prstGeom>
          <a:noFill/>
          <a:ln>
            <a:noFill/>
          </a:ln>
        </p:spPr>
        <p:txBody>
          <a:bodyPr anchor="b"/>
          <a:lstStyle/>
          <a:p>
            <a:pPr algn="r" fontAlgn="auto">
              <a:spcBef>
                <a:spcPts val="0"/>
              </a:spcBef>
              <a:spcAft>
                <a:spcPts val="0"/>
              </a:spcAft>
              <a:defRPr sz="1800" b="0" i="0" u="none" strike="noStrike" kern="0" cap="none" spc="0" baseline="0">
                <a:solidFill>
                  <a:srgbClr val="000000"/>
                </a:solidFill>
                <a:uFillTx/>
              </a:defRPr>
            </a:pPr>
            <a:fld id="{E7954613-BE62-4AB7-B415-A3F1C70C1433}" type="slidenum">
              <a:rPr kern="0">
                <a:solidFill>
                  <a:srgbClr val="000000"/>
                </a:solidFill>
                <a:latin typeface="Arial" pitchFamily="34" charset="0"/>
                <a:cs typeface="Arial" pitchFamily="34" charset="0"/>
              </a:rPr>
              <a:pPr algn="r" fontAlgn="auto">
                <a:spcBef>
                  <a:spcPts val="0"/>
                </a:spcBef>
                <a:spcAft>
                  <a:spcPts val="0"/>
                </a:spcAft>
                <a:defRPr sz="1800" b="0" i="0" u="none" strike="noStrike" kern="0" cap="none" spc="0" baseline="0">
                  <a:solidFill>
                    <a:srgbClr val="000000"/>
                  </a:solidFill>
                  <a:uFillTx/>
                </a:defRPr>
              </a:pPr>
              <a:t>3</a:t>
            </a:fld>
            <a:endParaRPr lang="fr-FR" sz="1200" kern="0" dirty="0">
              <a:solidFill>
                <a:srgbClr val="000000"/>
              </a:solidFill>
              <a:latin typeface="Calibri"/>
              <a:cs typeface="Arial" pitchFamily="34"/>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8329BE37-D63F-4746-A78D-6078293367C2}" type="slidenum">
              <a:rPr lang="en-US" smtClean="0"/>
              <a:pPr>
                <a:defRPr/>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GB" sz="2800" smtClean="0">
                <a:solidFill>
                  <a:srgbClr val="7F7F7F"/>
                </a:solidFill>
              </a:rPr>
              <a:t>Build on long-term OECD interest and expertise on measuring well-being and progress</a:t>
            </a:r>
          </a:p>
          <a:p>
            <a:pPr eaLnBrk="1" hangingPunct="1"/>
            <a:endParaRPr lang="en-GB" sz="2800" smtClean="0">
              <a:solidFill>
                <a:srgbClr val="7F7F7F"/>
              </a:solidFill>
            </a:endParaRPr>
          </a:p>
          <a:p>
            <a:pPr eaLnBrk="1" hangingPunct="1"/>
            <a:r>
              <a:rPr lang="en-GB" sz="2800" smtClean="0">
                <a:solidFill>
                  <a:srgbClr val="7F7F7F"/>
                </a:solidFill>
              </a:rPr>
              <a:t>Shift the emphasis </a:t>
            </a:r>
            <a:r>
              <a:rPr lang="en-GB" sz="2800" b="1" smtClean="0">
                <a:solidFill>
                  <a:srgbClr val="7F7F7F"/>
                </a:solidFill>
              </a:rPr>
              <a:t>from measurement to actionable well-being</a:t>
            </a:r>
            <a:r>
              <a:rPr lang="en-GB" sz="2800" smtClean="0">
                <a:solidFill>
                  <a:srgbClr val="7F7F7F"/>
                </a:solidFill>
              </a:rPr>
              <a:t>:</a:t>
            </a:r>
          </a:p>
          <a:p>
            <a:pPr eaLnBrk="1" hangingPunct="1"/>
            <a:endParaRPr lang="en-GB" sz="2800" smtClean="0">
              <a:solidFill>
                <a:srgbClr val="7F7F7F"/>
              </a:solidFill>
            </a:endParaRPr>
          </a:p>
          <a:p>
            <a:pPr lvl="1" eaLnBrk="1" hangingPunct="1"/>
            <a:r>
              <a:rPr lang="en-GB" sz="2400" smtClean="0">
                <a:solidFill>
                  <a:srgbClr val="7F7F7F"/>
                </a:solidFill>
              </a:rPr>
              <a:t> Well-being </a:t>
            </a:r>
            <a:r>
              <a:rPr lang="en-GB" sz="2400" b="1" smtClean="0">
                <a:solidFill>
                  <a:srgbClr val="7F7F7F"/>
                </a:solidFill>
              </a:rPr>
              <a:t>focus in policy-m</a:t>
            </a:r>
            <a:r>
              <a:rPr lang="en-GB" sz="2400" smtClean="0">
                <a:solidFill>
                  <a:srgbClr val="7F7F7F"/>
                </a:solidFill>
              </a:rPr>
              <a:t>aking</a:t>
            </a:r>
          </a:p>
          <a:p>
            <a:pPr lvl="1" eaLnBrk="1" hangingPunct="1"/>
            <a:endParaRPr lang="en-GB" sz="2400" smtClean="0">
              <a:solidFill>
                <a:srgbClr val="7F7F7F"/>
              </a:solidFill>
            </a:endParaRPr>
          </a:p>
          <a:p>
            <a:pPr lvl="1" eaLnBrk="1" hangingPunct="1"/>
            <a:r>
              <a:rPr lang="en-GB" sz="2400" smtClean="0">
                <a:solidFill>
                  <a:srgbClr val="7F7F7F"/>
                </a:solidFill>
              </a:rPr>
              <a:t>Connecting </a:t>
            </a:r>
            <a:r>
              <a:rPr lang="en-GB" sz="2400" b="1" smtClean="0">
                <a:solidFill>
                  <a:srgbClr val="7F7F7F"/>
                </a:solidFill>
              </a:rPr>
              <a:t>people</a:t>
            </a:r>
            <a:r>
              <a:rPr lang="en-GB" sz="2400" smtClean="0">
                <a:solidFill>
                  <a:srgbClr val="7F7F7F"/>
                </a:solidFill>
              </a:rPr>
              <a:t> with </a:t>
            </a:r>
            <a:r>
              <a:rPr lang="en-GB" sz="2400" b="1" smtClean="0">
                <a:solidFill>
                  <a:srgbClr val="7F7F7F"/>
                </a:solidFill>
              </a:rPr>
              <a:t>policies</a:t>
            </a:r>
          </a:p>
          <a:p>
            <a:pPr eaLnBrk="1" hangingPunct="1">
              <a:spcBef>
                <a:spcPct val="0"/>
              </a:spcBef>
            </a:pPr>
            <a:endParaRPr lang="en-GB" sz="1100" smtClean="0"/>
          </a:p>
        </p:txBody>
      </p:sp>
      <p:sp>
        <p:nvSpPr>
          <p:cNvPr id="17412" name="Slide Number Placeholder 3"/>
          <p:cNvSpPr>
            <a:spLocks noGrp="1"/>
          </p:cNvSpPr>
          <p:nvPr>
            <p:ph type="sldNum" sz="quarter" idx="5"/>
          </p:nvPr>
        </p:nvSpPr>
        <p:spPr bwMode="auto">
          <a:noFill/>
          <a:ln>
            <a:miter lim="800000"/>
            <a:headEnd/>
            <a:tailEnd/>
          </a:ln>
        </p:spPr>
        <p:txBody>
          <a:bodyPr/>
          <a:lstStyle/>
          <a:p>
            <a:fld id="{F4D70019-603A-4FC1-9428-43EE990DBF43}" type="slidenum">
              <a:rPr lang="en-US" smtClean="0">
                <a:cs typeface="Arial" charset="0"/>
              </a:rPr>
              <a:pPr/>
              <a:t>7</a:t>
            </a:fld>
            <a:endParaRPr lang="en-US" smtClean="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61C8F532-56B8-4E31-A0FF-F2766B303AD4}" type="slidenum">
              <a:rPr lang="en-US" smtClean="0"/>
              <a:pPr>
                <a:defRPr/>
              </a:pPr>
              <a:t>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The</a:t>
            </a:r>
            <a:r>
              <a:rPr lang="en-GB" b="1" smtClean="0"/>
              <a:t> 11 topics are working for you. </a:t>
            </a:r>
            <a:endParaRPr lang="en-GB" smtClean="0"/>
          </a:p>
        </p:txBody>
      </p:sp>
      <p:sp>
        <p:nvSpPr>
          <p:cNvPr id="276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B5B05EE-4B7F-43B6-BF12-45ACE341C8B5}" type="slidenum">
              <a:rPr lang="en-GB" smtClean="0">
                <a:cs typeface="Arial" pitchFamily="34" charset="0"/>
              </a:rPr>
              <a:pPr fontAlgn="base">
                <a:spcBef>
                  <a:spcPct val="0"/>
                </a:spcBef>
                <a:spcAft>
                  <a:spcPct val="0"/>
                </a:spcAft>
                <a:defRPr/>
              </a:pPr>
              <a:t>10</a:t>
            </a:fld>
            <a:endParaRPr lang="en-GB" smtClean="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1F2D5129-1B60-4E00-8610-F0F43DEEEB9F}" type="slidenum">
              <a:rPr lang="en-US" smtClean="0"/>
              <a:pPr>
                <a:defRPr/>
              </a:pPr>
              <a:t>12</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GB" dirty="0" smtClean="0"/>
              <a:t>WE CAN SHOW CHARTS ON THIS IF NECESSARY…</a:t>
            </a:r>
            <a:endParaRPr lang="en-US" dirty="0" smtClean="0"/>
          </a:p>
        </p:txBody>
      </p:sp>
      <p:sp>
        <p:nvSpPr>
          <p:cNvPr id="4" name="Slide Number Placeholder 3"/>
          <p:cNvSpPr>
            <a:spLocks noGrp="1"/>
          </p:cNvSpPr>
          <p:nvPr>
            <p:ph type="sldNum" sz="quarter" idx="5"/>
          </p:nvPr>
        </p:nvSpPr>
        <p:spPr/>
        <p:txBody>
          <a:bodyPr/>
          <a:lstStyle/>
          <a:p>
            <a:pPr>
              <a:defRPr/>
            </a:pPr>
            <a:fld id="{6DD35823-8E62-4AE5-9C71-D4AB5FFDDAE5}" type="slidenum">
              <a:rPr lang="en-US" smtClean="0"/>
              <a:pPr>
                <a:defRPr/>
              </a:pPr>
              <a:t>16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fondcouv.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5" name="Picture 11" descr="OECD_TEXT_10cm.png"/>
          <p:cNvPicPr>
            <a:picLocks noChangeAspect="1"/>
          </p:cNvPicPr>
          <p:nvPr/>
        </p:nvPicPr>
        <p:blipFill>
          <a:blip r:embed="rId3" cstate="print"/>
          <a:srcRect/>
          <a:stretch>
            <a:fillRect/>
          </a:stretch>
        </p:blipFill>
        <p:spPr bwMode="auto">
          <a:xfrm>
            <a:off x="360363" y="252413"/>
            <a:ext cx="3019425" cy="1230312"/>
          </a:xfrm>
          <a:prstGeom prst="rect">
            <a:avLst/>
          </a:prstGeom>
          <a:noFill/>
          <a:ln w="9525">
            <a:noFill/>
            <a:miter lim="800000"/>
            <a:headEnd/>
            <a:tailEnd/>
          </a:ln>
        </p:spPr>
      </p:pic>
      <p:sp>
        <p:nvSpPr>
          <p:cNvPr id="443394" name="Rectangle 2"/>
          <p:cNvSpPr>
            <a:spLocks noGrp="1" noChangeArrowheads="1"/>
          </p:cNvSpPr>
          <p:nvPr>
            <p:ph type="ctrTitle"/>
          </p:nvPr>
        </p:nvSpPr>
        <p:spPr>
          <a:xfrm>
            <a:off x="1559598" y="1341438"/>
            <a:ext cx="6540954" cy="1470025"/>
          </a:xfrm>
        </p:spPr>
        <p:txBody>
          <a:bodyPr anchor="b"/>
          <a:lstStyle>
            <a:lvl1pPr algn="l">
              <a:defRPr sz="3600" b="1">
                <a:solidFill>
                  <a:srgbClr val="727272"/>
                </a:solidFill>
                <a:latin typeface="Caecilia Roman" pitchFamily="18" charset="0"/>
              </a:defRPr>
            </a:lvl1pPr>
          </a:lstStyle>
          <a:p>
            <a:r>
              <a:rPr lang="en-US" dirty="0" smtClean="0"/>
              <a:t>Click to edit Master title style</a:t>
            </a:r>
            <a:endParaRPr lang="en-GB" dirty="0"/>
          </a:p>
        </p:txBody>
      </p:sp>
      <p:sp>
        <p:nvSpPr>
          <p:cNvPr id="443395" name="Rectangle 3"/>
          <p:cNvSpPr>
            <a:spLocks noGrp="1" noChangeArrowheads="1"/>
          </p:cNvSpPr>
          <p:nvPr>
            <p:ph type="subTitle" idx="1"/>
          </p:nvPr>
        </p:nvSpPr>
        <p:spPr>
          <a:xfrm>
            <a:off x="1566713" y="2924944"/>
            <a:ext cx="6533679" cy="1752600"/>
          </a:xfrm>
        </p:spPr>
        <p:txBody>
          <a:bodyPr/>
          <a:lstStyle>
            <a:lvl1pPr marL="0" indent="0" algn="l">
              <a:buFontTx/>
              <a:buNone/>
              <a:defRPr sz="2500">
                <a:solidFill>
                  <a:srgbClr val="727272"/>
                </a:solidFill>
                <a:latin typeface="Caecilia Roman" pitchFamily="18" charset="0"/>
              </a:defRPr>
            </a:lvl1pPr>
          </a:lstStyle>
          <a:p>
            <a:r>
              <a:rPr lang="en-US" dirty="0" smtClean="0"/>
              <a:t>Click to edit Master subtitle style</a:t>
            </a:r>
            <a:endParaRPr lang="en-GB" dirty="0"/>
          </a:p>
        </p:txBody>
      </p:sp>
      <p:sp>
        <p:nvSpPr>
          <p:cNvPr id="6" name="Rectangle 4"/>
          <p:cNvSpPr>
            <a:spLocks noGrp="1" noChangeArrowheads="1"/>
          </p:cNvSpPr>
          <p:nvPr>
            <p:ph type="dt" sz="half" idx="10"/>
          </p:nvPr>
        </p:nvSpPr>
        <p:spPr>
          <a:xfrm>
            <a:off x="250825" y="6245225"/>
            <a:ext cx="4043363" cy="476250"/>
          </a:xfrm>
        </p:spPr>
        <p:txBody>
          <a:bodyPr/>
          <a:lstStyle>
            <a:lvl1pPr>
              <a:defRPr>
                <a:solidFill>
                  <a:srgbClr val="727272"/>
                </a:solidFill>
              </a:defRPr>
            </a:lvl1pPr>
          </a:lstStyle>
          <a:p>
            <a:pPr>
              <a:defRPr/>
            </a:pPr>
            <a:fld id="{9CD66EAD-91AC-41C7-893C-82F92BA56E78}" type="datetimeFigureOut">
              <a:rPr lang="en-US"/>
              <a:pPr>
                <a:defRPr/>
              </a:pPr>
              <a:t>20-Jun-2013</a:t>
            </a:fld>
            <a:endParaRPr lang="en-US" dirty="0"/>
          </a:p>
        </p:txBody>
      </p:sp>
      <p:sp>
        <p:nvSpPr>
          <p:cNvPr id="7" name="Rectangle 5"/>
          <p:cNvSpPr>
            <a:spLocks noGrp="1" noChangeArrowheads="1"/>
          </p:cNvSpPr>
          <p:nvPr>
            <p:ph type="ftr" sz="quarter" idx="11"/>
          </p:nvPr>
        </p:nvSpPr>
        <p:spPr/>
        <p:txBody>
          <a:bodyPr/>
          <a:lstStyle>
            <a:lvl1pPr>
              <a:defRPr>
                <a:solidFill>
                  <a:srgbClr val="727272"/>
                </a:solidFill>
              </a:defRPr>
            </a:lvl1pPr>
          </a:lstStyle>
          <a:p>
            <a:pPr>
              <a:defRPr/>
            </a:pPr>
            <a:endParaRPr lang="en-US"/>
          </a:p>
        </p:txBody>
      </p:sp>
      <p:sp>
        <p:nvSpPr>
          <p:cNvPr id="8" name="Rectangle 6"/>
          <p:cNvSpPr>
            <a:spLocks noGrp="1" noChangeArrowheads="1"/>
          </p:cNvSpPr>
          <p:nvPr>
            <p:ph type="sldNum" sz="quarter" idx="12"/>
          </p:nvPr>
        </p:nvSpPr>
        <p:spPr>
          <a:xfrm>
            <a:off x="6553200" y="6245225"/>
            <a:ext cx="2133600" cy="476250"/>
          </a:xfrm>
        </p:spPr>
        <p:txBody>
          <a:bodyPr/>
          <a:lstStyle>
            <a:lvl1pPr>
              <a:defRPr>
                <a:solidFill>
                  <a:schemeClr val="bg1"/>
                </a:solidFill>
              </a:defRPr>
            </a:lvl1pPr>
          </a:lstStyle>
          <a:p>
            <a:pPr>
              <a:defRPr/>
            </a:pPr>
            <a:fld id="{1F74FD15-240A-4DD9-920C-F7FDDFCF778F}"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FCE8A220-48AE-41DF-A0B3-B555D7F627B6}" type="datetimeFigureOut">
              <a:rPr lang="en-US"/>
              <a:pPr>
                <a:defRPr/>
              </a:pPr>
              <a:t>20-Jun-2013</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2D0D10F-5E86-49F3-808E-7473C1149665}"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C17A35FA-0BA0-4947-9B7C-EF632A022DB4}" type="datetimeFigureOut">
              <a:rPr lang="en-US"/>
              <a:pPr>
                <a:defRPr/>
              </a:pPr>
              <a:t>20-Jun-2013</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DFFDF0A-6DB3-4DE9-AD04-D08F3DEBD983}"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re et contenu">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eaLnBrk="1" latinLnBrk="0" hangingPunct="1">
              <a:defRPr/>
            </a:lvl1pPr>
            <a:lvl2pPr eaLnBrk="1" latinLnBrk="0" hangingPunct="1">
              <a:defRPr/>
            </a:lvl2pPr>
            <a:lvl3pPr eaLnBrk="1" latinLnBrk="0" hangingPunct="1">
              <a:defRPr/>
            </a:lvl3pPr>
            <a:lvl4pPr eaLnBrk="1" latinLnBrk="0" hangingPunct="1">
              <a:defRPr/>
            </a:lvl4pPr>
            <a:lvl5pPr eaLnBrk="1" latinLnBrk="0" hangingPunct="1">
              <a:defRPr/>
            </a:lvl5pPr>
          </a:lstStyle>
          <a:p>
            <a:pPr lvl="0" eaLnBrk="1" latinLnBrk="0" hangingPunct="1"/>
            <a:r>
              <a:rPr lang="fr-FR" dirty="0" smtClean="0"/>
              <a:t>Cliquez pour modifier les styles du texte du masque</a:t>
            </a:r>
            <a:endParaRPr lang="en-US" dirty="0" smtClean="0"/>
          </a:p>
          <a:p>
            <a:pPr lvl="1" eaLnBrk="1" latinLnBrk="0" hangingPunct="1"/>
            <a:r>
              <a:rPr lang="en-US" dirty="0" err="1" smtClean="0"/>
              <a:t>Deuxième</a:t>
            </a:r>
            <a:r>
              <a:rPr lang="en-US" dirty="0" smtClean="0"/>
              <a:t> </a:t>
            </a:r>
            <a:r>
              <a:rPr lang="en-US" dirty="0" err="1" smtClean="0"/>
              <a:t>niveau</a:t>
            </a:r>
            <a:endParaRPr lang="en-US" dirty="0" smtClean="0"/>
          </a:p>
          <a:p>
            <a:pPr lvl="2" eaLnBrk="1" latinLnBrk="0" hangingPunct="1"/>
            <a:r>
              <a:rPr lang="en-US" dirty="0" err="1" smtClean="0"/>
              <a:t>Troisième</a:t>
            </a:r>
            <a:r>
              <a:rPr lang="en-US" dirty="0" smtClean="0"/>
              <a:t> </a:t>
            </a:r>
            <a:r>
              <a:rPr lang="en-US" dirty="0" err="1" smtClean="0"/>
              <a:t>niveau</a:t>
            </a:r>
            <a:endParaRPr lang="en-US" dirty="0" smtClean="0"/>
          </a:p>
          <a:p>
            <a:pPr lvl="3" eaLnBrk="1" latinLnBrk="0" hangingPunct="1"/>
            <a:r>
              <a:rPr lang="en-US" dirty="0" err="1" smtClean="0"/>
              <a:t>Quatrième</a:t>
            </a:r>
            <a:r>
              <a:rPr lang="en-US" dirty="0" smtClean="0"/>
              <a:t> </a:t>
            </a:r>
            <a:r>
              <a:rPr lang="en-US" dirty="0" err="1" smtClean="0"/>
              <a:t>niveau</a:t>
            </a:r>
            <a:endParaRPr lang="en-US" dirty="0" smtClean="0"/>
          </a:p>
          <a:p>
            <a:pPr lvl="4" eaLnBrk="1" latinLnBrk="0" hangingPunct="1"/>
            <a:r>
              <a:rPr lang="en-US" dirty="0" err="1" smtClean="0"/>
              <a:t>Cinquième</a:t>
            </a:r>
            <a:r>
              <a:rPr lang="en-US" dirty="0" smtClean="0"/>
              <a:t> </a:t>
            </a:r>
            <a:r>
              <a:rPr lang="en-US" dirty="0" err="1" smtClean="0"/>
              <a:t>niveau</a:t>
            </a:r>
            <a:endParaRPr kumimoji="0" lang="en-US" dirty="0"/>
          </a:p>
        </p:txBody>
      </p:sp>
      <p:sp>
        <p:nvSpPr>
          <p:cNvPr id="8" name="Date Placeholder 3"/>
          <p:cNvSpPr>
            <a:spLocks noGrp="1"/>
          </p:cNvSpPr>
          <p:nvPr>
            <p:ph type="dt" sz="half" idx="2"/>
          </p:nvPr>
        </p:nvSpPr>
        <p:spPr>
          <a:xfrm>
            <a:off x="403200" y="6411600"/>
            <a:ext cx="900000" cy="244800"/>
          </a:xfrm>
          <a:prstGeom prst="rect">
            <a:avLst/>
          </a:prstGeom>
        </p:spPr>
        <p:txBody>
          <a:bodyPr vert="horz" lIns="91440" tIns="45720" rIns="91440" bIns="45720" rtlCol="0" anchor="t" anchorCtr="0"/>
          <a:lstStyle>
            <a:lvl1pPr algn="l">
              <a:defRPr sz="1000" baseline="0">
                <a:solidFill>
                  <a:srgbClr val="727272"/>
                </a:solidFill>
                <a:latin typeface="Arial"/>
              </a:defRPr>
            </a:lvl1pPr>
          </a:lstStyle>
          <a:p>
            <a:endParaRPr lang="en-US"/>
          </a:p>
        </p:txBody>
      </p:sp>
      <p:sp>
        <p:nvSpPr>
          <p:cNvPr id="9" name="Footer Placeholder 4"/>
          <p:cNvSpPr>
            <a:spLocks noGrp="1"/>
          </p:cNvSpPr>
          <p:nvPr>
            <p:ph type="ftr" sz="quarter" idx="3"/>
          </p:nvPr>
        </p:nvSpPr>
        <p:spPr>
          <a:xfrm>
            <a:off x="1368000" y="6411600"/>
            <a:ext cx="4680000" cy="244800"/>
          </a:xfrm>
          <a:prstGeom prst="rect">
            <a:avLst/>
          </a:prstGeom>
        </p:spPr>
        <p:txBody>
          <a:bodyPr vert="horz" lIns="91440" tIns="45720" rIns="91440" bIns="45720" rtlCol="0" anchor="t" anchorCtr="0"/>
          <a:lstStyle>
            <a:lvl1pPr algn="l">
              <a:defRPr sz="1000" kern="1200" baseline="0">
                <a:solidFill>
                  <a:srgbClr val="727272"/>
                </a:solidFill>
                <a:latin typeface="Arial"/>
              </a:defRPr>
            </a:lvl1pPr>
          </a:lstStyle>
          <a:p>
            <a:endParaRPr lang="en-US"/>
          </a:p>
        </p:txBody>
      </p:sp>
      <p:sp>
        <p:nvSpPr>
          <p:cNvPr id="10" name="Slide Number Placeholder 5"/>
          <p:cNvSpPr>
            <a:spLocks noGrp="1"/>
          </p:cNvSpPr>
          <p:nvPr>
            <p:ph type="sldNum" sz="quarter" idx="4"/>
          </p:nvPr>
        </p:nvSpPr>
        <p:spPr>
          <a:xfrm>
            <a:off x="8640000" y="6411600"/>
            <a:ext cx="342000" cy="244800"/>
          </a:xfrm>
          <a:prstGeom prst="rect">
            <a:avLst/>
          </a:prstGeom>
        </p:spPr>
        <p:txBody>
          <a:bodyPr vert="horz" wrap="none" lIns="91440" tIns="45720" rIns="91440" bIns="45720" rtlCol="0" anchor="t" anchorCtr="0"/>
          <a:lstStyle>
            <a:lvl1pPr algn="r">
              <a:defRPr sz="1000" baseline="0">
                <a:solidFill>
                  <a:schemeClr val="bg1"/>
                </a:solidFill>
                <a:latin typeface="Arial"/>
              </a:defRPr>
            </a:lvl1pPr>
          </a:lstStyle>
          <a:p>
            <a:fld id="{83B167DD-63BE-419B-8153-0B4850E75279}" type="slidenum">
              <a:rPr lang="en-US" smtClean="0"/>
              <a:pPr/>
              <a:t>‹#›</a:t>
            </a:fld>
            <a:endParaRPr lang="en-US"/>
          </a:p>
        </p:txBody>
      </p:sp>
      <p:sp>
        <p:nvSpPr>
          <p:cNvPr id="11" name="Title Placeholder 1"/>
          <p:cNvSpPr>
            <a:spLocks noGrp="1"/>
          </p:cNvSpPr>
          <p:nvPr>
            <p:ph type="title" hasCustomPrompt="1"/>
          </p:nvPr>
        </p:nvSpPr>
        <p:spPr>
          <a:xfrm>
            <a:off x="1080000" y="237600"/>
            <a:ext cx="7416000" cy="1022400"/>
          </a:xfrm>
          <a:prstGeom prst="rect">
            <a:avLst/>
          </a:prstGeom>
        </p:spPr>
        <p:txBody>
          <a:bodyPr vert="horz" lIns="91440" tIns="45720" rIns="91440" bIns="45720" rtlCol="0" anchor="ctr">
            <a:noAutofit/>
          </a:bodyPr>
          <a:lstStyle/>
          <a:p>
            <a:r>
              <a:rPr lang="fr-FR" dirty="0" smtClean="0"/>
              <a:t>Cliquez pour modifier le titre</a:t>
            </a:r>
            <a:br>
              <a:rPr lang="fr-FR" dirty="0" smtClean="0"/>
            </a:br>
            <a:r>
              <a:rPr lang="fr-FR" dirty="0" smtClean="0"/>
              <a:t>Le titre peut-être étendu sur deux lignes</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fld id="{C0B52A29-1638-45A9-8A10-531DFC284211}" type="datetimeFigureOut">
              <a:rPr lang="en-US"/>
              <a:pPr>
                <a:defRPr/>
              </a:pPr>
              <a:t>20-Jun-2013</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0D1D4D2-DC0F-41E6-B8EA-D3A5395EB3EE}"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3BFC5B48-E679-4F55-991D-EA9FB94B3B77}" type="datetimeFigureOut">
              <a:rPr lang="en-US"/>
              <a:pPr>
                <a:defRPr/>
              </a:pPr>
              <a:t>20-Jun-2013</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6EA3253-0563-4807-9D53-47C740617A14}"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68313" y="1600200"/>
            <a:ext cx="40322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52963" y="1600200"/>
            <a:ext cx="403383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00AC27B4-54A5-4E9F-A1BC-C36A0D4A6408}" type="datetimeFigureOut">
              <a:rPr lang="en-US"/>
              <a:pPr>
                <a:defRPr/>
              </a:pPr>
              <a:t>20-Jun-2013</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DC5330-47DC-48B9-9DE9-0FC331EE49E1}"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75A9F0B3-6807-4657-B73D-3D2BE2D1D961}" type="datetimeFigureOut">
              <a:rPr lang="en-US"/>
              <a:pPr>
                <a:defRPr/>
              </a:pPr>
              <a:t>20-Jun-2013</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0D04A16-66E1-45C9-B630-28C4DEBE5127}"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FBFCC683-2F17-4651-B434-BAF38438F524}" type="datetimeFigureOut">
              <a:rPr lang="en-US"/>
              <a:pPr>
                <a:defRPr/>
              </a:pPr>
              <a:t>20-Jun-2013</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5D057FB-5ED4-49BC-994E-AF3E498B494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2E3A5AA-8BAD-4A49-BD5C-687466F2A3DA}" type="datetimeFigureOut">
              <a:rPr lang="en-US"/>
              <a:pPr>
                <a:defRPr/>
              </a:pPr>
              <a:t>20-Jun-2013</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2D122A9-DC3F-47F9-A656-42B1C9997AAB}"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E5D99BF6-0FB6-4C0B-BBE0-3816DA12EC35}" type="datetimeFigureOut">
              <a:rPr lang="en-US"/>
              <a:pPr>
                <a:defRPr/>
              </a:pPr>
              <a:t>20-Jun-2013</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2B9AD6D-FF21-43D2-9CAA-1F485A76AAC6}"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rgbClr val="727272"/>
                </a:solidFill>
              </a:defRPr>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2604E0F3-48F5-4999-8C86-625FB86B6117}" type="datetimeFigureOut">
              <a:rPr lang="en-US"/>
              <a:pPr>
                <a:defRPr/>
              </a:pPr>
              <a:t>20-Jun-2013</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8E0CAF8-520D-406B-9259-DDA4ACD045B2}"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0" descr="PPT_fondslide.png"/>
          <p:cNvPicPr>
            <a:picLocks noChangeAspect="1"/>
          </p:cNvPicPr>
          <p:nvPr/>
        </p:nvPicPr>
        <p:blipFill>
          <a:blip r:embed="rId14" cstate="print"/>
          <a:srcRect/>
          <a:stretch>
            <a:fillRect/>
          </a:stretch>
        </p:blipFill>
        <p:spPr bwMode="auto">
          <a:xfrm>
            <a:off x="0" y="0"/>
            <a:ext cx="9144000" cy="7620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468313" y="-1588"/>
            <a:ext cx="8218487" cy="7667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8" name="Rectangle 3"/>
          <p:cNvSpPr>
            <a:spLocks noGrp="1" noChangeArrowheads="1"/>
          </p:cNvSpPr>
          <p:nvPr>
            <p:ph type="body" idx="1"/>
          </p:nvPr>
        </p:nvSpPr>
        <p:spPr bwMode="auto">
          <a:xfrm>
            <a:off x="468313" y="1600200"/>
            <a:ext cx="8218487"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39300" name="Rectangle 4"/>
          <p:cNvSpPr>
            <a:spLocks noGrp="1" noChangeArrowheads="1"/>
          </p:cNvSpPr>
          <p:nvPr>
            <p:ph type="dt" sz="half" idx="2"/>
          </p:nvPr>
        </p:nvSpPr>
        <p:spPr bwMode="auto">
          <a:xfrm>
            <a:off x="468313" y="623728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a:solidFill>
                  <a:srgbClr val="727272"/>
                </a:solidFill>
                <a:latin typeface="Caecilia Roman" pitchFamily="18" charset="0"/>
                <a:cs typeface="+mn-cs"/>
              </a:defRPr>
            </a:lvl1pPr>
          </a:lstStyle>
          <a:p>
            <a:pPr>
              <a:defRPr/>
            </a:pPr>
            <a:fld id="{7214FE95-E6D9-4FA2-88EF-AE8DE9823DE2}" type="datetimeFigureOut">
              <a:rPr lang="en-US"/>
              <a:pPr>
                <a:defRPr/>
              </a:pPr>
              <a:t>20-Jun-2013</a:t>
            </a:fld>
            <a:endParaRPr lang="en-US" dirty="0"/>
          </a:p>
        </p:txBody>
      </p:sp>
      <p:sp>
        <p:nvSpPr>
          <p:cNvPr id="439301" name="Rectangle 5"/>
          <p:cNvSpPr>
            <a:spLocks noGrp="1" noChangeArrowheads="1"/>
          </p:cNvSpPr>
          <p:nvPr>
            <p:ph type="ftr" sz="quarter" idx="3"/>
          </p:nvPr>
        </p:nvSpPr>
        <p:spPr bwMode="auto">
          <a:xfrm>
            <a:off x="28432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solidFill>
                  <a:srgbClr val="727272"/>
                </a:solidFill>
                <a:latin typeface="Caecilia Roman" pitchFamily="18" charset="0"/>
                <a:cs typeface="+mn-cs"/>
              </a:defRPr>
            </a:lvl1pPr>
          </a:lstStyle>
          <a:p>
            <a:pPr>
              <a:defRPr/>
            </a:pPr>
            <a:endParaRPr lang="en-US"/>
          </a:p>
        </p:txBody>
      </p:sp>
      <p:sp>
        <p:nvSpPr>
          <p:cNvPr id="439302" name="Rectangle 6"/>
          <p:cNvSpPr>
            <a:spLocks noGrp="1" noChangeArrowheads="1"/>
          </p:cNvSpPr>
          <p:nvPr>
            <p:ph type="sldNum" sz="quarter" idx="4"/>
          </p:nvPr>
        </p:nvSpPr>
        <p:spPr bwMode="auto">
          <a:xfrm>
            <a:off x="5883275" y="6245225"/>
            <a:ext cx="11144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a:solidFill>
                  <a:srgbClr val="727272"/>
                </a:solidFill>
                <a:latin typeface="Caecilia Roman" pitchFamily="18" charset="0"/>
                <a:cs typeface="+mn-cs"/>
              </a:defRPr>
            </a:lvl1pPr>
          </a:lstStyle>
          <a:p>
            <a:pPr>
              <a:defRPr/>
            </a:pPr>
            <a:fld id="{8AA7A7B0-0ABA-4916-BDBB-357C50C7C422}" type="slidenum">
              <a:rPr lang="en-US"/>
              <a:pPr>
                <a:defRPr/>
              </a:pPr>
              <a:t>‹#›</a:t>
            </a:fld>
            <a:endParaRPr lang="en-US" dirty="0"/>
          </a:p>
        </p:txBody>
      </p:sp>
      <p:pic>
        <p:nvPicPr>
          <p:cNvPr id="1032" name="Picture 10" descr="OECD_10cm.png"/>
          <p:cNvPicPr>
            <a:picLocks noChangeAspect="1"/>
          </p:cNvPicPr>
          <p:nvPr/>
        </p:nvPicPr>
        <p:blipFill>
          <a:blip r:embed="rId15" cstate="print"/>
          <a:srcRect/>
          <a:stretch>
            <a:fillRect/>
          </a:stretch>
        </p:blipFill>
        <p:spPr bwMode="auto">
          <a:xfrm>
            <a:off x="7451725" y="6227763"/>
            <a:ext cx="1260475" cy="514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83" r:id="rId1"/>
    <p:sldLayoutId id="2147483973" r:id="rId2"/>
    <p:sldLayoutId id="2147483974" r:id="rId3"/>
    <p:sldLayoutId id="2147483975" r:id="rId4"/>
    <p:sldLayoutId id="2147483976" r:id="rId5"/>
    <p:sldLayoutId id="2147483977" r:id="rId6"/>
    <p:sldLayoutId id="2147483978" r:id="rId7"/>
    <p:sldLayoutId id="2147483979" r:id="rId8"/>
    <p:sldLayoutId id="2147483980" r:id="rId9"/>
    <p:sldLayoutId id="2147483981" r:id="rId10"/>
    <p:sldLayoutId id="2147483982" r:id="rId11"/>
    <p:sldLayoutId id="2147483984" r:id="rId12"/>
  </p:sldLayoutIdLst>
  <p:timing>
    <p:tnLst>
      <p:par>
        <p:cTn id="1" dur="indefinite" restart="never" nodeType="tmRoot"/>
      </p:par>
    </p:tnLst>
  </p:timing>
  <p:txStyles>
    <p:titleStyle>
      <a:lvl1pPr algn="l" rtl="0" eaLnBrk="0" fontAlgn="base" hangingPunct="0">
        <a:spcBef>
          <a:spcPct val="0"/>
        </a:spcBef>
        <a:spcAft>
          <a:spcPct val="0"/>
        </a:spcAft>
        <a:defRPr sz="2800" b="1">
          <a:solidFill>
            <a:schemeClr val="bg1"/>
          </a:solidFill>
          <a:latin typeface="Caecilia Roman" pitchFamily="18" charset="0"/>
          <a:ea typeface="+mj-ea"/>
          <a:cs typeface="+mj-cs"/>
        </a:defRPr>
      </a:lvl1pPr>
      <a:lvl2pPr algn="l" rtl="0" eaLnBrk="0" fontAlgn="base" hangingPunct="0">
        <a:spcBef>
          <a:spcPct val="0"/>
        </a:spcBef>
        <a:spcAft>
          <a:spcPct val="0"/>
        </a:spcAft>
        <a:defRPr sz="2800" b="1">
          <a:solidFill>
            <a:schemeClr val="bg1"/>
          </a:solidFill>
          <a:latin typeface="Caecilia Roman" pitchFamily="18" charset="0"/>
          <a:cs typeface="Arial" charset="0"/>
        </a:defRPr>
      </a:lvl2pPr>
      <a:lvl3pPr algn="l" rtl="0" eaLnBrk="0" fontAlgn="base" hangingPunct="0">
        <a:spcBef>
          <a:spcPct val="0"/>
        </a:spcBef>
        <a:spcAft>
          <a:spcPct val="0"/>
        </a:spcAft>
        <a:defRPr sz="2800" b="1">
          <a:solidFill>
            <a:schemeClr val="bg1"/>
          </a:solidFill>
          <a:latin typeface="Caecilia Roman" pitchFamily="18" charset="0"/>
          <a:cs typeface="Arial" charset="0"/>
        </a:defRPr>
      </a:lvl3pPr>
      <a:lvl4pPr algn="l" rtl="0" eaLnBrk="0" fontAlgn="base" hangingPunct="0">
        <a:spcBef>
          <a:spcPct val="0"/>
        </a:spcBef>
        <a:spcAft>
          <a:spcPct val="0"/>
        </a:spcAft>
        <a:defRPr sz="2800" b="1">
          <a:solidFill>
            <a:schemeClr val="bg1"/>
          </a:solidFill>
          <a:latin typeface="Caecilia Roman" pitchFamily="18" charset="0"/>
          <a:cs typeface="Arial" charset="0"/>
        </a:defRPr>
      </a:lvl4pPr>
      <a:lvl5pPr algn="l" rtl="0" eaLnBrk="0" fontAlgn="base" hangingPunct="0">
        <a:spcBef>
          <a:spcPct val="0"/>
        </a:spcBef>
        <a:spcAft>
          <a:spcPct val="0"/>
        </a:spcAft>
        <a:defRPr sz="2800" b="1">
          <a:solidFill>
            <a:schemeClr val="bg1"/>
          </a:solidFill>
          <a:latin typeface="Caecilia Roman" pitchFamily="18" charset="0"/>
          <a:cs typeface="Arial" charset="0"/>
        </a:defRPr>
      </a:lvl5pPr>
      <a:lvl6pPr marL="457200" algn="ctr" rtl="0" eaLnBrk="1" fontAlgn="base" hangingPunct="1">
        <a:spcBef>
          <a:spcPct val="0"/>
        </a:spcBef>
        <a:spcAft>
          <a:spcPct val="0"/>
        </a:spcAft>
        <a:defRPr sz="4400">
          <a:solidFill>
            <a:schemeClr val="bg2"/>
          </a:solidFill>
          <a:latin typeface="Helvetica" pitchFamily="34" charset="0"/>
          <a:cs typeface="Arial" charset="0"/>
        </a:defRPr>
      </a:lvl6pPr>
      <a:lvl7pPr marL="914400" algn="ctr" rtl="0" eaLnBrk="1" fontAlgn="base" hangingPunct="1">
        <a:spcBef>
          <a:spcPct val="0"/>
        </a:spcBef>
        <a:spcAft>
          <a:spcPct val="0"/>
        </a:spcAft>
        <a:defRPr sz="4400">
          <a:solidFill>
            <a:schemeClr val="bg2"/>
          </a:solidFill>
          <a:latin typeface="Helvetica" pitchFamily="34" charset="0"/>
          <a:cs typeface="Arial" charset="0"/>
        </a:defRPr>
      </a:lvl7pPr>
      <a:lvl8pPr marL="1371600" algn="ctr" rtl="0" eaLnBrk="1" fontAlgn="base" hangingPunct="1">
        <a:spcBef>
          <a:spcPct val="0"/>
        </a:spcBef>
        <a:spcAft>
          <a:spcPct val="0"/>
        </a:spcAft>
        <a:defRPr sz="4400">
          <a:solidFill>
            <a:schemeClr val="bg2"/>
          </a:solidFill>
          <a:latin typeface="Helvetica" pitchFamily="34" charset="0"/>
          <a:cs typeface="Arial" charset="0"/>
        </a:defRPr>
      </a:lvl8pPr>
      <a:lvl9pPr marL="1828800" algn="ctr" rtl="0" eaLnBrk="1" fontAlgn="base" hangingPunct="1">
        <a:spcBef>
          <a:spcPct val="0"/>
        </a:spcBef>
        <a:spcAft>
          <a:spcPct val="0"/>
        </a:spcAft>
        <a:defRPr sz="4400">
          <a:solidFill>
            <a:schemeClr val="bg2"/>
          </a:solidFill>
          <a:latin typeface="Helvetica" pitchFamily="34" charset="0"/>
          <a:cs typeface="Arial" charset="0"/>
        </a:defRPr>
      </a:lvl9pPr>
    </p:titleStyle>
    <p:bodyStyle>
      <a:lvl1pPr marL="342900" indent="-342900" algn="l" rtl="0" eaLnBrk="0" fontAlgn="base" hangingPunct="0">
        <a:spcBef>
          <a:spcPct val="20000"/>
        </a:spcBef>
        <a:spcAft>
          <a:spcPct val="0"/>
        </a:spcAft>
        <a:buChar char="•"/>
        <a:defRPr sz="3200">
          <a:solidFill>
            <a:srgbClr val="004B78"/>
          </a:solidFill>
          <a:latin typeface="Caecilia Roman" pitchFamily="18" charset="0"/>
          <a:ea typeface="+mn-ea"/>
          <a:cs typeface="+mn-cs"/>
        </a:defRPr>
      </a:lvl1pPr>
      <a:lvl2pPr marL="742950" indent="-285750" algn="l" rtl="0" eaLnBrk="0" fontAlgn="base" hangingPunct="0">
        <a:spcBef>
          <a:spcPct val="20000"/>
        </a:spcBef>
        <a:spcAft>
          <a:spcPct val="0"/>
        </a:spcAft>
        <a:buChar char="–"/>
        <a:defRPr sz="2800">
          <a:solidFill>
            <a:srgbClr val="004B78"/>
          </a:solidFill>
          <a:latin typeface="Caecilia Roman" pitchFamily="18" charset="0"/>
          <a:cs typeface="+mn-cs"/>
        </a:defRPr>
      </a:lvl2pPr>
      <a:lvl3pPr marL="1143000" indent="-228600" algn="l" rtl="0" eaLnBrk="0" fontAlgn="base" hangingPunct="0">
        <a:spcBef>
          <a:spcPct val="20000"/>
        </a:spcBef>
        <a:spcAft>
          <a:spcPct val="0"/>
        </a:spcAft>
        <a:buChar char="•"/>
        <a:defRPr sz="2400">
          <a:solidFill>
            <a:srgbClr val="004B78"/>
          </a:solidFill>
          <a:latin typeface="Caecilia Roman" pitchFamily="18" charset="0"/>
          <a:cs typeface="+mn-cs"/>
        </a:defRPr>
      </a:lvl3pPr>
      <a:lvl4pPr marL="1600200" indent="-228600" algn="l" rtl="0" eaLnBrk="0" fontAlgn="base" hangingPunct="0">
        <a:spcBef>
          <a:spcPct val="20000"/>
        </a:spcBef>
        <a:spcAft>
          <a:spcPct val="0"/>
        </a:spcAft>
        <a:buChar char="–"/>
        <a:defRPr sz="2000">
          <a:solidFill>
            <a:srgbClr val="004B78"/>
          </a:solidFill>
          <a:latin typeface="Caecilia Roman" pitchFamily="18" charset="0"/>
          <a:cs typeface="+mn-cs"/>
        </a:defRPr>
      </a:lvl4pPr>
      <a:lvl5pPr marL="2057400" indent="-228600" algn="l" rtl="0" eaLnBrk="0" fontAlgn="base" hangingPunct="0">
        <a:spcBef>
          <a:spcPct val="20000"/>
        </a:spcBef>
        <a:spcAft>
          <a:spcPct val="0"/>
        </a:spcAft>
        <a:buChar char="»"/>
        <a:defRPr sz="2000">
          <a:solidFill>
            <a:srgbClr val="004B78"/>
          </a:solidFill>
          <a:latin typeface="Caecilia Roman" pitchFamily="18" charset="0"/>
          <a:cs typeface="+mn-cs"/>
        </a:defRPr>
      </a:lvl5pPr>
      <a:lvl6pPr marL="2514600" indent="-228600" algn="l" rtl="0" eaLnBrk="1" fontAlgn="base" hangingPunct="1">
        <a:spcBef>
          <a:spcPct val="20000"/>
        </a:spcBef>
        <a:spcAft>
          <a:spcPct val="0"/>
        </a:spcAft>
        <a:buChar char="»"/>
        <a:defRPr sz="2000">
          <a:solidFill>
            <a:srgbClr val="0073CF"/>
          </a:solidFill>
          <a:latin typeface="+mn-lt"/>
          <a:cs typeface="+mn-cs"/>
        </a:defRPr>
      </a:lvl6pPr>
      <a:lvl7pPr marL="2971800" indent="-228600" algn="l" rtl="0" eaLnBrk="1" fontAlgn="base" hangingPunct="1">
        <a:spcBef>
          <a:spcPct val="20000"/>
        </a:spcBef>
        <a:spcAft>
          <a:spcPct val="0"/>
        </a:spcAft>
        <a:buChar char="»"/>
        <a:defRPr sz="2000">
          <a:solidFill>
            <a:srgbClr val="0073CF"/>
          </a:solidFill>
          <a:latin typeface="+mn-lt"/>
          <a:cs typeface="+mn-cs"/>
        </a:defRPr>
      </a:lvl7pPr>
      <a:lvl8pPr marL="3429000" indent="-228600" algn="l" rtl="0" eaLnBrk="1" fontAlgn="base" hangingPunct="1">
        <a:spcBef>
          <a:spcPct val="20000"/>
        </a:spcBef>
        <a:spcAft>
          <a:spcPct val="0"/>
        </a:spcAft>
        <a:buChar char="»"/>
        <a:defRPr sz="2000">
          <a:solidFill>
            <a:srgbClr val="0073CF"/>
          </a:solidFill>
          <a:latin typeface="+mn-lt"/>
          <a:cs typeface="+mn-cs"/>
        </a:defRPr>
      </a:lvl8pPr>
      <a:lvl9pPr marL="3886200" indent="-228600" algn="l" rtl="0" eaLnBrk="1" fontAlgn="base" hangingPunct="1">
        <a:spcBef>
          <a:spcPct val="20000"/>
        </a:spcBef>
        <a:spcAft>
          <a:spcPct val="0"/>
        </a:spcAft>
        <a:buChar char="»"/>
        <a:defRPr sz="2000">
          <a:solidFill>
            <a:srgbClr val="0073CF"/>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www.oecdbetterlifeindex.org/"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1.jpeg"/><Relationship Id="rId4" Type="http://schemas.openxmlformats.org/officeDocument/2006/relationships/oleObject" Target="../embeddings/oleObject2.bin"/></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oecd.org/progress" TargetMode="External"/><Relationship Id="rId2" Type="http://schemas.openxmlformats.org/officeDocument/2006/relationships/hyperlink" Target="mailto:Romina.boarini@oecd.org" TargetMode="External"/><Relationship Id="rId1" Type="http://schemas.openxmlformats.org/officeDocument/2006/relationships/slideLayout" Target="../slideLayouts/slideLayout2.xml"/><Relationship Id="rId4" Type="http://schemas.openxmlformats.org/officeDocument/2006/relationships/hyperlink" Target="http://www.betterlifeindex.or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0" y="1340768"/>
            <a:ext cx="8964612" cy="1677987"/>
          </a:xfrm>
        </p:spPr>
        <p:txBody>
          <a:bodyPr/>
          <a:lstStyle/>
          <a:p>
            <a:pPr algn="ctr">
              <a:lnSpc>
                <a:spcPct val="150000"/>
              </a:lnSpc>
            </a:pPr>
            <a:r>
              <a:rPr lang="en-GB" sz="4000" dirty="0" smtClean="0">
                <a:solidFill>
                  <a:schemeClr val="tx1"/>
                </a:solidFill>
              </a:rPr>
              <a:t/>
            </a:r>
            <a:br>
              <a:rPr lang="en-GB" sz="4000" dirty="0" smtClean="0">
                <a:solidFill>
                  <a:schemeClr val="tx1"/>
                </a:solidFill>
              </a:rPr>
            </a:br>
            <a:r>
              <a:rPr lang="en-GB" sz="3200" dirty="0" smtClean="0">
                <a:solidFill>
                  <a:schemeClr val="bg2">
                    <a:lumMod val="75000"/>
                  </a:schemeClr>
                </a:solidFill>
              </a:rPr>
              <a:t>The OECD Better Life Initiative</a:t>
            </a:r>
          </a:p>
        </p:txBody>
      </p:sp>
      <p:sp>
        <p:nvSpPr>
          <p:cNvPr id="3075" name="Subtitle 7"/>
          <p:cNvSpPr>
            <a:spLocks noGrp="1"/>
          </p:cNvSpPr>
          <p:nvPr>
            <p:ph type="subTitle" idx="1"/>
          </p:nvPr>
        </p:nvSpPr>
        <p:spPr>
          <a:xfrm>
            <a:off x="0" y="2852936"/>
            <a:ext cx="9467850" cy="1835150"/>
          </a:xfrm>
        </p:spPr>
        <p:txBody>
          <a:bodyPr/>
          <a:lstStyle/>
          <a:p>
            <a:pPr eaLnBrk="1" hangingPunct="1"/>
            <a:r>
              <a:rPr lang="en-US" b="1" dirty="0" smtClean="0"/>
              <a:t>	</a:t>
            </a:r>
          </a:p>
          <a:p>
            <a:pPr eaLnBrk="1" hangingPunct="1"/>
            <a:r>
              <a:rPr lang="en-US" b="1" dirty="0" smtClean="0"/>
              <a:t>	</a:t>
            </a:r>
            <a:r>
              <a:rPr lang="en-US" b="1" dirty="0" smtClean="0">
                <a:solidFill>
                  <a:schemeClr val="bg2">
                    <a:lumMod val="75000"/>
                  </a:schemeClr>
                </a:solidFill>
              </a:rPr>
              <a:t>Romina Boarini, </a:t>
            </a:r>
          </a:p>
          <a:p>
            <a:pPr eaLnBrk="1" hangingPunct="1"/>
            <a:r>
              <a:rPr lang="en-US" b="1" dirty="0" smtClean="0">
                <a:solidFill>
                  <a:schemeClr val="bg2">
                    <a:lumMod val="75000"/>
                  </a:schemeClr>
                </a:solidFill>
              </a:rPr>
              <a:t>	Head of Monitoring Well-Being and Progress</a:t>
            </a:r>
          </a:p>
          <a:p>
            <a:pPr eaLnBrk="1" hangingPunct="1"/>
            <a:r>
              <a:rPr lang="en-GB" b="1" dirty="0" smtClean="0">
                <a:solidFill>
                  <a:schemeClr val="bg2">
                    <a:lumMod val="75000"/>
                  </a:schemeClr>
                </a:solidFill>
              </a:rPr>
              <a:t>	OECD Statistics Directorate</a:t>
            </a:r>
            <a:endParaRPr lang="en-US" b="1" dirty="0" smtClean="0">
              <a:solidFill>
                <a:schemeClr val="bg2">
                  <a:lumMod val="75000"/>
                </a:schemeClr>
              </a:solidFill>
            </a:endParaRPr>
          </a:p>
          <a:p>
            <a:pPr eaLnBrk="1" hangingPunct="1"/>
            <a:endParaRPr lang="en-GB" b="1" dirty="0" smtClean="0"/>
          </a:p>
          <a:p>
            <a:pPr eaLnBrk="1" hangingPunct="1"/>
            <a:r>
              <a:rPr lang="en-US" b="1" dirty="0" smtClean="0"/>
              <a:t>	London School of Economics</a:t>
            </a:r>
          </a:p>
          <a:p>
            <a:pPr eaLnBrk="1" hangingPunct="1"/>
            <a:r>
              <a:rPr lang="en-GB" b="1" dirty="0" smtClean="0"/>
              <a:t>	20 June 2013</a:t>
            </a:r>
            <a:endParaRPr lang="en-US" b="1" dirty="0" smtClean="0"/>
          </a:p>
        </p:txBody>
      </p:sp>
      <p:sp>
        <p:nvSpPr>
          <p:cNvPr id="1025" name="Rectangle 1"/>
          <p:cNvSpPr>
            <a:spLocks noChangeArrowheads="1"/>
          </p:cNvSpPr>
          <p:nvPr/>
        </p:nvSpPr>
        <p:spPr bwMode="auto">
          <a:xfrm>
            <a:off x="0" y="3067050"/>
            <a:ext cx="9144000" cy="1016000"/>
          </a:xfrm>
          <a:prstGeom prst="rect">
            <a:avLst/>
          </a:prstGeom>
          <a:noFill/>
          <a:ln w="9525">
            <a:noFill/>
            <a:miter lim="800000"/>
            <a:headEnd/>
            <a:tailEnd/>
          </a:ln>
          <a:effectLst/>
        </p:spPr>
        <p:txBody>
          <a:bodyPr anchor="ctr">
            <a:spAutoFit/>
          </a:bodyPr>
          <a:lstStyle/>
          <a:p>
            <a:pPr>
              <a:defRPr/>
            </a:pPr>
            <a:endParaRPr lang="en-US" sz="2000" b="1" dirty="0">
              <a:solidFill>
                <a:schemeClr val="accent1">
                  <a:lumMod val="75000"/>
                </a:schemeClr>
              </a:solidFill>
              <a:latin typeface="Helvetica" pitchFamily="34" charset="0"/>
              <a:ea typeface="SimSun" pitchFamily="2" charset="-122"/>
              <a:cs typeface="Times New Roman" pitchFamily="18" charset="0"/>
            </a:endParaRPr>
          </a:p>
          <a:p>
            <a:pPr>
              <a:defRPr/>
            </a:pPr>
            <a:endParaRPr lang="en-GB" sz="2000" b="1" dirty="0">
              <a:solidFill>
                <a:schemeClr val="accent1">
                  <a:lumMod val="75000"/>
                </a:schemeClr>
              </a:solidFill>
              <a:latin typeface="Helvetica" pitchFamily="34" charset="0"/>
              <a:ea typeface="SimSun" pitchFamily="2" charset="-122"/>
              <a:cs typeface="Times New Roman" pitchFamily="18" charset="0"/>
            </a:endParaRPr>
          </a:p>
          <a:p>
            <a:pPr>
              <a:buFont typeface="Wingdings" pitchFamily="2" charset="2"/>
              <a:buChar char="Ø"/>
              <a:defRPr/>
            </a:pPr>
            <a:endParaRPr lang="en-GB" sz="2000" b="1" dirty="0">
              <a:solidFill>
                <a:schemeClr val="accent1">
                  <a:lumMod val="75000"/>
                </a:schemeClr>
              </a:solidFill>
              <a:latin typeface="Helvetica"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picto.jpg"/>
          <p:cNvPicPr>
            <a:picLocks noChangeAspect="1"/>
          </p:cNvPicPr>
          <p:nvPr/>
        </p:nvPicPr>
        <p:blipFill>
          <a:blip r:embed="rId3" cstate="print"/>
          <a:srcRect/>
          <a:stretch>
            <a:fillRect/>
          </a:stretch>
        </p:blipFill>
        <p:spPr bwMode="auto">
          <a:xfrm>
            <a:off x="2916238" y="2349500"/>
            <a:ext cx="3032125" cy="2447925"/>
          </a:xfrm>
          <a:prstGeom prst="rect">
            <a:avLst/>
          </a:prstGeom>
          <a:noFill/>
          <a:ln w="9525">
            <a:noFill/>
            <a:miter lim="800000"/>
            <a:headEnd/>
            <a:tailEnd/>
          </a:ln>
        </p:spPr>
      </p:pic>
      <p:sp>
        <p:nvSpPr>
          <p:cNvPr id="6" name="Title 3"/>
          <p:cNvSpPr txBox="1">
            <a:spLocks/>
          </p:cNvSpPr>
          <p:nvPr/>
        </p:nvSpPr>
        <p:spPr>
          <a:xfrm>
            <a:off x="468313" y="-1588"/>
            <a:ext cx="8218487" cy="647701"/>
          </a:xfrm>
          <a:prstGeom prst="rect">
            <a:avLst/>
          </a:prstGeom>
        </p:spPr>
        <p:txBody>
          <a:bodyPr/>
          <a:lstStyle/>
          <a:p>
            <a:pPr algn="ctr" fontAlgn="auto" hangingPunct="0">
              <a:spcBef>
                <a:spcPts val="0"/>
              </a:spcBef>
              <a:spcAft>
                <a:spcPts val="0"/>
              </a:spcAft>
              <a:defRPr/>
            </a:pPr>
            <a:r>
              <a:rPr lang="en-GB" sz="2800" dirty="0">
                <a:solidFill>
                  <a:schemeClr val="bg1"/>
                </a:solidFill>
                <a:latin typeface="Caecilia Roman" pitchFamily="18" charset="0"/>
                <a:ea typeface="+mj-ea"/>
                <a:cs typeface="+mj-cs"/>
              </a:rPr>
              <a:t>Which dimensions?</a:t>
            </a:r>
            <a:endParaRPr lang="en-US" sz="2800" dirty="0">
              <a:solidFill>
                <a:schemeClr val="bg1"/>
              </a:solidFill>
              <a:latin typeface="Caecilia Roman" pitchFamily="18" charset="0"/>
              <a:ea typeface="+mj-ea"/>
              <a:cs typeface="+mj-cs"/>
            </a:endParaRPr>
          </a:p>
        </p:txBody>
      </p:sp>
      <p:sp>
        <p:nvSpPr>
          <p:cNvPr id="8" name="TextBox 7"/>
          <p:cNvSpPr txBox="1"/>
          <p:nvPr/>
        </p:nvSpPr>
        <p:spPr>
          <a:xfrm>
            <a:off x="2483768" y="1556792"/>
            <a:ext cx="2808287" cy="461962"/>
          </a:xfrm>
          <a:prstGeom prst="rect">
            <a:avLst/>
          </a:prstGeom>
          <a:noFill/>
        </p:spPr>
        <p:txBody>
          <a:bodyPr>
            <a:spAutoFit/>
          </a:bodyPr>
          <a:lstStyle/>
          <a:p>
            <a:pPr fontAlgn="auto">
              <a:spcBef>
                <a:spcPts val="0"/>
              </a:spcBef>
              <a:spcAft>
                <a:spcPts val="0"/>
              </a:spcAft>
              <a:defRPr/>
            </a:pPr>
            <a:r>
              <a:rPr lang="fr-CA" sz="2400" dirty="0" err="1">
                <a:solidFill>
                  <a:schemeClr val="tx1">
                    <a:lumMod val="50000"/>
                    <a:lumOff val="50000"/>
                  </a:schemeClr>
                </a:solidFill>
                <a:latin typeface="Helvetica" pitchFamily="34" charset="0"/>
                <a:cs typeface="Helvetica" pitchFamily="34" charset="0"/>
              </a:rPr>
              <a:t>Work</a:t>
            </a:r>
            <a:r>
              <a:rPr lang="fr-CA" sz="2400" dirty="0">
                <a:solidFill>
                  <a:schemeClr val="tx1">
                    <a:lumMod val="50000"/>
                    <a:lumOff val="50000"/>
                  </a:schemeClr>
                </a:solidFill>
                <a:latin typeface="Helvetica" pitchFamily="34" charset="0"/>
                <a:cs typeface="Helvetica" pitchFamily="34" charset="0"/>
              </a:rPr>
              <a:t>-Life Balance</a:t>
            </a:r>
            <a:endParaRPr lang="en-GB" sz="2400" dirty="0">
              <a:solidFill>
                <a:schemeClr val="tx1">
                  <a:lumMod val="50000"/>
                  <a:lumOff val="50000"/>
                </a:schemeClr>
              </a:solidFill>
              <a:latin typeface="Helvetica" pitchFamily="34" charset="0"/>
              <a:cs typeface="Helvetica" pitchFamily="34" charset="0"/>
            </a:endParaRPr>
          </a:p>
        </p:txBody>
      </p:sp>
      <p:sp>
        <p:nvSpPr>
          <p:cNvPr id="11269" name="Rectangle 8"/>
          <p:cNvSpPr>
            <a:spLocks noChangeArrowheads="1"/>
          </p:cNvSpPr>
          <p:nvPr/>
        </p:nvSpPr>
        <p:spPr bwMode="auto">
          <a:xfrm>
            <a:off x="6444208" y="3789040"/>
            <a:ext cx="1316038" cy="461963"/>
          </a:xfrm>
          <a:prstGeom prst="rect">
            <a:avLst/>
          </a:prstGeom>
          <a:noFill/>
          <a:ln w="9525">
            <a:noFill/>
            <a:miter lim="800000"/>
            <a:headEnd/>
            <a:tailEnd/>
          </a:ln>
        </p:spPr>
        <p:txBody>
          <a:bodyPr wrap="none">
            <a:spAutoFit/>
          </a:bodyPr>
          <a:lstStyle/>
          <a:p>
            <a:r>
              <a:rPr lang="fr-CA" sz="2400" dirty="0" err="1">
                <a:solidFill>
                  <a:srgbClr val="7F7F7F"/>
                </a:solidFill>
                <a:latin typeface="Helvetica" pitchFamily="34" charset="0"/>
              </a:rPr>
              <a:t>Housing</a:t>
            </a:r>
            <a:endParaRPr lang="fr-CA" sz="2400" dirty="0">
              <a:solidFill>
                <a:srgbClr val="7F7F7F"/>
              </a:solidFill>
              <a:latin typeface="Helvetica" pitchFamily="34" charset="0"/>
            </a:endParaRPr>
          </a:p>
        </p:txBody>
      </p:sp>
      <p:sp>
        <p:nvSpPr>
          <p:cNvPr id="11270" name="Rectangle 9"/>
          <p:cNvSpPr>
            <a:spLocks noChangeArrowheads="1"/>
          </p:cNvSpPr>
          <p:nvPr/>
        </p:nvSpPr>
        <p:spPr bwMode="auto">
          <a:xfrm>
            <a:off x="5868144" y="2420888"/>
            <a:ext cx="2832057" cy="461665"/>
          </a:xfrm>
          <a:prstGeom prst="rect">
            <a:avLst/>
          </a:prstGeom>
          <a:noFill/>
          <a:ln w="9525">
            <a:noFill/>
            <a:miter lim="800000"/>
            <a:headEnd/>
            <a:tailEnd/>
          </a:ln>
        </p:spPr>
        <p:txBody>
          <a:bodyPr wrap="none">
            <a:spAutoFit/>
          </a:bodyPr>
          <a:lstStyle/>
          <a:p>
            <a:r>
              <a:rPr lang="fr-CA" sz="2400" dirty="0" err="1" smtClean="0">
                <a:solidFill>
                  <a:srgbClr val="7F7F7F"/>
                </a:solidFill>
                <a:latin typeface="Helvetica" pitchFamily="34" charset="0"/>
              </a:rPr>
              <a:t>Income</a:t>
            </a:r>
            <a:r>
              <a:rPr lang="fr-CA" sz="2400" dirty="0" smtClean="0">
                <a:solidFill>
                  <a:srgbClr val="7F7F7F"/>
                </a:solidFill>
                <a:latin typeface="Helvetica" pitchFamily="34" charset="0"/>
              </a:rPr>
              <a:t> and </a:t>
            </a:r>
            <a:r>
              <a:rPr lang="fr-CA" sz="2400" dirty="0" err="1" smtClean="0">
                <a:solidFill>
                  <a:srgbClr val="7F7F7F"/>
                </a:solidFill>
                <a:latin typeface="Helvetica" pitchFamily="34" charset="0"/>
              </a:rPr>
              <a:t>Wealth</a:t>
            </a:r>
            <a:endParaRPr lang="fr-CA" sz="2400" dirty="0">
              <a:solidFill>
                <a:srgbClr val="7F7F7F"/>
              </a:solidFill>
              <a:latin typeface="Helvetica" pitchFamily="34" charset="0"/>
            </a:endParaRPr>
          </a:p>
        </p:txBody>
      </p:sp>
      <p:sp>
        <p:nvSpPr>
          <p:cNvPr id="11271" name="Rectangle 10"/>
          <p:cNvSpPr>
            <a:spLocks noChangeArrowheads="1"/>
          </p:cNvSpPr>
          <p:nvPr/>
        </p:nvSpPr>
        <p:spPr bwMode="auto">
          <a:xfrm>
            <a:off x="6156176" y="3068960"/>
            <a:ext cx="835025" cy="461963"/>
          </a:xfrm>
          <a:prstGeom prst="rect">
            <a:avLst/>
          </a:prstGeom>
          <a:noFill/>
          <a:ln w="9525">
            <a:noFill/>
            <a:miter lim="800000"/>
            <a:headEnd/>
            <a:tailEnd/>
          </a:ln>
        </p:spPr>
        <p:txBody>
          <a:bodyPr>
            <a:spAutoFit/>
          </a:bodyPr>
          <a:lstStyle/>
          <a:p>
            <a:r>
              <a:rPr lang="fr-CA" sz="2400" dirty="0">
                <a:solidFill>
                  <a:srgbClr val="7F7F7F"/>
                </a:solidFill>
                <a:latin typeface="Helvetica" pitchFamily="34" charset="0"/>
              </a:rPr>
              <a:t>Jobs</a:t>
            </a:r>
          </a:p>
        </p:txBody>
      </p:sp>
      <p:sp>
        <p:nvSpPr>
          <p:cNvPr id="11272" name="Rectangle 11"/>
          <p:cNvSpPr>
            <a:spLocks noChangeArrowheads="1"/>
          </p:cNvSpPr>
          <p:nvPr/>
        </p:nvSpPr>
        <p:spPr bwMode="auto">
          <a:xfrm>
            <a:off x="899592" y="1772816"/>
            <a:ext cx="1944216" cy="830997"/>
          </a:xfrm>
          <a:prstGeom prst="rect">
            <a:avLst/>
          </a:prstGeom>
          <a:noFill/>
          <a:ln w="9525">
            <a:noFill/>
            <a:miter lim="800000"/>
            <a:headEnd/>
            <a:tailEnd/>
          </a:ln>
        </p:spPr>
        <p:txBody>
          <a:bodyPr wrap="square">
            <a:spAutoFit/>
          </a:bodyPr>
          <a:lstStyle/>
          <a:p>
            <a:r>
              <a:rPr lang="fr-CA" sz="2400" dirty="0" smtClean="0">
                <a:solidFill>
                  <a:srgbClr val="7F7F7F"/>
                </a:solidFill>
                <a:latin typeface="Helvetica" pitchFamily="34" charset="0"/>
              </a:rPr>
              <a:t>Social Connections</a:t>
            </a:r>
            <a:endParaRPr lang="fr-CA" sz="2400" dirty="0">
              <a:solidFill>
                <a:srgbClr val="7F7F7F"/>
              </a:solidFill>
              <a:latin typeface="Helvetica" pitchFamily="34" charset="0"/>
            </a:endParaRPr>
          </a:p>
        </p:txBody>
      </p:sp>
      <p:sp>
        <p:nvSpPr>
          <p:cNvPr id="11273" name="Rectangle 12"/>
          <p:cNvSpPr>
            <a:spLocks noChangeArrowheads="1"/>
          </p:cNvSpPr>
          <p:nvPr/>
        </p:nvSpPr>
        <p:spPr bwMode="auto">
          <a:xfrm>
            <a:off x="683568" y="3501008"/>
            <a:ext cx="1914525" cy="461963"/>
          </a:xfrm>
          <a:prstGeom prst="rect">
            <a:avLst/>
          </a:prstGeom>
          <a:noFill/>
          <a:ln w="9525">
            <a:noFill/>
            <a:miter lim="800000"/>
            <a:headEnd/>
            <a:tailEnd/>
          </a:ln>
        </p:spPr>
        <p:txBody>
          <a:bodyPr wrap="none">
            <a:spAutoFit/>
          </a:bodyPr>
          <a:lstStyle/>
          <a:p>
            <a:r>
              <a:rPr lang="fr-CA" sz="2400" dirty="0" err="1">
                <a:solidFill>
                  <a:srgbClr val="7F7F7F"/>
                </a:solidFill>
                <a:latin typeface="Helvetica" pitchFamily="34" charset="0"/>
              </a:rPr>
              <a:t>Environment</a:t>
            </a:r>
            <a:endParaRPr lang="fr-CA" sz="2400" dirty="0">
              <a:solidFill>
                <a:srgbClr val="7F7F7F"/>
              </a:solidFill>
              <a:latin typeface="Helvetica" pitchFamily="34" charset="0"/>
            </a:endParaRPr>
          </a:p>
        </p:txBody>
      </p:sp>
      <p:sp>
        <p:nvSpPr>
          <p:cNvPr id="11274" name="Rectangle 13"/>
          <p:cNvSpPr>
            <a:spLocks noChangeArrowheads="1"/>
          </p:cNvSpPr>
          <p:nvPr/>
        </p:nvSpPr>
        <p:spPr bwMode="auto">
          <a:xfrm>
            <a:off x="251520" y="2708920"/>
            <a:ext cx="2935287" cy="460375"/>
          </a:xfrm>
          <a:prstGeom prst="rect">
            <a:avLst/>
          </a:prstGeom>
          <a:noFill/>
          <a:ln w="9525">
            <a:noFill/>
            <a:miter lim="800000"/>
            <a:headEnd/>
            <a:tailEnd/>
          </a:ln>
        </p:spPr>
        <p:txBody>
          <a:bodyPr>
            <a:spAutoFit/>
          </a:bodyPr>
          <a:lstStyle/>
          <a:p>
            <a:r>
              <a:rPr lang="fr-CA" sz="2400" dirty="0">
                <a:solidFill>
                  <a:srgbClr val="7F7F7F"/>
                </a:solidFill>
                <a:latin typeface="Helvetica" pitchFamily="34" charset="0"/>
              </a:rPr>
              <a:t>Civic Engagement</a:t>
            </a:r>
          </a:p>
        </p:txBody>
      </p:sp>
      <p:sp>
        <p:nvSpPr>
          <p:cNvPr id="11275" name="Rectangle 14"/>
          <p:cNvSpPr>
            <a:spLocks noChangeArrowheads="1"/>
          </p:cNvSpPr>
          <p:nvPr/>
        </p:nvSpPr>
        <p:spPr bwMode="auto">
          <a:xfrm>
            <a:off x="5724128" y="4221088"/>
            <a:ext cx="1074737" cy="461963"/>
          </a:xfrm>
          <a:prstGeom prst="rect">
            <a:avLst/>
          </a:prstGeom>
          <a:noFill/>
          <a:ln w="9525">
            <a:noFill/>
            <a:miter lim="800000"/>
            <a:headEnd/>
            <a:tailEnd/>
          </a:ln>
        </p:spPr>
        <p:txBody>
          <a:bodyPr wrap="none">
            <a:spAutoFit/>
          </a:bodyPr>
          <a:lstStyle/>
          <a:p>
            <a:r>
              <a:rPr lang="fr-CA" sz="2400" dirty="0">
                <a:solidFill>
                  <a:srgbClr val="7F7F7F"/>
                </a:solidFill>
                <a:latin typeface="Helvetica" pitchFamily="34" charset="0"/>
              </a:rPr>
              <a:t>Health</a:t>
            </a:r>
          </a:p>
        </p:txBody>
      </p:sp>
      <p:sp>
        <p:nvSpPr>
          <p:cNvPr id="11276" name="Rectangle 15"/>
          <p:cNvSpPr>
            <a:spLocks noChangeArrowheads="1"/>
          </p:cNvSpPr>
          <p:nvPr/>
        </p:nvSpPr>
        <p:spPr bwMode="auto">
          <a:xfrm>
            <a:off x="3563888" y="4725144"/>
            <a:ext cx="2519362" cy="460375"/>
          </a:xfrm>
          <a:prstGeom prst="rect">
            <a:avLst/>
          </a:prstGeom>
          <a:noFill/>
          <a:ln w="9525">
            <a:noFill/>
            <a:miter lim="800000"/>
            <a:headEnd/>
            <a:tailEnd/>
          </a:ln>
        </p:spPr>
        <p:txBody>
          <a:bodyPr>
            <a:spAutoFit/>
          </a:bodyPr>
          <a:lstStyle/>
          <a:p>
            <a:r>
              <a:rPr lang="fr-CA" sz="2400" dirty="0">
                <a:solidFill>
                  <a:srgbClr val="7F7F7F"/>
                </a:solidFill>
                <a:latin typeface="Helvetica" pitchFamily="34" charset="0"/>
              </a:rPr>
              <a:t>Life Satisfaction</a:t>
            </a:r>
          </a:p>
        </p:txBody>
      </p:sp>
      <p:sp>
        <p:nvSpPr>
          <p:cNvPr id="11277" name="Rectangle 16"/>
          <p:cNvSpPr>
            <a:spLocks noChangeArrowheads="1"/>
          </p:cNvSpPr>
          <p:nvPr/>
        </p:nvSpPr>
        <p:spPr bwMode="auto">
          <a:xfrm>
            <a:off x="5148064" y="1412776"/>
            <a:ext cx="2448272" cy="830997"/>
          </a:xfrm>
          <a:prstGeom prst="rect">
            <a:avLst/>
          </a:prstGeom>
          <a:noFill/>
          <a:ln w="9525">
            <a:noFill/>
            <a:miter lim="800000"/>
            <a:headEnd/>
            <a:tailEnd/>
          </a:ln>
        </p:spPr>
        <p:txBody>
          <a:bodyPr wrap="square">
            <a:spAutoFit/>
          </a:bodyPr>
          <a:lstStyle/>
          <a:p>
            <a:r>
              <a:rPr lang="fr-CA" sz="2400" dirty="0" err="1" smtClean="0">
                <a:solidFill>
                  <a:srgbClr val="7F7F7F"/>
                </a:solidFill>
                <a:latin typeface="Helvetica" pitchFamily="34" charset="0"/>
              </a:rPr>
              <a:t>Personal</a:t>
            </a:r>
            <a:r>
              <a:rPr lang="fr-CA" sz="2400" dirty="0" smtClean="0">
                <a:solidFill>
                  <a:srgbClr val="7F7F7F"/>
                </a:solidFill>
                <a:latin typeface="Helvetica" pitchFamily="34" charset="0"/>
              </a:rPr>
              <a:t> Security</a:t>
            </a:r>
            <a:endParaRPr lang="fr-CA" sz="2400" dirty="0">
              <a:solidFill>
                <a:srgbClr val="7F7F7F"/>
              </a:solidFill>
              <a:latin typeface="Helvetica" pitchFamily="34" charset="0"/>
            </a:endParaRPr>
          </a:p>
        </p:txBody>
      </p:sp>
      <p:sp>
        <p:nvSpPr>
          <p:cNvPr id="14" name="Rectangle 12"/>
          <p:cNvSpPr>
            <a:spLocks noChangeArrowheads="1"/>
          </p:cNvSpPr>
          <p:nvPr/>
        </p:nvSpPr>
        <p:spPr bwMode="auto">
          <a:xfrm>
            <a:off x="1619672" y="4293096"/>
            <a:ext cx="1555234" cy="461665"/>
          </a:xfrm>
          <a:prstGeom prst="rect">
            <a:avLst/>
          </a:prstGeom>
          <a:noFill/>
          <a:ln w="9525">
            <a:noFill/>
            <a:miter lim="800000"/>
            <a:headEnd/>
            <a:tailEnd/>
          </a:ln>
        </p:spPr>
        <p:txBody>
          <a:bodyPr wrap="none">
            <a:spAutoFit/>
          </a:bodyPr>
          <a:lstStyle/>
          <a:p>
            <a:r>
              <a:rPr lang="fr-CA" sz="2400" dirty="0" err="1" smtClean="0">
                <a:solidFill>
                  <a:srgbClr val="7F7F7F"/>
                </a:solidFill>
                <a:latin typeface="Helvetica" pitchFamily="34" charset="0"/>
              </a:rPr>
              <a:t>Education</a:t>
            </a:r>
            <a:endParaRPr lang="fr-CA" sz="2400" dirty="0">
              <a:solidFill>
                <a:srgbClr val="7F7F7F"/>
              </a:solidFill>
              <a:latin typeface="Helvetic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7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26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27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27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27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27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27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12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269" grpId="0"/>
      <p:bldP spid="11270" grpId="0"/>
      <p:bldP spid="11271" grpId="0"/>
      <p:bldP spid="11272" grpId="0"/>
      <p:bldP spid="11273" grpId="0"/>
      <p:bldP spid="11274" grpId="0"/>
      <p:bldP spid="11275" grpId="0"/>
      <p:bldP spid="11276" grpId="0"/>
      <p:bldP spid="11277"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50825" y="981075"/>
            <a:ext cx="8496300" cy="5256213"/>
          </a:xfrm>
          <a:prstGeom prst="rect">
            <a:avLst/>
          </a:prstGeom>
        </p:spPr>
        <p:txBody>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lang="en-GB" sz="2800" kern="0" dirty="0" smtClean="0">
                <a:solidFill>
                  <a:srgbClr val="7F7F7F"/>
                </a:solidFill>
                <a:latin typeface="Caecilia Roman" pitchFamily="18" charset="0"/>
                <a:cs typeface="+mn-cs"/>
              </a:rPr>
              <a:t> </a:t>
            </a:r>
            <a:r>
              <a:rPr lang="en-GB" sz="2800" kern="0" dirty="0" smtClean="0">
                <a:solidFill>
                  <a:srgbClr val="7F7F7F"/>
                </a:solidFill>
                <a:latin typeface="Caecilia Roman" pitchFamily="18" charset="0"/>
                <a:cs typeface="+mn-cs"/>
              </a:rPr>
              <a:t>Largely those of the SSF Commission Report</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GB" sz="2800" b="0" i="0" u="none" strike="noStrike" kern="0" cap="none" spc="0" normalizeH="0" baseline="0" noProof="0" dirty="0" smtClean="0">
              <a:ln>
                <a:noFill/>
              </a:ln>
              <a:solidFill>
                <a:srgbClr val="7F7F7F"/>
              </a:solidFill>
              <a:effectLst/>
              <a:uLnTx/>
              <a:uFillTx/>
              <a:latin typeface="Caecilia Roman" pitchFamily="18"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GB" sz="1200" b="0" i="0" u="none" strike="noStrike" kern="0" cap="none" spc="0" normalizeH="0" baseline="0" noProof="0" dirty="0" smtClean="0">
              <a:ln>
                <a:noFill/>
              </a:ln>
              <a:solidFill>
                <a:srgbClr val="7F7F7F"/>
              </a:solidFill>
              <a:effectLst/>
              <a:uLnTx/>
              <a:uFillTx/>
              <a:latin typeface="Caecilia Roman" pitchFamily="18"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GB" sz="1200" b="0" i="0" u="none" strike="noStrike" kern="0" cap="none" spc="0" normalizeH="0" baseline="0" noProof="0" dirty="0" smtClean="0">
              <a:ln>
                <a:noFill/>
              </a:ln>
              <a:solidFill>
                <a:srgbClr val="7F7F7F"/>
              </a:solidFill>
              <a:effectLst/>
              <a:uLnTx/>
              <a:uFillTx/>
              <a:latin typeface="Caecilia Roman" pitchFamily="18"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lang="en-GB" sz="2800" kern="0" noProof="0" dirty="0" smtClean="0">
                <a:solidFill>
                  <a:srgbClr val="7F7F7F"/>
                </a:solidFill>
                <a:latin typeface="Caecilia Roman" pitchFamily="18" charset="0"/>
                <a:cs typeface="+mn-cs"/>
              </a:rPr>
              <a:t>Review of common practices of NSOs and other Indicators Projects (WIKIPROGRESS)</a:t>
            </a:r>
            <a:endParaRPr kumimoji="0" lang="en-GB" sz="2800" b="0" i="0" u="none" strike="noStrike" kern="0" cap="none" spc="0" normalizeH="0" baseline="0" noProof="0" dirty="0" smtClean="0">
              <a:ln>
                <a:noFill/>
              </a:ln>
              <a:solidFill>
                <a:srgbClr val="7F7F7F"/>
              </a:solidFill>
              <a:effectLst/>
              <a:uLnTx/>
              <a:uFillTx/>
              <a:latin typeface="Caecilia Roman" pitchFamily="18"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GB" sz="1200" b="0" i="0" u="none" strike="noStrike" kern="0" cap="none" spc="0" normalizeH="0" baseline="0" noProof="0" dirty="0" smtClean="0">
              <a:ln>
                <a:noFill/>
              </a:ln>
              <a:solidFill>
                <a:srgbClr val="7F7F7F"/>
              </a:solidFill>
              <a:effectLst/>
              <a:uLnTx/>
              <a:uFillTx/>
              <a:latin typeface="Caecilia Roman" pitchFamily="18"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GB" sz="3200" b="0" i="0" u="none" strike="noStrike" kern="0" cap="none" spc="0" normalizeH="0" baseline="0" noProof="0" dirty="0" smtClean="0">
              <a:ln>
                <a:noFill/>
              </a:ln>
              <a:solidFill>
                <a:srgbClr val="004B78"/>
              </a:solidFill>
              <a:effectLst/>
              <a:uLnTx/>
              <a:uFillTx/>
              <a:latin typeface="Caecilia Roman" pitchFamily="18"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GB" sz="3200" b="0" i="0" u="none" strike="noStrike" kern="0" cap="none" spc="0" normalizeH="0" baseline="0" noProof="0" dirty="0" smtClean="0">
              <a:ln>
                <a:noFill/>
              </a:ln>
              <a:solidFill>
                <a:srgbClr val="004B78"/>
              </a:solidFill>
              <a:effectLst/>
              <a:uLnTx/>
              <a:uFillTx/>
              <a:latin typeface="Caecilia Roman" pitchFamily="18" charset="0"/>
              <a:ea typeface="+mn-ea"/>
              <a:cs typeface="+mn-cs"/>
            </a:endParaRPr>
          </a:p>
          <a:p>
            <a:pPr marL="342900" indent="-342900">
              <a:spcBef>
                <a:spcPct val="20000"/>
              </a:spcBef>
              <a:buFontTx/>
              <a:buChar char="•"/>
              <a:defRPr/>
            </a:pPr>
            <a:r>
              <a:rPr lang="en-GB" sz="2800" kern="0" dirty="0" smtClean="0">
                <a:solidFill>
                  <a:srgbClr val="7F7F7F"/>
                </a:solidFill>
                <a:latin typeface="Caecilia Roman" pitchFamily="18" charset="0"/>
                <a:cs typeface="+mn-cs"/>
              </a:rPr>
              <a:t>Consultation with the OECD Committee </a:t>
            </a:r>
            <a:r>
              <a:rPr lang="en-GB" sz="2800" kern="0" dirty="0" smtClean="0">
                <a:solidFill>
                  <a:srgbClr val="7F7F7F"/>
                </a:solidFill>
                <a:latin typeface="Caecilia Roman" pitchFamily="18" charset="0"/>
                <a:cs typeface="+mn-cs"/>
              </a:rPr>
              <a:t>on </a:t>
            </a:r>
            <a:r>
              <a:rPr lang="en-GB" sz="2800" kern="0" dirty="0" smtClean="0">
                <a:solidFill>
                  <a:srgbClr val="7F7F7F"/>
                </a:solidFill>
                <a:latin typeface="Caecilia Roman" pitchFamily="18" charset="0"/>
                <a:cs typeface="+mn-cs"/>
              </a:rPr>
              <a:t>Statistics</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sz="3200" b="0" i="0" u="none" strike="noStrike" kern="0" cap="none" spc="0" normalizeH="0" baseline="0" noProof="0" dirty="0" smtClean="0">
              <a:ln>
                <a:noFill/>
              </a:ln>
              <a:solidFill>
                <a:srgbClr val="004B78"/>
              </a:solidFill>
              <a:effectLst/>
              <a:uLnTx/>
              <a:uFillTx/>
              <a:latin typeface="Caecilia Roman" pitchFamily="18" charset="0"/>
              <a:ea typeface="+mn-ea"/>
              <a:cs typeface="+mn-cs"/>
            </a:endParaRPr>
          </a:p>
        </p:txBody>
      </p:sp>
      <p:sp>
        <p:nvSpPr>
          <p:cNvPr id="4" name="Rectangle 3"/>
          <p:cNvSpPr/>
          <p:nvPr/>
        </p:nvSpPr>
        <p:spPr>
          <a:xfrm>
            <a:off x="683568" y="0"/>
            <a:ext cx="7920880" cy="523220"/>
          </a:xfrm>
          <a:prstGeom prst="rect">
            <a:avLst/>
          </a:prstGeom>
        </p:spPr>
        <p:txBody>
          <a:bodyPr wrap="square">
            <a:spAutoFit/>
          </a:bodyPr>
          <a:lstStyle/>
          <a:p>
            <a:r>
              <a:rPr lang="en-GB" sz="2800" dirty="0" smtClean="0">
                <a:solidFill>
                  <a:schemeClr val="bg1"/>
                </a:solidFill>
                <a:latin typeface="Caecilia Roman" pitchFamily="18" charset="0"/>
                <a:ea typeface="+mj-ea"/>
                <a:cs typeface="+mj-cs"/>
              </a:rPr>
              <a:t>Why these dimensions</a:t>
            </a:r>
            <a:endParaRPr lang="en-US" sz="2800" dirty="0" smtClean="0">
              <a:solidFill>
                <a:schemeClr val="bg1"/>
              </a:solidFill>
              <a:latin typeface="Caecilia Roman" pitchFamily="18" charset="0"/>
              <a:ea typeface="+mj-ea"/>
              <a:cs typeface="+mj-cs"/>
            </a:endParaRPr>
          </a:p>
        </p:txBody>
      </p:sp>
      <p:pic>
        <p:nvPicPr>
          <p:cNvPr id="5" name="Picture 4" descr="wikiprogressLogoFull.png"/>
          <p:cNvPicPr>
            <a:picLocks noChangeAspect="1"/>
          </p:cNvPicPr>
          <p:nvPr/>
        </p:nvPicPr>
        <p:blipFill>
          <a:blip r:embed="rId2" cstate="print"/>
          <a:srcRect/>
          <a:stretch>
            <a:fillRect/>
          </a:stretch>
        </p:blipFill>
        <p:spPr bwMode="auto">
          <a:xfrm>
            <a:off x="2339752" y="3429000"/>
            <a:ext cx="3673475" cy="10810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95288" y="-171450"/>
            <a:ext cx="8208962" cy="1152525"/>
          </a:xfrm>
        </p:spPr>
        <p:txBody>
          <a:bodyPr/>
          <a:lstStyle/>
          <a:p>
            <a:pPr algn="ctr"/>
            <a:r>
              <a:rPr lang="en-GB" dirty="0" smtClean="0"/>
              <a:t>The OECD well-being </a:t>
            </a:r>
            <a:r>
              <a:rPr lang="en-GB" dirty="0" smtClean="0"/>
              <a:t>framework beyond current well-being</a:t>
            </a:r>
            <a:endParaRPr lang="en-GB" dirty="0" smtClean="0"/>
          </a:p>
        </p:txBody>
      </p:sp>
      <p:pic>
        <p:nvPicPr>
          <p:cNvPr id="11" name="Picture 3" descr="diagrammeBLI_EN_01b2_HD.JPG"/>
          <p:cNvPicPr>
            <a:picLocks noChangeAspect="1"/>
          </p:cNvPicPr>
          <p:nvPr/>
        </p:nvPicPr>
        <p:blipFill>
          <a:blip r:embed="rId3" cstate="print"/>
          <a:srcRect l="9708" t="6195" r="9145" b="7076"/>
          <a:stretch>
            <a:fillRect/>
          </a:stretch>
        </p:blipFill>
        <p:spPr bwMode="auto">
          <a:xfrm>
            <a:off x="1619672" y="980728"/>
            <a:ext cx="6300788" cy="53292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Four key features</a:t>
            </a:r>
            <a:endParaRPr lang="en-US" dirty="0"/>
          </a:p>
        </p:txBody>
      </p:sp>
      <p:sp>
        <p:nvSpPr>
          <p:cNvPr id="4" name="Content Placeholder 3"/>
          <p:cNvSpPr txBox="1">
            <a:spLocks noGrp="1"/>
          </p:cNvSpPr>
          <p:nvPr>
            <p:ph idx="1"/>
          </p:nvPr>
        </p:nvSpPr>
        <p:spPr>
          <a:xfrm>
            <a:off x="467544" y="1268760"/>
            <a:ext cx="8218487" cy="5607689"/>
          </a:xfrm>
          <a:prstGeom prst="rect">
            <a:avLst/>
          </a:prstGeom>
          <a:noFill/>
        </p:spPr>
        <p:txBody>
          <a:bodyPr>
            <a:spAutoFit/>
          </a:bodyPr>
          <a:lstStyle/>
          <a:p>
            <a:pPr>
              <a:buNone/>
              <a:defRPr/>
            </a:pPr>
            <a:r>
              <a:rPr lang="en-US" sz="2800" b="1" dirty="0" smtClean="0">
                <a:solidFill>
                  <a:srgbClr val="7F7F7F"/>
                </a:solidFill>
              </a:rPr>
              <a:t>The OECD </a:t>
            </a:r>
            <a:r>
              <a:rPr lang="en-US" sz="2800" b="1" dirty="0">
                <a:solidFill>
                  <a:srgbClr val="7F7F7F"/>
                </a:solidFill>
              </a:rPr>
              <a:t>well-being </a:t>
            </a:r>
            <a:r>
              <a:rPr lang="en-US" sz="2800" b="1" dirty="0" smtClean="0">
                <a:solidFill>
                  <a:srgbClr val="7F7F7F"/>
                </a:solidFill>
              </a:rPr>
              <a:t>framework focuses on:</a:t>
            </a:r>
            <a:endParaRPr lang="en-US" sz="2800" b="1" dirty="0">
              <a:solidFill>
                <a:srgbClr val="7F7F7F"/>
              </a:solidFill>
            </a:endParaRPr>
          </a:p>
          <a:p>
            <a:pPr eaLnBrk="1" hangingPunct="1">
              <a:defRPr/>
            </a:pPr>
            <a:endParaRPr lang="en-GB" sz="2400" dirty="0"/>
          </a:p>
          <a:p>
            <a:pPr eaLnBrk="1" hangingPunct="1">
              <a:buFont typeface="Wingdings" pitchFamily="2" charset="2"/>
              <a:buChar char="Ø"/>
              <a:defRPr/>
            </a:pPr>
            <a:r>
              <a:rPr lang="en-GB" sz="2800" dirty="0" smtClean="0">
                <a:solidFill>
                  <a:srgbClr val="7F7F7F"/>
                </a:solidFill>
              </a:rPr>
              <a:t>People rather than the economic system</a:t>
            </a:r>
          </a:p>
          <a:p>
            <a:pPr eaLnBrk="1" hangingPunct="1">
              <a:buNone/>
              <a:defRPr/>
            </a:pPr>
            <a:endParaRPr lang="en-GB" sz="2800" dirty="0" smtClean="0">
              <a:solidFill>
                <a:srgbClr val="7F7F7F"/>
              </a:solidFill>
            </a:endParaRPr>
          </a:p>
          <a:p>
            <a:pPr eaLnBrk="1" hangingPunct="1">
              <a:buFont typeface="Wingdings" pitchFamily="2" charset="2"/>
              <a:buChar char="Ø"/>
              <a:defRPr/>
            </a:pPr>
            <a:r>
              <a:rPr lang="en-GB" sz="2800" dirty="0" smtClean="0">
                <a:solidFill>
                  <a:srgbClr val="7F7F7F"/>
                </a:solidFill>
              </a:rPr>
              <a:t>Both averages and inequalities</a:t>
            </a:r>
          </a:p>
          <a:p>
            <a:pPr eaLnBrk="1" hangingPunct="1">
              <a:buFont typeface="Wingdings" pitchFamily="2" charset="2"/>
              <a:buChar char="Ø"/>
              <a:defRPr/>
            </a:pPr>
            <a:endParaRPr lang="en-GB" sz="2800" dirty="0" smtClean="0">
              <a:solidFill>
                <a:srgbClr val="7F7F7F"/>
              </a:solidFill>
            </a:endParaRPr>
          </a:p>
          <a:p>
            <a:pPr eaLnBrk="1" hangingPunct="1">
              <a:buFont typeface="Wingdings" pitchFamily="2" charset="2"/>
              <a:buChar char="Ø"/>
              <a:defRPr/>
            </a:pPr>
            <a:r>
              <a:rPr lang="en-GB" sz="2800" dirty="0" smtClean="0">
                <a:solidFill>
                  <a:srgbClr val="7F7F7F"/>
                </a:solidFill>
              </a:rPr>
              <a:t> Both objective and subjective aspects</a:t>
            </a:r>
          </a:p>
          <a:p>
            <a:pPr eaLnBrk="1" hangingPunct="1">
              <a:buFont typeface="Wingdings" pitchFamily="2" charset="2"/>
              <a:buChar char="Ø"/>
              <a:defRPr/>
            </a:pPr>
            <a:endParaRPr lang="en-GB" sz="2800" dirty="0" smtClean="0">
              <a:solidFill>
                <a:srgbClr val="7F7F7F"/>
              </a:solidFill>
            </a:endParaRPr>
          </a:p>
          <a:p>
            <a:pPr eaLnBrk="1" hangingPunct="1">
              <a:buFont typeface="Wingdings" pitchFamily="2" charset="2"/>
              <a:buChar char="Ø"/>
              <a:defRPr/>
            </a:pPr>
            <a:r>
              <a:rPr lang="en-GB" sz="2800" dirty="0" smtClean="0">
                <a:solidFill>
                  <a:srgbClr val="7F7F7F"/>
                </a:solidFill>
              </a:rPr>
              <a:t> Both today and tomorrow</a:t>
            </a:r>
          </a:p>
          <a:p>
            <a:pPr>
              <a:buFont typeface="Arial" pitchFamily="34" charset="0"/>
              <a:buChar char="•"/>
              <a:defRPr/>
            </a:pPr>
            <a:endParaRPr lang="en-US" dirty="0">
              <a:solidFill>
                <a:schemeClr val="accent1">
                  <a:lumMod val="25000"/>
                </a:schemeClr>
              </a:solidFill>
              <a:latin typeface="Georgia" pitchFamily="18"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lgn="ctr"/>
            <a:r>
              <a:rPr lang="en-GB" dirty="0" smtClean="0"/>
              <a:t>Measurement approach (1)</a:t>
            </a:r>
            <a:endParaRPr lang="en-US" dirty="0" smtClean="0"/>
          </a:p>
        </p:txBody>
      </p:sp>
      <p:sp>
        <p:nvSpPr>
          <p:cNvPr id="3" name="Content Placeholder 2"/>
          <p:cNvSpPr>
            <a:spLocks noGrp="1"/>
          </p:cNvSpPr>
          <p:nvPr>
            <p:ph idx="1"/>
          </p:nvPr>
        </p:nvSpPr>
        <p:spPr>
          <a:xfrm>
            <a:off x="395288" y="836613"/>
            <a:ext cx="8218487" cy="5102225"/>
          </a:xfrm>
        </p:spPr>
        <p:txBody>
          <a:bodyPr/>
          <a:lstStyle/>
          <a:p>
            <a:pPr eaLnBrk="1" hangingPunct="1">
              <a:buNone/>
              <a:defRPr/>
            </a:pPr>
            <a:r>
              <a:rPr lang="en-GB" sz="2800" b="1" dirty="0" smtClean="0">
                <a:solidFill>
                  <a:srgbClr val="7F7F7F"/>
                </a:solidFill>
              </a:rPr>
              <a:t>CHOOSING INDICATORS:</a:t>
            </a:r>
          </a:p>
          <a:p>
            <a:pPr eaLnBrk="1" hangingPunct="1">
              <a:buFont typeface="Wingdings" pitchFamily="2" charset="2"/>
              <a:buChar char="Ø"/>
              <a:defRPr/>
            </a:pPr>
            <a:r>
              <a:rPr lang="en-GB" sz="2800" b="1" dirty="0" smtClean="0">
                <a:solidFill>
                  <a:srgbClr val="7F7F7F"/>
                </a:solidFill>
              </a:rPr>
              <a:t>Relevance of indicators</a:t>
            </a:r>
          </a:p>
          <a:p>
            <a:pPr lvl="1" eaLnBrk="1" hangingPunct="1">
              <a:spcBef>
                <a:spcPts val="200"/>
              </a:spcBef>
              <a:buFontTx/>
              <a:buNone/>
              <a:defRPr/>
            </a:pPr>
            <a:r>
              <a:rPr lang="en-GB" sz="1800" dirty="0" smtClean="0">
                <a:solidFill>
                  <a:schemeClr val="tx1"/>
                </a:solidFill>
                <a:latin typeface="Arial" pitchFamily="34" charset="0"/>
              </a:rPr>
              <a:t>-</a:t>
            </a:r>
            <a:r>
              <a:rPr lang="en-GB" dirty="0" smtClean="0">
                <a:solidFill>
                  <a:schemeClr val="tx1"/>
                </a:solidFill>
                <a:latin typeface="Arial" pitchFamily="34" charset="0"/>
              </a:rPr>
              <a:t>	</a:t>
            </a:r>
            <a:r>
              <a:rPr lang="en-GB" sz="2000" dirty="0" smtClean="0">
                <a:solidFill>
                  <a:schemeClr val="bg2">
                    <a:lumMod val="75000"/>
                  </a:schemeClr>
                </a:solidFill>
                <a:ea typeface="+mn-ea"/>
              </a:rPr>
              <a:t>face-validity: outcome indicators</a:t>
            </a:r>
          </a:p>
          <a:p>
            <a:pPr lvl="1" eaLnBrk="1" hangingPunct="1">
              <a:buFontTx/>
              <a:buChar char="-"/>
              <a:defRPr/>
            </a:pPr>
            <a:r>
              <a:rPr lang="en-GB" sz="2000" dirty="0" smtClean="0">
                <a:solidFill>
                  <a:schemeClr val="bg2">
                    <a:lumMod val="75000"/>
                  </a:schemeClr>
                </a:solidFill>
                <a:ea typeface="+mn-ea"/>
              </a:rPr>
              <a:t>easily understood, unambiguous interpretation</a:t>
            </a:r>
          </a:p>
          <a:p>
            <a:pPr lvl="1" eaLnBrk="1" hangingPunct="1">
              <a:buFontTx/>
              <a:buChar char="-"/>
              <a:defRPr/>
            </a:pPr>
            <a:r>
              <a:rPr lang="en-GB" sz="2000" dirty="0" smtClean="0">
                <a:solidFill>
                  <a:schemeClr val="bg2">
                    <a:lumMod val="75000"/>
                  </a:schemeClr>
                </a:solidFill>
                <a:ea typeface="+mn-ea"/>
              </a:rPr>
              <a:t>amenable to policy changes</a:t>
            </a:r>
          </a:p>
          <a:p>
            <a:pPr lvl="1" eaLnBrk="1" hangingPunct="1">
              <a:buFontTx/>
              <a:buChar char="-"/>
              <a:defRPr/>
            </a:pPr>
            <a:r>
              <a:rPr lang="en-GB" sz="2000" dirty="0" smtClean="0">
                <a:solidFill>
                  <a:schemeClr val="bg2">
                    <a:lumMod val="75000"/>
                  </a:schemeClr>
                </a:solidFill>
                <a:ea typeface="+mn-ea"/>
              </a:rPr>
              <a:t>possibility of disaggregation by population groups</a:t>
            </a:r>
          </a:p>
          <a:p>
            <a:pPr lvl="1" eaLnBrk="1" hangingPunct="1">
              <a:buFontTx/>
              <a:buChar char="-"/>
              <a:defRPr/>
            </a:pPr>
            <a:endParaRPr lang="en-GB" dirty="0" smtClean="0">
              <a:solidFill>
                <a:schemeClr val="tx1"/>
              </a:solidFill>
              <a:latin typeface="Arial" pitchFamily="34" charset="0"/>
            </a:endParaRPr>
          </a:p>
          <a:p>
            <a:pPr eaLnBrk="1" hangingPunct="1">
              <a:buFont typeface="Wingdings" pitchFamily="2" charset="2"/>
              <a:buChar char="Ø"/>
              <a:defRPr/>
            </a:pPr>
            <a:r>
              <a:rPr lang="en-GB" sz="2800" b="1" dirty="0" smtClean="0">
                <a:solidFill>
                  <a:srgbClr val="7F7F7F"/>
                </a:solidFill>
              </a:rPr>
              <a:t>Quality of supporting data </a:t>
            </a:r>
          </a:p>
          <a:p>
            <a:pPr lvl="1" eaLnBrk="1" hangingPunct="1">
              <a:buFontTx/>
              <a:buNone/>
              <a:defRPr/>
            </a:pPr>
            <a:r>
              <a:rPr lang="en-GB" sz="2400" dirty="0" smtClean="0">
                <a:solidFill>
                  <a:schemeClr val="tx1"/>
                </a:solidFill>
                <a:latin typeface="Arial" pitchFamily="34" charset="0"/>
              </a:rPr>
              <a:t>-	</a:t>
            </a:r>
            <a:r>
              <a:rPr lang="en-GB" sz="2000" dirty="0" smtClean="0">
                <a:solidFill>
                  <a:schemeClr val="bg2">
                    <a:lumMod val="75000"/>
                  </a:schemeClr>
                </a:solidFill>
                <a:ea typeface="+mn-ea"/>
              </a:rPr>
              <a:t>official and well-established sources; non-official data used as place-holders in a few cases</a:t>
            </a:r>
          </a:p>
          <a:p>
            <a:pPr lvl="1" eaLnBrk="1" hangingPunct="1">
              <a:buFontTx/>
              <a:buNone/>
              <a:defRPr/>
            </a:pPr>
            <a:r>
              <a:rPr lang="en-GB" sz="2000" dirty="0" smtClean="0">
                <a:solidFill>
                  <a:schemeClr val="bg2">
                    <a:lumMod val="75000"/>
                  </a:schemeClr>
                </a:solidFill>
                <a:ea typeface="+mn-ea"/>
              </a:rPr>
              <a:t>-	comparable/standardized definitions</a:t>
            </a:r>
          </a:p>
          <a:p>
            <a:pPr lvl="1" eaLnBrk="1" hangingPunct="1">
              <a:buFontTx/>
              <a:buNone/>
              <a:defRPr/>
            </a:pPr>
            <a:r>
              <a:rPr lang="en-GB" sz="2000" dirty="0" smtClean="0">
                <a:solidFill>
                  <a:schemeClr val="bg2">
                    <a:lumMod val="75000"/>
                  </a:schemeClr>
                </a:solidFill>
                <a:ea typeface="+mn-ea"/>
              </a:rPr>
              <a:t>-	maximum country-coverage</a:t>
            </a:r>
          </a:p>
          <a:p>
            <a:pPr lvl="1" eaLnBrk="1" hangingPunct="1">
              <a:buFontTx/>
              <a:buChar char="-"/>
              <a:defRPr/>
            </a:pPr>
            <a:r>
              <a:rPr lang="en-GB" sz="2000" dirty="0" smtClean="0">
                <a:solidFill>
                  <a:schemeClr val="bg2">
                    <a:lumMod val="75000"/>
                  </a:schemeClr>
                </a:solidFill>
                <a:ea typeface="+mn-ea"/>
              </a:rPr>
              <a:t>recurrent data collection</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Measurement Approach (2)</a:t>
            </a:r>
            <a:endParaRPr lang="en-US" dirty="0"/>
          </a:p>
        </p:txBody>
      </p:sp>
      <p:sp>
        <p:nvSpPr>
          <p:cNvPr id="3" name="Content Placeholder 2"/>
          <p:cNvSpPr>
            <a:spLocks noGrp="1"/>
          </p:cNvSpPr>
          <p:nvPr>
            <p:ph idx="1"/>
          </p:nvPr>
        </p:nvSpPr>
        <p:spPr>
          <a:xfrm>
            <a:off x="395536" y="980728"/>
            <a:ext cx="8218487" cy="5040560"/>
          </a:xfrm>
        </p:spPr>
        <p:txBody>
          <a:bodyPr/>
          <a:lstStyle/>
          <a:p>
            <a:r>
              <a:rPr lang="en-GB" sz="2800" b="1" dirty="0" smtClean="0">
                <a:solidFill>
                  <a:srgbClr val="7F7F7F"/>
                </a:solidFill>
              </a:rPr>
              <a:t>Dashboard</a:t>
            </a:r>
            <a:r>
              <a:rPr lang="en-GB" sz="2800" dirty="0" smtClean="0">
                <a:solidFill>
                  <a:srgbClr val="7F7F7F"/>
                </a:solidFill>
              </a:rPr>
              <a:t> (and traffic lights)</a:t>
            </a:r>
          </a:p>
          <a:p>
            <a:r>
              <a:rPr lang="en-GB" sz="2800" dirty="0" smtClean="0">
                <a:solidFill>
                  <a:srgbClr val="7F7F7F"/>
                </a:solidFill>
              </a:rPr>
              <a:t> </a:t>
            </a:r>
            <a:r>
              <a:rPr lang="en-GB" sz="2800" b="1" dirty="0" smtClean="0">
                <a:solidFill>
                  <a:srgbClr val="7F7F7F"/>
                </a:solidFill>
              </a:rPr>
              <a:t>Not a synthetic index </a:t>
            </a:r>
            <a:r>
              <a:rPr lang="en-GB" sz="2800" dirty="0" smtClean="0">
                <a:solidFill>
                  <a:srgbClr val="7F7F7F"/>
                </a:solidFill>
              </a:rPr>
              <a:t>(for now) as:</a:t>
            </a:r>
          </a:p>
          <a:p>
            <a:pPr lvl="1"/>
            <a:r>
              <a:rPr lang="en-GB" dirty="0" smtClean="0">
                <a:solidFill>
                  <a:srgbClr val="7F7F7F"/>
                </a:solidFill>
                <a:ea typeface="+mn-ea"/>
              </a:rPr>
              <a:t> </a:t>
            </a:r>
            <a:r>
              <a:rPr lang="en-GB" sz="2400" dirty="0" smtClean="0">
                <a:solidFill>
                  <a:srgbClr val="7F7F7F"/>
                </a:solidFill>
                <a:ea typeface="+mn-ea"/>
              </a:rPr>
              <a:t>There is no </a:t>
            </a:r>
            <a:r>
              <a:rPr lang="en-GB" sz="2400" dirty="0" smtClean="0">
                <a:solidFill>
                  <a:srgbClr val="7F7F7F"/>
                </a:solidFill>
                <a:ea typeface="+mn-ea"/>
              </a:rPr>
              <a:t>individual-level information from the same survey </a:t>
            </a:r>
            <a:r>
              <a:rPr lang="en-GB" sz="2400" dirty="0" smtClean="0">
                <a:solidFill>
                  <a:srgbClr val="7F7F7F"/>
                </a:solidFill>
                <a:ea typeface="+mn-ea"/>
              </a:rPr>
              <a:t>comparable</a:t>
            </a:r>
            <a:r>
              <a:rPr lang="en-GB" sz="2400" dirty="0" smtClean="0">
                <a:solidFill>
                  <a:srgbClr val="7F7F7F"/>
                </a:solidFill>
                <a:ea typeface="+mn-ea"/>
              </a:rPr>
              <a:t> across </a:t>
            </a:r>
            <a:r>
              <a:rPr lang="en-GB" sz="2400" dirty="0" smtClean="0">
                <a:solidFill>
                  <a:srgbClr val="7F7F7F"/>
                </a:solidFill>
                <a:ea typeface="+mn-ea"/>
              </a:rPr>
              <a:t>OECD countries</a:t>
            </a:r>
          </a:p>
          <a:p>
            <a:pPr lvl="1"/>
            <a:r>
              <a:rPr lang="en-GB" sz="2400" dirty="0" smtClean="0">
                <a:solidFill>
                  <a:srgbClr val="7F7F7F"/>
                </a:solidFill>
                <a:ea typeface="+mn-ea"/>
              </a:rPr>
              <a:t>There is no consensus on how to set </a:t>
            </a:r>
            <a:r>
              <a:rPr lang="en-GB" sz="2400" dirty="0" smtClean="0">
                <a:solidFill>
                  <a:srgbClr val="7F7F7F"/>
                </a:solidFill>
                <a:ea typeface="+mn-ea"/>
              </a:rPr>
              <a:t>weights:</a:t>
            </a:r>
          </a:p>
          <a:p>
            <a:pPr lvl="1">
              <a:buNone/>
            </a:pPr>
            <a:r>
              <a:rPr lang="en-GB" sz="2400" dirty="0" smtClean="0">
                <a:solidFill>
                  <a:srgbClr val="7F7F7F"/>
                </a:solidFill>
                <a:ea typeface="+mn-ea"/>
              </a:rPr>
              <a:t>		- The </a:t>
            </a:r>
            <a:r>
              <a:rPr lang="en-GB" sz="2400" dirty="0" smtClean="0">
                <a:solidFill>
                  <a:srgbClr val="7F7F7F"/>
                </a:solidFill>
                <a:ea typeface="+mn-ea"/>
              </a:rPr>
              <a:t>OECD should not set weights </a:t>
            </a:r>
            <a:r>
              <a:rPr lang="en-GB" sz="2400" dirty="0" smtClean="0">
                <a:solidFill>
                  <a:srgbClr val="7F7F7F"/>
                </a:solidFill>
                <a:ea typeface="+mn-ea"/>
              </a:rPr>
              <a:t>normatively</a:t>
            </a:r>
          </a:p>
          <a:p>
            <a:pPr lvl="1">
              <a:buNone/>
            </a:pPr>
            <a:r>
              <a:rPr lang="en-GB" sz="2400" dirty="0" smtClean="0">
                <a:solidFill>
                  <a:srgbClr val="7F7F7F"/>
                </a:solidFill>
                <a:ea typeface="+mn-ea"/>
              </a:rPr>
              <a:t>	</a:t>
            </a:r>
            <a:r>
              <a:rPr lang="en-GB" sz="2400" dirty="0" smtClean="0">
                <a:solidFill>
                  <a:srgbClr val="7F7F7F"/>
                </a:solidFill>
                <a:ea typeface="+mn-ea"/>
              </a:rPr>
              <a:t>	- There </a:t>
            </a:r>
            <a:r>
              <a:rPr lang="en-GB" sz="2400" dirty="0" smtClean="0">
                <a:solidFill>
                  <a:srgbClr val="7F7F7F"/>
                </a:solidFill>
                <a:ea typeface="+mn-ea"/>
              </a:rPr>
              <a:t>is no first best </a:t>
            </a:r>
            <a:r>
              <a:rPr lang="en-GB" sz="2400" dirty="0" smtClean="0">
                <a:solidFill>
                  <a:srgbClr val="7F7F7F"/>
                </a:solidFill>
                <a:ea typeface="+mn-ea"/>
              </a:rPr>
              <a:t>method to </a:t>
            </a:r>
            <a:r>
              <a:rPr lang="en-GB" sz="2400" dirty="0" smtClean="0">
                <a:solidFill>
                  <a:srgbClr val="7F7F7F"/>
                </a:solidFill>
                <a:ea typeface="+mn-ea"/>
              </a:rPr>
              <a:t>set weights </a:t>
            </a:r>
            <a:r>
              <a:rPr lang="en-GB" sz="2400" dirty="0" smtClean="0">
                <a:solidFill>
                  <a:srgbClr val="7F7F7F"/>
                </a:solidFill>
                <a:ea typeface="+mn-ea"/>
              </a:rPr>
              <a:t>based </a:t>
            </a:r>
            <a:r>
              <a:rPr lang="en-GB" sz="2400" dirty="0" smtClean="0">
                <a:solidFill>
                  <a:srgbClr val="7F7F7F"/>
                </a:solidFill>
                <a:ea typeface="+mn-ea"/>
              </a:rPr>
              <a:t>on people’s </a:t>
            </a:r>
            <a:r>
              <a:rPr lang="en-GB" sz="2400" dirty="0" smtClean="0">
                <a:solidFill>
                  <a:srgbClr val="7F7F7F"/>
                </a:solidFill>
                <a:ea typeface="+mn-ea"/>
              </a:rPr>
              <a:t>preferences: ongoing OECD work to test various approaches to elicit people’s preferences</a:t>
            </a:r>
            <a:endParaRPr lang="en-GB" sz="2400" dirty="0" smtClean="0">
              <a:solidFill>
                <a:srgbClr val="7F7F7F"/>
              </a:solidFill>
              <a:ea typeface="+mn-ea"/>
            </a:endParaRPr>
          </a:p>
          <a:p>
            <a:pPr lvl="1"/>
            <a:endParaRPr lang="en-US" sz="2400" dirty="0" smtClean="0">
              <a:solidFill>
                <a:srgbClr val="7F7F7F"/>
              </a:solidFill>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1588"/>
            <a:ext cx="8686800" cy="766763"/>
          </a:xfrm>
        </p:spPr>
        <p:txBody>
          <a:bodyPr/>
          <a:lstStyle/>
          <a:p>
            <a:pPr algn="ctr" eaLnBrk="1" hangingPunct="1"/>
            <a:r>
              <a:rPr lang="en-GB" dirty="0" smtClean="0"/>
              <a:t>Selected results from How’s Life? 2011 </a:t>
            </a:r>
            <a:endParaRPr lang="en-US" dirty="0" smtClean="0"/>
          </a:p>
        </p:txBody>
      </p:sp>
      <p:sp>
        <p:nvSpPr>
          <p:cNvPr id="3" name="Content Placeholder 2"/>
          <p:cNvSpPr>
            <a:spLocks noGrp="1"/>
          </p:cNvSpPr>
          <p:nvPr>
            <p:ph idx="1"/>
          </p:nvPr>
        </p:nvSpPr>
        <p:spPr>
          <a:xfrm>
            <a:off x="251520" y="1484784"/>
            <a:ext cx="8713788" cy="4464050"/>
          </a:xfrm>
        </p:spPr>
        <p:txBody>
          <a:bodyPr/>
          <a:lstStyle/>
          <a:p>
            <a:pPr lvl="1" eaLnBrk="1" hangingPunct="1">
              <a:buFont typeface="Arial" pitchFamily="34" charset="0"/>
              <a:buChar char="•"/>
              <a:defRPr/>
            </a:pPr>
            <a:r>
              <a:rPr lang="en-GB" b="1" dirty="0" smtClean="0">
                <a:solidFill>
                  <a:srgbClr val="7F7F7F"/>
                </a:solidFill>
                <a:ea typeface="+mn-ea"/>
              </a:rPr>
              <a:t>No country</a:t>
            </a:r>
            <a:r>
              <a:rPr lang="en-GB" sz="2400" b="1" dirty="0" smtClean="0">
                <a:solidFill>
                  <a:schemeClr val="accent2">
                    <a:lumMod val="60000"/>
                    <a:lumOff val="40000"/>
                  </a:schemeClr>
                </a:solidFill>
                <a:ea typeface="+mn-ea"/>
              </a:rPr>
              <a:t> </a:t>
            </a:r>
            <a:r>
              <a:rPr lang="en-GB" dirty="0" smtClean="0">
                <a:solidFill>
                  <a:srgbClr val="7F7F7F"/>
                </a:solidFill>
                <a:ea typeface="+mn-ea"/>
              </a:rPr>
              <a:t>is a champion in well-being but some trends emerge</a:t>
            </a:r>
          </a:p>
          <a:p>
            <a:pPr lvl="1" eaLnBrk="1" hangingPunct="1">
              <a:buFontTx/>
              <a:buChar char="-"/>
              <a:defRPr/>
            </a:pPr>
            <a:endParaRPr lang="en-GB" sz="2400" dirty="0" smtClean="0">
              <a:solidFill>
                <a:schemeClr val="bg2">
                  <a:lumMod val="75000"/>
                </a:schemeClr>
              </a:solidFill>
              <a:ea typeface="+mn-ea"/>
            </a:endParaRPr>
          </a:p>
          <a:p>
            <a:pPr lvl="1" eaLnBrk="1" hangingPunct="1">
              <a:buFont typeface="Arial" pitchFamily="34" charset="0"/>
              <a:buChar char="•"/>
              <a:defRPr/>
            </a:pPr>
            <a:r>
              <a:rPr lang="en-GB" dirty="0" smtClean="0">
                <a:solidFill>
                  <a:srgbClr val="7F7F7F"/>
                </a:solidFill>
                <a:ea typeface="+mn-ea"/>
              </a:rPr>
              <a:t>Life in 2011 </a:t>
            </a:r>
            <a:r>
              <a:rPr lang="en-GB" b="1" dirty="0" smtClean="0">
                <a:solidFill>
                  <a:srgbClr val="7F7F7F"/>
                </a:solidFill>
                <a:ea typeface="+mn-ea"/>
              </a:rPr>
              <a:t>better on average </a:t>
            </a:r>
            <a:r>
              <a:rPr lang="en-GB" dirty="0" smtClean="0">
                <a:solidFill>
                  <a:srgbClr val="7F7F7F"/>
                </a:solidFill>
                <a:ea typeface="+mn-ea"/>
              </a:rPr>
              <a:t>in the OECD than fifteen years ago</a:t>
            </a:r>
          </a:p>
          <a:p>
            <a:pPr lvl="1" eaLnBrk="1" hangingPunct="1">
              <a:buFontTx/>
              <a:buChar char="-"/>
              <a:defRPr/>
            </a:pPr>
            <a:endParaRPr lang="en-GB" sz="2400" dirty="0" smtClean="0">
              <a:solidFill>
                <a:schemeClr val="bg2">
                  <a:lumMod val="75000"/>
                </a:schemeClr>
              </a:solidFill>
              <a:ea typeface="+mn-ea"/>
            </a:endParaRPr>
          </a:p>
          <a:p>
            <a:pPr lvl="1" eaLnBrk="1" hangingPunct="1">
              <a:buFont typeface="Arial" pitchFamily="34" charset="0"/>
              <a:buChar char="•"/>
              <a:defRPr/>
            </a:pPr>
            <a:r>
              <a:rPr lang="en-GB" b="1" dirty="0" smtClean="0">
                <a:solidFill>
                  <a:srgbClr val="7F7F7F"/>
                </a:solidFill>
                <a:ea typeface="+mn-ea"/>
              </a:rPr>
              <a:t>Inequalities</a:t>
            </a:r>
            <a:r>
              <a:rPr lang="en-GB" dirty="0" smtClean="0">
                <a:solidFill>
                  <a:srgbClr val="7F7F7F"/>
                </a:solidFill>
                <a:ea typeface="+mn-ea"/>
              </a:rPr>
              <a:t> in all dimensions of well-being</a:t>
            </a:r>
          </a:p>
          <a:p>
            <a:pPr eaLnBrk="1" hangingPunct="1">
              <a:buFontTx/>
              <a:buNone/>
              <a:defRPr/>
            </a:pPr>
            <a:endParaRPr lang="en-GB" sz="2800" dirty="0" smtClean="0">
              <a:solidFill>
                <a:schemeClr val="tx1"/>
              </a:solidFill>
            </a:endParaRPr>
          </a:p>
          <a:p>
            <a:pPr eaLnBrk="1" hangingPunct="1">
              <a:defRPr/>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Traffic lights for OECD countries</a:t>
            </a:r>
            <a:endParaRPr lang="en-US" dirty="0"/>
          </a:p>
        </p:txBody>
      </p:sp>
      <p:pic>
        <p:nvPicPr>
          <p:cNvPr id="4" name="Picture 20"/>
          <p:cNvPicPr>
            <a:picLocks noGrp="1" noChangeAspect="1" noChangeArrowheads="1"/>
          </p:cNvPicPr>
          <p:nvPr>
            <p:ph idx="1"/>
          </p:nvPr>
        </p:nvPicPr>
        <p:blipFill>
          <a:blip r:embed="rId2" cstate="print"/>
          <a:srcRect/>
          <a:stretch>
            <a:fillRect/>
          </a:stretch>
        </p:blipFill>
        <p:spPr>
          <a:xfrm>
            <a:off x="251520" y="908720"/>
            <a:ext cx="8686800" cy="5216744"/>
          </a:xfr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10"/>
          <p:cNvPicPr>
            <a:picLocks noChangeAspect="1" noChangeArrowheads="1"/>
          </p:cNvPicPr>
          <p:nvPr/>
        </p:nvPicPr>
        <p:blipFill>
          <a:blip r:embed="rId3" cstate="print"/>
          <a:srcRect/>
          <a:stretch>
            <a:fillRect/>
          </a:stretch>
        </p:blipFill>
        <p:spPr bwMode="auto">
          <a:xfrm>
            <a:off x="395288" y="765175"/>
            <a:ext cx="8532812" cy="5568950"/>
          </a:xfrm>
          <a:prstGeom prst="rect">
            <a:avLst/>
          </a:prstGeom>
          <a:noFill/>
          <a:ln w="9525">
            <a:noFill/>
            <a:miter lim="800000"/>
            <a:headEnd/>
            <a:tailEnd/>
          </a:ln>
        </p:spPr>
      </p:pic>
      <p:sp>
        <p:nvSpPr>
          <p:cNvPr id="14339" name="Title 1"/>
          <p:cNvSpPr>
            <a:spLocks noGrp="1"/>
          </p:cNvSpPr>
          <p:nvPr>
            <p:ph type="title"/>
          </p:nvPr>
        </p:nvSpPr>
        <p:spPr>
          <a:xfrm>
            <a:off x="0" y="188913"/>
            <a:ext cx="9144000" cy="647700"/>
          </a:xfrm>
        </p:spPr>
        <p:txBody>
          <a:bodyPr/>
          <a:lstStyle/>
          <a:p>
            <a:pPr algn="ctr" hangingPunct="1"/>
            <a:r>
              <a:rPr lang="en-GB" dirty="0" smtClean="0"/>
              <a:t>No country is the champion of well-being</a:t>
            </a:r>
            <a:r>
              <a:rPr lang="en-GB" sz="3200" i="1" dirty="0" smtClean="0">
                <a:solidFill>
                  <a:schemeClr val="tx1"/>
                </a:solidFill>
                <a:latin typeface="Calibri" pitchFamily="34" charset="0"/>
              </a:rPr>
              <a:t/>
            </a:r>
            <a:br>
              <a:rPr lang="en-GB" sz="3200" i="1" dirty="0" smtClean="0">
                <a:solidFill>
                  <a:schemeClr val="tx1"/>
                </a:solidFill>
                <a:latin typeface="Calibri" pitchFamily="34" charset="0"/>
              </a:rPr>
            </a:br>
            <a:endParaRPr lang="en-GB" sz="3200" i="1" dirty="0" smtClean="0">
              <a:solidFill>
                <a:schemeClr val="tx1"/>
              </a:solidFill>
              <a:latin typeface="Calibri" pitchFamily="34" charset="0"/>
            </a:endParaRPr>
          </a:p>
        </p:txBody>
      </p:sp>
      <p:sp>
        <p:nvSpPr>
          <p:cNvPr id="4" name="Content Placeholder 2"/>
          <p:cNvSpPr txBox="1"/>
          <p:nvPr/>
        </p:nvSpPr>
        <p:spPr>
          <a:xfrm>
            <a:off x="0" y="908050"/>
            <a:ext cx="9144000" cy="433388"/>
          </a:xfrm>
          <a:prstGeom prst="rect">
            <a:avLst/>
          </a:prstGeom>
          <a:noFill/>
          <a:ln>
            <a:noFill/>
          </a:ln>
        </p:spPr>
        <p:txBody>
          <a:bodyPr/>
          <a:lstStyle/>
          <a:p>
            <a:pPr marL="342900" indent="-342900" algn="ctr" fontAlgn="auto" hangingPunct="0">
              <a:spcBef>
                <a:spcPts val="600"/>
              </a:spcBef>
              <a:spcAft>
                <a:spcPts val="0"/>
              </a:spcAft>
              <a:defRPr sz="1800" b="0" i="0" u="none" strike="noStrike" kern="0" cap="none" spc="0" baseline="0">
                <a:solidFill>
                  <a:srgbClr val="000000"/>
                </a:solidFill>
                <a:uFillTx/>
              </a:defRPr>
            </a:pPr>
            <a:r>
              <a:rPr lang="en-GB" sz="2400" b="1" kern="0" dirty="0">
                <a:solidFill>
                  <a:srgbClr val="6B6BCF"/>
                </a:solidFill>
                <a:latin typeface="Caecilia Roman" pitchFamily="18"/>
                <a:cs typeface="Gautami" pitchFamily="2"/>
              </a:rPr>
              <a:t>	</a:t>
            </a:r>
            <a:endParaRPr lang="en-GB" sz="2800" b="1" kern="0" dirty="0">
              <a:solidFill>
                <a:schemeClr val="accent1"/>
              </a:solidFill>
              <a:latin typeface="Calibri" pitchFamily="34" charset="0"/>
              <a:cs typeface="Gautami" pitchFamily="2"/>
            </a:endParaRPr>
          </a:p>
        </p:txBody>
      </p:sp>
      <p:sp>
        <p:nvSpPr>
          <p:cNvPr id="5" name="TextBox 4"/>
          <p:cNvSpPr txBox="1"/>
          <p:nvPr/>
        </p:nvSpPr>
        <p:spPr>
          <a:xfrm rot="5400013">
            <a:off x="-2224881" y="3604419"/>
            <a:ext cx="5184775" cy="369887"/>
          </a:xfrm>
          <a:prstGeom prst="rect">
            <a:avLst/>
          </a:prstGeom>
          <a:noFill/>
          <a:ln>
            <a:noFill/>
          </a:ln>
        </p:spPr>
        <p:txBody>
          <a:bodyPr anchorCtr="1">
            <a:spAutoFit/>
          </a:bodyPr>
          <a:lstStyle/>
          <a:p>
            <a:pPr algn="ctr" fontAlgn="auto">
              <a:spcBef>
                <a:spcPts val="0"/>
              </a:spcBef>
              <a:spcAft>
                <a:spcPts val="0"/>
              </a:spcAft>
              <a:defRPr sz="1800" b="0" i="0" u="none" strike="noStrike" kern="0" cap="none" spc="0" baseline="0">
                <a:solidFill>
                  <a:srgbClr val="000000"/>
                </a:solidFill>
                <a:uFillTx/>
              </a:defRPr>
            </a:pPr>
            <a:r>
              <a:rPr lang="en-US" b="1" kern="0" dirty="0">
                <a:solidFill>
                  <a:srgbClr val="000000"/>
                </a:solidFill>
                <a:latin typeface="Calibri" pitchFamily="34"/>
                <a:cs typeface="Arial" pitchFamily="34"/>
              </a:rPr>
              <a:t>Good performance, percentage of </a:t>
            </a:r>
            <a:r>
              <a:rPr lang="en-US" b="1" kern="0" dirty="0">
                <a:solidFill>
                  <a:srgbClr val="00B050"/>
                </a:solidFill>
                <a:latin typeface="Calibri" pitchFamily="34"/>
                <a:cs typeface="Arial" pitchFamily="34"/>
              </a:rPr>
              <a:t>green lights</a:t>
            </a:r>
            <a:endParaRPr lang="en-US" b="1" kern="0" dirty="0">
              <a:solidFill>
                <a:srgbClr val="000000"/>
              </a:solidFill>
              <a:latin typeface="Calibri" pitchFamily="34"/>
              <a:cs typeface="Arial" pitchFamily="34"/>
            </a:endParaRPr>
          </a:p>
        </p:txBody>
      </p:sp>
      <p:sp>
        <p:nvSpPr>
          <p:cNvPr id="6" name="TextBox 5"/>
          <p:cNvSpPr txBox="1"/>
          <p:nvPr/>
        </p:nvSpPr>
        <p:spPr>
          <a:xfrm>
            <a:off x="1403350" y="6092825"/>
            <a:ext cx="5976938" cy="369888"/>
          </a:xfrm>
          <a:prstGeom prst="rect">
            <a:avLst/>
          </a:prstGeom>
          <a:noFill/>
          <a:ln>
            <a:noFill/>
          </a:ln>
        </p:spPr>
        <p:txBody>
          <a:bodyPr anchorCtr="1">
            <a:spAutoFit/>
          </a:bodyPr>
          <a:lstStyle/>
          <a:p>
            <a:pPr algn="ctr" fontAlgn="auto">
              <a:spcBef>
                <a:spcPts val="0"/>
              </a:spcBef>
              <a:spcAft>
                <a:spcPts val="0"/>
              </a:spcAft>
              <a:defRPr sz="1800" b="0" i="0" u="none" strike="noStrike" kern="0" cap="none" spc="0" baseline="0">
                <a:solidFill>
                  <a:srgbClr val="000000"/>
                </a:solidFill>
                <a:uFillTx/>
              </a:defRPr>
            </a:pPr>
            <a:r>
              <a:rPr lang="en-US" b="1" kern="0" dirty="0">
                <a:solidFill>
                  <a:srgbClr val="000000"/>
                </a:solidFill>
                <a:latin typeface="Calibri" pitchFamily="34"/>
                <a:cs typeface="Arial" pitchFamily="34"/>
              </a:rPr>
              <a:t>Poor performance, percentage of</a:t>
            </a:r>
            <a:r>
              <a:rPr lang="en-US" b="1" kern="0" dirty="0">
                <a:solidFill>
                  <a:srgbClr val="002060"/>
                </a:solidFill>
                <a:latin typeface="Calibri" pitchFamily="34"/>
                <a:cs typeface="Arial" pitchFamily="34"/>
              </a:rPr>
              <a:t> </a:t>
            </a:r>
            <a:r>
              <a:rPr lang="en-US" b="1" kern="0" dirty="0">
                <a:solidFill>
                  <a:srgbClr val="FF0000"/>
                </a:solidFill>
                <a:latin typeface="Calibri" pitchFamily="34"/>
                <a:cs typeface="Arial" pitchFamily="34"/>
              </a:rPr>
              <a:t>red lights</a:t>
            </a:r>
            <a:endParaRPr lang="en-US" b="1" kern="0" dirty="0">
              <a:solidFill>
                <a:srgbClr val="000000"/>
              </a:solidFill>
              <a:latin typeface="Calibri" pitchFamily="34"/>
              <a:cs typeface="Arial" pitchFamily="34"/>
            </a:endParaRPr>
          </a:p>
        </p:txBody>
      </p:sp>
      <p:sp>
        <p:nvSpPr>
          <p:cNvPr id="12" name="TextBox 12"/>
          <p:cNvSpPr txBox="1">
            <a:spLocks noChangeArrowheads="1"/>
          </p:cNvSpPr>
          <p:nvPr/>
        </p:nvSpPr>
        <p:spPr bwMode="auto">
          <a:xfrm>
            <a:off x="3663950" y="6581775"/>
            <a:ext cx="2395538" cy="338138"/>
          </a:xfrm>
          <a:prstGeom prst="rect">
            <a:avLst/>
          </a:prstGeom>
          <a:noFill/>
          <a:ln w="9525">
            <a:noFill/>
            <a:miter lim="800000"/>
            <a:headEnd/>
            <a:tailEnd/>
          </a:ln>
        </p:spPr>
        <p:txBody>
          <a:bodyPr wrap="none">
            <a:spAutoFit/>
          </a:bodyPr>
          <a:lstStyle/>
          <a:p>
            <a:r>
              <a:rPr lang="en-GB" sz="1600" dirty="0">
                <a:solidFill>
                  <a:srgbClr val="000000"/>
                </a:solidFill>
                <a:latin typeface="Calibri" pitchFamily="34" charset="0"/>
              </a:rPr>
              <a:t>Source : OECD calculations</a:t>
            </a:r>
            <a:endParaRPr lang="en-US" sz="1600" dirty="0">
              <a:solidFill>
                <a:srgbClr val="000000"/>
              </a:solidFill>
              <a:latin typeface="Calibri"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0" y="-1588"/>
            <a:ext cx="9144000" cy="766763"/>
          </a:xfrm>
        </p:spPr>
        <p:txBody>
          <a:bodyPr/>
          <a:lstStyle/>
          <a:p>
            <a:pPr algn="ctr"/>
            <a:r>
              <a:rPr lang="en-GB" dirty="0" smtClean="0"/>
              <a:t>How’s life for the average  German/British household?</a:t>
            </a:r>
            <a:endParaRPr lang="en-US" dirty="0" smtClean="0"/>
          </a:p>
        </p:txBody>
      </p:sp>
      <p:sp>
        <p:nvSpPr>
          <p:cNvPr id="4" name="TextBox 12"/>
          <p:cNvSpPr txBox="1">
            <a:spLocks noChangeArrowheads="1"/>
          </p:cNvSpPr>
          <p:nvPr/>
        </p:nvSpPr>
        <p:spPr bwMode="auto">
          <a:xfrm>
            <a:off x="3059832" y="5805264"/>
            <a:ext cx="2395537" cy="338138"/>
          </a:xfrm>
          <a:prstGeom prst="rect">
            <a:avLst/>
          </a:prstGeom>
          <a:noFill/>
          <a:ln w="9525">
            <a:noFill/>
            <a:miter lim="800000"/>
            <a:headEnd/>
            <a:tailEnd/>
          </a:ln>
        </p:spPr>
        <p:txBody>
          <a:bodyPr>
            <a:spAutoFit/>
          </a:bodyPr>
          <a:lstStyle/>
          <a:p>
            <a:r>
              <a:rPr lang="en-GB" sz="1600" dirty="0">
                <a:solidFill>
                  <a:srgbClr val="000000"/>
                </a:solidFill>
                <a:latin typeface="Calibri" pitchFamily="34" charset="0"/>
              </a:rPr>
              <a:t>Source : OECD calculations</a:t>
            </a:r>
            <a:endParaRPr lang="en-US" sz="1600" dirty="0">
              <a:solidFill>
                <a:srgbClr val="000000"/>
              </a:solidFill>
              <a:latin typeface="Calibri" pitchFamily="34" charset="0"/>
            </a:endParaRPr>
          </a:p>
        </p:txBody>
      </p:sp>
      <p:pic>
        <p:nvPicPr>
          <p:cNvPr id="15366" name="Picture 6"/>
          <p:cNvPicPr>
            <a:picLocks noChangeAspect="1" noChangeArrowheads="1"/>
          </p:cNvPicPr>
          <p:nvPr/>
        </p:nvPicPr>
        <p:blipFill>
          <a:blip r:embed="rId3" cstate="print"/>
          <a:srcRect/>
          <a:stretch>
            <a:fillRect/>
          </a:stretch>
        </p:blipFill>
        <p:spPr bwMode="auto">
          <a:xfrm>
            <a:off x="857250" y="801688"/>
            <a:ext cx="7429500" cy="52578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611560" y="0"/>
            <a:ext cx="8218487" cy="766763"/>
          </a:xfrm>
        </p:spPr>
        <p:txBody>
          <a:bodyPr/>
          <a:lstStyle/>
          <a:p>
            <a:pPr algn="ctr"/>
            <a:r>
              <a:rPr lang="en-GB" sz="4000" kern="1200" dirty="0" smtClean="0"/>
              <a:t>Outline</a:t>
            </a:r>
            <a:endParaRPr lang="en-US" sz="4000" kern="1200" dirty="0" smtClean="0"/>
          </a:p>
        </p:txBody>
      </p:sp>
      <p:sp>
        <p:nvSpPr>
          <p:cNvPr id="3" name="Content Placeholder 2"/>
          <p:cNvSpPr>
            <a:spLocks noGrp="1"/>
          </p:cNvSpPr>
          <p:nvPr>
            <p:ph idx="1"/>
          </p:nvPr>
        </p:nvSpPr>
        <p:spPr>
          <a:xfrm>
            <a:off x="468313" y="1484313"/>
            <a:ext cx="8218487" cy="4641850"/>
          </a:xfrm>
        </p:spPr>
        <p:txBody>
          <a:bodyPr/>
          <a:lstStyle/>
          <a:p>
            <a:pPr>
              <a:defRPr/>
            </a:pPr>
            <a:r>
              <a:rPr lang="en-GB" b="1" dirty="0" smtClean="0">
                <a:solidFill>
                  <a:schemeClr val="bg2">
                    <a:lumMod val="75000"/>
                  </a:schemeClr>
                </a:solidFill>
              </a:rPr>
              <a:t>Context</a:t>
            </a:r>
          </a:p>
          <a:p>
            <a:pPr>
              <a:defRPr/>
            </a:pPr>
            <a:endParaRPr lang="en-GB" b="1" dirty="0" smtClean="0">
              <a:solidFill>
                <a:schemeClr val="bg2">
                  <a:lumMod val="75000"/>
                </a:schemeClr>
              </a:solidFill>
            </a:endParaRPr>
          </a:p>
          <a:p>
            <a:pPr>
              <a:defRPr/>
            </a:pPr>
            <a:r>
              <a:rPr lang="en-GB" b="1" dirty="0" smtClean="0">
                <a:solidFill>
                  <a:schemeClr val="bg2">
                    <a:lumMod val="75000"/>
                  </a:schemeClr>
                </a:solidFill>
              </a:rPr>
              <a:t>OECD Better Life Initiative</a:t>
            </a:r>
          </a:p>
          <a:p>
            <a:pPr>
              <a:buFontTx/>
              <a:buNone/>
              <a:defRPr/>
            </a:pPr>
            <a:endParaRPr lang="en-GB" b="1" dirty="0" smtClean="0">
              <a:solidFill>
                <a:schemeClr val="bg2">
                  <a:lumMod val="75000"/>
                </a:schemeClr>
              </a:solidFill>
            </a:endParaRPr>
          </a:p>
          <a:p>
            <a:pPr>
              <a:defRPr/>
            </a:pPr>
            <a:r>
              <a:rPr lang="en-GB" b="1" dirty="0" smtClean="0">
                <a:solidFill>
                  <a:schemeClr val="bg2">
                    <a:lumMod val="75000"/>
                  </a:schemeClr>
                </a:solidFill>
              </a:rPr>
              <a:t>What’s next</a:t>
            </a:r>
          </a:p>
          <a:p>
            <a:pPr lvl="1">
              <a:defRPr/>
            </a:pPr>
            <a:endParaRPr lang="en-US" b="1" dirty="0" smtClean="0">
              <a:solidFill>
                <a:schemeClr val="bg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1588"/>
            <a:ext cx="9144000" cy="766763"/>
          </a:xfrm>
        </p:spPr>
        <p:txBody>
          <a:bodyPr/>
          <a:lstStyle/>
          <a:p>
            <a:pPr algn="ctr"/>
            <a:r>
              <a:rPr lang="en-GB" dirty="0" smtClean="0"/>
              <a:t>Socio-economic inequalities in well-being</a:t>
            </a:r>
            <a:endParaRPr lang="en-US" dirty="0" smtClean="0"/>
          </a:p>
        </p:txBody>
      </p:sp>
      <p:pic>
        <p:nvPicPr>
          <p:cNvPr id="17413" name="Picture 6"/>
          <p:cNvPicPr>
            <a:picLocks noChangeAspect="1" noChangeArrowheads="1"/>
          </p:cNvPicPr>
          <p:nvPr/>
        </p:nvPicPr>
        <p:blipFill>
          <a:blip r:embed="rId3" cstate="print"/>
          <a:srcRect l="45770" t="2899" r="1239" b="2798"/>
          <a:stretch>
            <a:fillRect/>
          </a:stretch>
        </p:blipFill>
        <p:spPr bwMode="auto">
          <a:xfrm>
            <a:off x="1475656" y="1484784"/>
            <a:ext cx="6624736" cy="41044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0" y="476250"/>
            <a:ext cx="8686800" cy="476250"/>
          </a:xfrm>
        </p:spPr>
        <p:txBody>
          <a:bodyPr/>
          <a:lstStyle/>
          <a:p>
            <a:pPr algn="ctr"/>
            <a:r>
              <a:rPr lang="en-GB" dirty="0" smtClean="0"/>
              <a:t>Understanding people’s </a:t>
            </a:r>
            <a:r>
              <a:rPr lang="en-GB" dirty="0" smtClean="0"/>
              <a:t>aspirations</a:t>
            </a:r>
            <a:r>
              <a:rPr lang="en-GB" dirty="0" smtClean="0"/>
              <a:t/>
            </a:r>
            <a:br>
              <a:rPr lang="en-GB" dirty="0" smtClean="0"/>
            </a:br>
            <a:r>
              <a:rPr lang="en-GB" dirty="0" smtClean="0"/>
              <a:t/>
            </a:r>
            <a:br>
              <a:rPr lang="en-GB" dirty="0" smtClean="0"/>
            </a:br>
            <a:r>
              <a:rPr lang="fr-FR" sz="3200" dirty="0" err="1" smtClean="0">
                <a:solidFill>
                  <a:schemeClr val="tx2"/>
                </a:solidFill>
                <a:latin typeface="Calibri" pitchFamily="34" charset="0"/>
                <a:hlinkClick r:id="rId2"/>
              </a:rPr>
              <a:t>Your</a:t>
            </a:r>
            <a:r>
              <a:rPr lang="fr-FR" sz="3200" dirty="0" smtClean="0">
                <a:solidFill>
                  <a:schemeClr val="tx2"/>
                </a:solidFill>
                <a:latin typeface="Calibri" pitchFamily="34" charset="0"/>
                <a:hlinkClick r:id="rId2"/>
              </a:rPr>
              <a:t> </a:t>
            </a:r>
            <a:r>
              <a:rPr lang="fr-FR" sz="3200" dirty="0" err="1" smtClean="0">
                <a:solidFill>
                  <a:schemeClr val="tx2"/>
                </a:solidFill>
                <a:latin typeface="Calibri" pitchFamily="34" charset="0"/>
                <a:hlinkClick r:id="rId2"/>
              </a:rPr>
              <a:t>Better</a:t>
            </a:r>
            <a:r>
              <a:rPr lang="fr-FR" sz="3200" dirty="0" smtClean="0">
                <a:solidFill>
                  <a:schemeClr val="tx2"/>
                </a:solidFill>
                <a:latin typeface="Calibri" pitchFamily="34" charset="0"/>
                <a:hlinkClick r:id="rId2"/>
              </a:rPr>
              <a:t> Life Index</a:t>
            </a:r>
            <a:endParaRPr lang="en-US" sz="3000" i="1" dirty="0" smtClean="0">
              <a:solidFill>
                <a:srgbClr val="002060"/>
              </a:solidFill>
              <a:latin typeface="Calibri" pitchFamily="34" charset="0"/>
            </a:endParaRPr>
          </a:p>
        </p:txBody>
      </p:sp>
      <p:pic>
        <p:nvPicPr>
          <p:cNvPr id="18435" name="Picture 4"/>
          <p:cNvPicPr>
            <a:picLocks noChangeAspect="1" noChangeArrowheads="1"/>
          </p:cNvPicPr>
          <p:nvPr/>
        </p:nvPicPr>
        <p:blipFill>
          <a:blip r:embed="rId3" cstate="print"/>
          <a:srcRect t="9312" r="3400" b="11510"/>
          <a:stretch>
            <a:fillRect/>
          </a:stretch>
        </p:blipFill>
        <p:spPr bwMode="auto">
          <a:xfrm>
            <a:off x="323528" y="1484784"/>
            <a:ext cx="8208962" cy="4968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xmlns="" val="0"/>
              </a:ext>
            </a:extLst>
          </a:blip>
          <a:srcRect l="8673"/>
          <a:stretch/>
        </p:blipFill>
        <p:spPr>
          <a:xfrm>
            <a:off x="0" y="1052736"/>
            <a:ext cx="8350896" cy="4511683"/>
          </a:xfrm>
          <a:prstGeom prst="rect">
            <a:avLst/>
          </a:prstGeom>
        </p:spPr>
      </p:pic>
      <p:sp>
        <p:nvSpPr>
          <p:cNvPr id="15362" name="Title 15"/>
          <p:cNvSpPr>
            <a:spLocks noGrp="1"/>
          </p:cNvSpPr>
          <p:nvPr>
            <p:ph type="title"/>
          </p:nvPr>
        </p:nvSpPr>
        <p:spPr/>
        <p:txBody>
          <a:bodyPr/>
          <a:lstStyle/>
          <a:p>
            <a:r>
              <a:rPr lang="en-US" dirty="0" smtClean="0"/>
              <a:t>Global participation</a:t>
            </a:r>
          </a:p>
        </p:txBody>
      </p:sp>
      <p:sp>
        <p:nvSpPr>
          <p:cNvPr id="6" name="TextBox 5"/>
          <p:cNvSpPr txBox="1"/>
          <p:nvPr/>
        </p:nvSpPr>
        <p:spPr>
          <a:xfrm>
            <a:off x="5724128" y="1629955"/>
            <a:ext cx="3203848" cy="3277820"/>
          </a:xfrm>
          <a:prstGeom prst="rect">
            <a:avLst/>
          </a:prstGeom>
          <a:noFill/>
        </p:spPr>
        <p:txBody>
          <a:bodyPr wrap="square" rtlCol="0">
            <a:spAutoFit/>
          </a:bodyPr>
          <a:lstStyle/>
          <a:p>
            <a:pPr algn="r">
              <a:lnSpc>
                <a:spcPct val="150000"/>
              </a:lnSpc>
            </a:pPr>
            <a:r>
              <a:rPr lang="en-US" b="1" u="sng" dirty="0" smtClean="0">
                <a:solidFill>
                  <a:schemeClr val="bg1">
                    <a:lumMod val="50000"/>
                  </a:schemeClr>
                </a:solidFill>
                <a:latin typeface="Caecilia Roman" pitchFamily="18" charset="0"/>
              </a:rPr>
              <a:t>Top 10</a:t>
            </a:r>
          </a:p>
          <a:p>
            <a:pPr algn="r"/>
            <a:r>
              <a:rPr lang="en-US" b="1" dirty="0" smtClean="0">
                <a:solidFill>
                  <a:schemeClr val="bg1">
                    <a:lumMod val="50000"/>
                  </a:schemeClr>
                </a:solidFill>
                <a:latin typeface="Caecilia Roman" pitchFamily="18" charset="0"/>
              </a:rPr>
              <a:t>United States </a:t>
            </a:r>
          </a:p>
          <a:p>
            <a:pPr algn="r"/>
            <a:r>
              <a:rPr lang="en-US" b="1" dirty="0" smtClean="0">
                <a:solidFill>
                  <a:schemeClr val="bg1">
                    <a:lumMod val="50000"/>
                  </a:schemeClr>
                </a:solidFill>
                <a:latin typeface="Caecilia Roman" pitchFamily="18" charset="0"/>
              </a:rPr>
              <a:t>France </a:t>
            </a:r>
          </a:p>
          <a:p>
            <a:pPr algn="r"/>
            <a:r>
              <a:rPr lang="en-US" b="1" dirty="0" smtClean="0">
                <a:solidFill>
                  <a:schemeClr val="bg1">
                    <a:lumMod val="50000"/>
                  </a:schemeClr>
                </a:solidFill>
                <a:latin typeface="Caecilia Roman" pitchFamily="18" charset="0"/>
              </a:rPr>
              <a:t>Canada </a:t>
            </a:r>
          </a:p>
          <a:p>
            <a:pPr algn="r"/>
            <a:r>
              <a:rPr lang="en-US" b="1" dirty="0" smtClean="0">
                <a:solidFill>
                  <a:schemeClr val="bg1">
                    <a:lumMod val="50000"/>
                  </a:schemeClr>
                </a:solidFill>
                <a:latin typeface="Caecilia Roman" pitchFamily="18" charset="0"/>
              </a:rPr>
              <a:t>United Kingdom</a:t>
            </a:r>
          </a:p>
          <a:p>
            <a:pPr algn="r"/>
            <a:r>
              <a:rPr lang="en-US" b="1" dirty="0" smtClean="0">
                <a:solidFill>
                  <a:schemeClr val="bg1">
                    <a:lumMod val="50000"/>
                  </a:schemeClr>
                </a:solidFill>
                <a:latin typeface="Caecilia Roman" pitchFamily="18" charset="0"/>
              </a:rPr>
              <a:t>Germany</a:t>
            </a:r>
          </a:p>
          <a:p>
            <a:pPr algn="r"/>
            <a:r>
              <a:rPr lang="en-US" b="1" dirty="0" smtClean="0">
                <a:solidFill>
                  <a:schemeClr val="bg1">
                    <a:lumMod val="50000"/>
                  </a:schemeClr>
                </a:solidFill>
                <a:latin typeface="Caecilia Roman" pitchFamily="18" charset="0"/>
              </a:rPr>
              <a:t>Australia</a:t>
            </a:r>
          </a:p>
          <a:p>
            <a:pPr algn="r"/>
            <a:r>
              <a:rPr lang="en-US" b="1" dirty="0" smtClean="0">
                <a:solidFill>
                  <a:schemeClr val="bg1">
                    <a:lumMod val="50000"/>
                  </a:schemeClr>
                </a:solidFill>
                <a:latin typeface="Caecilia Roman" pitchFamily="18" charset="0"/>
              </a:rPr>
              <a:t>Italy</a:t>
            </a:r>
          </a:p>
          <a:p>
            <a:pPr algn="r"/>
            <a:r>
              <a:rPr lang="en-US" b="1" dirty="0" smtClean="0">
                <a:solidFill>
                  <a:schemeClr val="bg1">
                    <a:lumMod val="50000"/>
                  </a:schemeClr>
                </a:solidFill>
                <a:latin typeface="Caecilia Roman" pitchFamily="18" charset="0"/>
              </a:rPr>
              <a:t>Japan </a:t>
            </a:r>
          </a:p>
          <a:p>
            <a:pPr algn="r"/>
            <a:r>
              <a:rPr lang="en-US" b="1" dirty="0" smtClean="0">
                <a:solidFill>
                  <a:schemeClr val="bg1">
                    <a:lumMod val="50000"/>
                  </a:schemeClr>
                </a:solidFill>
                <a:latin typeface="Caecilia Roman" pitchFamily="18" charset="0"/>
              </a:rPr>
              <a:t>Spain </a:t>
            </a:r>
          </a:p>
          <a:p>
            <a:pPr algn="r"/>
            <a:r>
              <a:rPr lang="en-US" b="1" dirty="0" smtClean="0">
                <a:solidFill>
                  <a:schemeClr val="bg1">
                    <a:lumMod val="50000"/>
                  </a:schemeClr>
                </a:solidFill>
                <a:latin typeface="Caecilia Roman" pitchFamily="18" charset="0"/>
              </a:rPr>
              <a:t>Mexico </a:t>
            </a:r>
            <a:endParaRPr lang="en-US" dirty="0" smtClean="0"/>
          </a:p>
        </p:txBody>
      </p:sp>
      <p:sp>
        <p:nvSpPr>
          <p:cNvPr id="9" name="TextBox 8"/>
          <p:cNvSpPr txBox="1"/>
          <p:nvPr/>
        </p:nvSpPr>
        <p:spPr>
          <a:xfrm>
            <a:off x="2843808" y="5589240"/>
            <a:ext cx="6120680" cy="369332"/>
          </a:xfrm>
          <a:prstGeom prst="rect">
            <a:avLst/>
          </a:prstGeom>
          <a:noFill/>
        </p:spPr>
        <p:txBody>
          <a:bodyPr wrap="square" rtlCol="0">
            <a:spAutoFit/>
          </a:bodyPr>
          <a:lstStyle/>
          <a:p>
            <a:pPr algn="r"/>
            <a:r>
              <a:rPr lang="en-US" b="1" dirty="0" smtClean="0">
                <a:solidFill>
                  <a:schemeClr val="bg1">
                    <a:lumMod val="50000"/>
                  </a:schemeClr>
                </a:solidFill>
                <a:latin typeface="Caecilia Roman" pitchFamily="18" charset="0"/>
              </a:rPr>
              <a:t>Nearly two visits from over 180 countries</a:t>
            </a:r>
            <a:endParaRPr lang="en-US" b="1" dirty="0">
              <a:solidFill>
                <a:schemeClr val="bg1">
                  <a:lumMod val="50000"/>
                </a:schemeClr>
              </a:solidFill>
              <a:latin typeface="Caecilia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Title 1"/>
          <p:cNvSpPr txBox="1">
            <a:spLocks noGrp="1"/>
          </p:cNvSpPr>
          <p:nvPr>
            <p:ph type="title"/>
          </p:nvPr>
        </p:nvSpPr>
        <p:spPr>
          <a:xfrm>
            <a:off x="468313" y="0"/>
            <a:ext cx="8218487" cy="647700"/>
          </a:xfrm>
        </p:spPr>
        <p:txBody>
          <a:bodyPr/>
          <a:lstStyle/>
          <a:p>
            <a:pPr algn="ctr" eaLnBrk="1" hangingPunct="1">
              <a:defRPr/>
            </a:pPr>
            <a:r>
              <a:rPr lang="it-IT" dirty="0" smtClean="0"/>
              <a:t>What </a:t>
            </a:r>
            <a:r>
              <a:rPr lang="it-IT" dirty="0" err="1" smtClean="0"/>
              <a:t>matters</a:t>
            </a:r>
            <a:r>
              <a:rPr lang="it-IT" dirty="0" smtClean="0"/>
              <a:t> </a:t>
            </a:r>
            <a:r>
              <a:rPr lang="it-IT" dirty="0" err="1" smtClean="0"/>
              <a:t>most</a:t>
            </a:r>
            <a:r>
              <a:rPr lang="it-IT" dirty="0" smtClean="0"/>
              <a:t> </a:t>
            </a:r>
            <a:r>
              <a:rPr lang="it-IT" dirty="0" err="1" smtClean="0"/>
              <a:t>to</a:t>
            </a:r>
            <a:r>
              <a:rPr lang="it-IT" dirty="0" smtClean="0"/>
              <a:t> people ?</a:t>
            </a:r>
            <a:r>
              <a:rPr lang="it-IT" sz="4400" dirty="0" smtClean="0">
                <a:solidFill>
                  <a:schemeClr val="accent1"/>
                </a:solidFill>
                <a:latin typeface="Calibri" pitchFamily="34" charset="0"/>
                <a:cs typeface="Gautami" pitchFamily="2"/>
              </a:rPr>
              <a:t> </a:t>
            </a:r>
          </a:p>
        </p:txBody>
      </p:sp>
      <p:sp>
        <p:nvSpPr>
          <p:cNvPr id="20486" name="TextBox 6"/>
          <p:cNvSpPr txBox="1">
            <a:spLocks noChangeArrowheads="1"/>
          </p:cNvSpPr>
          <p:nvPr/>
        </p:nvSpPr>
        <p:spPr bwMode="auto">
          <a:xfrm>
            <a:off x="3348038" y="6381750"/>
            <a:ext cx="2447925" cy="338138"/>
          </a:xfrm>
          <a:prstGeom prst="rect">
            <a:avLst/>
          </a:prstGeom>
          <a:noFill/>
          <a:ln w="9525">
            <a:noFill/>
            <a:miter lim="800000"/>
            <a:headEnd/>
            <a:tailEnd/>
          </a:ln>
        </p:spPr>
        <p:txBody>
          <a:bodyPr>
            <a:spAutoFit/>
          </a:bodyPr>
          <a:lstStyle/>
          <a:p>
            <a:r>
              <a:rPr lang="en-GB" sz="1600">
                <a:solidFill>
                  <a:srgbClr val="000000"/>
                </a:solidFill>
                <a:latin typeface="Calibri" pitchFamily="34" charset="0"/>
              </a:rPr>
              <a:t>Source: OECD calculations</a:t>
            </a:r>
            <a:endParaRPr lang="en-US" sz="1600">
              <a:solidFill>
                <a:srgbClr val="000000"/>
              </a:solidFill>
              <a:latin typeface="Calibri" pitchFamily="34" charset="0"/>
            </a:endParaRPr>
          </a:p>
        </p:txBody>
      </p:sp>
      <p:sp>
        <p:nvSpPr>
          <p:cNvPr id="20487" name="Rectangle 7"/>
          <p:cNvSpPr>
            <a:spLocks noChangeArrowheads="1"/>
          </p:cNvSpPr>
          <p:nvPr/>
        </p:nvSpPr>
        <p:spPr bwMode="auto">
          <a:xfrm>
            <a:off x="2915816" y="2492896"/>
            <a:ext cx="2979738" cy="369887"/>
          </a:xfrm>
          <a:prstGeom prst="rect">
            <a:avLst/>
          </a:prstGeom>
          <a:noFill/>
          <a:ln w="9525">
            <a:noFill/>
            <a:miter lim="800000"/>
            <a:headEnd/>
            <a:tailEnd/>
          </a:ln>
        </p:spPr>
        <p:txBody>
          <a:bodyPr>
            <a:spAutoFit/>
          </a:bodyPr>
          <a:lstStyle/>
          <a:p>
            <a:r>
              <a:rPr lang="fr-CA" dirty="0" err="1">
                <a:latin typeface="Calibri" pitchFamily="34" charset="0"/>
              </a:rPr>
              <a:t>Weights</a:t>
            </a:r>
            <a:r>
              <a:rPr lang="fr-CA" dirty="0">
                <a:latin typeface="Calibri" pitchFamily="34" charset="0"/>
              </a:rPr>
              <a:t> </a:t>
            </a:r>
            <a:r>
              <a:rPr lang="fr-CA" dirty="0" err="1">
                <a:latin typeface="Calibri" pitchFamily="34" charset="0"/>
              </a:rPr>
              <a:t>given</a:t>
            </a:r>
            <a:r>
              <a:rPr lang="fr-CA" dirty="0">
                <a:latin typeface="Calibri" pitchFamily="34" charset="0"/>
              </a:rPr>
              <a:t> by </a:t>
            </a:r>
            <a:r>
              <a:rPr lang="fr-CA" dirty="0" err="1">
                <a:latin typeface="Calibri" pitchFamily="34" charset="0"/>
              </a:rPr>
              <a:t>users</a:t>
            </a:r>
            <a:r>
              <a:rPr lang="fr-CA" dirty="0">
                <a:latin typeface="Calibri" pitchFamily="34" charset="0"/>
              </a:rPr>
              <a:t> (in %)</a:t>
            </a:r>
            <a:endParaRPr lang="en-GB" dirty="0">
              <a:latin typeface="Calibri" pitchFamily="34" charset="0"/>
            </a:endParaRPr>
          </a:p>
        </p:txBody>
      </p:sp>
      <p:graphicFrame>
        <p:nvGraphicFramePr>
          <p:cNvPr id="8" name="Chart 7"/>
          <p:cNvGraphicFramePr>
            <a:graphicFrameLocks/>
          </p:cNvGraphicFramePr>
          <p:nvPr/>
        </p:nvGraphicFramePr>
        <p:xfrm>
          <a:off x="611560" y="2996952"/>
          <a:ext cx="7986664" cy="318452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a:graphicFrameLocks/>
          </p:cNvGraphicFramePr>
          <p:nvPr/>
        </p:nvGraphicFramePr>
        <p:xfrm>
          <a:off x="395536" y="836713"/>
          <a:ext cx="2736304" cy="144016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p:cNvGraphicFramePr>
            <a:graphicFrameLocks/>
          </p:cNvGraphicFramePr>
          <p:nvPr/>
        </p:nvGraphicFramePr>
        <p:xfrm>
          <a:off x="5292080" y="836712"/>
          <a:ext cx="3502533" cy="1656184"/>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547664" y="2852936"/>
            <a:ext cx="6192688" cy="964704"/>
          </a:xfrm>
        </p:spPr>
        <p:txBody>
          <a:bodyPr/>
          <a:lstStyle/>
          <a:p>
            <a:pPr algn="just">
              <a:buNone/>
            </a:pPr>
            <a:r>
              <a:rPr lang="en-GB" sz="5400" b="1" dirty="0" smtClean="0">
                <a:solidFill>
                  <a:schemeClr val="tx1">
                    <a:lumMod val="50000"/>
                    <a:lumOff val="50000"/>
                  </a:schemeClr>
                </a:solidFill>
              </a:rPr>
              <a:t>WHAT’S NEXT</a:t>
            </a:r>
            <a:endParaRPr lang="en-US" sz="5400" b="1"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0" y="115888"/>
            <a:ext cx="9144000" cy="649287"/>
          </a:xfrm>
        </p:spPr>
        <p:txBody>
          <a:bodyPr/>
          <a:lstStyle/>
          <a:p>
            <a:pPr algn="ctr"/>
            <a:r>
              <a:rPr lang="en-GB" sz="2400" dirty="0" smtClean="0"/>
              <a:t>2013-2014</a:t>
            </a:r>
            <a:r>
              <a:rPr lang="en-GB" sz="2400" dirty="0" smtClean="0"/>
              <a:t> developments</a:t>
            </a:r>
            <a:r>
              <a:rPr lang="en-GB" sz="2400" dirty="0" smtClean="0"/>
              <a:t> </a:t>
            </a:r>
            <a:r>
              <a:rPr lang="en-GB" sz="2400" dirty="0" smtClean="0"/>
              <a:t>of the OECD well-being agenda</a:t>
            </a:r>
            <a:endParaRPr lang="en-US" sz="2400" dirty="0" smtClean="0"/>
          </a:p>
        </p:txBody>
      </p:sp>
      <p:sp>
        <p:nvSpPr>
          <p:cNvPr id="3" name="Content Placeholder 2"/>
          <p:cNvSpPr>
            <a:spLocks noGrp="1"/>
          </p:cNvSpPr>
          <p:nvPr>
            <p:ph idx="1"/>
          </p:nvPr>
        </p:nvSpPr>
        <p:spPr>
          <a:xfrm>
            <a:off x="468313" y="981075"/>
            <a:ext cx="8218487" cy="5145088"/>
          </a:xfrm>
        </p:spPr>
        <p:txBody>
          <a:bodyPr/>
          <a:lstStyle/>
          <a:p>
            <a:pPr>
              <a:defRPr/>
            </a:pPr>
            <a:r>
              <a:rPr lang="en-GB" sz="2000" dirty="0" smtClean="0">
                <a:solidFill>
                  <a:schemeClr val="bg2">
                    <a:lumMod val="75000"/>
                  </a:schemeClr>
                </a:solidFill>
              </a:rPr>
              <a:t>Moving </a:t>
            </a:r>
            <a:r>
              <a:rPr lang="en-GB" sz="2000" dirty="0" smtClean="0">
                <a:solidFill>
                  <a:schemeClr val="bg2">
                    <a:lumMod val="75000"/>
                  </a:schemeClr>
                </a:solidFill>
              </a:rPr>
              <a:t>forward </a:t>
            </a:r>
            <a:r>
              <a:rPr lang="en-GB" sz="2000" b="1" dirty="0" smtClean="0">
                <a:solidFill>
                  <a:schemeClr val="tx1">
                    <a:lumMod val="50000"/>
                    <a:lumOff val="50000"/>
                  </a:schemeClr>
                </a:solidFill>
              </a:rPr>
              <a:t>the statistical </a:t>
            </a:r>
            <a:r>
              <a:rPr lang="en-GB" sz="2000" b="1" dirty="0" smtClean="0">
                <a:solidFill>
                  <a:schemeClr val="tx1">
                    <a:lumMod val="50000"/>
                    <a:lumOff val="50000"/>
                  </a:schemeClr>
                </a:solidFill>
              </a:rPr>
              <a:t>agenda</a:t>
            </a:r>
          </a:p>
          <a:p>
            <a:pPr marL="342900" lvl="1" indent="-342900">
              <a:buNone/>
              <a:defRPr/>
            </a:pPr>
            <a:endParaRPr lang="en-GB" sz="2000" dirty="0" smtClean="0">
              <a:solidFill>
                <a:schemeClr val="bg2">
                  <a:lumMod val="75000"/>
                </a:schemeClr>
              </a:solidFill>
              <a:ea typeface="+mn-ea"/>
            </a:endParaRPr>
          </a:p>
          <a:p>
            <a:pPr marL="342900" lvl="1" indent="-342900">
              <a:buFontTx/>
              <a:buChar char="•"/>
              <a:defRPr/>
            </a:pPr>
            <a:r>
              <a:rPr lang="en-GB" sz="2000" dirty="0" smtClean="0">
                <a:solidFill>
                  <a:schemeClr val="bg2">
                    <a:lumMod val="75000"/>
                  </a:schemeClr>
                </a:solidFill>
                <a:ea typeface="+mn-ea"/>
              </a:rPr>
              <a:t>Update of How’s Life? (Fall 2013): focus on </a:t>
            </a:r>
            <a:r>
              <a:rPr lang="en-GB" sz="2000" b="1" dirty="0" smtClean="0">
                <a:solidFill>
                  <a:schemeClr val="tx1">
                    <a:lumMod val="50000"/>
                    <a:lumOff val="50000"/>
                  </a:schemeClr>
                </a:solidFill>
                <a:ea typeface="+mn-ea"/>
              </a:rPr>
              <a:t>sustainability, gender and well-being, and jobs quality</a:t>
            </a:r>
          </a:p>
          <a:p>
            <a:pPr marL="342900" lvl="1" indent="-342900">
              <a:buFontTx/>
              <a:buChar char="•"/>
              <a:defRPr/>
            </a:pPr>
            <a:endParaRPr lang="en-GB" sz="2000" dirty="0" smtClean="0">
              <a:solidFill>
                <a:schemeClr val="bg2">
                  <a:lumMod val="75000"/>
                </a:schemeClr>
              </a:solidFill>
              <a:ea typeface="+mn-ea"/>
            </a:endParaRPr>
          </a:p>
          <a:p>
            <a:pPr marL="342900" lvl="1" indent="-342900">
              <a:buChar char="•"/>
              <a:defRPr/>
            </a:pPr>
            <a:r>
              <a:rPr lang="en-GB" sz="2000" b="1" dirty="0" smtClean="0">
                <a:solidFill>
                  <a:schemeClr val="tx1">
                    <a:lumMod val="50000"/>
                    <a:lumOff val="50000"/>
                  </a:schemeClr>
                </a:solidFill>
                <a:ea typeface="+mn-ea"/>
                <a:sym typeface="Wingdings" pitchFamily="2" charset="2"/>
              </a:rPr>
              <a:t>Country Monographs </a:t>
            </a:r>
            <a:r>
              <a:rPr lang="en-GB" sz="2000" dirty="0" smtClean="0">
                <a:solidFill>
                  <a:schemeClr val="bg2">
                    <a:lumMod val="75000"/>
                  </a:schemeClr>
                </a:solidFill>
                <a:ea typeface="+mn-ea"/>
                <a:sym typeface="Wingdings" pitchFamily="2" charset="2"/>
              </a:rPr>
              <a:t>on </a:t>
            </a:r>
            <a:r>
              <a:rPr lang="en-GB" sz="2000" dirty="0" smtClean="0">
                <a:solidFill>
                  <a:schemeClr val="bg2">
                    <a:lumMod val="75000"/>
                  </a:schemeClr>
                </a:solidFill>
                <a:ea typeface="+mn-ea"/>
                <a:sym typeface="Wingdings" pitchFamily="2" charset="2"/>
              </a:rPr>
              <a:t>Well-Being</a:t>
            </a:r>
            <a:endParaRPr lang="en-GB" sz="2000" dirty="0" smtClean="0">
              <a:solidFill>
                <a:schemeClr val="bg2">
                  <a:lumMod val="75000"/>
                </a:schemeClr>
              </a:solidFill>
              <a:ea typeface="+mn-ea"/>
              <a:sym typeface="Wingdings" pitchFamily="2" charset="2"/>
            </a:endParaRPr>
          </a:p>
          <a:p>
            <a:pPr marL="342900" lvl="1" indent="-342900">
              <a:buChar char="•"/>
              <a:defRPr/>
            </a:pPr>
            <a:endParaRPr lang="en-GB" sz="2000" dirty="0" smtClean="0">
              <a:solidFill>
                <a:schemeClr val="bg2">
                  <a:lumMod val="75000"/>
                </a:schemeClr>
              </a:solidFill>
              <a:ea typeface="+mn-ea"/>
              <a:sym typeface="Wingdings" pitchFamily="2" charset="2"/>
            </a:endParaRPr>
          </a:p>
          <a:p>
            <a:pPr marL="342900" lvl="1" indent="-342900">
              <a:buChar char="•"/>
              <a:defRPr/>
            </a:pPr>
            <a:r>
              <a:rPr lang="en-GB" sz="2000" dirty="0" smtClean="0">
                <a:solidFill>
                  <a:schemeClr val="bg2">
                    <a:lumMod val="75000"/>
                  </a:schemeClr>
                </a:solidFill>
                <a:ea typeface="+mn-ea"/>
                <a:sym typeface="Wingdings" pitchFamily="2" charset="2"/>
              </a:rPr>
              <a:t>Analytical work to understand </a:t>
            </a:r>
            <a:r>
              <a:rPr lang="en-GB" sz="2000" b="1" dirty="0" smtClean="0">
                <a:solidFill>
                  <a:schemeClr val="tx1">
                    <a:lumMod val="50000"/>
                    <a:lumOff val="50000"/>
                  </a:schemeClr>
                </a:solidFill>
                <a:ea typeface="+mn-ea"/>
                <a:sym typeface="Wingdings" pitchFamily="2" charset="2"/>
              </a:rPr>
              <a:t>the determinants </a:t>
            </a:r>
            <a:r>
              <a:rPr lang="en-GB" sz="2000" dirty="0" smtClean="0">
                <a:solidFill>
                  <a:schemeClr val="bg2">
                    <a:lumMod val="75000"/>
                  </a:schemeClr>
                </a:solidFill>
                <a:ea typeface="+mn-ea"/>
                <a:sym typeface="Wingdings" pitchFamily="2" charset="2"/>
              </a:rPr>
              <a:t>of well-being </a:t>
            </a:r>
            <a:r>
              <a:rPr lang="en-GB" sz="2000" dirty="0" smtClean="0">
                <a:solidFill>
                  <a:schemeClr val="bg2">
                    <a:lumMod val="75000"/>
                  </a:schemeClr>
                </a:solidFill>
                <a:ea typeface="+mn-ea"/>
                <a:sym typeface="Wingdings" pitchFamily="2" charset="2"/>
              </a:rPr>
              <a:t>outcomes:  towards </a:t>
            </a:r>
            <a:r>
              <a:rPr lang="en-GB" sz="2000" b="1" dirty="0" smtClean="0">
                <a:solidFill>
                  <a:schemeClr val="tx1">
                    <a:lumMod val="50000"/>
                    <a:lumOff val="50000"/>
                  </a:schemeClr>
                </a:solidFill>
                <a:ea typeface="+mn-ea"/>
                <a:sym typeface="Wingdings" pitchFamily="2" charset="2"/>
              </a:rPr>
              <a:t>a theory of change </a:t>
            </a:r>
          </a:p>
          <a:p>
            <a:pPr marL="342900" lvl="1" indent="-342900">
              <a:buChar char="•"/>
              <a:defRPr/>
            </a:pPr>
            <a:endParaRPr lang="en-GB" sz="2000" dirty="0" smtClean="0">
              <a:solidFill>
                <a:schemeClr val="bg2">
                  <a:lumMod val="75000"/>
                </a:schemeClr>
              </a:solidFill>
              <a:ea typeface="+mn-ea"/>
              <a:sym typeface="Wingdings" pitchFamily="2" charset="2"/>
            </a:endParaRPr>
          </a:p>
          <a:p>
            <a:pPr marL="342900" lvl="1" indent="-342900">
              <a:buChar char="•"/>
              <a:defRPr/>
            </a:pPr>
            <a:r>
              <a:rPr lang="en-GB" sz="2000" dirty="0" smtClean="0">
                <a:solidFill>
                  <a:schemeClr val="bg2">
                    <a:lumMod val="75000"/>
                  </a:schemeClr>
                </a:solidFill>
                <a:ea typeface="+mn-ea"/>
                <a:sym typeface="Wingdings" pitchFamily="2" charset="2"/>
              </a:rPr>
              <a:t>Two OECD horizontal projects will make use of these findings for policy:</a:t>
            </a:r>
          </a:p>
          <a:p>
            <a:pPr marL="342900" lvl="1" indent="-342900">
              <a:buNone/>
              <a:defRPr/>
            </a:pPr>
            <a:r>
              <a:rPr lang="en-GB" sz="2000" dirty="0" smtClean="0">
                <a:solidFill>
                  <a:schemeClr val="bg2">
                    <a:lumMod val="75000"/>
                  </a:schemeClr>
                </a:solidFill>
                <a:ea typeface="+mn-ea"/>
                <a:sym typeface="Wingdings" pitchFamily="2" charset="2"/>
              </a:rPr>
              <a:t>	- </a:t>
            </a:r>
            <a:r>
              <a:rPr lang="en-GB" sz="2000" b="1" dirty="0" smtClean="0">
                <a:solidFill>
                  <a:schemeClr val="tx1">
                    <a:lumMod val="50000"/>
                    <a:lumOff val="50000"/>
                  </a:schemeClr>
                </a:solidFill>
                <a:ea typeface="+mn-ea"/>
                <a:sym typeface="Wingdings" pitchFamily="2" charset="2"/>
              </a:rPr>
              <a:t>NAEC</a:t>
            </a:r>
          </a:p>
          <a:p>
            <a:pPr marL="342900" lvl="1" indent="-342900">
              <a:buNone/>
              <a:defRPr/>
            </a:pPr>
            <a:r>
              <a:rPr lang="en-GB" sz="2000" b="1" dirty="0" smtClean="0">
                <a:solidFill>
                  <a:schemeClr val="tx1">
                    <a:lumMod val="50000"/>
                    <a:lumOff val="50000"/>
                  </a:schemeClr>
                </a:solidFill>
                <a:ea typeface="+mn-ea"/>
                <a:sym typeface="Wingdings" pitchFamily="2" charset="2"/>
              </a:rPr>
              <a:t>	- Inclusive Growth</a:t>
            </a:r>
          </a:p>
          <a:p>
            <a:pPr marL="342900" lvl="1" indent="-342900">
              <a:defRPr/>
            </a:pPr>
            <a:endParaRPr lang="en-GB" sz="2000" b="1" dirty="0" smtClean="0">
              <a:solidFill>
                <a:schemeClr val="accent2">
                  <a:lumMod val="60000"/>
                  <a:lumOff val="40000"/>
                </a:schemeClr>
              </a:solidFill>
              <a:ea typeface="+mn-ea"/>
              <a:sym typeface="Wingdings" pitchFamily="2" charset="2"/>
            </a:endParaRPr>
          </a:p>
          <a:p>
            <a:pPr marL="342900" lvl="1" indent="-342900">
              <a:buChar char="•"/>
              <a:defRPr/>
            </a:pPr>
            <a:r>
              <a:rPr lang="en-GB" sz="2000" dirty="0" smtClean="0">
                <a:solidFill>
                  <a:schemeClr val="bg2">
                    <a:lumMod val="75000"/>
                  </a:schemeClr>
                </a:solidFill>
                <a:ea typeface="+mn-ea"/>
                <a:sym typeface="Wingdings" pitchFamily="2" charset="2"/>
              </a:rPr>
              <a:t>Well-Being for</a:t>
            </a:r>
            <a:r>
              <a:rPr lang="en-GB" sz="2000" b="1" dirty="0" smtClean="0">
                <a:solidFill>
                  <a:schemeClr val="tx1">
                    <a:lumMod val="50000"/>
                    <a:lumOff val="50000"/>
                  </a:schemeClr>
                </a:solidFill>
                <a:ea typeface="+mn-ea"/>
                <a:sym typeface="Wingdings" pitchFamily="2" charset="2"/>
              </a:rPr>
              <a:t> Development</a:t>
            </a:r>
          </a:p>
          <a:p>
            <a:pPr marL="342900" lvl="1" indent="-342900">
              <a:defRPr/>
            </a:pPr>
            <a:endParaRPr lang="en-GB" sz="2000" b="1" dirty="0" smtClean="0">
              <a:solidFill>
                <a:schemeClr val="accent2">
                  <a:lumMod val="60000"/>
                  <a:lumOff val="40000"/>
                </a:schemeClr>
              </a:solidFill>
              <a:ea typeface="+mn-ea"/>
              <a:sym typeface="Wingdings" pitchFamily="2" charset="2"/>
            </a:endParaRPr>
          </a:p>
          <a:p>
            <a:pPr marL="342900" lvl="1" indent="-342900">
              <a:buNone/>
              <a:defRPr/>
            </a:pPr>
            <a:endParaRPr lang="en-GB" sz="2000" b="1" dirty="0" smtClean="0">
              <a:solidFill>
                <a:schemeClr val="accent2">
                  <a:lumMod val="60000"/>
                  <a:lumOff val="40000"/>
                </a:schemeClr>
              </a:solidFill>
              <a:ea typeface="+mn-ea"/>
              <a:sym typeface="Wingdings" pitchFamily="2" charset="2"/>
            </a:endParaRPr>
          </a:p>
        </p:txBody>
      </p:sp>
      <p:pic>
        <p:nvPicPr>
          <p:cNvPr id="4" name="Picture 3" descr="302013031_100.jpg"/>
          <p:cNvPicPr>
            <a:picLocks noChangeAspect="1"/>
          </p:cNvPicPr>
          <p:nvPr/>
        </p:nvPicPr>
        <p:blipFill>
          <a:blip r:embed="rId3" cstate="print"/>
          <a:stretch>
            <a:fillRect/>
          </a:stretch>
        </p:blipFill>
        <p:spPr>
          <a:xfrm>
            <a:off x="5868144" y="764704"/>
            <a:ext cx="864096" cy="1008112"/>
          </a:xfrm>
          <a:prstGeom prst="rect">
            <a:avLst/>
          </a:prstGeom>
        </p:spPr>
      </p:pic>
      <p:pic>
        <p:nvPicPr>
          <p:cNvPr id="5" name="Picture 4" descr="302013041m.jpg"/>
          <p:cNvPicPr>
            <a:picLocks noChangeAspect="1"/>
          </p:cNvPicPr>
          <p:nvPr/>
        </p:nvPicPr>
        <p:blipFill>
          <a:blip r:embed="rId4" cstate="print"/>
          <a:stretch>
            <a:fillRect/>
          </a:stretch>
        </p:blipFill>
        <p:spPr>
          <a:xfrm>
            <a:off x="6804248" y="764704"/>
            <a:ext cx="792088" cy="1008112"/>
          </a:xfrm>
          <a:prstGeom prst="rect">
            <a:avLst/>
          </a:prstGeom>
        </p:spPr>
      </p:pic>
      <p:pic>
        <p:nvPicPr>
          <p:cNvPr id="6" name="Picture 5" descr="302013051m.jpg"/>
          <p:cNvPicPr>
            <a:picLocks noChangeAspect="1"/>
          </p:cNvPicPr>
          <p:nvPr/>
        </p:nvPicPr>
        <p:blipFill>
          <a:blip r:embed="rId5" cstate="print"/>
          <a:stretch>
            <a:fillRect/>
          </a:stretch>
        </p:blipFill>
        <p:spPr>
          <a:xfrm>
            <a:off x="7668344" y="764704"/>
            <a:ext cx="792088" cy="100811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1"/>
          <p:cNvSpPr>
            <a:spLocks noGrp="1"/>
          </p:cNvSpPr>
          <p:nvPr>
            <p:ph type="title"/>
          </p:nvPr>
        </p:nvSpPr>
        <p:spPr>
          <a:xfrm>
            <a:off x="0" y="-1588"/>
            <a:ext cx="9144000" cy="766763"/>
          </a:xfrm>
        </p:spPr>
        <p:txBody>
          <a:bodyPr/>
          <a:lstStyle/>
          <a:p>
            <a:r>
              <a:rPr lang="en-NZ" dirty="0" smtClean="0"/>
              <a:t>Measuring the sustainability of well-being</a:t>
            </a:r>
          </a:p>
        </p:txBody>
      </p:sp>
      <p:graphicFrame>
        <p:nvGraphicFramePr>
          <p:cNvPr id="112642" name="Object 1"/>
          <p:cNvGraphicFramePr>
            <a:graphicFrameLocks noChangeAspect="1"/>
          </p:cNvGraphicFramePr>
          <p:nvPr/>
        </p:nvGraphicFramePr>
        <p:xfrm>
          <a:off x="6881813" y="5589588"/>
          <a:ext cx="2082800" cy="1112837"/>
        </p:xfrm>
        <a:graphic>
          <a:graphicData uri="http://schemas.openxmlformats.org/presentationml/2006/ole">
            <p:oleObj spid="_x0000_s32770" name="Bitmap Image" r:id="rId4" imgW="4533333" imgH="2305372" progId="PBrush">
              <p:embed/>
            </p:oleObj>
          </a:graphicData>
        </a:graphic>
      </p:graphicFrame>
      <p:sp>
        <p:nvSpPr>
          <p:cNvPr id="7" name="TextBox 6"/>
          <p:cNvSpPr txBox="1"/>
          <p:nvPr/>
        </p:nvSpPr>
        <p:spPr>
          <a:xfrm>
            <a:off x="179388" y="765175"/>
            <a:ext cx="8785225" cy="5047536"/>
          </a:xfrm>
          <a:prstGeom prst="rect">
            <a:avLst/>
          </a:prstGeom>
          <a:noFill/>
        </p:spPr>
        <p:txBody>
          <a:bodyPr>
            <a:spAutoFit/>
          </a:bodyPr>
          <a:lstStyle/>
          <a:p>
            <a:r>
              <a:rPr lang="en-GB" sz="2000" b="0" dirty="0">
                <a:solidFill>
                  <a:srgbClr val="262673"/>
                </a:solidFill>
                <a:latin typeface="Helvetica" pitchFamily="34" charset="0"/>
              </a:rPr>
              <a:t> </a:t>
            </a:r>
            <a:endParaRPr lang="en-GB" dirty="0" smtClean="0">
              <a:solidFill>
                <a:schemeClr val="bg2">
                  <a:lumMod val="75000"/>
                </a:schemeClr>
              </a:solidFill>
              <a:latin typeface="Caecilia Roman" pitchFamily="18" charset="0"/>
              <a:cs typeface="+mn-cs"/>
              <a:sym typeface="Wingdings" pitchFamily="2" charset="2"/>
            </a:endParaRPr>
          </a:p>
          <a:p>
            <a:pPr>
              <a:buFont typeface="Arial" pitchFamily="34" charset="0"/>
              <a:buChar char="•"/>
            </a:pPr>
            <a:r>
              <a:rPr lang="en-GB" dirty="0" smtClean="0">
                <a:solidFill>
                  <a:schemeClr val="bg2">
                    <a:lumMod val="75000"/>
                  </a:schemeClr>
                </a:solidFill>
                <a:latin typeface="Caecilia Roman" pitchFamily="18" charset="0"/>
                <a:cs typeface="+mn-cs"/>
                <a:sym typeface="Wingdings" pitchFamily="2" charset="2"/>
              </a:rPr>
              <a:t> Sustainable development: meeting “the </a:t>
            </a:r>
            <a:r>
              <a:rPr lang="en-GB" b="1" dirty="0" smtClean="0">
                <a:solidFill>
                  <a:schemeClr val="tx1">
                    <a:lumMod val="50000"/>
                    <a:lumOff val="50000"/>
                  </a:schemeClr>
                </a:solidFill>
                <a:latin typeface="Caecilia Roman" pitchFamily="18" charset="0"/>
                <a:cs typeface="+mn-cs"/>
                <a:sym typeface="Wingdings" pitchFamily="2" charset="2"/>
              </a:rPr>
              <a:t>needs</a:t>
            </a:r>
            <a:r>
              <a:rPr lang="en-GB" dirty="0" smtClean="0">
                <a:solidFill>
                  <a:schemeClr val="tx1">
                    <a:lumMod val="50000"/>
                    <a:lumOff val="50000"/>
                  </a:schemeClr>
                </a:solidFill>
                <a:latin typeface="Caecilia Roman" pitchFamily="18" charset="0"/>
                <a:cs typeface="+mn-cs"/>
                <a:sym typeface="Wingdings" pitchFamily="2" charset="2"/>
              </a:rPr>
              <a:t> of the present without compromising the ability of </a:t>
            </a:r>
            <a:r>
              <a:rPr lang="en-GB" b="1" dirty="0" smtClean="0">
                <a:solidFill>
                  <a:schemeClr val="tx1">
                    <a:lumMod val="50000"/>
                    <a:lumOff val="50000"/>
                  </a:schemeClr>
                </a:solidFill>
                <a:latin typeface="Caecilia Roman" pitchFamily="18" charset="0"/>
                <a:cs typeface="+mn-cs"/>
                <a:sym typeface="Wingdings" pitchFamily="2" charset="2"/>
              </a:rPr>
              <a:t>future generations </a:t>
            </a:r>
            <a:r>
              <a:rPr lang="en-GB" dirty="0" smtClean="0">
                <a:solidFill>
                  <a:schemeClr val="tx1">
                    <a:lumMod val="50000"/>
                    <a:lumOff val="50000"/>
                  </a:schemeClr>
                </a:solidFill>
                <a:latin typeface="Caecilia Roman" pitchFamily="18" charset="0"/>
                <a:cs typeface="+mn-cs"/>
                <a:sym typeface="Wingdings" pitchFamily="2" charset="2"/>
              </a:rPr>
              <a:t>to meet </a:t>
            </a:r>
            <a:r>
              <a:rPr lang="en-GB" b="1" dirty="0" err="1" smtClean="0">
                <a:solidFill>
                  <a:schemeClr val="tx1">
                    <a:lumMod val="50000"/>
                    <a:lumOff val="50000"/>
                  </a:schemeClr>
                </a:solidFill>
                <a:latin typeface="Caecilia Roman" pitchFamily="18" charset="0"/>
                <a:cs typeface="+mn-cs"/>
                <a:sym typeface="Wingdings" pitchFamily="2" charset="2"/>
              </a:rPr>
              <a:t>their own needs</a:t>
            </a:r>
            <a:r>
              <a:rPr lang="en-GB" dirty="0" smtClean="0">
                <a:solidFill>
                  <a:schemeClr val="tx1">
                    <a:lumMod val="50000"/>
                    <a:lumOff val="50000"/>
                  </a:schemeClr>
                </a:solidFill>
                <a:latin typeface="Caecilia Roman" pitchFamily="18" charset="0"/>
                <a:cs typeface="+mn-cs"/>
                <a:sym typeface="Wingdings" pitchFamily="2" charset="2"/>
              </a:rPr>
              <a:t>” (</a:t>
            </a:r>
            <a:r>
              <a:rPr lang="en-GB" dirty="0" err="1" smtClean="0">
                <a:solidFill>
                  <a:schemeClr val="tx1">
                    <a:lumMod val="50000"/>
                    <a:lumOff val="50000"/>
                  </a:schemeClr>
                </a:solidFill>
                <a:latin typeface="Caecilia Roman" pitchFamily="18" charset="0"/>
                <a:cs typeface="+mn-cs"/>
                <a:sym typeface="Wingdings" pitchFamily="2" charset="2"/>
              </a:rPr>
              <a:t>Brundtland</a:t>
            </a:r>
            <a:r>
              <a:rPr lang="en-GB" dirty="0" smtClean="0">
                <a:solidFill>
                  <a:schemeClr val="tx1">
                    <a:lumMod val="50000"/>
                    <a:lumOff val="50000"/>
                  </a:schemeClr>
                </a:solidFill>
                <a:latin typeface="Caecilia Roman" pitchFamily="18" charset="0"/>
                <a:cs typeface="+mn-cs"/>
                <a:sym typeface="Wingdings" pitchFamily="2" charset="2"/>
              </a:rPr>
              <a:t> Report, 1987)</a:t>
            </a:r>
          </a:p>
          <a:p>
            <a:r>
              <a:rPr lang="en-GB" dirty="0" smtClean="0">
                <a:solidFill>
                  <a:schemeClr val="tx1">
                    <a:lumMod val="50000"/>
                    <a:lumOff val="50000"/>
                  </a:schemeClr>
                </a:solidFill>
                <a:latin typeface="Caecilia Roman" pitchFamily="18" charset="0"/>
                <a:cs typeface="+mn-cs"/>
                <a:sym typeface="Wingdings" pitchFamily="2" charset="2"/>
              </a:rPr>
              <a:t>	- well-being gives us a way to </a:t>
            </a:r>
            <a:r>
              <a:rPr lang="en-GB" b="1" dirty="0" err="1" smtClean="0">
                <a:solidFill>
                  <a:schemeClr val="tx1">
                    <a:lumMod val="50000"/>
                    <a:lumOff val="50000"/>
                  </a:schemeClr>
                </a:solidFill>
                <a:latin typeface="Caecilia Roman" pitchFamily="18" charset="0"/>
                <a:cs typeface="+mn-cs"/>
                <a:sym typeface="Wingdings" pitchFamily="2" charset="2"/>
              </a:rPr>
              <a:t>operationalise</a:t>
            </a:r>
            <a:r>
              <a:rPr lang="en-GB" dirty="0" smtClean="0">
                <a:solidFill>
                  <a:schemeClr val="tx1">
                    <a:lumMod val="50000"/>
                    <a:lumOff val="50000"/>
                  </a:schemeClr>
                </a:solidFill>
                <a:latin typeface="Caecilia Roman" pitchFamily="18" charset="0"/>
                <a:cs typeface="+mn-cs"/>
                <a:sym typeface="Wingdings" pitchFamily="2" charset="2"/>
              </a:rPr>
              <a:t> “needs” : </a:t>
            </a:r>
            <a:r>
              <a:rPr lang="en-GB" b="1" dirty="0" smtClean="0">
                <a:solidFill>
                  <a:schemeClr val="tx1">
                    <a:lumMod val="50000"/>
                    <a:lumOff val="50000"/>
                  </a:schemeClr>
                </a:solidFill>
                <a:latin typeface="Caecilia Roman" pitchFamily="18" charset="0"/>
                <a:cs typeface="+mn-cs"/>
                <a:sym typeface="Wingdings" pitchFamily="2" charset="2"/>
              </a:rPr>
              <a:t>WHAT</a:t>
            </a:r>
            <a:r>
              <a:rPr lang="en-GB" dirty="0" smtClean="0">
                <a:solidFill>
                  <a:schemeClr val="tx1">
                    <a:lumMod val="50000"/>
                    <a:lumOff val="50000"/>
                  </a:schemeClr>
                </a:solidFill>
                <a:latin typeface="Caecilia Roman" pitchFamily="18" charset="0"/>
                <a:cs typeface="+mn-cs"/>
                <a:sym typeface="Wingdings" pitchFamily="2" charset="2"/>
              </a:rPr>
              <a:t> do we want to sustain?</a:t>
            </a:r>
          </a:p>
          <a:p>
            <a:endParaRPr lang="en-GB" sz="2000" b="0" dirty="0" smtClean="0">
              <a:solidFill>
                <a:schemeClr val="tx1">
                  <a:lumMod val="50000"/>
                  <a:lumOff val="50000"/>
                </a:schemeClr>
              </a:solidFill>
              <a:latin typeface="Helvetica" pitchFamily="34" charset="0"/>
            </a:endParaRPr>
          </a:p>
          <a:p>
            <a:endParaRPr lang="en-GB" sz="2000" b="0" dirty="0">
              <a:solidFill>
                <a:schemeClr val="tx1">
                  <a:lumMod val="50000"/>
                  <a:lumOff val="50000"/>
                </a:schemeClr>
              </a:solidFill>
              <a:latin typeface="Helvetica" pitchFamily="34" charset="0"/>
            </a:endParaRPr>
          </a:p>
          <a:p>
            <a:pPr>
              <a:buFont typeface="Arial" pitchFamily="34" charset="0"/>
              <a:buChar char="•"/>
            </a:pPr>
            <a:r>
              <a:rPr lang="en-GB" sz="2000" b="0" dirty="0">
                <a:solidFill>
                  <a:schemeClr val="tx1">
                    <a:lumMod val="50000"/>
                    <a:lumOff val="50000"/>
                  </a:schemeClr>
                </a:solidFill>
                <a:latin typeface="Helvetica" pitchFamily="34" charset="0"/>
              </a:rPr>
              <a:t> </a:t>
            </a:r>
            <a:r>
              <a:rPr lang="en-GB" dirty="0" smtClean="0">
                <a:solidFill>
                  <a:schemeClr val="tx1">
                    <a:lumMod val="50000"/>
                    <a:lumOff val="50000"/>
                  </a:schemeClr>
                </a:solidFill>
                <a:latin typeface="Caecilia Roman" pitchFamily="18" charset="0"/>
                <a:cs typeface="+mn-cs"/>
                <a:sym typeface="Wingdings" pitchFamily="2" charset="2"/>
              </a:rPr>
              <a:t>Measurement focus: the </a:t>
            </a:r>
            <a:r>
              <a:rPr lang="en-GB" b="1" dirty="0" err="1" smtClean="0">
                <a:solidFill>
                  <a:schemeClr val="tx1">
                    <a:lumMod val="50000"/>
                    <a:lumOff val="50000"/>
                  </a:schemeClr>
                </a:solidFill>
                <a:latin typeface="Caecilia Roman" pitchFamily="18" charset="0"/>
                <a:cs typeface="+mn-cs"/>
                <a:sym typeface="Wingdings" pitchFamily="2" charset="2"/>
              </a:rPr>
              <a:t>potential</a:t>
            </a:r>
            <a:r>
              <a:rPr lang="en-GB" dirty="0" smtClean="0">
                <a:solidFill>
                  <a:schemeClr val="tx1">
                    <a:lumMod val="50000"/>
                    <a:lumOff val="50000"/>
                  </a:schemeClr>
                </a:solidFill>
                <a:latin typeface="Caecilia Roman" pitchFamily="18" charset="0"/>
                <a:cs typeface="+mn-cs"/>
                <a:sym typeface="Wingdings" pitchFamily="2" charset="2"/>
              </a:rPr>
              <a:t> for well-being in the future</a:t>
            </a:r>
          </a:p>
          <a:p>
            <a:r>
              <a:rPr lang="en-GB" dirty="0" smtClean="0">
                <a:solidFill>
                  <a:schemeClr val="tx1">
                    <a:lumMod val="50000"/>
                    <a:lumOff val="50000"/>
                  </a:schemeClr>
                </a:solidFill>
                <a:latin typeface="Caecilia Roman" pitchFamily="18" charset="0"/>
                <a:cs typeface="+mn-cs"/>
                <a:sym typeface="Wingdings" pitchFamily="2" charset="2"/>
              </a:rPr>
              <a:t>	- Requires going beyond current outcomes, to look at </a:t>
            </a:r>
            <a:r>
              <a:rPr lang="en-GB" b="1" dirty="0" smtClean="0">
                <a:solidFill>
                  <a:schemeClr val="tx1">
                    <a:lumMod val="50000"/>
                    <a:lumOff val="50000"/>
                  </a:schemeClr>
                </a:solidFill>
                <a:latin typeface="Caecilia Roman" pitchFamily="18" charset="0"/>
                <a:cs typeface="+mn-cs"/>
                <a:sym typeface="Wingdings" pitchFamily="2" charset="2"/>
              </a:rPr>
              <a:t>drivers</a:t>
            </a:r>
          </a:p>
          <a:p>
            <a:r>
              <a:rPr lang="en-GB" b="1" dirty="0" smtClean="0">
                <a:solidFill>
                  <a:schemeClr val="tx1">
                    <a:lumMod val="50000"/>
                    <a:lumOff val="50000"/>
                  </a:schemeClr>
                </a:solidFill>
                <a:latin typeface="Caecilia Roman" pitchFamily="18" charset="0"/>
                <a:cs typeface="+mn-cs"/>
                <a:sym typeface="Wingdings" pitchFamily="2" charset="2"/>
              </a:rPr>
              <a:t>	- </a:t>
            </a:r>
            <a:r>
              <a:rPr lang="en-GB" dirty="0" smtClean="0">
                <a:solidFill>
                  <a:schemeClr val="tx1">
                    <a:lumMod val="50000"/>
                    <a:lumOff val="50000"/>
                  </a:schemeClr>
                </a:solidFill>
                <a:latin typeface="Caecilia Roman" pitchFamily="18" charset="0"/>
                <a:cs typeface="+mn-cs"/>
                <a:sym typeface="Wingdings" pitchFamily="2" charset="2"/>
              </a:rPr>
              <a:t>Measuring </a:t>
            </a:r>
            <a:r>
              <a:rPr lang="en-GB" b="1" dirty="0" smtClean="0">
                <a:solidFill>
                  <a:schemeClr val="tx1">
                    <a:lumMod val="50000"/>
                    <a:lumOff val="50000"/>
                  </a:schemeClr>
                </a:solidFill>
                <a:latin typeface="Caecilia Roman" pitchFamily="18" charset="0"/>
                <a:cs typeface="+mn-cs"/>
                <a:sym typeface="Wingdings" pitchFamily="2" charset="2"/>
              </a:rPr>
              <a:t>the stock of resources </a:t>
            </a:r>
            <a:r>
              <a:rPr lang="en-GB" dirty="0" smtClean="0">
                <a:solidFill>
                  <a:schemeClr val="tx1">
                    <a:lumMod val="50000"/>
                    <a:lumOff val="50000"/>
                  </a:schemeClr>
                </a:solidFill>
                <a:latin typeface="Caecilia Roman" pitchFamily="18" charset="0"/>
                <a:cs typeface="+mn-cs"/>
                <a:sym typeface="Wingdings" pitchFamily="2" charset="2"/>
              </a:rPr>
              <a:t>passed on to future generations    </a:t>
            </a:r>
          </a:p>
          <a:p>
            <a:r>
              <a:rPr lang="en-GB" dirty="0" smtClean="0">
                <a:solidFill>
                  <a:schemeClr val="tx1">
                    <a:lumMod val="50000"/>
                    <a:lumOff val="50000"/>
                  </a:schemeClr>
                </a:solidFill>
                <a:latin typeface="Caecilia Roman" pitchFamily="18" charset="0"/>
                <a:cs typeface="+mn-cs"/>
                <a:sym typeface="Wingdings" pitchFamily="2" charset="2"/>
              </a:rPr>
              <a:t>    (“wealth accounting”/ the “capital approach”)</a:t>
            </a:r>
          </a:p>
          <a:p>
            <a:endParaRPr lang="en-GB" sz="2000" b="0" dirty="0" smtClean="0">
              <a:solidFill>
                <a:schemeClr val="tx1">
                  <a:lumMod val="50000"/>
                  <a:lumOff val="50000"/>
                </a:schemeClr>
              </a:solidFill>
              <a:latin typeface="Helvetica" pitchFamily="34" charset="0"/>
            </a:endParaRPr>
          </a:p>
          <a:p>
            <a:endParaRPr lang="en-GB" sz="2000" b="0" dirty="0">
              <a:solidFill>
                <a:schemeClr val="tx1">
                  <a:lumMod val="50000"/>
                  <a:lumOff val="50000"/>
                </a:schemeClr>
              </a:solidFill>
              <a:latin typeface="Helvetica" pitchFamily="34" charset="0"/>
            </a:endParaRPr>
          </a:p>
          <a:p>
            <a:pPr>
              <a:buFont typeface="Arial" pitchFamily="34" charset="0"/>
              <a:buChar char="•"/>
            </a:pPr>
            <a:r>
              <a:rPr lang="en-GB" sz="2000" b="0" dirty="0">
                <a:solidFill>
                  <a:schemeClr val="tx1">
                    <a:lumMod val="50000"/>
                    <a:lumOff val="50000"/>
                  </a:schemeClr>
                </a:solidFill>
                <a:latin typeface="Helvetica" pitchFamily="34" charset="0"/>
              </a:rPr>
              <a:t> </a:t>
            </a:r>
            <a:r>
              <a:rPr lang="en-GB" dirty="0" smtClean="0">
                <a:solidFill>
                  <a:schemeClr val="tx1">
                    <a:lumMod val="50000"/>
                    <a:lumOff val="50000"/>
                  </a:schemeClr>
                </a:solidFill>
                <a:latin typeface="Caecilia Roman" pitchFamily="18" charset="0"/>
                <a:cs typeface="+mn-cs"/>
                <a:sym typeface="Wingdings" pitchFamily="2" charset="2"/>
              </a:rPr>
              <a:t>This means we need to know:</a:t>
            </a:r>
          </a:p>
          <a:p>
            <a:r>
              <a:rPr lang="en-GB" dirty="0" smtClean="0">
                <a:solidFill>
                  <a:schemeClr val="tx1">
                    <a:lumMod val="50000"/>
                    <a:lumOff val="50000"/>
                  </a:schemeClr>
                </a:solidFill>
                <a:latin typeface="Caecilia Roman" pitchFamily="18" charset="0"/>
                <a:cs typeface="+mn-cs"/>
                <a:sym typeface="Wingdings" pitchFamily="2" charset="2"/>
              </a:rPr>
              <a:t>	- What are the </a:t>
            </a:r>
            <a:r>
              <a:rPr lang="en-GB" b="1" dirty="0" smtClean="0">
                <a:solidFill>
                  <a:schemeClr val="tx1">
                    <a:lumMod val="50000"/>
                    <a:lumOff val="50000"/>
                  </a:schemeClr>
                </a:solidFill>
                <a:latin typeface="Caecilia Roman" pitchFamily="18" charset="0"/>
                <a:cs typeface="+mn-cs"/>
                <a:sym typeface="Wingdings" pitchFamily="2" charset="2"/>
              </a:rPr>
              <a:t>key resources </a:t>
            </a:r>
            <a:r>
              <a:rPr lang="en-GB" dirty="0" smtClean="0">
                <a:solidFill>
                  <a:schemeClr val="tx1">
                    <a:lumMod val="50000"/>
                    <a:lumOff val="50000"/>
                  </a:schemeClr>
                </a:solidFill>
                <a:latin typeface="Caecilia Roman" pitchFamily="18" charset="0"/>
                <a:cs typeface="+mn-cs"/>
                <a:sym typeface="Wingdings" pitchFamily="2" charset="2"/>
              </a:rPr>
              <a:t>that matter for well-being?</a:t>
            </a:r>
          </a:p>
          <a:p>
            <a:r>
              <a:rPr lang="en-GB" dirty="0" smtClean="0">
                <a:solidFill>
                  <a:schemeClr val="tx1">
                    <a:lumMod val="50000"/>
                    <a:lumOff val="50000"/>
                  </a:schemeClr>
                </a:solidFill>
                <a:latin typeface="Caecilia Roman" pitchFamily="18" charset="0"/>
                <a:cs typeface="+mn-cs"/>
                <a:sym typeface="Wingdings" pitchFamily="2" charset="2"/>
              </a:rPr>
              <a:t>	- How can we </a:t>
            </a:r>
            <a:r>
              <a:rPr lang="en-GB" b="1" dirty="0" smtClean="0">
                <a:solidFill>
                  <a:schemeClr val="tx1">
                    <a:lumMod val="50000"/>
                    <a:lumOff val="50000"/>
                  </a:schemeClr>
                </a:solidFill>
                <a:latin typeface="Caecilia Roman" pitchFamily="18" charset="0"/>
                <a:cs typeface="+mn-cs"/>
                <a:sym typeface="Wingdings" pitchFamily="2" charset="2"/>
              </a:rPr>
              <a:t>monitor </a:t>
            </a:r>
            <a:r>
              <a:rPr lang="en-GB" dirty="0" smtClean="0">
                <a:solidFill>
                  <a:schemeClr val="tx1">
                    <a:lumMod val="50000"/>
                    <a:lumOff val="50000"/>
                  </a:schemeClr>
                </a:solidFill>
                <a:latin typeface="Caecilia Roman" pitchFamily="18" charset="0"/>
                <a:cs typeface="+mn-cs"/>
                <a:sym typeface="Wingdings" pitchFamily="2" charset="2"/>
              </a:rPr>
              <a:t>those resources consistently over </a:t>
            </a:r>
            <a:r>
              <a:rPr lang="en-GB" dirty="0" smtClean="0">
                <a:solidFill>
                  <a:schemeClr val="bg2">
                    <a:lumMod val="75000"/>
                  </a:schemeClr>
                </a:solidFill>
                <a:latin typeface="Caecilia Roman" pitchFamily="18" charset="0"/>
                <a:cs typeface="+mn-cs"/>
                <a:sym typeface="Wingdings" pitchFamily="2" charset="2"/>
              </a:rPr>
              <a:t>time</a:t>
            </a:r>
            <a:r>
              <a:rPr lang="en-GB" sz="2000" b="0" dirty="0">
                <a:solidFill>
                  <a:srgbClr val="262673"/>
                </a:solidFill>
                <a:latin typeface="Helvetica" pitchFamily="34" charset="0"/>
                <a:sym typeface="Wingdings" pitchFamily="2" charset="2"/>
              </a:rPr>
              <a:t>?</a:t>
            </a:r>
            <a:endParaRPr lang="en-GB" sz="2000" b="0" dirty="0">
              <a:solidFill>
                <a:srgbClr val="262673"/>
              </a:solidFill>
              <a:latin typeface="Helvetic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12" end="1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7">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itle 1"/>
          <p:cNvSpPr>
            <a:spLocks noGrp="1"/>
          </p:cNvSpPr>
          <p:nvPr>
            <p:ph type="title"/>
          </p:nvPr>
        </p:nvSpPr>
        <p:spPr>
          <a:xfrm>
            <a:off x="971600" y="0"/>
            <a:ext cx="7776741" cy="622276"/>
          </a:xfrm>
        </p:spPr>
        <p:txBody>
          <a:bodyPr/>
          <a:lstStyle/>
          <a:p>
            <a:r>
              <a:rPr lang="en-NZ" sz="2000" dirty="0" smtClean="0"/>
              <a:t>Measuring sustainability: proposed How’s Life? approach</a:t>
            </a:r>
          </a:p>
        </p:txBody>
      </p:sp>
      <p:graphicFrame>
        <p:nvGraphicFramePr>
          <p:cNvPr id="112642" name="Object 1"/>
          <p:cNvGraphicFramePr>
            <a:graphicFrameLocks noChangeAspect="1"/>
          </p:cNvGraphicFramePr>
          <p:nvPr/>
        </p:nvGraphicFramePr>
        <p:xfrm>
          <a:off x="6881813" y="5589588"/>
          <a:ext cx="2082800" cy="1112837"/>
        </p:xfrm>
        <a:graphic>
          <a:graphicData uri="http://schemas.openxmlformats.org/presentationml/2006/ole">
            <p:oleObj spid="_x0000_s33794" name="Bitmap Image" r:id="rId4" imgW="4533333" imgH="2305372" progId="PBrush">
              <p:embed/>
            </p:oleObj>
          </a:graphicData>
        </a:graphic>
      </p:graphicFrame>
      <p:pic>
        <p:nvPicPr>
          <p:cNvPr id="17412" name="Picture 4" descr="MM+ well-being stocks and flows 31 May 2013.jpg"/>
          <p:cNvPicPr>
            <a:picLocks noChangeAspect="1"/>
          </p:cNvPicPr>
          <p:nvPr/>
        </p:nvPicPr>
        <p:blipFill>
          <a:blip r:embed="rId5" cstate="print"/>
          <a:srcRect/>
          <a:stretch>
            <a:fillRect/>
          </a:stretch>
        </p:blipFill>
        <p:spPr bwMode="auto">
          <a:xfrm>
            <a:off x="2051050" y="1700213"/>
            <a:ext cx="6908800" cy="4964112"/>
          </a:xfrm>
          <a:prstGeom prst="rect">
            <a:avLst/>
          </a:prstGeom>
          <a:noFill/>
          <a:ln w="9525">
            <a:noFill/>
            <a:miter lim="800000"/>
            <a:headEnd/>
            <a:tailEnd/>
          </a:ln>
        </p:spPr>
      </p:pic>
      <p:sp>
        <p:nvSpPr>
          <p:cNvPr id="6" name="TextBox 5"/>
          <p:cNvSpPr txBox="1"/>
          <p:nvPr/>
        </p:nvSpPr>
        <p:spPr>
          <a:xfrm>
            <a:off x="250825" y="836613"/>
            <a:ext cx="8713788" cy="1323975"/>
          </a:xfrm>
          <a:prstGeom prst="rect">
            <a:avLst/>
          </a:prstGeom>
          <a:noFill/>
        </p:spPr>
        <p:txBody>
          <a:bodyPr>
            <a:spAutoFit/>
          </a:bodyPr>
          <a:lstStyle/>
          <a:p>
            <a:pPr>
              <a:buFont typeface="Arial" pitchFamily="34" charset="0"/>
              <a:buChar char="•"/>
            </a:pPr>
            <a:r>
              <a:rPr lang="en-GB" sz="2000" b="0" dirty="0">
                <a:solidFill>
                  <a:srgbClr val="262673"/>
                </a:solidFill>
                <a:latin typeface="Helvetica" pitchFamily="34" charset="0"/>
              </a:rPr>
              <a:t> </a:t>
            </a:r>
            <a:r>
              <a:rPr lang="en-GB" dirty="0" smtClean="0">
                <a:solidFill>
                  <a:schemeClr val="bg2">
                    <a:lumMod val="75000"/>
                  </a:schemeClr>
                </a:solidFill>
                <a:latin typeface="Caecilia Roman" pitchFamily="18" charset="0"/>
                <a:cs typeface="+mn-cs"/>
                <a:sym typeface="Wingdings" pitchFamily="2" charset="2"/>
              </a:rPr>
              <a:t>Dashboard of </a:t>
            </a:r>
            <a:r>
              <a:rPr lang="en-GB" b="1" dirty="0" smtClean="0">
                <a:solidFill>
                  <a:schemeClr val="accent2">
                    <a:lumMod val="60000"/>
                    <a:lumOff val="40000"/>
                  </a:schemeClr>
                </a:solidFill>
                <a:latin typeface="Caecilia Roman" pitchFamily="18" charset="0"/>
                <a:cs typeface="+mn-cs"/>
                <a:sym typeface="Wingdings" pitchFamily="2" charset="2"/>
              </a:rPr>
              <a:t>physical</a:t>
            </a:r>
            <a:r>
              <a:rPr lang="en-GB" dirty="0" smtClean="0">
                <a:solidFill>
                  <a:schemeClr val="bg2">
                    <a:lumMod val="75000"/>
                  </a:schemeClr>
                </a:solidFill>
                <a:latin typeface="Caecilia Roman" pitchFamily="18" charset="0"/>
                <a:cs typeface="+mn-cs"/>
                <a:sym typeface="Wingdings" pitchFamily="2" charset="2"/>
              </a:rPr>
              <a:t> and </a:t>
            </a:r>
            <a:r>
              <a:rPr lang="en-GB" b="1" dirty="0" smtClean="0">
                <a:solidFill>
                  <a:schemeClr val="accent2">
                    <a:lumMod val="60000"/>
                    <a:lumOff val="40000"/>
                  </a:schemeClr>
                </a:solidFill>
                <a:latin typeface="Caecilia Roman" pitchFamily="18" charset="0"/>
                <a:cs typeface="+mn-cs"/>
                <a:sym typeface="Wingdings" pitchFamily="2" charset="2"/>
              </a:rPr>
              <a:t>monetary</a:t>
            </a:r>
            <a:r>
              <a:rPr lang="en-GB" dirty="0" smtClean="0">
                <a:solidFill>
                  <a:schemeClr val="bg2">
                    <a:lumMod val="75000"/>
                  </a:schemeClr>
                </a:solidFill>
                <a:latin typeface="Caecilia Roman" pitchFamily="18" charset="0"/>
                <a:cs typeface="+mn-cs"/>
                <a:sym typeface="Wingdings" pitchFamily="2" charset="2"/>
              </a:rPr>
              <a:t> measures of “capital” </a:t>
            </a:r>
          </a:p>
          <a:p>
            <a:pPr>
              <a:buFont typeface="Arial" pitchFamily="34" charset="0"/>
              <a:buChar char="•"/>
            </a:pPr>
            <a:r>
              <a:rPr lang="en-GB" sz="2000" b="0" dirty="0">
                <a:solidFill>
                  <a:srgbClr val="262673"/>
                </a:solidFill>
                <a:latin typeface="Helvetica" pitchFamily="34" charset="0"/>
              </a:rPr>
              <a:t> </a:t>
            </a:r>
            <a:r>
              <a:rPr lang="en-GB" dirty="0" smtClean="0">
                <a:solidFill>
                  <a:schemeClr val="bg2">
                    <a:lumMod val="75000"/>
                  </a:schemeClr>
                </a:solidFill>
                <a:latin typeface="Caecilia Roman" pitchFamily="18" charset="0"/>
                <a:cs typeface="+mn-cs"/>
                <a:sym typeface="Wingdings" pitchFamily="2" charset="2"/>
              </a:rPr>
              <a:t>Different </a:t>
            </a:r>
            <a:r>
              <a:rPr lang="en-GB" b="1" dirty="0" smtClean="0">
                <a:solidFill>
                  <a:schemeClr val="accent2">
                    <a:lumMod val="60000"/>
                    <a:lumOff val="40000"/>
                  </a:schemeClr>
                </a:solidFill>
                <a:latin typeface="Caecilia Roman" pitchFamily="18" charset="0"/>
                <a:cs typeface="+mn-cs"/>
                <a:sym typeface="Wingdings" pitchFamily="2" charset="2"/>
              </a:rPr>
              <a:t>spatial levels </a:t>
            </a:r>
            <a:r>
              <a:rPr lang="en-GB" dirty="0" smtClean="0">
                <a:solidFill>
                  <a:schemeClr val="bg2">
                    <a:lumMod val="75000"/>
                  </a:schemeClr>
                </a:solidFill>
                <a:latin typeface="Caecilia Roman" pitchFamily="18" charset="0"/>
                <a:cs typeface="+mn-cs"/>
                <a:sym typeface="Wingdings" pitchFamily="2" charset="2"/>
              </a:rPr>
              <a:t>(local, national, regional, global)</a:t>
            </a:r>
          </a:p>
          <a:p>
            <a:pPr>
              <a:buFont typeface="Arial" pitchFamily="34" charset="0"/>
              <a:buChar char="•"/>
            </a:pPr>
            <a:r>
              <a:rPr lang="en-GB" sz="2000" b="0" dirty="0">
                <a:solidFill>
                  <a:srgbClr val="262673"/>
                </a:solidFill>
                <a:latin typeface="Helvetica" pitchFamily="34" charset="0"/>
              </a:rPr>
              <a:t> </a:t>
            </a:r>
            <a:r>
              <a:rPr lang="en-GB" dirty="0" smtClean="0">
                <a:solidFill>
                  <a:schemeClr val="bg2">
                    <a:lumMod val="75000"/>
                  </a:schemeClr>
                </a:solidFill>
                <a:latin typeface="Caecilia Roman" pitchFamily="18" charset="0"/>
                <a:cs typeface="+mn-cs"/>
                <a:sym typeface="Wingdings" pitchFamily="2" charset="2"/>
              </a:rPr>
              <a:t>Flows and </a:t>
            </a:r>
            <a:r>
              <a:rPr lang="en-GB" b="1" dirty="0" smtClean="0">
                <a:solidFill>
                  <a:schemeClr val="accent2">
                    <a:lumMod val="60000"/>
                    <a:lumOff val="40000"/>
                  </a:schemeClr>
                </a:solidFill>
                <a:latin typeface="Caecilia Roman" pitchFamily="18" charset="0"/>
                <a:cs typeface="+mn-cs"/>
                <a:sym typeface="Wingdings" pitchFamily="2" charset="2"/>
              </a:rPr>
              <a:t>trans-boundary</a:t>
            </a:r>
            <a:r>
              <a:rPr lang="en-GB" dirty="0" smtClean="0">
                <a:solidFill>
                  <a:schemeClr val="bg2">
                    <a:lumMod val="75000"/>
                  </a:schemeClr>
                </a:solidFill>
                <a:latin typeface="Caecilia Roman" pitchFamily="18" charset="0"/>
                <a:cs typeface="+mn-cs"/>
                <a:sym typeface="Wingdings" pitchFamily="2" charset="2"/>
              </a:rPr>
              <a:t> impacts </a:t>
            </a:r>
          </a:p>
          <a:p>
            <a:pPr>
              <a:buFont typeface="Arial" pitchFamily="34" charset="0"/>
              <a:buChar char="•"/>
            </a:pPr>
            <a:r>
              <a:rPr lang="en-GB" sz="2000" b="0" dirty="0">
                <a:solidFill>
                  <a:srgbClr val="262673"/>
                </a:solidFill>
                <a:latin typeface="Helvetica" pitchFamily="34" charset="0"/>
              </a:rPr>
              <a:t> </a:t>
            </a:r>
            <a:r>
              <a:rPr lang="en-GB" b="1" dirty="0" smtClean="0">
                <a:solidFill>
                  <a:schemeClr val="accent2">
                    <a:lumMod val="60000"/>
                    <a:lumOff val="40000"/>
                  </a:schemeClr>
                </a:solidFill>
                <a:latin typeface="Caecilia Roman" pitchFamily="18" charset="0"/>
                <a:cs typeface="+mn-cs"/>
                <a:sym typeface="Wingdings" pitchFamily="2" charset="2"/>
              </a:rPr>
              <a:t>Distribution </a:t>
            </a:r>
            <a:r>
              <a:rPr lang="en-GB" dirty="0" smtClean="0">
                <a:solidFill>
                  <a:schemeClr val="bg2">
                    <a:lumMod val="75000"/>
                  </a:schemeClr>
                </a:solidFill>
                <a:latin typeface="Caecilia Roman" pitchFamily="18" charset="0"/>
                <a:cs typeface="+mn-cs"/>
                <a:sym typeface="Wingdings" pitchFamily="2" charset="2"/>
              </a:rPr>
              <a:t>of stocks</a:t>
            </a:r>
            <a:endParaRPr lang="en-US" dirty="0" smtClean="0">
              <a:solidFill>
                <a:schemeClr val="bg2">
                  <a:lumMod val="75000"/>
                </a:schemeClr>
              </a:solidFill>
              <a:latin typeface="Caecilia Roman" pitchFamily="18" charset="0"/>
              <a:cs typeface="+mn-cs"/>
              <a:sym typeface="Wingdings" pitchFamily="2"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4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allAtOnce"/>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GB" i="1" dirty="0" smtClean="0"/>
              <a:t>“</a:t>
            </a:r>
            <a:r>
              <a:rPr lang="en-GB" sz="2800" b="1" i="1" dirty="0" smtClean="0">
                <a:solidFill>
                  <a:srgbClr val="0617BA"/>
                </a:solidFill>
              </a:rPr>
              <a:t>Our fundamental assumptions about the functioning of economies, our policies and structural reforms, our systems and institutions, need to be re-oriented towards one supreme objective: improving the well-being of people”</a:t>
            </a:r>
          </a:p>
          <a:p>
            <a:pPr>
              <a:buNone/>
            </a:pPr>
            <a:endParaRPr lang="en-GB" i="1" dirty="0" smtClean="0"/>
          </a:p>
          <a:p>
            <a:pPr>
              <a:buNone/>
            </a:pPr>
            <a:r>
              <a:rPr lang="en-GB" b="1" i="1" dirty="0" smtClean="0">
                <a:solidFill>
                  <a:schemeClr val="accent6">
                    <a:lumMod val="40000"/>
                    <a:lumOff val="60000"/>
                  </a:schemeClr>
                </a:solidFill>
              </a:rPr>
              <a:t>OECD Secretary-General, May 2013</a:t>
            </a:r>
          </a:p>
          <a:p>
            <a:endParaRPr lang="en-US" dirty="0"/>
          </a:p>
        </p:txBody>
      </p:sp>
      <p:sp>
        <p:nvSpPr>
          <p:cNvPr id="3" name="Slide Number Placeholder 2"/>
          <p:cNvSpPr>
            <a:spLocks noGrp="1"/>
          </p:cNvSpPr>
          <p:nvPr>
            <p:ph type="sldNum" sz="quarter" idx="4"/>
          </p:nvPr>
        </p:nvSpPr>
        <p:spPr/>
        <p:txBody>
          <a:bodyPr/>
          <a:lstStyle/>
          <a:p>
            <a:fld id="{83B167DD-63BE-419B-8153-0B4850E75279}" type="slidenum">
              <a:rPr lang="en-US" smtClean="0"/>
              <a:pPr/>
              <a:t>28</a:t>
            </a:fld>
            <a:endParaRPr lang="en-US"/>
          </a:p>
        </p:txBody>
      </p:sp>
      <p:sp>
        <p:nvSpPr>
          <p:cNvPr id="4" name="Title 3"/>
          <p:cNvSpPr>
            <a:spLocks noGrp="1"/>
          </p:cNvSpPr>
          <p:nvPr>
            <p:ph type="title"/>
          </p:nvPr>
        </p:nvSpPr>
        <p:spPr>
          <a:xfrm>
            <a:off x="539552" y="0"/>
            <a:ext cx="8244408" cy="1022400"/>
          </a:xfrm>
        </p:spPr>
        <p:txBody>
          <a:bodyPr/>
          <a:lstStyle/>
          <a:p>
            <a:pPr algn="ctr"/>
            <a:r>
              <a:rPr lang="en-GB" dirty="0" smtClean="0"/>
              <a:t>From measurement to policy</a:t>
            </a:r>
            <a:endParaRPr lang="en-US"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23528" y="0"/>
            <a:ext cx="8424040" cy="815136"/>
          </a:xfrm>
        </p:spPr>
        <p:txBody>
          <a:bodyPr/>
          <a:lstStyle/>
          <a:p>
            <a:r>
              <a:rPr lang="en-GB" dirty="0" smtClean="0"/>
              <a:t>How well-being informs the policy agenda: the “WHAT” to do</a:t>
            </a:r>
            <a:endParaRPr lang="en-US" b="1" dirty="0"/>
          </a:p>
        </p:txBody>
      </p:sp>
      <p:sp>
        <p:nvSpPr>
          <p:cNvPr id="4" name="Slide Number Placeholder 3"/>
          <p:cNvSpPr>
            <a:spLocks noGrp="1"/>
          </p:cNvSpPr>
          <p:nvPr>
            <p:ph type="sldNum" sz="quarter" idx="4"/>
          </p:nvPr>
        </p:nvSpPr>
        <p:spPr/>
        <p:txBody>
          <a:bodyPr/>
          <a:lstStyle/>
          <a:p>
            <a:fld id="{83B167DD-63BE-419B-8153-0B4850E75279}" type="slidenum">
              <a:rPr lang="en-US" smtClean="0"/>
              <a:pPr/>
              <a:t>29</a:t>
            </a:fld>
            <a:endParaRPr lang="en-US" dirty="0"/>
          </a:p>
        </p:txBody>
      </p:sp>
      <p:sp>
        <p:nvSpPr>
          <p:cNvPr id="5" name="Content Placeholder 2"/>
          <p:cNvSpPr>
            <a:spLocks noGrp="1"/>
          </p:cNvSpPr>
          <p:nvPr>
            <p:ph idx="1"/>
          </p:nvPr>
        </p:nvSpPr>
        <p:spPr>
          <a:xfrm>
            <a:off x="179512" y="908720"/>
            <a:ext cx="8964488" cy="4752528"/>
          </a:xfrm>
        </p:spPr>
        <p:txBody>
          <a:bodyPr>
            <a:noAutofit/>
          </a:bodyPr>
          <a:lstStyle/>
          <a:p>
            <a:pPr marL="514350" indent="-514350">
              <a:spcBef>
                <a:spcPts val="150"/>
              </a:spcBef>
              <a:buFont typeface="Arial" pitchFamily="34" charset="0"/>
              <a:buChar char="•"/>
            </a:pPr>
            <a:r>
              <a:rPr lang="en-GB" sz="2400" dirty="0" smtClean="0">
                <a:solidFill>
                  <a:srgbClr val="7F7F7F"/>
                </a:solidFill>
              </a:rPr>
              <a:t>A</a:t>
            </a:r>
            <a:r>
              <a:rPr lang="en-GB" sz="2400" dirty="0" smtClean="0">
                <a:solidFill>
                  <a:srgbClr val="7F7F7F"/>
                </a:solidFill>
              </a:rPr>
              <a:t> </a:t>
            </a:r>
            <a:r>
              <a:rPr lang="en-GB" sz="2400" dirty="0" smtClean="0">
                <a:solidFill>
                  <a:srgbClr val="7F7F7F"/>
                </a:solidFill>
              </a:rPr>
              <a:t>more </a:t>
            </a:r>
            <a:r>
              <a:rPr lang="en-GB" sz="2400" b="1" dirty="0" smtClean="0">
                <a:solidFill>
                  <a:srgbClr val="7F7F7F"/>
                </a:solidFill>
              </a:rPr>
              <a:t>comprehensive</a:t>
            </a:r>
            <a:r>
              <a:rPr lang="en-GB" sz="2400" dirty="0" smtClean="0">
                <a:solidFill>
                  <a:srgbClr val="7F7F7F"/>
                </a:solidFill>
              </a:rPr>
              <a:t> and </a:t>
            </a:r>
            <a:r>
              <a:rPr lang="en-GB" sz="2400" b="1" dirty="0" smtClean="0">
                <a:solidFill>
                  <a:srgbClr val="7F7F7F"/>
                </a:solidFill>
              </a:rPr>
              <a:t>balanced</a:t>
            </a:r>
            <a:r>
              <a:rPr lang="en-GB" sz="2400" dirty="0" smtClean="0">
                <a:solidFill>
                  <a:srgbClr val="7F7F7F"/>
                </a:solidFill>
              </a:rPr>
              <a:t> </a:t>
            </a:r>
            <a:r>
              <a:rPr lang="en-GB" sz="2400" dirty="0" smtClean="0">
                <a:solidFill>
                  <a:srgbClr val="7F7F7F"/>
                </a:solidFill>
              </a:rPr>
              <a:t>view </a:t>
            </a:r>
            <a:r>
              <a:rPr lang="en-GB" sz="2400" dirty="0" smtClean="0">
                <a:solidFill>
                  <a:srgbClr val="7F7F7F"/>
                </a:solidFill>
              </a:rPr>
              <a:t>of what matters to people </a:t>
            </a:r>
          </a:p>
          <a:p>
            <a:pPr marL="514350" indent="-514350">
              <a:spcBef>
                <a:spcPts val="150"/>
              </a:spcBef>
              <a:buFont typeface="Arial" pitchFamily="34" charset="0"/>
              <a:buChar char="•"/>
            </a:pPr>
            <a:endParaRPr lang="en-GB" sz="2400" b="1" dirty="0" smtClean="0">
              <a:solidFill>
                <a:srgbClr val="7F7F7F"/>
              </a:solidFill>
            </a:endParaRPr>
          </a:p>
          <a:p>
            <a:pPr marL="514350" indent="-514350">
              <a:spcBef>
                <a:spcPts val="150"/>
              </a:spcBef>
              <a:buFont typeface="Arial" pitchFamily="34" charset="0"/>
              <a:buChar char="•"/>
            </a:pPr>
            <a:r>
              <a:rPr lang="en-GB" sz="2400" b="1" dirty="0" smtClean="0">
                <a:solidFill>
                  <a:srgbClr val="7F7F7F"/>
                </a:solidFill>
              </a:rPr>
              <a:t>N</a:t>
            </a:r>
            <a:r>
              <a:rPr lang="en-GB" sz="2400" b="1" dirty="0" smtClean="0">
                <a:solidFill>
                  <a:srgbClr val="7F7F7F"/>
                </a:solidFill>
              </a:rPr>
              <a:t>ew </a:t>
            </a:r>
            <a:r>
              <a:rPr lang="en-GB" sz="2400" b="1" dirty="0" smtClean="0">
                <a:solidFill>
                  <a:srgbClr val="7F7F7F"/>
                </a:solidFill>
              </a:rPr>
              <a:t>relevant </a:t>
            </a:r>
            <a:r>
              <a:rPr lang="en-GB" sz="2400" dirty="0" smtClean="0">
                <a:solidFill>
                  <a:srgbClr val="7F7F7F"/>
                </a:solidFill>
              </a:rPr>
              <a:t>and </a:t>
            </a:r>
            <a:r>
              <a:rPr lang="en-GB" sz="2400" b="1" dirty="0" smtClean="0">
                <a:solidFill>
                  <a:srgbClr val="7F7F7F"/>
                </a:solidFill>
              </a:rPr>
              <a:t>previously overlooked </a:t>
            </a:r>
            <a:r>
              <a:rPr lang="en-GB" sz="2400" dirty="0" smtClean="0">
                <a:solidFill>
                  <a:srgbClr val="7F7F7F"/>
                </a:solidFill>
              </a:rPr>
              <a:t>well-being areas that deserve policy attention (e.g. social connections, jobs quality; governance, etc</a:t>
            </a:r>
            <a:r>
              <a:rPr lang="en-GB" sz="2400" dirty="0" smtClean="0">
                <a:solidFill>
                  <a:srgbClr val="7F7F7F"/>
                </a:solidFill>
              </a:rPr>
              <a:t>.)</a:t>
            </a:r>
          </a:p>
          <a:p>
            <a:pPr marL="514350" indent="-514350">
              <a:spcBef>
                <a:spcPts val="150"/>
              </a:spcBef>
              <a:buFont typeface="Arial" pitchFamily="34" charset="0"/>
              <a:buChar char="•"/>
            </a:pPr>
            <a:endParaRPr lang="en-GB" sz="2400" dirty="0" smtClean="0">
              <a:solidFill>
                <a:srgbClr val="7F7F7F"/>
              </a:solidFill>
            </a:endParaRPr>
          </a:p>
          <a:p>
            <a:pPr marL="514350" indent="-514350">
              <a:spcBef>
                <a:spcPts val="150"/>
              </a:spcBef>
              <a:buFont typeface="Arial" pitchFamily="34" charset="0"/>
              <a:buChar char="•"/>
            </a:pPr>
            <a:r>
              <a:rPr lang="en-GB" sz="2400" dirty="0" smtClean="0">
                <a:solidFill>
                  <a:srgbClr val="7F7F7F"/>
                </a:solidFill>
                <a:sym typeface="Wingdings" pitchFamily="2" charset="2"/>
              </a:rPr>
              <a:t>I</a:t>
            </a:r>
            <a:r>
              <a:rPr lang="en-GB" sz="2400" dirty="0" smtClean="0">
                <a:solidFill>
                  <a:srgbClr val="7F7F7F"/>
                </a:solidFill>
                <a:sym typeface="Wingdings" pitchFamily="2" charset="2"/>
              </a:rPr>
              <a:t>dentification </a:t>
            </a:r>
            <a:r>
              <a:rPr lang="en-GB" sz="2400" dirty="0" smtClean="0">
                <a:solidFill>
                  <a:srgbClr val="7F7F7F"/>
                </a:solidFill>
                <a:sym typeface="Wingdings" pitchFamily="2" charset="2"/>
              </a:rPr>
              <a:t>of </a:t>
            </a:r>
            <a:r>
              <a:rPr lang="en-GB" sz="2400" b="1" dirty="0" smtClean="0">
                <a:solidFill>
                  <a:srgbClr val="7F7F7F"/>
                </a:solidFill>
                <a:sym typeface="Wingdings" pitchFamily="2" charset="2"/>
              </a:rPr>
              <a:t>policy </a:t>
            </a:r>
            <a:r>
              <a:rPr lang="en-GB" sz="2400" b="1" dirty="0" smtClean="0">
                <a:solidFill>
                  <a:srgbClr val="7F7F7F"/>
                </a:solidFill>
                <a:sym typeface="Wingdings" pitchFamily="2" charset="2"/>
              </a:rPr>
              <a:t>priorities:</a:t>
            </a:r>
            <a:endParaRPr lang="en-GB" sz="2400" b="1" dirty="0" smtClean="0">
              <a:solidFill>
                <a:srgbClr val="7F7F7F"/>
              </a:solidFill>
            </a:endParaRPr>
          </a:p>
          <a:p>
            <a:pPr marL="914400" lvl="1" indent="-514350">
              <a:spcBef>
                <a:spcPts val="150"/>
              </a:spcBef>
              <a:buNone/>
            </a:pPr>
            <a:endParaRPr lang="en-GB" sz="1800" dirty="0" smtClean="0">
              <a:solidFill>
                <a:srgbClr val="7F7F7F"/>
              </a:solidFill>
            </a:endParaRPr>
          </a:p>
          <a:p>
            <a:pPr marL="914400" lvl="1" indent="-514350">
              <a:spcBef>
                <a:spcPts val="150"/>
              </a:spcBef>
              <a:buFont typeface="Wingdings" pitchFamily="2" charset="2"/>
              <a:buChar char="Ø"/>
            </a:pPr>
            <a:r>
              <a:rPr lang="en-GB" sz="1800" dirty="0" smtClean="0">
                <a:solidFill>
                  <a:srgbClr val="7F7F7F"/>
                </a:solidFill>
              </a:rPr>
              <a:t>Examining differences between groups in the population</a:t>
            </a:r>
          </a:p>
          <a:p>
            <a:pPr marL="914400" lvl="1" indent="-514350">
              <a:spcBef>
                <a:spcPts val="150"/>
              </a:spcBef>
              <a:buFont typeface="Wingdings" pitchFamily="2" charset="2"/>
              <a:buChar char="Ø"/>
            </a:pPr>
            <a:r>
              <a:rPr lang="en-GB" sz="1800" dirty="0" smtClean="0">
                <a:solidFill>
                  <a:srgbClr val="7F7F7F"/>
                </a:solidFill>
              </a:rPr>
              <a:t>International Benchmarking:  cross-country comparisons on well-being performance  indicates strengths and weaknesses</a:t>
            </a:r>
          </a:p>
          <a:p>
            <a:pPr marL="914400" lvl="1" indent="-514350">
              <a:spcBef>
                <a:spcPts val="150"/>
              </a:spcBef>
              <a:buFont typeface="Wingdings" pitchFamily="2" charset="2"/>
              <a:buChar char="Ø"/>
            </a:pPr>
            <a:r>
              <a:rPr lang="en-GB" sz="1800" dirty="0" smtClean="0">
                <a:solidFill>
                  <a:srgbClr val="7F7F7F"/>
                </a:solidFill>
              </a:rPr>
              <a:t> </a:t>
            </a:r>
            <a:r>
              <a:rPr lang="en-GB" sz="1800" dirty="0" smtClean="0">
                <a:solidFill>
                  <a:srgbClr val="7F7F7F"/>
                </a:solidFill>
              </a:rPr>
              <a:t>Better evaluating the trade-offs between current and future well-being </a:t>
            </a:r>
          </a:p>
          <a:p>
            <a:pPr marL="914400" lvl="1" indent="-514350">
              <a:spcBef>
                <a:spcPts val="150"/>
              </a:spcBef>
              <a:buFont typeface="Wingdings" pitchFamily="2" charset="2"/>
              <a:buChar char="Ø"/>
            </a:pPr>
            <a:endParaRPr lang="en-GB" sz="1800" dirty="0" smtClean="0">
              <a:solidFill>
                <a:srgbClr val="7F7F7F"/>
              </a:solidFill>
            </a:endParaRPr>
          </a:p>
          <a:p>
            <a:pPr marL="914400" lvl="1" indent="-514350">
              <a:spcBef>
                <a:spcPts val="150"/>
              </a:spcBef>
              <a:buNone/>
            </a:pPr>
            <a:r>
              <a:rPr lang="en-GB" sz="1800" dirty="0" smtClean="0">
                <a:solidFill>
                  <a:srgbClr val="7F7F7F"/>
                </a:solidFill>
              </a:rPr>
              <a:t>  </a:t>
            </a:r>
            <a:endParaRPr lang="en-GB" sz="2000" dirty="0" smtClean="0">
              <a:solidFill>
                <a:schemeClr val="tx2"/>
              </a:solidFill>
            </a:endParaRPr>
          </a:p>
          <a:p>
            <a:pPr lvl="1">
              <a:spcBef>
                <a:spcPts val="600"/>
              </a:spcBef>
              <a:buFont typeface="Arial" pitchFamily="34" charset="0"/>
              <a:buChar char="•"/>
            </a:pPr>
            <a:endParaRPr lang="en-GB" sz="2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0" y="1125538"/>
            <a:ext cx="9144000" cy="574675"/>
          </a:xfrm>
        </p:spPr>
        <p:txBody>
          <a:bodyPr/>
          <a:lstStyle/>
          <a:p>
            <a:pPr eaLnBrk="1" hangingPunct="1"/>
            <a:r>
              <a:rPr lang="it-IT" sz="3600" smtClean="0">
                <a:solidFill>
                  <a:srgbClr val="6498CC"/>
                </a:solidFill>
                <a:latin typeface="Arial" charset="0"/>
              </a:rPr>
              <a:t/>
            </a:r>
            <a:br>
              <a:rPr lang="it-IT" sz="3600" smtClean="0">
                <a:solidFill>
                  <a:srgbClr val="6498CC"/>
                </a:solidFill>
                <a:latin typeface="Arial" charset="0"/>
              </a:rPr>
            </a:br>
            <a:endParaRPr lang="it-IT" sz="3600" smtClean="0">
              <a:solidFill>
                <a:srgbClr val="6498CC"/>
              </a:solidFill>
              <a:latin typeface="Arial" charset="0"/>
            </a:endParaRPr>
          </a:p>
        </p:txBody>
      </p:sp>
      <p:sp>
        <p:nvSpPr>
          <p:cNvPr id="3" name="Content Placeholder 2"/>
          <p:cNvSpPr txBox="1">
            <a:spLocks noGrp="1"/>
          </p:cNvSpPr>
          <p:nvPr>
            <p:ph idx="1"/>
          </p:nvPr>
        </p:nvSpPr>
        <p:spPr>
          <a:xfrm>
            <a:off x="179388" y="1196975"/>
            <a:ext cx="8785225" cy="5184775"/>
          </a:xfrm>
        </p:spPr>
        <p:txBody>
          <a:bodyPr/>
          <a:lstStyle/>
          <a:p>
            <a:pPr marL="355600" indent="-355600" eaLnBrk="1" hangingPunct="1">
              <a:spcBef>
                <a:spcPts val="0"/>
              </a:spcBef>
              <a:buClr>
                <a:srgbClr val="002060"/>
              </a:buClr>
              <a:defRPr/>
            </a:pPr>
            <a:r>
              <a:rPr lang="en-US" sz="2400" dirty="0" smtClean="0">
                <a:solidFill>
                  <a:schemeClr val="bg2">
                    <a:lumMod val="75000"/>
                  </a:schemeClr>
                </a:solidFill>
              </a:rPr>
              <a:t>From a </a:t>
            </a:r>
            <a:r>
              <a:rPr lang="en-US" sz="2400" b="1" dirty="0" smtClean="0">
                <a:solidFill>
                  <a:schemeClr val="bg2">
                    <a:lumMod val="75000"/>
                  </a:schemeClr>
                </a:solidFill>
              </a:rPr>
              <a:t>statistical</a:t>
            </a:r>
            <a:r>
              <a:rPr lang="en-US" sz="2400" dirty="0" smtClean="0">
                <a:solidFill>
                  <a:schemeClr val="bg2">
                    <a:lumMod val="75000"/>
                  </a:schemeClr>
                </a:solidFill>
              </a:rPr>
              <a:t> </a:t>
            </a:r>
            <a:r>
              <a:rPr lang="en-US" sz="2400" dirty="0" smtClean="0">
                <a:solidFill>
                  <a:schemeClr val="bg2">
                    <a:lumMod val="75000"/>
                  </a:schemeClr>
                </a:solidFill>
              </a:rPr>
              <a:t>perspective: GDP is a key measure to monitor macro-economic activity but it is </a:t>
            </a:r>
            <a:r>
              <a:rPr lang="en-GB" sz="2400" dirty="0" smtClean="0">
                <a:solidFill>
                  <a:schemeClr val="bg2">
                    <a:lumMod val="75000"/>
                  </a:schemeClr>
                </a:solidFill>
              </a:rPr>
              <a:t>not a good metric for people’s well-being</a:t>
            </a:r>
          </a:p>
          <a:p>
            <a:pPr marL="755650" lvl="1" indent="-355600" eaLnBrk="1" hangingPunct="1">
              <a:spcBef>
                <a:spcPts val="0"/>
              </a:spcBef>
              <a:buClr>
                <a:srgbClr val="002060"/>
              </a:buClr>
              <a:defRPr/>
            </a:pPr>
            <a:endParaRPr lang="en-GB" sz="2000" dirty="0" smtClean="0">
              <a:solidFill>
                <a:schemeClr val="bg2">
                  <a:lumMod val="75000"/>
                </a:schemeClr>
              </a:solidFill>
            </a:endParaRPr>
          </a:p>
          <a:p>
            <a:pPr marL="355600" indent="-355600" eaLnBrk="1" hangingPunct="1">
              <a:spcBef>
                <a:spcPts val="0"/>
              </a:spcBef>
              <a:buClr>
                <a:srgbClr val="002060"/>
              </a:buClr>
              <a:buNone/>
              <a:defRPr/>
            </a:pPr>
            <a:endParaRPr lang="en-GB" sz="2000" dirty="0" smtClean="0">
              <a:solidFill>
                <a:schemeClr val="bg2">
                  <a:lumMod val="75000"/>
                </a:schemeClr>
              </a:solidFill>
            </a:endParaRPr>
          </a:p>
          <a:p>
            <a:pPr marL="355600" indent="-355600" eaLnBrk="1" hangingPunct="1">
              <a:spcBef>
                <a:spcPts val="0"/>
              </a:spcBef>
              <a:buClr>
                <a:srgbClr val="002060"/>
              </a:buClr>
              <a:defRPr/>
            </a:pPr>
            <a:endParaRPr lang="en-GB" sz="2000" dirty="0" smtClean="0">
              <a:solidFill>
                <a:schemeClr val="bg2">
                  <a:lumMod val="75000"/>
                </a:schemeClr>
              </a:solidFill>
            </a:endParaRPr>
          </a:p>
          <a:p>
            <a:pPr marL="355600" indent="-355600" eaLnBrk="1" hangingPunct="1">
              <a:spcBef>
                <a:spcPts val="0"/>
              </a:spcBef>
              <a:buClr>
                <a:srgbClr val="002060"/>
              </a:buClr>
              <a:defRPr/>
            </a:pPr>
            <a:r>
              <a:rPr lang="en-GB" sz="2400" dirty="0" smtClean="0">
                <a:solidFill>
                  <a:schemeClr val="bg2">
                    <a:lumMod val="75000"/>
                  </a:schemeClr>
                </a:solidFill>
              </a:rPr>
              <a:t>From a </a:t>
            </a:r>
            <a:r>
              <a:rPr lang="en-GB" sz="2400" b="1" dirty="0" smtClean="0">
                <a:solidFill>
                  <a:schemeClr val="bg2">
                    <a:lumMod val="75000"/>
                  </a:schemeClr>
                </a:solidFill>
              </a:rPr>
              <a:t>normative</a:t>
            </a:r>
            <a:r>
              <a:rPr lang="en-GB" sz="2400" dirty="0" smtClean="0">
                <a:solidFill>
                  <a:schemeClr val="bg2">
                    <a:lumMod val="75000"/>
                  </a:schemeClr>
                </a:solidFill>
              </a:rPr>
              <a:t> perspective: GDP/economic growth is an important means to people’s well-being but it is not the ultimate end</a:t>
            </a:r>
          </a:p>
          <a:p>
            <a:pPr marL="355600" indent="-355600" eaLnBrk="1" hangingPunct="1">
              <a:spcBef>
                <a:spcPts val="0"/>
              </a:spcBef>
              <a:buClr>
                <a:srgbClr val="002060"/>
              </a:buClr>
              <a:defRPr/>
            </a:pPr>
            <a:endParaRPr lang="en-GB" sz="2000" b="1" dirty="0" smtClean="0">
              <a:solidFill>
                <a:schemeClr val="bg2">
                  <a:lumMod val="75000"/>
                </a:schemeClr>
              </a:solidFill>
            </a:endParaRPr>
          </a:p>
          <a:p>
            <a:pPr marL="355600" indent="-355600" eaLnBrk="1" hangingPunct="1">
              <a:spcBef>
                <a:spcPts val="0"/>
              </a:spcBef>
              <a:buClr>
                <a:srgbClr val="002060"/>
              </a:buClr>
              <a:defRPr/>
            </a:pPr>
            <a:endParaRPr lang="en-GB" sz="2000" b="1" dirty="0" smtClean="0">
              <a:solidFill>
                <a:schemeClr val="bg2">
                  <a:lumMod val="75000"/>
                </a:schemeClr>
              </a:solidFill>
            </a:endParaRPr>
          </a:p>
          <a:p>
            <a:pPr marL="355600" indent="-355600" eaLnBrk="1" hangingPunct="1">
              <a:spcBef>
                <a:spcPts val="0"/>
              </a:spcBef>
              <a:buClr>
                <a:srgbClr val="002060"/>
              </a:buClr>
              <a:defRPr/>
            </a:pPr>
            <a:endParaRPr lang="en-GB" sz="2400" dirty="0" smtClean="0">
              <a:solidFill>
                <a:schemeClr val="bg2">
                  <a:lumMod val="75000"/>
                </a:schemeClr>
              </a:solidFill>
            </a:endParaRPr>
          </a:p>
          <a:p>
            <a:pPr marL="355600" indent="-355600" eaLnBrk="1" hangingPunct="1">
              <a:spcBef>
                <a:spcPts val="0"/>
              </a:spcBef>
              <a:buClr>
                <a:srgbClr val="002060"/>
              </a:buClr>
              <a:defRPr/>
            </a:pPr>
            <a:r>
              <a:rPr lang="en-GB" sz="2400" dirty="0" smtClean="0">
                <a:solidFill>
                  <a:schemeClr val="bg2">
                    <a:lumMod val="75000"/>
                  </a:schemeClr>
                </a:solidFill>
              </a:rPr>
              <a:t> From a </a:t>
            </a:r>
            <a:r>
              <a:rPr lang="en-GB" sz="2400" b="1" dirty="0" smtClean="0">
                <a:solidFill>
                  <a:schemeClr val="bg2">
                    <a:lumMod val="75000"/>
                  </a:schemeClr>
                </a:solidFill>
              </a:rPr>
              <a:t>public policy </a:t>
            </a:r>
            <a:r>
              <a:rPr lang="en-GB" sz="2400" dirty="0" smtClean="0">
                <a:solidFill>
                  <a:schemeClr val="bg2">
                    <a:lumMod val="75000"/>
                  </a:schemeClr>
                </a:solidFill>
              </a:rPr>
              <a:t>perspective: disconnect between what policy makers </a:t>
            </a:r>
            <a:r>
              <a:rPr lang="en-GB" sz="2400" dirty="0" smtClean="0">
                <a:solidFill>
                  <a:schemeClr val="bg2">
                    <a:lumMod val="75000"/>
                  </a:schemeClr>
                </a:solidFill>
              </a:rPr>
              <a:t>may seek </a:t>
            </a:r>
            <a:r>
              <a:rPr lang="en-GB" sz="2400" dirty="0" smtClean="0">
                <a:solidFill>
                  <a:schemeClr val="bg2">
                    <a:lumMod val="75000"/>
                  </a:schemeClr>
                </a:solidFill>
              </a:rPr>
              <a:t>and what people want</a:t>
            </a:r>
          </a:p>
          <a:p>
            <a:pPr marL="355600" indent="-355600" eaLnBrk="1" hangingPunct="1">
              <a:spcBef>
                <a:spcPts val="0"/>
              </a:spcBef>
              <a:buClr>
                <a:srgbClr val="002060"/>
              </a:buClr>
              <a:buNone/>
              <a:defRPr/>
            </a:pPr>
            <a:endParaRPr lang="en-GB" sz="2000" b="1" dirty="0" smtClean="0">
              <a:solidFill>
                <a:schemeClr val="bg2">
                  <a:lumMod val="75000"/>
                </a:schemeClr>
              </a:solidFill>
            </a:endParaRPr>
          </a:p>
          <a:p>
            <a:pPr marL="355600" indent="-355600" eaLnBrk="1" hangingPunct="1">
              <a:spcBef>
                <a:spcPts val="0"/>
              </a:spcBef>
              <a:buClr>
                <a:srgbClr val="002060"/>
              </a:buClr>
              <a:defRPr/>
            </a:pPr>
            <a:endParaRPr lang="en-GB" sz="2800" b="1" kern="1200" dirty="0" smtClean="0">
              <a:solidFill>
                <a:schemeClr val="tx1"/>
              </a:solidFill>
            </a:endParaRPr>
          </a:p>
          <a:p>
            <a:pPr marL="0" indent="0" eaLnBrk="1" hangingPunct="1">
              <a:spcBef>
                <a:spcPts val="0"/>
              </a:spcBef>
              <a:defRPr/>
            </a:pPr>
            <a:endParaRPr lang="en-GB" b="1" dirty="0" smtClean="0">
              <a:solidFill>
                <a:schemeClr val="accent2">
                  <a:lumMod val="60000"/>
                  <a:lumOff val="40000"/>
                </a:schemeClr>
              </a:solidFill>
              <a:latin typeface="Calibri" pitchFamily="34"/>
            </a:endParaRPr>
          </a:p>
          <a:p>
            <a:pPr marL="0" indent="0" eaLnBrk="1" hangingPunct="1">
              <a:spcBef>
                <a:spcPts val="0"/>
              </a:spcBef>
              <a:defRPr/>
            </a:pPr>
            <a:endParaRPr lang="en-GB" b="1" dirty="0">
              <a:solidFill>
                <a:srgbClr val="002060"/>
              </a:solidFill>
              <a:latin typeface="Calibri" pitchFamily="34"/>
            </a:endParaRPr>
          </a:p>
        </p:txBody>
      </p:sp>
      <p:sp>
        <p:nvSpPr>
          <p:cNvPr id="6148" name="Rectangle 2"/>
          <p:cNvSpPr>
            <a:spLocks noChangeArrowheads="1"/>
          </p:cNvSpPr>
          <p:nvPr/>
        </p:nvSpPr>
        <p:spPr bwMode="auto">
          <a:xfrm>
            <a:off x="0" y="-184150"/>
            <a:ext cx="184150" cy="368300"/>
          </a:xfrm>
          <a:prstGeom prst="rect">
            <a:avLst/>
          </a:prstGeom>
          <a:noFill/>
          <a:ln w="9525">
            <a:noFill/>
            <a:miter lim="800000"/>
            <a:headEnd/>
            <a:tailEnd/>
          </a:ln>
        </p:spPr>
        <p:txBody>
          <a:bodyPr wrap="none" anchor="ctr">
            <a:spAutoFit/>
          </a:bodyPr>
          <a:lstStyle/>
          <a:p>
            <a:endParaRPr lang="it-IT">
              <a:solidFill>
                <a:srgbClr val="000000"/>
              </a:solidFill>
              <a:latin typeface="Georgia" pitchFamily="18" charset="0"/>
            </a:endParaRPr>
          </a:p>
        </p:txBody>
      </p:sp>
      <p:sp>
        <p:nvSpPr>
          <p:cNvPr id="5" name="Slide Number Placeholder 5"/>
          <p:cNvSpPr txBox="1"/>
          <p:nvPr/>
        </p:nvSpPr>
        <p:spPr>
          <a:xfrm>
            <a:off x="7596188" y="6245225"/>
            <a:ext cx="1114425" cy="476250"/>
          </a:xfrm>
          <a:prstGeom prst="rect">
            <a:avLst/>
          </a:prstGeom>
          <a:noFill/>
          <a:ln>
            <a:noFill/>
          </a:ln>
        </p:spPr>
        <p:txBody>
          <a:bodyPr/>
          <a:lstStyle/>
          <a:p>
            <a:pPr algn="r" fontAlgn="auto">
              <a:spcBef>
                <a:spcPts val="0"/>
              </a:spcBef>
              <a:spcAft>
                <a:spcPts val="0"/>
              </a:spcAft>
              <a:defRPr sz="1800" b="0" i="0" u="none" strike="noStrike" kern="0" cap="none" spc="0" baseline="0">
                <a:solidFill>
                  <a:srgbClr val="000000"/>
                </a:solidFill>
                <a:uFillTx/>
              </a:defRPr>
            </a:pPr>
            <a:endParaRPr lang="en-GB" sz="1400" kern="0" dirty="0">
              <a:solidFill>
                <a:srgbClr val="727272"/>
              </a:solidFill>
              <a:latin typeface="Georgia"/>
              <a:cs typeface="Arial"/>
            </a:endParaRPr>
          </a:p>
        </p:txBody>
      </p:sp>
      <p:sp>
        <p:nvSpPr>
          <p:cNvPr id="9" name="Title 1"/>
          <p:cNvSpPr txBox="1">
            <a:spLocks/>
          </p:cNvSpPr>
          <p:nvPr/>
        </p:nvSpPr>
        <p:spPr bwMode="auto">
          <a:xfrm>
            <a:off x="395288" y="0"/>
            <a:ext cx="8218487" cy="766763"/>
          </a:xfrm>
          <a:prstGeom prst="rect">
            <a:avLst/>
          </a:prstGeom>
          <a:noFill/>
          <a:ln w="9525">
            <a:noFill/>
            <a:miter lim="800000"/>
            <a:headEnd/>
            <a:tailEnd/>
          </a:ln>
        </p:spPr>
        <p:txBody>
          <a:bodyPr anchor="ctr"/>
          <a:lstStyle/>
          <a:p>
            <a:pPr algn="ctr" eaLnBrk="0" hangingPunct="0">
              <a:defRPr/>
            </a:pPr>
            <a:r>
              <a:rPr lang="en-GB" sz="2800" b="1" dirty="0">
                <a:solidFill>
                  <a:schemeClr val="bg1"/>
                </a:solidFill>
                <a:latin typeface="Caecilia Roman" pitchFamily="18" charset="0"/>
                <a:ea typeface="+mj-ea"/>
                <a:cs typeface="+mj-cs"/>
              </a:rPr>
              <a:t>The demand to go “beyond GDP”</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3568" y="0"/>
            <a:ext cx="8064000" cy="815136"/>
          </a:xfrm>
        </p:spPr>
        <p:txBody>
          <a:bodyPr/>
          <a:lstStyle/>
          <a:p>
            <a:r>
              <a:rPr lang="en-GB" dirty="0" smtClean="0"/>
              <a:t>How well-being informs the policy agenda: the </a:t>
            </a:r>
            <a:r>
              <a:rPr lang="en-GB" dirty="0" smtClean="0"/>
              <a:t>“HOW” to do</a:t>
            </a:r>
            <a:endParaRPr lang="en-US" b="1" dirty="0"/>
          </a:p>
        </p:txBody>
      </p:sp>
      <p:sp>
        <p:nvSpPr>
          <p:cNvPr id="4" name="Slide Number Placeholder 3"/>
          <p:cNvSpPr>
            <a:spLocks noGrp="1"/>
          </p:cNvSpPr>
          <p:nvPr>
            <p:ph type="sldNum" sz="quarter" idx="4"/>
          </p:nvPr>
        </p:nvSpPr>
        <p:spPr/>
        <p:txBody>
          <a:bodyPr/>
          <a:lstStyle/>
          <a:p>
            <a:fld id="{83B167DD-63BE-419B-8153-0B4850E75279}" type="slidenum">
              <a:rPr lang="en-US" smtClean="0"/>
              <a:pPr/>
              <a:t>30</a:t>
            </a:fld>
            <a:endParaRPr lang="en-US" dirty="0"/>
          </a:p>
        </p:txBody>
      </p:sp>
      <p:sp>
        <p:nvSpPr>
          <p:cNvPr id="5" name="Content Placeholder 2"/>
          <p:cNvSpPr>
            <a:spLocks noGrp="1"/>
          </p:cNvSpPr>
          <p:nvPr>
            <p:ph idx="1"/>
          </p:nvPr>
        </p:nvSpPr>
        <p:spPr>
          <a:xfrm>
            <a:off x="179512" y="908720"/>
            <a:ext cx="8964488" cy="4752528"/>
          </a:xfrm>
        </p:spPr>
        <p:txBody>
          <a:bodyPr>
            <a:noAutofit/>
          </a:bodyPr>
          <a:lstStyle/>
          <a:p>
            <a:pPr marL="514350" indent="-514350">
              <a:spcBef>
                <a:spcPts val="150"/>
              </a:spcBef>
              <a:buFont typeface="Arial" pitchFamily="34" charset="0"/>
              <a:buChar char="•"/>
            </a:pPr>
            <a:endParaRPr lang="en-GB" sz="1800" dirty="0" smtClean="0">
              <a:solidFill>
                <a:srgbClr val="7F7F7F"/>
              </a:solidFill>
            </a:endParaRPr>
          </a:p>
          <a:p>
            <a:pPr marL="514350" indent="-514350">
              <a:spcBef>
                <a:spcPts val="150"/>
              </a:spcBef>
              <a:buFont typeface="Arial" pitchFamily="34" charset="0"/>
              <a:buChar char="•"/>
            </a:pPr>
            <a:r>
              <a:rPr lang="en-GB" sz="2400" dirty="0" smtClean="0">
                <a:solidFill>
                  <a:srgbClr val="7F7F7F"/>
                </a:solidFill>
              </a:rPr>
              <a:t>A better understanding of well-being drivers  (including </a:t>
            </a:r>
            <a:r>
              <a:rPr lang="en-GB" sz="2400" b="1" dirty="0" smtClean="0">
                <a:solidFill>
                  <a:srgbClr val="7F7F7F"/>
                </a:solidFill>
              </a:rPr>
              <a:t>people’s behaviour and values</a:t>
            </a:r>
            <a:r>
              <a:rPr lang="en-GB" sz="2400" dirty="0" smtClean="0">
                <a:solidFill>
                  <a:srgbClr val="7F7F7F"/>
                </a:solidFill>
              </a:rPr>
              <a:t>), that helps design more effective policies and choose the best </a:t>
            </a:r>
            <a:r>
              <a:rPr lang="en-GB" sz="2400" b="1" dirty="0" smtClean="0">
                <a:solidFill>
                  <a:srgbClr val="7F7F7F"/>
                </a:solidFill>
              </a:rPr>
              <a:t>policy instruments</a:t>
            </a:r>
            <a:endParaRPr lang="en-GB" sz="2400" b="1" dirty="0" smtClean="0">
              <a:solidFill>
                <a:srgbClr val="7F7F7F"/>
              </a:solidFill>
            </a:endParaRPr>
          </a:p>
          <a:p>
            <a:pPr marL="514350" indent="-514350">
              <a:spcBef>
                <a:spcPts val="150"/>
              </a:spcBef>
              <a:buNone/>
            </a:pPr>
            <a:endParaRPr lang="en-GB" sz="2400" dirty="0" smtClean="0">
              <a:solidFill>
                <a:srgbClr val="7F7F7F"/>
              </a:solidFill>
            </a:endParaRPr>
          </a:p>
          <a:p>
            <a:pPr marL="514350" indent="-514350">
              <a:spcBef>
                <a:spcPts val="150"/>
              </a:spcBef>
              <a:buFont typeface="Arial" pitchFamily="34" charset="0"/>
              <a:buChar char="•"/>
            </a:pPr>
            <a:r>
              <a:rPr lang="en-GB" sz="2400" dirty="0" smtClean="0">
                <a:solidFill>
                  <a:srgbClr val="7F7F7F"/>
                </a:solidFill>
              </a:rPr>
              <a:t>Helps </a:t>
            </a:r>
            <a:r>
              <a:rPr lang="en-GB" sz="2400" dirty="0" smtClean="0">
                <a:solidFill>
                  <a:srgbClr val="7F7F7F"/>
                </a:solidFill>
              </a:rPr>
              <a:t>evaluating </a:t>
            </a:r>
            <a:r>
              <a:rPr lang="en-GB" sz="2400" b="1" dirty="0" smtClean="0">
                <a:solidFill>
                  <a:srgbClr val="7F7F7F"/>
                </a:solidFill>
              </a:rPr>
              <a:t>policy impacts</a:t>
            </a:r>
            <a:endParaRPr lang="en-GB" sz="2400" b="1" dirty="0" smtClean="0">
              <a:solidFill>
                <a:srgbClr val="7F7F7F"/>
              </a:solidFill>
              <a:sym typeface="Wingdings" pitchFamily="2" charset="2"/>
            </a:endParaRPr>
          </a:p>
          <a:p>
            <a:pPr marL="514350" indent="-514350">
              <a:spcBef>
                <a:spcPts val="150"/>
              </a:spcBef>
              <a:buNone/>
            </a:pPr>
            <a:endParaRPr lang="en-GB" sz="2400" dirty="0" smtClean="0">
              <a:solidFill>
                <a:srgbClr val="7F7F7F"/>
              </a:solidFill>
              <a:sym typeface="Wingdings" pitchFamily="2" charset="2"/>
            </a:endParaRPr>
          </a:p>
          <a:p>
            <a:pPr marL="514350" indent="-514350">
              <a:spcBef>
                <a:spcPts val="150"/>
              </a:spcBef>
              <a:buFont typeface="Arial" pitchFamily="34" charset="0"/>
              <a:buChar char="•"/>
            </a:pPr>
            <a:r>
              <a:rPr lang="en-GB" sz="2400" dirty="0" smtClean="0">
                <a:solidFill>
                  <a:srgbClr val="7F7F7F"/>
                </a:solidFill>
                <a:sym typeface="Wingdings" pitchFamily="2" charset="2"/>
              </a:rPr>
              <a:t>Aiming at well-being </a:t>
            </a:r>
            <a:r>
              <a:rPr lang="en-GB" sz="2400" dirty="0" smtClean="0">
                <a:solidFill>
                  <a:srgbClr val="7F7F7F"/>
                </a:solidFill>
              </a:rPr>
              <a:t>fosters </a:t>
            </a:r>
            <a:r>
              <a:rPr lang="en-GB" sz="2400" b="1" dirty="0" smtClean="0">
                <a:solidFill>
                  <a:srgbClr val="7F7F7F"/>
                </a:solidFill>
              </a:rPr>
              <a:t>joined-up, </a:t>
            </a:r>
            <a:r>
              <a:rPr lang="en-GB" sz="2400" b="1" dirty="0" smtClean="0">
                <a:solidFill>
                  <a:srgbClr val="7F7F7F"/>
                </a:solidFill>
              </a:rPr>
              <a:t> more </a:t>
            </a:r>
            <a:r>
              <a:rPr lang="en-GB" sz="2400" b="1" dirty="0" smtClean="0">
                <a:solidFill>
                  <a:srgbClr val="7F7F7F"/>
                </a:solidFill>
              </a:rPr>
              <a:t>coherent approach </a:t>
            </a:r>
            <a:r>
              <a:rPr lang="en-GB" sz="2400" dirty="0" smtClean="0">
                <a:solidFill>
                  <a:srgbClr val="7F7F7F"/>
                </a:solidFill>
              </a:rPr>
              <a:t>to policy-making</a:t>
            </a:r>
          </a:p>
          <a:p>
            <a:pPr marL="514350" indent="-514350">
              <a:spcBef>
                <a:spcPts val="150"/>
              </a:spcBef>
              <a:buFont typeface="Arial" pitchFamily="34" charset="0"/>
              <a:buChar char="•"/>
            </a:pPr>
            <a:endParaRPr lang="en-GB" sz="2400" dirty="0" smtClean="0">
              <a:solidFill>
                <a:srgbClr val="7F7F7F"/>
              </a:solidFill>
            </a:endParaRPr>
          </a:p>
          <a:p>
            <a:pPr marL="514350" indent="-514350">
              <a:spcBef>
                <a:spcPts val="150"/>
              </a:spcBef>
              <a:buFont typeface="Arial" pitchFamily="34" charset="0"/>
              <a:buChar char="•"/>
            </a:pPr>
            <a:r>
              <a:rPr lang="en-GB" sz="2400" dirty="0" smtClean="0">
                <a:solidFill>
                  <a:srgbClr val="7F7F7F"/>
                </a:solidFill>
              </a:rPr>
              <a:t>Increases  </a:t>
            </a:r>
            <a:r>
              <a:rPr lang="en-GB" sz="2400" b="1" dirty="0" smtClean="0">
                <a:solidFill>
                  <a:srgbClr val="7F7F7F"/>
                </a:solidFill>
              </a:rPr>
              <a:t>legitimacy and public </a:t>
            </a:r>
            <a:r>
              <a:rPr lang="en-GB" sz="2400" b="1" dirty="0" smtClean="0">
                <a:solidFill>
                  <a:srgbClr val="7F7F7F"/>
                </a:solidFill>
              </a:rPr>
              <a:t>acceptance</a:t>
            </a:r>
            <a:r>
              <a:rPr lang="en-GB" sz="2400" dirty="0" smtClean="0">
                <a:solidFill>
                  <a:srgbClr val="7F7F7F"/>
                </a:solidFill>
              </a:rPr>
              <a:t>, of policies and ultimately their </a:t>
            </a:r>
            <a:r>
              <a:rPr lang="en-GB" sz="2400" b="1" dirty="0" smtClean="0">
                <a:solidFill>
                  <a:srgbClr val="7F7F7F"/>
                </a:solidFill>
              </a:rPr>
              <a:t>effectiveness </a:t>
            </a:r>
            <a:r>
              <a:rPr lang="en-GB" sz="2400" dirty="0" smtClean="0">
                <a:solidFill>
                  <a:srgbClr val="7F7F7F"/>
                </a:solidFill>
              </a:rPr>
              <a:t> </a:t>
            </a:r>
            <a:endParaRPr lang="en-GB" sz="2400" dirty="0" smtClean="0">
              <a:solidFill>
                <a:srgbClr val="7F7F7F"/>
              </a:solidFill>
            </a:endParaRPr>
          </a:p>
          <a:p>
            <a:pPr marL="457200" indent="-457200">
              <a:spcBef>
                <a:spcPts val="150"/>
              </a:spcBef>
              <a:buFont typeface="Arial" pitchFamily="34" charset="0"/>
              <a:buChar char="•"/>
            </a:pPr>
            <a:endParaRPr lang="en-GB" sz="2000" dirty="0" smtClean="0">
              <a:solidFill>
                <a:schemeClr val="tx2"/>
              </a:solidFill>
            </a:endParaRPr>
          </a:p>
          <a:p>
            <a:pPr lvl="1">
              <a:spcBef>
                <a:spcPts val="600"/>
              </a:spcBef>
              <a:buFont typeface="Arial" pitchFamily="34" charset="0"/>
              <a:buChar char="•"/>
            </a:pPr>
            <a:endParaRPr lang="en-GB" sz="2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83B167DD-63BE-419B-8153-0B4850E75279}" type="slidenum">
              <a:rPr lang="en-US" smtClean="0"/>
              <a:pPr/>
              <a:t>31</a:t>
            </a:fld>
            <a:endParaRPr lang="en-US"/>
          </a:p>
        </p:txBody>
      </p:sp>
      <p:sp>
        <p:nvSpPr>
          <p:cNvPr id="4" name="Title 3"/>
          <p:cNvSpPr>
            <a:spLocks noGrp="1"/>
          </p:cNvSpPr>
          <p:nvPr>
            <p:ph type="title"/>
          </p:nvPr>
        </p:nvSpPr>
        <p:spPr>
          <a:xfrm>
            <a:off x="0" y="0"/>
            <a:ext cx="8820472" cy="887144"/>
          </a:xfrm>
        </p:spPr>
        <p:txBody>
          <a:bodyPr/>
          <a:lstStyle/>
          <a:p>
            <a:pPr algn="ctr"/>
            <a:r>
              <a:rPr lang="en-GB" sz="2400" dirty="0" smtClean="0"/>
              <a:t>Examples of OECD work on policy uses of well-being </a:t>
            </a:r>
            <a:endParaRPr lang="en-US" sz="2400" b="1" dirty="0"/>
          </a:p>
        </p:txBody>
      </p:sp>
      <p:sp>
        <p:nvSpPr>
          <p:cNvPr id="5" name="Content Placeholder 1"/>
          <p:cNvSpPr txBox="1">
            <a:spLocks/>
          </p:cNvSpPr>
          <p:nvPr/>
        </p:nvSpPr>
        <p:spPr>
          <a:xfrm>
            <a:off x="251520" y="692696"/>
            <a:ext cx="8532440" cy="5904656"/>
          </a:xfrm>
          <a:prstGeom prst="rect">
            <a:avLst/>
          </a:prstGeom>
        </p:spPr>
        <p:txBody>
          <a:bodyPr vert="horz">
            <a:normAutofit fontScale="77500" lnSpcReduction="20000"/>
          </a:bodyPr>
          <a:lstStyle/>
          <a:p>
            <a:pPr marL="342000" marR="0" lvl="0" indent="-342000" algn="l" defTabSz="914400" rtl="0" eaLnBrk="1" fontAlgn="auto" latinLnBrk="0" hangingPunct="1">
              <a:lnSpc>
                <a:spcPct val="100000"/>
              </a:lnSpc>
              <a:spcBef>
                <a:spcPts val="768"/>
              </a:spcBef>
              <a:spcAft>
                <a:spcPts val="0"/>
              </a:spcAft>
              <a:buClr>
                <a:schemeClr val="tx1"/>
              </a:buClr>
              <a:buSzTx/>
              <a:tabLst/>
              <a:defRPr/>
            </a:pPr>
            <a:endParaRPr kumimoji="0" lang="en-GB" sz="3200" b="0" i="0" u="none" strike="noStrike" kern="1200" cap="none" spc="0" normalizeH="0" baseline="0" noProof="0" dirty="0" smtClean="0">
              <a:ln>
                <a:noFill/>
              </a:ln>
              <a:solidFill>
                <a:schemeClr val="tx2"/>
              </a:solidFill>
              <a:effectLst/>
              <a:uLnTx/>
              <a:uFillTx/>
              <a:latin typeface="+mn-lt"/>
              <a:ea typeface="+mn-ea"/>
              <a:cs typeface="+mn-cs"/>
            </a:endParaRPr>
          </a:p>
          <a:p>
            <a:pPr marL="342000" lvl="0" indent="-342000" eaLnBrk="1" fontAlgn="auto" hangingPunct="1">
              <a:spcBef>
                <a:spcPts val="400"/>
              </a:spcBef>
              <a:spcAft>
                <a:spcPts val="0"/>
              </a:spcAft>
              <a:buClr>
                <a:schemeClr val="tx1"/>
              </a:buClr>
              <a:buFont typeface="Arial" pitchFamily="34" charset="0"/>
              <a:buChar char="•"/>
            </a:pPr>
            <a:r>
              <a:rPr lang="en-GB" sz="2800" dirty="0" smtClean="0">
                <a:solidFill>
                  <a:srgbClr val="7F7F7F"/>
                </a:solidFill>
                <a:latin typeface="Caecilia Roman" pitchFamily="18" charset="0"/>
                <a:cs typeface="+mn-cs"/>
              </a:rPr>
              <a:t>Understanding well-being policy </a:t>
            </a:r>
            <a:r>
              <a:rPr lang="en-GB" sz="2800" dirty="0" smtClean="0">
                <a:solidFill>
                  <a:srgbClr val="7F7F7F"/>
                </a:solidFill>
                <a:latin typeface="Caecilia Roman" pitchFamily="18" charset="0"/>
                <a:cs typeface="+mn-cs"/>
              </a:rPr>
              <a:t>drivers </a:t>
            </a:r>
          </a:p>
          <a:p>
            <a:pPr marL="741600" marR="0" lvl="1" indent="-284400" algn="l" defTabSz="914400" rtl="0" eaLnBrk="1" fontAlgn="auto" latinLnBrk="0" hangingPunct="1">
              <a:lnSpc>
                <a:spcPct val="100000"/>
              </a:lnSpc>
              <a:spcBef>
                <a:spcPts val="400"/>
              </a:spcBef>
              <a:spcAft>
                <a:spcPts val="0"/>
              </a:spcAft>
              <a:buClr>
                <a:schemeClr val="accent3">
                  <a:lumMod val="75000"/>
                </a:schemeClr>
              </a:buClr>
              <a:buSzTx/>
              <a:buFont typeface="Wingdings" pitchFamily="2" charset="2"/>
              <a:buChar char="ü"/>
              <a:tabLst/>
              <a:defRPr/>
            </a:pPr>
            <a:r>
              <a:rPr lang="en-GB" sz="2800" b="1" dirty="0" smtClean="0">
                <a:solidFill>
                  <a:srgbClr val="7F7F7F"/>
                </a:solidFill>
                <a:latin typeface="Caecilia Roman" pitchFamily="18" charset="0"/>
                <a:cs typeface="+mn-cs"/>
              </a:rPr>
              <a:t>New Approaches to Economic Challenges</a:t>
            </a:r>
            <a:r>
              <a:rPr lang="en-GB" sz="2800" dirty="0" smtClean="0">
                <a:solidFill>
                  <a:srgbClr val="7F7F7F"/>
                </a:solidFill>
                <a:latin typeface="Caecilia Roman" pitchFamily="18" charset="0"/>
                <a:cs typeface="+mn-cs"/>
              </a:rPr>
              <a:t>: policy interactions, trade-offs and synergies</a:t>
            </a:r>
          </a:p>
          <a:p>
            <a:pPr marL="741600" lvl="1" indent="-284400" eaLnBrk="1" fontAlgn="auto" hangingPunct="1">
              <a:spcBef>
                <a:spcPts val="400"/>
              </a:spcBef>
              <a:spcAft>
                <a:spcPts val="0"/>
              </a:spcAft>
              <a:buClr>
                <a:schemeClr val="accent3">
                  <a:lumMod val="75000"/>
                </a:schemeClr>
              </a:buClr>
              <a:buFont typeface="Wingdings" pitchFamily="2" charset="2"/>
              <a:buChar char="ü"/>
            </a:pPr>
            <a:r>
              <a:rPr lang="en-GB" sz="2800" b="1" dirty="0" smtClean="0">
                <a:solidFill>
                  <a:srgbClr val="7F7F7F"/>
                </a:solidFill>
                <a:latin typeface="Caecilia Roman" pitchFamily="18" charset="0"/>
                <a:cs typeface="+mn-cs"/>
              </a:rPr>
              <a:t>Inclusive Growth</a:t>
            </a:r>
            <a:r>
              <a:rPr lang="en-GB" sz="2800" dirty="0" smtClean="0">
                <a:solidFill>
                  <a:srgbClr val="7F7F7F"/>
                </a:solidFill>
                <a:latin typeface="Caecilia Roman" pitchFamily="18" charset="0"/>
                <a:cs typeface="+mn-cs"/>
              </a:rPr>
              <a:t>: pro-growth and pro-wellbeing policies with benefits shared  across social groups and over time</a:t>
            </a:r>
          </a:p>
          <a:p>
            <a:pPr marL="741600" lvl="1" indent="-284400" eaLnBrk="1" fontAlgn="auto" hangingPunct="1">
              <a:spcBef>
                <a:spcPts val="400"/>
              </a:spcBef>
              <a:spcAft>
                <a:spcPts val="0"/>
              </a:spcAft>
              <a:buClr>
                <a:schemeClr val="tx1"/>
              </a:buClr>
            </a:pPr>
            <a:endParaRPr lang="en-GB" sz="2800" dirty="0" smtClean="0">
              <a:solidFill>
                <a:srgbClr val="7F7F7F"/>
              </a:solidFill>
              <a:latin typeface="Caecilia Roman" pitchFamily="18" charset="0"/>
              <a:cs typeface="+mn-cs"/>
            </a:endParaRPr>
          </a:p>
          <a:p>
            <a:pPr marL="284400" indent="-284400" eaLnBrk="1" fontAlgn="auto" hangingPunct="1">
              <a:spcBef>
                <a:spcPts val="400"/>
              </a:spcBef>
              <a:spcAft>
                <a:spcPts val="0"/>
              </a:spcAft>
              <a:buClr>
                <a:schemeClr val="tx1"/>
              </a:buClr>
              <a:buFont typeface="Arial" pitchFamily="34" charset="0"/>
              <a:buChar char="•"/>
            </a:pPr>
            <a:r>
              <a:rPr lang="en-GB" sz="2800" dirty="0" smtClean="0">
                <a:solidFill>
                  <a:srgbClr val="7F7F7F"/>
                </a:solidFill>
                <a:latin typeface="Caecilia Roman" pitchFamily="18" charset="0"/>
                <a:cs typeface="+mn-cs"/>
              </a:rPr>
              <a:t>Workshops on </a:t>
            </a:r>
            <a:r>
              <a:rPr lang="en-GB" sz="2800" b="1" dirty="0" smtClean="0">
                <a:solidFill>
                  <a:srgbClr val="7F7F7F"/>
                </a:solidFill>
                <a:latin typeface="Caecilia Roman" pitchFamily="18" charset="0"/>
                <a:cs typeface="+mn-cs"/>
              </a:rPr>
              <a:t>Policy Use </a:t>
            </a:r>
            <a:r>
              <a:rPr lang="en-GB" sz="2800" dirty="0" smtClean="0">
                <a:solidFill>
                  <a:srgbClr val="7F7F7F"/>
                </a:solidFill>
                <a:latin typeface="Caecilia Roman" pitchFamily="18" charset="0"/>
                <a:cs typeface="+mn-cs"/>
              </a:rPr>
              <a:t>of Subjective Well-Being measures </a:t>
            </a:r>
          </a:p>
          <a:p>
            <a:pPr marL="741600" lvl="1" indent="-284400" eaLnBrk="1" fontAlgn="auto" hangingPunct="1">
              <a:spcBef>
                <a:spcPts val="400"/>
              </a:spcBef>
              <a:spcAft>
                <a:spcPts val="0"/>
              </a:spcAft>
              <a:buClr>
                <a:schemeClr val="accent3">
                  <a:lumMod val="75000"/>
                </a:schemeClr>
              </a:buClr>
              <a:buFont typeface="Wingdings" pitchFamily="2" charset="2"/>
              <a:buChar char="ü"/>
            </a:pPr>
            <a:r>
              <a:rPr lang="en-GB" sz="2800" dirty="0" smtClean="0">
                <a:solidFill>
                  <a:srgbClr val="7F7F7F"/>
                </a:solidFill>
                <a:latin typeface="Caecilia Roman" pitchFamily="18" charset="0"/>
                <a:cs typeface="+mn-cs"/>
              </a:rPr>
              <a:t>Cost-Benefit Analysis based on SWB</a:t>
            </a:r>
          </a:p>
          <a:p>
            <a:pPr marL="741600" lvl="1" indent="-284400" eaLnBrk="1" fontAlgn="auto" hangingPunct="1">
              <a:spcBef>
                <a:spcPts val="672"/>
              </a:spcBef>
              <a:spcAft>
                <a:spcPts val="0"/>
              </a:spcAft>
              <a:buClr>
                <a:schemeClr val="tx1"/>
              </a:buClr>
              <a:buFont typeface="Arial" pitchFamily="34" charset="0"/>
              <a:buChar char="–"/>
            </a:pPr>
            <a:endParaRPr lang="en-GB" sz="2800" dirty="0" smtClean="0">
              <a:solidFill>
                <a:srgbClr val="7F7F7F"/>
              </a:solidFill>
              <a:latin typeface="Caecilia Roman" pitchFamily="18" charset="0"/>
              <a:cs typeface="+mn-cs"/>
            </a:endParaRPr>
          </a:p>
          <a:p>
            <a:pPr marL="284400" indent="-284400" eaLnBrk="1" fontAlgn="auto" hangingPunct="1">
              <a:spcBef>
                <a:spcPts val="400"/>
              </a:spcBef>
              <a:spcAft>
                <a:spcPts val="0"/>
              </a:spcAft>
              <a:buClr>
                <a:schemeClr val="tx1"/>
              </a:buClr>
              <a:buFont typeface="Arial" pitchFamily="34" charset="0"/>
              <a:buChar char="•"/>
            </a:pPr>
            <a:r>
              <a:rPr lang="en-GB" sz="2800" b="1" dirty="0" smtClean="0">
                <a:solidFill>
                  <a:srgbClr val="7F7F7F"/>
                </a:solidFill>
                <a:latin typeface="Caecilia Roman" pitchFamily="18" charset="0"/>
                <a:cs typeface="+mn-cs"/>
              </a:rPr>
              <a:t>Going national</a:t>
            </a:r>
            <a:r>
              <a:rPr lang="en-GB" sz="2800" dirty="0" smtClean="0">
                <a:solidFill>
                  <a:srgbClr val="7F7F7F"/>
                </a:solidFill>
                <a:latin typeface="Caecilia Roman" pitchFamily="18" charset="0"/>
                <a:cs typeface="+mn-cs"/>
              </a:rPr>
              <a:t>:  </a:t>
            </a:r>
          </a:p>
          <a:p>
            <a:pPr marL="741600" lvl="1" indent="-284400" eaLnBrk="1" fontAlgn="auto" hangingPunct="1">
              <a:spcBef>
                <a:spcPts val="400"/>
              </a:spcBef>
              <a:spcAft>
                <a:spcPts val="0"/>
              </a:spcAft>
              <a:buClr>
                <a:schemeClr val="accent3">
                  <a:lumMod val="75000"/>
                </a:schemeClr>
              </a:buClr>
              <a:buFont typeface="Wingdings" pitchFamily="2" charset="2"/>
              <a:buChar char="ü"/>
            </a:pPr>
            <a:r>
              <a:rPr lang="en-GB" sz="2800" dirty="0" smtClean="0">
                <a:solidFill>
                  <a:srgbClr val="7F7F7F"/>
                </a:solidFill>
                <a:latin typeface="Caecilia Roman" pitchFamily="18" charset="0"/>
                <a:cs typeface="+mn-cs"/>
              </a:rPr>
              <a:t>Well-Being Country Reviews (Austria, Israel, the Philippines, Uruguay) </a:t>
            </a:r>
          </a:p>
          <a:p>
            <a:pPr marL="284400" lvl="2" indent="-284400" fontAlgn="auto">
              <a:spcBef>
                <a:spcPts val="400"/>
              </a:spcBef>
              <a:spcAft>
                <a:spcPts val="0"/>
              </a:spcAft>
              <a:buClr>
                <a:schemeClr val="tx1"/>
              </a:buClr>
              <a:buFont typeface="Arial" pitchFamily="34" charset="0"/>
              <a:buChar char="•"/>
            </a:pPr>
            <a:r>
              <a:rPr lang="en-GB" sz="2800" b="1" dirty="0" smtClean="0">
                <a:solidFill>
                  <a:srgbClr val="7F7F7F"/>
                </a:solidFill>
                <a:latin typeface="Caecilia Roman" pitchFamily="18" charset="0"/>
                <a:cs typeface="+mn-cs"/>
              </a:rPr>
              <a:t>Stocktaking of national </a:t>
            </a:r>
            <a:r>
              <a:rPr lang="en-GB" sz="2800" b="1" dirty="0" smtClean="0">
                <a:solidFill>
                  <a:srgbClr val="7F7F7F"/>
                </a:solidFill>
                <a:latin typeface="Caecilia Roman" pitchFamily="18" charset="0"/>
                <a:cs typeface="+mn-cs"/>
              </a:rPr>
              <a:t>initiatives</a:t>
            </a:r>
          </a:p>
          <a:p>
            <a:pPr marL="284400" lvl="2" indent="-284400" fontAlgn="auto">
              <a:spcBef>
                <a:spcPts val="400"/>
              </a:spcBef>
              <a:spcAft>
                <a:spcPts val="0"/>
              </a:spcAft>
              <a:buClr>
                <a:schemeClr val="tx1"/>
              </a:buClr>
              <a:buFont typeface="Arial" pitchFamily="34" charset="0"/>
              <a:buChar char="•"/>
            </a:pPr>
            <a:endParaRPr lang="en-GB" sz="2800" b="1" dirty="0" smtClean="0">
              <a:solidFill>
                <a:srgbClr val="7F7F7F"/>
              </a:solidFill>
              <a:latin typeface="Caecilia Roman" pitchFamily="18" charset="0"/>
              <a:cs typeface="+mn-cs"/>
            </a:endParaRPr>
          </a:p>
          <a:p>
            <a:pPr marL="284400" lvl="2" indent="-284400" fontAlgn="auto">
              <a:spcBef>
                <a:spcPts val="400"/>
              </a:spcBef>
              <a:spcAft>
                <a:spcPts val="0"/>
              </a:spcAft>
              <a:buClr>
                <a:schemeClr val="tx1"/>
              </a:buClr>
              <a:buFont typeface="Arial" pitchFamily="34" charset="0"/>
              <a:buChar char="•"/>
            </a:pPr>
            <a:r>
              <a:rPr lang="en-GB" sz="2800" b="1" dirty="0" smtClean="0">
                <a:solidFill>
                  <a:srgbClr val="7F7F7F"/>
                </a:solidFill>
                <a:latin typeface="Caecilia Roman" pitchFamily="18" charset="0"/>
                <a:cs typeface="+mn-cs"/>
              </a:rPr>
              <a:t>A well-being toolkit </a:t>
            </a:r>
            <a:r>
              <a:rPr lang="en-GB" sz="2800" dirty="0" smtClean="0">
                <a:solidFill>
                  <a:srgbClr val="7F7F7F"/>
                </a:solidFill>
                <a:latin typeface="Caecilia Roman" pitchFamily="18" charset="0"/>
                <a:cs typeface="+mn-cs"/>
              </a:rPr>
              <a:t>for policy-making</a:t>
            </a:r>
            <a:endParaRPr lang="en-GB" sz="2800" dirty="0" smtClean="0">
              <a:solidFill>
                <a:srgbClr val="7F7F7F"/>
              </a:solidFill>
              <a:latin typeface="Caecilia Roman" pitchFamily="18" charset="0"/>
              <a:cs typeface="+mn-cs"/>
            </a:endParaRPr>
          </a:p>
          <a:p>
            <a:pPr marL="741600" marR="0" lvl="1" indent="-284400" algn="l" defTabSz="914400" rtl="0" eaLnBrk="1" fontAlgn="auto" latinLnBrk="0" hangingPunct="1">
              <a:lnSpc>
                <a:spcPct val="100000"/>
              </a:lnSpc>
              <a:spcBef>
                <a:spcPts val="672"/>
              </a:spcBef>
              <a:spcAft>
                <a:spcPts val="0"/>
              </a:spcAft>
              <a:buClr>
                <a:schemeClr val="tx1"/>
              </a:buClr>
              <a:buSzTx/>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ikiprogressLogoFull.png"/>
          <p:cNvPicPr>
            <a:picLocks noChangeAspect="1"/>
          </p:cNvPicPr>
          <p:nvPr/>
        </p:nvPicPr>
        <p:blipFill>
          <a:blip r:embed="rId2" cstate="print"/>
          <a:srcRect/>
          <a:stretch>
            <a:fillRect/>
          </a:stretch>
        </p:blipFill>
        <p:spPr bwMode="auto">
          <a:xfrm>
            <a:off x="393700" y="1987550"/>
            <a:ext cx="3673475" cy="1081088"/>
          </a:xfrm>
          <a:prstGeom prst="rect">
            <a:avLst/>
          </a:prstGeom>
          <a:noFill/>
          <a:ln w="9525">
            <a:noFill/>
            <a:miter lim="800000"/>
            <a:headEnd/>
            <a:tailEnd/>
          </a:ln>
        </p:spPr>
      </p:pic>
      <p:sp>
        <p:nvSpPr>
          <p:cNvPr id="30723" name="Title 1"/>
          <p:cNvSpPr>
            <a:spLocks noGrp="1"/>
          </p:cNvSpPr>
          <p:nvPr>
            <p:ph type="title"/>
          </p:nvPr>
        </p:nvSpPr>
        <p:spPr>
          <a:xfrm>
            <a:off x="0" y="0"/>
            <a:ext cx="9144000" cy="765175"/>
          </a:xfrm>
        </p:spPr>
        <p:txBody>
          <a:bodyPr/>
          <a:lstStyle/>
          <a:p>
            <a:pPr algn="ctr" eaLnBrk="1" hangingPunct="1">
              <a:defRPr/>
            </a:pPr>
            <a:r>
              <a:rPr lang="en-US" sz="2400" dirty="0" smtClean="0"/>
              <a:t>Continued interaction with research community and civil society</a:t>
            </a:r>
          </a:p>
        </p:txBody>
      </p:sp>
      <p:sp>
        <p:nvSpPr>
          <p:cNvPr id="13" name="Content Placeholder 2"/>
          <p:cNvSpPr>
            <a:spLocks noGrp="1"/>
          </p:cNvSpPr>
          <p:nvPr>
            <p:ph sz="half" idx="1"/>
          </p:nvPr>
        </p:nvSpPr>
        <p:spPr>
          <a:xfrm>
            <a:off x="4500563" y="1844675"/>
            <a:ext cx="4103687" cy="863600"/>
          </a:xfrm>
        </p:spPr>
        <p:txBody>
          <a:bodyPr/>
          <a:lstStyle/>
          <a:p>
            <a:pPr marL="0" indent="0" algn="just" defTabSz="0">
              <a:buFontTx/>
              <a:buNone/>
            </a:pPr>
            <a:r>
              <a:rPr lang="en-GB" sz="2400" dirty="0" smtClean="0">
                <a:solidFill>
                  <a:schemeClr val="tx1">
                    <a:lumMod val="50000"/>
                    <a:lumOff val="50000"/>
                  </a:schemeClr>
                </a:solidFill>
              </a:rPr>
              <a:t>A platform for global discussion on well-being; Research Networks in many regions</a:t>
            </a:r>
          </a:p>
          <a:p>
            <a:pPr marL="0" indent="0" algn="just" defTabSz="0">
              <a:buFontTx/>
              <a:buNone/>
            </a:pPr>
            <a:endParaRPr lang="en-GB" sz="2400" dirty="0" smtClean="0">
              <a:solidFill>
                <a:srgbClr val="002060"/>
              </a:solidFill>
              <a:latin typeface="Calibri" pitchFamily="34" charset="0"/>
            </a:endParaRPr>
          </a:p>
          <a:p>
            <a:pPr marL="0" indent="0" algn="just" defTabSz="0">
              <a:buFontTx/>
              <a:buNone/>
            </a:pPr>
            <a:endParaRPr lang="en-GB" sz="2400" dirty="0" smtClean="0">
              <a:solidFill>
                <a:srgbClr val="002060"/>
              </a:solidFill>
              <a:latin typeface="Calibri" pitchFamily="34" charset="0"/>
            </a:endParaRPr>
          </a:p>
          <a:p>
            <a:pPr marL="0" indent="0" algn="just" defTabSz="0">
              <a:buFontTx/>
              <a:buNone/>
            </a:pPr>
            <a:endParaRPr lang="en-GB" sz="2400" dirty="0" smtClean="0">
              <a:solidFill>
                <a:srgbClr val="002060"/>
              </a:solidFill>
              <a:latin typeface="Calibri" pitchFamily="34" charset="0"/>
            </a:endParaRPr>
          </a:p>
          <a:p>
            <a:pPr marL="0" indent="0" algn="just" defTabSz="0">
              <a:buFontTx/>
              <a:buNone/>
            </a:pPr>
            <a:endParaRPr lang="en-GB" sz="2400" dirty="0" smtClean="0">
              <a:solidFill>
                <a:srgbClr val="002060"/>
              </a:solidFill>
              <a:latin typeface="Calibri" pitchFamily="34" charset="0"/>
            </a:endParaRPr>
          </a:p>
          <a:p>
            <a:pPr marL="0" indent="0" algn="just" defTabSz="0">
              <a:buFontTx/>
              <a:buNone/>
            </a:pPr>
            <a:endParaRPr lang="en-GB" sz="2400" dirty="0" smtClean="0">
              <a:solidFill>
                <a:srgbClr val="002060"/>
              </a:solidFill>
              <a:latin typeface="Calibri" pitchFamily="34" charset="0"/>
            </a:endParaRPr>
          </a:p>
          <a:p>
            <a:pPr marL="0" indent="0" algn="just" defTabSz="0"/>
            <a:endParaRPr lang="en-GB" sz="2400" dirty="0" smtClean="0">
              <a:solidFill>
                <a:srgbClr val="002060"/>
              </a:solidFill>
              <a:latin typeface="Calibri" pitchFamily="34" charset="0"/>
            </a:endParaRPr>
          </a:p>
        </p:txBody>
      </p:sp>
      <p:sp>
        <p:nvSpPr>
          <p:cNvPr id="9" name="Rectangle 8"/>
          <p:cNvSpPr/>
          <p:nvPr/>
        </p:nvSpPr>
        <p:spPr bwMode="auto">
          <a:xfrm>
            <a:off x="611188" y="4365625"/>
            <a:ext cx="7273925" cy="914400"/>
          </a:xfrm>
          <a:prstGeom prst="rect">
            <a:avLst/>
          </a:prstGeom>
          <a:noFill/>
          <a:ln w="9525" cap="flat" cmpd="sng" algn="ctr">
            <a:solidFill>
              <a:schemeClr val="bg1"/>
            </a:solidFill>
            <a:prstDash val="solid"/>
            <a:miter lim="800000"/>
            <a:headEnd type="none" w="med" len="med"/>
            <a:tailEnd type="none" w="med" len="med"/>
          </a:ln>
          <a:effectLst/>
        </p:spPr>
        <p:txBody>
          <a:bodyPr wrap="none"/>
          <a:lstStyle/>
          <a:p>
            <a:pPr eaLnBrk="0" hangingPunct="0">
              <a:buFont typeface="Wingdings" pitchFamily="2" charset="2"/>
              <a:buChar char="Ø"/>
              <a:defRPr/>
            </a:pPr>
            <a:r>
              <a:rPr lang="en-GB" sz="3200" dirty="0">
                <a:latin typeface="Caecilia Roman" pitchFamily="18" charset="0"/>
                <a:cs typeface="+mn-cs"/>
              </a:rPr>
              <a:t> </a:t>
            </a:r>
            <a:r>
              <a:rPr lang="en-GB" sz="3200" b="1" dirty="0">
                <a:solidFill>
                  <a:schemeClr val="tx1">
                    <a:lumMod val="50000"/>
                    <a:lumOff val="50000"/>
                  </a:schemeClr>
                </a:solidFill>
                <a:latin typeface="Caecilia Roman" pitchFamily="18" charset="0"/>
                <a:cs typeface="+mn-cs"/>
              </a:rPr>
              <a:t>5th World Forum in Mexico in 2015</a:t>
            </a:r>
          </a:p>
          <a:p>
            <a:pPr algn="ctr" eaLnBrk="0" hangingPunct="0">
              <a:defRPr/>
            </a:pPr>
            <a:endParaRPr lang="en-US" sz="2000" dirty="0">
              <a:latin typeface="Helvetica 65 Medium"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endParaRPr lang="en-US" smtClean="0"/>
          </a:p>
        </p:txBody>
      </p:sp>
      <p:sp>
        <p:nvSpPr>
          <p:cNvPr id="26627" name="Content Placeholder 2"/>
          <p:cNvSpPr>
            <a:spLocks noGrp="1"/>
          </p:cNvSpPr>
          <p:nvPr>
            <p:ph idx="1"/>
          </p:nvPr>
        </p:nvSpPr>
        <p:spPr>
          <a:xfrm>
            <a:off x="611188" y="1628775"/>
            <a:ext cx="8218487" cy="5030788"/>
          </a:xfrm>
        </p:spPr>
        <p:txBody>
          <a:bodyPr/>
          <a:lstStyle/>
          <a:p>
            <a:pPr>
              <a:buFontTx/>
              <a:buNone/>
            </a:pPr>
            <a:r>
              <a:rPr lang="en-GB" sz="6600" smtClean="0"/>
              <a:t>		</a:t>
            </a:r>
            <a:r>
              <a:rPr lang="en-GB" sz="6600" smtClean="0">
                <a:solidFill>
                  <a:schemeClr val="tx1"/>
                </a:solidFill>
              </a:rPr>
              <a:t>THANK YOU!</a:t>
            </a:r>
          </a:p>
          <a:p>
            <a:pPr algn="ctr">
              <a:buFontTx/>
              <a:buNone/>
            </a:pPr>
            <a:endParaRPr lang="en-GB" smtClean="0">
              <a:hlinkClick r:id="rId2"/>
            </a:endParaRPr>
          </a:p>
          <a:p>
            <a:pPr algn="ctr">
              <a:buFontTx/>
              <a:buNone/>
            </a:pPr>
            <a:endParaRPr lang="en-GB" sz="2400" smtClean="0">
              <a:hlinkClick r:id="rId2"/>
            </a:endParaRPr>
          </a:p>
          <a:p>
            <a:pPr algn="ctr">
              <a:buFontTx/>
              <a:buNone/>
            </a:pPr>
            <a:r>
              <a:rPr lang="en-GB" sz="2400" smtClean="0">
                <a:hlinkClick r:id="rId3"/>
              </a:rPr>
              <a:t>www.oecd.org/measuringprogress</a:t>
            </a:r>
            <a:endParaRPr lang="en-GB" sz="2400" smtClean="0"/>
          </a:p>
          <a:p>
            <a:pPr algn="ctr">
              <a:buFontTx/>
              <a:buNone/>
            </a:pPr>
            <a:r>
              <a:rPr lang="en-GB" sz="2400" smtClean="0">
                <a:hlinkClick r:id="rId4"/>
              </a:rPr>
              <a:t>www.oecdbetterlifeindex.org</a:t>
            </a:r>
            <a:endParaRPr lang="en-GB" sz="2400" smtClean="0"/>
          </a:p>
          <a:p>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response to go “beyond GDP”</a:t>
            </a:r>
            <a:endParaRPr lang="en-US" dirty="0"/>
          </a:p>
        </p:txBody>
      </p:sp>
      <p:sp>
        <p:nvSpPr>
          <p:cNvPr id="3" name="Content Placeholder 2"/>
          <p:cNvSpPr>
            <a:spLocks noGrp="1"/>
          </p:cNvSpPr>
          <p:nvPr>
            <p:ph idx="1"/>
          </p:nvPr>
        </p:nvSpPr>
        <p:spPr>
          <a:xfrm>
            <a:off x="467544" y="836712"/>
            <a:ext cx="8218487" cy="5001419"/>
          </a:xfrm>
        </p:spPr>
        <p:txBody>
          <a:bodyPr/>
          <a:lstStyle/>
          <a:p>
            <a:r>
              <a:rPr lang="en-GB" sz="2400" dirty="0" smtClean="0">
                <a:solidFill>
                  <a:schemeClr val="bg2">
                    <a:lumMod val="75000"/>
                  </a:schemeClr>
                </a:solidFill>
              </a:rPr>
              <a:t>At the </a:t>
            </a:r>
            <a:r>
              <a:rPr lang="en-GB" sz="2400" b="1" dirty="0" smtClean="0">
                <a:solidFill>
                  <a:schemeClr val="bg2">
                    <a:lumMod val="75000"/>
                  </a:schemeClr>
                </a:solidFill>
              </a:rPr>
              <a:t>OECD</a:t>
            </a:r>
            <a:r>
              <a:rPr lang="en-GB" sz="2400" dirty="0" smtClean="0">
                <a:solidFill>
                  <a:schemeClr val="bg2">
                    <a:lumMod val="75000"/>
                  </a:schemeClr>
                </a:solidFill>
              </a:rPr>
              <a:t>:</a:t>
            </a:r>
          </a:p>
          <a:p>
            <a:pPr lvl="1"/>
            <a:r>
              <a:rPr lang="en-GB" sz="2000" dirty="0" smtClean="0">
                <a:solidFill>
                  <a:schemeClr val="bg2">
                    <a:lumMod val="75000"/>
                  </a:schemeClr>
                </a:solidFill>
                <a:ea typeface="+mn-ea"/>
              </a:rPr>
              <a:t>Long-standing tradition of work on social indicators</a:t>
            </a:r>
          </a:p>
          <a:p>
            <a:pPr lvl="1"/>
            <a:r>
              <a:rPr lang="en-GB" sz="2000" dirty="0" smtClean="0">
                <a:solidFill>
                  <a:schemeClr val="bg2">
                    <a:lumMod val="75000"/>
                  </a:schemeClr>
                </a:solidFill>
                <a:ea typeface="+mn-ea"/>
              </a:rPr>
              <a:t>World </a:t>
            </a:r>
            <a:r>
              <a:rPr lang="en-GB" sz="2000" dirty="0" err="1" smtClean="0">
                <a:solidFill>
                  <a:schemeClr val="bg2">
                    <a:lumMod val="75000"/>
                  </a:schemeClr>
                </a:solidFill>
                <a:ea typeface="+mn-ea"/>
              </a:rPr>
              <a:t>Fora</a:t>
            </a:r>
            <a:r>
              <a:rPr lang="en-GB" sz="2000" dirty="0" smtClean="0">
                <a:solidFill>
                  <a:schemeClr val="bg2">
                    <a:lumMod val="75000"/>
                  </a:schemeClr>
                </a:solidFill>
                <a:ea typeface="+mn-ea"/>
              </a:rPr>
              <a:t> on Progress</a:t>
            </a:r>
          </a:p>
          <a:p>
            <a:pPr lvl="1"/>
            <a:r>
              <a:rPr lang="en-GB" sz="2000" dirty="0" smtClean="0">
                <a:solidFill>
                  <a:schemeClr val="bg2">
                    <a:lumMod val="75000"/>
                  </a:schemeClr>
                </a:solidFill>
                <a:ea typeface="+mn-ea"/>
              </a:rPr>
              <a:t> Global Project – </a:t>
            </a:r>
            <a:r>
              <a:rPr lang="en-GB" sz="2000" dirty="0" err="1" smtClean="0">
                <a:solidFill>
                  <a:schemeClr val="bg2">
                    <a:lumMod val="75000"/>
                  </a:schemeClr>
                </a:solidFill>
                <a:ea typeface="+mn-ea"/>
              </a:rPr>
              <a:t>Wikiprogress</a:t>
            </a:r>
            <a:endParaRPr lang="en-GB" sz="2000" dirty="0" smtClean="0">
              <a:solidFill>
                <a:schemeClr val="bg2">
                  <a:lumMod val="75000"/>
                </a:schemeClr>
              </a:solidFill>
              <a:ea typeface="+mn-ea"/>
            </a:endParaRPr>
          </a:p>
          <a:p>
            <a:pPr lvl="1"/>
            <a:r>
              <a:rPr lang="en-GB" sz="2000" dirty="0" smtClean="0">
                <a:solidFill>
                  <a:schemeClr val="bg2">
                    <a:lumMod val="75000"/>
                  </a:schemeClr>
                </a:solidFill>
                <a:ea typeface="+mn-ea"/>
              </a:rPr>
              <a:t> OECD Better Life Initiative</a:t>
            </a:r>
          </a:p>
          <a:p>
            <a:r>
              <a:rPr lang="en-GB" sz="2400" dirty="0" smtClean="0">
                <a:solidFill>
                  <a:schemeClr val="bg2">
                    <a:lumMod val="75000"/>
                  </a:schemeClr>
                </a:solidFill>
              </a:rPr>
              <a:t>Beyond the </a:t>
            </a:r>
            <a:r>
              <a:rPr lang="en-GB" sz="2400" b="1" dirty="0" smtClean="0">
                <a:solidFill>
                  <a:schemeClr val="bg2">
                    <a:lumMod val="75000"/>
                  </a:schemeClr>
                </a:solidFill>
              </a:rPr>
              <a:t>OECD</a:t>
            </a:r>
            <a:r>
              <a:rPr lang="en-GB" sz="2400" dirty="0" smtClean="0">
                <a:solidFill>
                  <a:schemeClr val="bg2">
                    <a:lumMod val="75000"/>
                  </a:schemeClr>
                </a:solidFill>
              </a:rPr>
              <a:t>:</a:t>
            </a:r>
          </a:p>
          <a:p>
            <a:pPr lvl="1">
              <a:defRPr/>
            </a:pPr>
            <a:r>
              <a:rPr lang="en-GB" sz="2000" dirty="0" smtClean="0">
                <a:solidFill>
                  <a:schemeClr val="bg2">
                    <a:lumMod val="75000"/>
                  </a:schemeClr>
                </a:solidFill>
                <a:ea typeface="+mn-ea"/>
              </a:rPr>
              <a:t>UNDP Human Development Reports </a:t>
            </a:r>
            <a:endParaRPr lang="en-US" sz="2000" dirty="0" smtClean="0">
              <a:solidFill>
                <a:schemeClr val="bg2">
                  <a:lumMod val="75000"/>
                </a:schemeClr>
              </a:solidFill>
              <a:ea typeface="+mn-ea"/>
            </a:endParaRPr>
          </a:p>
          <a:p>
            <a:pPr lvl="1">
              <a:defRPr/>
            </a:pPr>
            <a:r>
              <a:rPr lang="en-US" sz="2000" dirty="0" err="1" smtClean="0">
                <a:solidFill>
                  <a:schemeClr val="bg2">
                    <a:lumMod val="75000"/>
                  </a:schemeClr>
                </a:solidFill>
                <a:ea typeface="+mn-ea"/>
              </a:rPr>
              <a:t>S</a:t>
            </a:r>
            <a:r>
              <a:rPr lang="en-US" sz="2000" dirty="0" err="1" smtClean="0">
                <a:solidFill>
                  <a:schemeClr val="bg2">
                    <a:lumMod val="75000"/>
                  </a:schemeClr>
                </a:solidFill>
                <a:ea typeface="+mn-ea"/>
              </a:rPr>
              <a:t>tiglitz-Sen-Fitoussi</a:t>
            </a:r>
            <a:r>
              <a:rPr lang="en-US" sz="2000" dirty="0" smtClean="0">
                <a:solidFill>
                  <a:schemeClr val="bg2">
                    <a:lumMod val="75000"/>
                  </a:schemeClr>
                </a:solidFill>
                <a:ea typeface="+mn-ea"/>
              </a:rPr>
              <a:t> </a:t>
            </a:r>
            <a:r>
              <a:rPr lang="en-US" sz="2000" dirty="0" smtClean="0">
                <a:solidFill>
                  <a:schemeClr val="bg2">
                    <a:lumMod val="75000"/>
                  </a:schemeClr>
                </a:solidFill>
                <a:ea typeface="+mn-ea"/>
              </a:rPr>
              <a:t>Commission</a:t>
            </a:r>
            <a:endParaRPr lang="en-US" sz="2000" dirty="0" smtClean="0">
              <a:solidFill>
                <a:schemeClr val="bg2">
                  <a:lumMod val="75000"/>
                </a:schemeClr>
              </a:solidFill>
              <a:ea typeface="+mn-ea"/>
            </a:endParaRPr>
          </a:p>
          <a:p>
            <a:pPr lvl="1">
              <a:defRPr/>
            </a:pPr>
            <a:r>
              <a:rPr lang="en-GB" sz="2000" dirty="0" smtClean="0">
                <a:solidFill>
                  <a:schemeClr val="bg2">
                    <a:lumMod val="75000"/>
                  </a:schemeClr>
                </a:solidFill>
                <a:ea typeface="+mn-ea"/>
              </a:rPr>
              <a:t>EU </a:t>
            </a:r>
            <a:r>
              <a:rPr lang="en-GB" sz="2000" dirty="0" err="1" smtClean="0">
                <a:solidFill>
                  <a:schemeClr val="bg2">
                    <a:lumMod val="75000"/>
                  </a:schemeClr>
                </a:solidFill>
                <a:ea typeface="+mn-ea"/>
              </a:rPr>
              <a:t>comunication</a:t>
            </a:r>
            <a:r>
              <a:rPr lang="en-GB" sz="2000" dirty="0" smtClean="0">
                <a:solidFill>
                  <a:schemeClr val="bg2">
                    <a:lumMod val="75000"/>
                  </a:schemeClr>
                </a:solidFill>
                <a:ea typeface="+mn-ea"/>
              </a:rPr>
              <a:t>: GDP and </a:t>
            </a:r>
            <a:r>
              <a:rPr lang="en-GB" sz="2000" dirty="0" smtClean="0">
                <a:solidFill>
                  <a:schemeClr val="bg2">
                    <a:lumMod val="75000"/>
                  </a:schemeClr>
                </a:solidFill>
                <a:ea typeface="+mn-ea"/>
              </a:rPr>
              <a:t>Beyond</a:t>
            </a:r>
          </a:p>
          <a:p>
            <a:pPr lvl="1">
              <a:defRPr/>
            </a:pPr>
            <a:r>
              <a:rPr lang="en-GB" sz="2000" dirty="0" smtClean="0">
                <a:solidFill>
                  <a:schemeClr val="bg2">
                    <a:lumMod val="75000"/>
                  </a:schemeClr>
                </a:solidFill>
                <a:ea typeface="+mn-ea"/>
              </a:rPr>
              <a:t> </a:t>
            </a:r>
            <a:r>
              <a:rPr lang="en-GB" sz="2000" dirty="0" err="1" smtClean="0">
                <a:solidFill>
                  <a:schemeClr val="bg2">
                    <a:lumMod val="75000"/>
                  </a:schemeClr>
                </a:solidFill>
                <a:ea typeface="+mn-ea"/>
              </a:rPr>
              <a:t>Eurostat</a:t>
            </a:r>
            <a:r>
              <a:rPr lang="en-GB" sz="2000" dirty="0" smtClean="0">
                <a:solidFill>
                  <a:schemeClr val="bg2">
                    <a:lumMod val="75000"/>
                  </a:schemeClr>
                </a:solidFill>
                <a:ea typeface="+mn-ea"/>
              </a:rPr>
              <a:t> sponsorship</a:t>
            </a:r>
          </a:p>
          <a:p>
            <a:pPr lvl="1">
              <a:defRPr/>
            </a:pPr>
            <a:r>
              <a:rPr lang="en-GB" sz="2000" dirty="0" smtClean="0">
                <a:solidFill>
                  <a:schemeClr val="bg2">
                    <a:lumMod val="75000"/>
                  </a:schemeClr>
                </a:solidFill>
                <a:ea typeface="+mn-ea"/>
              </a:rPr>
              <a:t>UN Resolution </a:t>
            </a:r>
            <a:r>
              <a:rPr lang="en-GB" sz="2000" dirty="0" smtClean="0">
                <a:solidFill>
                  <a:schemeClr val="bg2">
                    <a:lumMod val="75000"/>
                  </a:schemeClr>
                </a:solidFill>
                <a:ea typeface="+mn-ea"/>
              </a:rPr>
              <a:t> calling </a:t>
            </a:r>
            <a:r>
              <a:rPr lang="en-GB" sz="2000" dirty="0" smtClean="0">
                <a:solidFill>
                  <a:schemeClr val="bg2">
                    <a:lumMod val="75000"/>
                  </a:schemeClr>
                </a:solidFill>
                <a:ea typeface="+mn-ea"/>
              </a:rPr>
              <a:t>for “holistic approach to development”  to promote sustainable happiness and </a:t>
            </a:r>
            <a:r>
              <a:rPr lang="en-GB" sz="2000" dirty="0" smtClean="0">
                <a:solidFill>
                  <a:schemeClr val="bg2">
                    <a:lumMod val="75000"/>
                  </a:schemeClr>
                </a:solidFill>
                <a:ea typeface="+mn-ea"/>
              </a:rPr>
              <a:t>well-being</a:t>
            </a:r>
          </a:p>
          <a:p>
            <a:pPr lvl="1">
              <a:defRPr/>
            </a:pPr>
            <a:r>
              <a:rPr lang="en-GB" sz="2000" b="1" dirty="0" smtClean="0">
                <a:solidFill>
                  <a:schemeClr val="bg2">
                    <a:lumMod val="75000"/>
                  </a:schemeClr>
                </a:solidFill>
                <a:ea typeface="+mn-ea"/>
              </a:rPr>
              <a:t>Many </a:t>
            </a:r>
            <a:r>
              <a:rPr lang="en-GB" sz="2000" b="1" dirty="0" smtClean="0">
                <a:solidFill>
                  <a:schemeClr val="bg2">
                    <a:lumMod val="75000"/>
                  </a:schemeClr>
                </a:solidFill>
                <a:ea typeface="+mn-ea"/>
              </a:rPr>
              <a:t>national initiatives for measuring well-being in all countries of the world</a:t>
            </a:r>
          </a:p>
          <a:p>
            <a:endParaRPr lang="en-US" sz="2400" dirty="0" smtClean="0">
              <a:solidFill>
                <a:schemeClr val="bg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global agenda</a:t>
            </a:r>
            <a:endParaRPr lang="en-US" dirty="0"/>
          </a:p>
        </p:txBody>
      </p:sp>
      <p:pic>
        <p:nvPicPr>
          <p:cNvPr id="4" name="Content Placeholder 5" descr="International Map.PNG"/>
          <p:cNvPicPr>
            <a:picLocks noGrp="1" noChangeAspect="1"/>
          </p:cNvPicPr>
          <p:nvPr>
            <p:ph idx="1"/>
          </p:nvPr>
        </p:nvPicPr>
        <p:blipFill>
          <a:blip r:embed="rId3" cstate="print"/>
          <a:srcRect/>
          <a:stretch>
            <a:fillRect/>
          </a:stretch>
        </p:blipFill>
        <p:spPr>
          <a:xfrm>
            <a:off x="528638" y="981075"/>
            <a:ext cx="8004175" cy="5145088"/>
          </a:xfrm>
        </p:spPr>
      </p:pic>
      <p:sp>
        <p:nvSpPr>
          <p:cNvPr id="5" name="TextBox 4"/>
          <p:cNvSpPr txBox="1">
            <a:spLocks noChangeArrowheads="1"/>
          </p:cNvSpPr>
          <p:nvPr/>
        </p:nvSpPr>
        <p:spPr bwMode="auto">
          <a:xfrm>
            <a:off x="2124075" y="6237288"/>
            <a:ext cx="4392613" cy="369887"/>
          </a:xfrm>
          <a:prstGeom prst="rect">
            <a:avLst/>
          </a:prstGeom>
          <a:noFill/>
          <a:ln w="9525">
            <a:noFill/>
            <a:miter lim="800000"/>
            <a:headEnd/>
            <a:tailEnd/>
          </a:ln>
        </p:spPr>
        <p:txBody>
          <a:bodyPr>
            <a:spAutoFit/>
          </a:bodyPr>
          <a:lstStyle/>
          <a:p>
            <a:r>
              <a:rPr lang="en-GB" dirty="0"/>
              <a:t>Source: Australian Bureau of Statistics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GB" sz="3200" dirty="0" smtClean="0"/>
              <a:t>Inspiration of the Better Life Initiative</a:t>
            </a:r>
            <a:endParaRPr lang="en-US" sz="3200" dirty="0" smtClean="0"/>
          </a:p>
        </p:txBody>
      </p:sp>
      <p:sp>
        <p:nvSpPr>
          <p:cNvPr id="3" name="Content Placeholder 2"/>
          <p:cNvSpPr>
            <a:spLocks noGrp="1"/>
          </p:cNvSpPr>
          <p:nvPr>
            <p:ph idx="1"/>
          </p:nvPr>
        </p:nvSpPr>
        <p:spPr>
          <a:xfrm>
            <a:off x="250825" y="981075"/>
            <a:ext cx="8496300" cy="5256213"/>
          </a:xfrm>
        </p:spPr>
        <p:txBody>
          <a:bodyPr/>
          <a:lstStyle/>
          <a:p>
            <a:pPr eaLnBrk="1" hangingPunct="1">
              <a:defRPr/>
            </a:pPr>
            <a:r>
              <a:rPr lang="en-GB" sz="2800" dirty="0" smtClean="0">
                <a:solidFill>
                  <a:srgbClr val="7F7F7F"/>
                </a:solidFill>
              </a:rPr>
              <a:t>Latest OECD response to the need </a:t>
            </a:r>
            <a:r>
              <a:rPr lang="en-GB" sz="2800" dirty="0" smtClean="0">
                <a:solidFill>
                  <a:srgbClr val="7F7F7F"/>
                </a:solidFill>
              </a:rPr>
              <a:t>to</a:t>
            </a:r>
            <a:r>
              <a:rPr lang="en-GB" sz="2800" dirty="0" smtClean="0">
                <a:solidFill>
                  <a:srgbClr val="7F7F7F"/>
                </a:solidFill>
              </a:rPr>
              <a:t> go </a:t>
            </a:r>
            <a:r>
              <a:rPr lang="en-GB" sz="2800" dirty="0" smtClean="0">
                <a:solidFill>
                  <a:srgbClr val="7F7F7F"/>
                </a:solidFill>
              </a:rPr>
              <a:t>beyond GDP</a:t>
            </a:r>
          </a:p>
          <a:p>
            <a:pPr eaLnBrk="1" hangingPunct="1">
              <a:buFontTx/>
              <a:buNone/>
              <a:defRPr/>
            </a:pPr>
            <a:endParaRPr lang="en-GB" sz="1200" dirty="0" smtClean="0">
              <a:solidFill>
                <a:srgbClr val="7F7F7F"/>
              </a:solidFill>
            </a:endParaRPr>
          </a:p>
          <a:p>
            <a:pPr eaLnBrk="1" hangingPunct="1">
              <a:defRPr/>
            </a:pPr>
            <a:r>
              <a:rPr lang="en-GB" sz="2800" dirty="0" smtClean="0">
                <a:solidFill>
                  <a:srgbClr val="7F7F7F"/>
                </a:solidFill>
              </a:rPr>
              <a:t>Opportunity of OECD 50th Anniversary: Better Policies for Better Lives</a:t>
            </a:r>
          </a:p>
          <a:p>
            <a:pPr eaLnBrk="1" hangingPunct="1">
              <a:buFontTx/>
              <a:buNone/>
              <a:defRPr/>
            </a:pPr>
            <a:endParaRPr lang="en-GB" sz="1200" dirty="0" smtClean="0">
              <a:solidFill>
                <a:srgbClr val="7F7F7F"/>
              </a:solidFill>
            </a:endParaRPr>
          </a:p>
          <a:p>
            <a:pPr eaLnBrk="1" hangingPunct="1">
              <a:defRPr/>
            </a:pPr>
            <a:r>
              <a:rPr lang="en-GB" sz="2800" dirty="0" smtClean="0">
                <a:solidFill>
                  <a:srgbClr val="7F7F7F"/>
                </a:solidFill>
              </a:rPr>
              <a:t>Shift the emphasis </a:t>
            </a:r>
            <a:r>
              <a:rPr lang="en-GB" sz="2800" b="1" dirty="0" smtClean="0">
                <a:solidFill>
                  <a:srgbClr val="7F7F7F"/>
                </a:solidFill>
              </a:rPr>
              <a:t>from measurement to actionable well-being</a:t>
            </a:r>
            <a:r>
              <a:rPr lang="en-GB" sz="2800" dirty="0" smtClean="0">
                <a:solidFill>
                  <a:srgbClr val="7F7F7F"/>
                </a:solidFill>
              </a:rPr>
              <a:t>:</a:t>
            </a:r>
          </a:p>
          <a:p>
            <a:pPr eaLnBrk="1" hangingPunct="1">
              <a:buFontTx/>
              <a:buNone/>
              <a:defRPr/>
            </a:pPr>
            <a:endParaRPr lang="en-GB" sz="1050" dirty="0" smtClean="0">
              <a:solidFill>
                <a:srgbClr val="7F7F7F"/>
              </a:solidFill>
            </a:endParaRPr>
          </a:p>
          <a:p>
            <a:pPr lvl="1" eaLnBrk="1" hangingPunct="1">
              <a:defRPr/>
            </a:pPr>
            <a:r>
              <a:rPr lang="en-GB" sz="2400" dirty="0" smtClean="0">
                <a:solidFill>
                  <a:srgbClr val="7F7F7F"/>
                </a:solidFill>
              </a:rPr>
              <a:t> Well-being </a:t>
            </a:r>
            <a:r>
              <a:rPr lang="en-GB" sz="2400" b="1" dirty="0" smtClean="0">
                <a:solidFill>
                  <a:srgbClr val="7F7F7F"/>
                </a:solidFill>
              </a:rPr>
              <a:t>focus in policy-making</a:t>
            </a:r>
          </a:p>
          <a:p>
            <a:pPr lvl="1" eaLnBrk="1" hangingPunct="1">
              <a:defRPr/>
            </a:pPr>
            <a:endParaRPr lang="en-GB" sz="500" dirty="0" smtClean="0">
              <a:solidFill>
                <a:srgbClr val="7F7F7F"/>
              </a:solidFill>
            </a:endParaRPr>
          </a:p>
          <a:p>
            <a:pPr lvl="1" eaLnBrk="1" hangingPunct="1">
              <a:defRPr/>
            </a:pPr>
            <a:r>
              <a:rPr lang="en-GB" sz="2400" dirty="0" smtClean="0">
                <a:solidFill>
                  <a:srgbClr val="7F7F7F"/>
                </a:solidFill>
              </a:rPr>
              <a:t>Connecting </a:t>
            </a:r>
            <a:r>
              <a:rPr lang="en-GB" sz="2400" b="1" dirty="0" smtClean="0">
                <a:solidFill>
                  <a:srgbClr val="7F7F7F"/>
                </a:solidFill>
              </a:rPr>
              <a:t>people</a:t>
            </a:r>
            <a:r>
              <a:rPr lang="en-GB" sz="2400" dirty="0" smtClean="0">
                <a:solidFill>
                  <a:srgbClr val="7F7F7F"/>
                </a:solidFill>
              </a:rPr>
              <a:t> with </a:t>
            </a:r>
            <a:r>
              <a:rPr lang="en-GB" sz="2400" b="1" dirty="0" smtClean="0">
                <a:solidFill>
                  <a:srgbClr val="7F7F7F"/>
                </a:solidFill>
              </a:rPr>
              <a:t>policies</a:t>
            </a:r>
          </a:p>
          <a:p>
            <a:pPr eaLnBrk="1" hangingPunct="1">
              <a:defRPr/>
            </a:pPr>
            <a:endParaRPr lang="en-GB" dirty="0" smtClean="0"/>
          </a:p>
          <a:p>
            <a:pPr eaLnBrk="1" hangingPunct="1">
              <a:defRPr/>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5"/>
          <p:cNvSpPr>
            <a:spLocks noGrp="1"/>
          </p:cNvSpPr>
          <p:nvPr>
            <p:ph type="title"/>
          </p:nvPr>
        </p:nvSpPr>
        <p:spPr>
          <a:xfrm>
            <a:off x="323850" y="-1588"/>
            <a:ext cx="8218488" cy="766763"/>
          </a:xfrm>
        </p:spPr>
        <p:txBody>
          <a:bodyPr/>
          <a:lstStyle/>
          <a:p>
            <a:pPr eaLnBrk="1" hangingPunct="1"/>
            <a:r>
              <a:rPr lang="en-GB" sz="3200" b="0" smtClean="0"/>
              <a:t>OECD Better Life Initiative</a:t>
            </a:r>
            <a:endParaRPr lang="en-US" sz="3200" b="0" smtClean="0">
              <a:latin typeface="Calibri" pitchFamily="34" charset="0"/>
            </a:endParaRPr>
          </a:p>
        </p:txBody>
      </p:sp>
      <p:sp>
        <p:nvSpPr>
          <p:cNvPr id="3" name="Content Placeholder 2"/>
          <p:cNvSpPr>
            <a:spLocks noGrp="1"/>
          </p:cNvSpPr>
          <p:nvPr>
            <p:ph sz="half" idx="1"/>
          </p:nvPr>
        </p:nvSpPr>
        <p:spPr>
          <a:xfrm>
            <a:off x="395288" y="4292600"/>
            <a:ext cx="4824412" cy="1512888"/>
          </a:xfrm>
        </p:spPr>
        <p:txBody>
          <a:bodyPr>
            <a:noAutofit/>
          </a:bodyPr>
          <a:lstStyle/>
          <a:p>
            <a:pPr marL="0" indent="0" defTabSz="0" eaLnBrk="1" hangingPunct="1">
              <a:spcBef>
                <a:spcPts val="0"/>
              </a:spcBef>
              <a:buFontTx/>
              <a:buNone/>
              <a:defRPr/>
            </a:pPr>
            <a:r>
              <a:rPr lang="en-US" sz="3200" b="1" dirty="0" smtClean="0">
                <a:solidFill>
                  <a:schemeClr val="bg1">
                    <a:lumMod val="50000"/>
                  </a:schemeClr>
                </a:solidFill>
              </a:rPr>
              <a:t>Your Better Life Index</a:t>
            </a:r>
          </a:p>
          <a:p>
            <a:pPr marL="0" indent="0" defTabSz="0" eaLnBrk="1" hangingPunct="1">
              <a:spcBef>
                <a:spcPts val="0"/>
              </a:spcBef>
              <a:buFontTx/>
              <a:buNone/>
              <a:defRPr/>
            </a:pPr>
            <a:r>
              <a:rPr lang="en-GB" sz="2000" dirty="0" smtClean="0">
                <a:solidFill>
                  <a:srgbClr val="7F7F7F"/>
                </a:solidFill>
              </a:rPr>
              <a:t>A tool for learning what matters most </a:t>
            </a:r>
            <a:r>
              <a:rPr lang="en-GB" sz="2000" dirty="0" smtClean="0">
                <a:solidFill>
                  <a:srgbClr val="7F7F7F"/>
                </a:solidFill>
              </a:rPr>
              <a:t>to</a:t>
            </a:r>
            <a:r>
              <a:rPr lang="en-GB" sz="2000" dirty="0" smtClean="0">
                <a:solidFill>
                  <a:srgbClr val="7F7F7F"/>
                </a:solidFill>
              </a:rPr>
              <a:t> </a:t>
            </a:r>
            <a:r>
              <a:rPr lang="en-GB" sz="2000" dirty="0" smtClean="0">
                <a:solidFill>
                  <a:srgbClr val="7F7F7F"/>
                </a:solidFill>
              </a:rPr>
              <a:t>people’s well-being</a:t>
            </a:r>
            <a:r>
              <a:rPr lang="en-GB" sz="2200" b="1" dirty="0" smtClean="0">
                <a:solidFill>
                  <a:srgbClr val="002060"/>
                </a:solidFill>
                <a:latin typeface="Calibri" pitchFamily="34" charset="0"/>
              </a:rPr>
              <a:t/>
            </a:r>
            <a:br>
              <a:rPr lang="en-GB" sz="2200" b="1" dirty="0" smtClean="0">
                <a:solidFill>
                  <a:srgbClr val="002060"/>
                </a:solidFill>
                <a:latin typeface="Calibri" pitchFamily="34" charset="0"/>
              </a:rPr>
            </a:br>
            <a:endParaRPr lang="en-GB" sz="2200" b="1" dirty="0" smtClean="0">
              <a:solidFill>
                <a:srgbClr val="002060"/>
              </a:solidFill>
              <a:latin typeface="Calibri" pitchFamily="34" charset="0"/>
            </a:endParaRPr>
          </a:p>
          <a:p>
            <a:pPr algn="just" defTabSz="0" eaLnBrk="1" hangingPunct="1">
              <a:buFontTx/>
              <a:buNone/>
              <a:defRPr/>
            </a:pPr>
            <a:endParaRPr lang="en-US" sz="1600" b="1" dirty="0" smtClean="0">
              <a:solidFill>
                <a:srgbClr val="7F7F7F"/>
              </a:solidFill>
            </a:endParaRPr>
          </a:p>
          <a:p>
            <a:pPr algn="just" defTabSz="0" eaLnBrk="1" hangingPunct="1">
              <a:buFontTx/>
              <a:buNone/>
              <a:defRPr/>
            </a:pPr>
            <a:endParaRPr lang="en-US" sz="1600" b="1" dirty="0" smtClean="0">
              <a:solidFill>
                <a:srgbClr val="7F7F7F"/>
              </a:solidFill>
            </a:endParaRPr>
          </a:p>
          <a:p>
            <a:pPr algn="just" defTabSz="0" eaLnBrk="1" hangingPunct="1">
              <a:buFontTx/>
              <a:buNone/>
              <a:defRPr/>
            </a:pPr>
            <a:endParaRPr lang="en-GB" sz="1800" dirty="0" smtClean="0">
              <a:solidFill>
                <a:srgbClr val="7F7F7F"/>
              </a:solidFill>
            </a:endParaRPr>
          </a:p>
          <a:p>
            <a:pPr algn="just" defTabSz="0" eaLnBrk="1" hangingPunct="1">
              <a:defRPr/>
            </a:pPr>
            <a:endParaRPr lang="en-US" b="1" dirty="0" smtClean="0">
              <a:solidFill>
                <a:srgbClr val="7F7F7F"/>
              </a:solidFill>
            </a:endParaRPr>
          </a:p>
          <a:p>
            <a:pPr algn="just" defTabSz="0" eaLnBrk="1" hangingPunct="1">
              <a:defRPr/>
            </a:pPr>
            <a:endParaRPr lang="en-US" b="1" dirty="0" smtClean="0">
              <a:solidFill>
                <a:srgbClr val="7F7F7F"/>
              </a:solidFill>
            </a:endParaRPr>
          </a:p>
          <a:p>
            <a:pPr lvl="1" algn="just" defTabSz="0" eaLnBrk="1" hangingPunct="1">
              <a:defRPr/>
            </a:pPr>
            <a:endParaRPr lang="en-GB" sz="1800" dirty="0" smtClean="0">
              <a:solidFill>
                <a:srgbClr val="7F7F7F"/>
              </a:solidFill>
            </a:endParaRPr>
          </a:p>
          <a:p>
            <a:pPr algn="just" defTabSz="0" eaLnBrk="1" hangingPunct="1">
              <a:defRPr/>
            </a:pPr>
            <a:endParaRPr lang="en-US" dirty="0" smtClean="0"/>
          </a:p>
        </p:txBody>
      </p:sp>
      <p:sp>
        <p:nvSpPr>
          <p:cNvPr id="10" name="Content Placeholder 2"/>
          <p:cNvSpPr>
            <a:spLocks noGrp="1"/>
          </p:cNvSpPr>
          <p:nvPr>
            <p:ph sz="half" idx="1"/>
          </p:nvPr>
        </p:nvSpPr>
        <p:spPr>
          <a:xfrm>
            <a:off x="2843213" y="1628775"/>
            <a:ext cx="5113337" cy="1800225"/>
          </a:xfrm>
        </p:spPr>
        <p:txBody>
          <a:bodyPr/>
          <a:lstStyle/>
          <a:p>
            <a:pPr algn="just" defTabSz="0" eaLnBrk="1" hangingPunct="1">
              <a:buFontTx/>
              <a:buNone/>
              <a:defRPr/>
            </a:pPr>
            <a:r>
              <a:rPr lang="en-US" sz="3200" b="1" dirty="0" smtClean="0">
                <a:solidFill>
                  <a:schemeClr val="bg1">
                    <a:lumMod val="50000"/>
                  </a:schemeClr>
                </a:solidFill>
              </a:rPr>
              <a:t>How’s </a:t>
            </a:r>
            <a:r>
              <a:rPr lang="en-US" sz="3200" b="1" dirty="0" smtClean="0">
                <a:solidFill>
                  <a:schemeClr val="bg1">
                    <a:lumMod val="50000"/>
                  </a:schemeClr>
                </a:solidFill>
              </a:rPr>
              <a:t>Life</a:t>
            </a:r>
            <a:endParaRPr lang="en-US" sz="3200" b="1" dirty="0" smtClean="0">
              <a:solidFill>
                <a:schemeClr val="bg1">
                  <a:lumMod val="50000"/>
                </a:schemeClr>
              </a:solidFill>
            </a:endParaRPr>
          </a:p>
          <a:p>
            <a:pPr marL="0" defTabSz="0" eaLnBrk="1" hangingPunct="1">
              <a:buFontTx/>
              <a:buNone/>
              <a:defRPr/>
            </a:pPr>
            <a:r>
              <a:rPr lang="en-GB" sz="2000" dirty="0" smtClean="0">
                <a:solidFill>
                  <a:schemeClr val="bg1">
                    <a:lumMod val="50000"/>
                  </a:schemeClr>
                </a:solidFill>
              </a:rPr>
              <a:t>First attempt at an international level to present </a:t>
            </a:r>
            <a:r>
              <a:rPr lang="en-GB" sz="2000" dirty="0" smtClean="0">
                <a:solidFill>
                  <a:schemeClr val="bg1">
                    <a:lumMod val="50000"/>
                  </a:schemeClr>
                </a:solidFill>
              </a:rPr>
              <a:t>a comprehensive </a:t>
            </a:r>
            <a:r>
              <a:rPr lang="en-GB" sz="2000" dirty="0" smtClean="0">
                <a:solidFill>
                  <a:schemeClr val="bg1">
                    <a:lumMod val="50000"/>
                  </a:schemeClr>
                </a:solidFill>
              </a:rPr>
              <a:t>set of</a:t>
            </a:r>
            <a:r>
              <a:rPr lang="en-GB" sz="2000" dirty="0" smtClean="0">
                <a:solidFill>
                  <a:schemeClr val="bg1">
                    <a:lumMod val="50000"/>
                  </a:schemeClr>
                </a:solidFill>
              </a:rPr>
              <a:t> well-being indicators</a:t>
            </a:r>
            <a:endParaRPr lang="en-GB" sz="2000" dirty="0" smtClean="0">
              <a:solidFill>
                <a:schemeClr val="bg1">
                  <a:lumMod val="50000"/>
                </a:schemeClr>
              </a:solidFill>
            </a:endParaRPr>
          </a:p>
        </p:txBody>
      </p:sp>
      <p:pic>
        <p:nvPicPr>
          <p:cNvPr id="7" name="Picture 2" descr="http://oecd.org/vgn/images/portal/cit_731/8/36/48859794HiL.JPG"/>
          <p:cNvPicPr>
            <a:picLocks noChangeAspect="1" noChangeArrowheads="1"/>
          </p:cNvPicPr>
          <p:nvPr/>
        </p:nvPicPr>
        <p:blipFill>
          <a:blip r:embed="rId3" cstate="print"/>
          <a:srcRect/>
          <a:stretch>
            <a:fillRect/>
          </a:stretch>
        </p:blipFill>
        <p:spPr bwMode="auto">
          <a:xfrm>
            <a:off x="684213" y="1268413"/>
            <a:ext cx="1620837" cy="2160587"/>
          </a:xfrm>
          <a:prstGeom prst="rect">
            <a:avLst/>
          </a:prstGeom>
          <a:ln>
            <a:noFill/>
          </a:ln>
          <a:effectLst>
            <a:outerShdw blurRad="292100" dist="139700" dir="2700000" algn="tl" rotWithShape="0">
              <a:srgbClr val="333333">
                <a:alpha val="65000"/>
              </a:srgbClr>
            </a:outerShdw>
          </a:effectLst>
        </p:spPr>
      </p:pic>
      <p:pic>
        <p:nvPicPr>
          <p:cNvPr id="5126" name="Picture 2"/>
          <p:cNvPicPr>
            <a:picLocks noChangeAspect="1" noChangeArrowheads="1"/>
          </p:cNvPicPr>
          <p:nvPr/>
        </p:nvPicPr>
        <p:blipFill>
          <a:blip r:embed="rId4" cstate="print"/>
          <a:srcRect/>
          <a:stretch>
            <a:fillRect/>
          </a:stretch>
        </p:blipFill>
        <p:spPr bwMode="auto">
          <a:xfrm>
            <a:off x="5580063" y="3500438"/>
            <a:ext cx="2663825" cy="23050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1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0"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50825" y="0"/>
            <a:ext cx="9144000" cy="766763"/>
          </a:xfrm>
        </p:spPr>
        <p:txBody>
          <a:bodyPr/>
          <a:lstStyle/>
          <a:p>
            <a:pPr eaLnBrk="1" hangingPunct="1"/>
            <a:r>
              <a:rPr lang="en-GB" b="0" dirty="0" smtClean="0"/>
              <a:t>Defining well-being: </a:t>
            </a:r>
            <a:r>
              <a:rPr lang="en-GB" b="0" dirty="0" smtClean="0"/>
              <a:t>theoretical roots</a:t>
            </a:r>
            <a:endParaRPr lang="en-US" b="0" dirty="0" smtClean="0"/>
          </a:p>
        </p:txBody>
      </p:sp>
      <p:sp>
        <p:nvSpPr>
          <p:cNvPr id="9219" name="Content Placeholder 2"/>
          <p:cNvSpPr>
            <a:spLocks noGrp="1"/>
          </p:cNvSpPr>
          <p:nvPr>
            <p:ph idx="1"/>
          </p:nvPr>
        </p:nvSpPr>
        <p:spPr>
          <a:xfrm>
            <a:off x="468313" y="1196975"/>
            <a:ext cx="8218487" cy="4929188"/>
          </a:xfrm>
        </p:spPr>
        <p:txBody>
          <a:bodyPr/>
          <a:lstStyle/>
          <a:p>
            <a:pPr eaLnBrk="1" hangingPunct="1"/>
            <a:r>
              <a:rPr lang="en-GB" sz="2800" dirty="0" smtClean="0">
                <a:solidFill>
                  <a:srgbClr val="7F7F7F"/>
                </a:solidFill>
              </a:rPr>
              <a:t>Well-being is about “</a:t>
            </a:r>
            <a:r>
              <a:rPr lang="en-GB" sz="2800" b="1" dirty="0" smtClean="0">
                <a:solidFill>
                  <a:srgbClr val="7F7F7F"/>
                </a:solidFill>
              </a:rPr>
              <a:t>end states</a:t>
            </a:r>
            <a:r>
              <a:rPr lang="en-GB" sz="2800" dirty="0" smtClean="0">
                <a:solidFill>
                  <a:srgbClr val="7F7F7F"/>
                </a:solidFill>
              </a:rPr>
              <a:t>”, i.e. is your life good? (</a:t>
            </a:r>
            <a:r>
              <a:rPr lang="en-GB" sz="2800" dirty="0" err="1" smtClean="0">
                <a:solidFill>
                  <a:srgbClr val="7F7F7F"/>
                </a:solidFill>
              </a:rPr>
              <a:t>Welfarism</a:t>
            </a:r>
            <a:r>
              <a:rPr lang="en-GB" sz="2800" dirty="0" smtClean="0">
                <a:solidFill>
                  <a:srgbClr val="7F7F7F"/>
                </a:solidFill>
              </a:rPr>
              <a:t>)</a:t>
            </a:r>
          </a:p>
          <a:p>
            <a:pPr eaLnBrk="1" hangingPunct="1"/>
            <a:endParaRPr lang="en-GB" sz="2800" dirty="0" smtClean="0">
              <a:solidFill>
                <a:srgbClr val="7F7F7F"/>
              </a:solidFill>
            </a:endParaRPr>
          </a:p>
          <a:p>
            <a:pPr eaLnBrk="1" hangingPunct="1"/>
            <a:endParaRPr lang="en-GB" sz="2800" dirty="0" smtClean="0">
              <a:solidFill>
                <a:srgbClr val="7F7F7F"/>
              </a:solidFill>
            </a:endParaRPr>
          </a:p>
          <a:p>
            <a:pPr eaLnBrk="1" hangingPunct="1"/>
            <a:r>
              <a:rPr lang="en-GB" sz="2800" dirty="0" smtClean="0">
                <a:solidFill>
                  <a:srgbClr val="7F7F7F"/>
                </a:solidFill>
              </a:rPr>
              <a:t>Well-being is about “</a:t>
            </a:r>
            <a:r>
              <a:rPr lang="en-GB" sz="2800" b="1" dirty="0" smtClean="0">
                <a:solidFill>
                  <a:srgbClr val="7F7F7F"/>
                </a:solidFill>
              </a:rPr>
              <a:t>freedom</a:t>
            </a:r>
            <a:r>
              <a:rPr lang="en-GB" sz="2800" dirty="0" smtClean="0">
                <a:solidFill>
                  <a:srgbClr val="7F7F7F"/>
                </a:solidFill>
              </a:rPr>
              <a:t>”, i.e. are you free to choose the life you think is good to live? (Non-</a:t>
            </a:r>
            <a:r>
              <a:rPr lang="en-GB" sz="2800" dirty="0" err="1" smtClean="0">
                <a:solidFill>
                  <a:srgbClr val="7F7F7F"/>
                </a:solidFill>
              </a:rPr>
              <a:t>welfarist</a:t>
            </a:r>
            <a:r>
              <a:rPr lang="en-GB" sz="2800" dirty="0" smtClean="0">
                <a:solidFill>
                  <a:srgbClr val="7F7F7F"/>
                </a:solidFill>
              </a:rPr>
              <a:t> theories, e.g. capabilities)</a:t>
            </a:r>
            <a:endParaRPr lang="en-US" sz="2800" dirty="0" smtClean="0">
              <a:solidFill>
                <a:srgbClr val="7F7F7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GB" b="0" dirty="0" smtClean="0"/>
              <a:t>The Better Life Initiative Framework</a:t>
            </a:r>
            <a:endParaRPr lang="en-US" b="0" dirty="0" smtClean="0"/>
          </a:p>
        </p:txBody>
      </p:sp>
      <p:sp>
        <p:nvSpPr>
          <p:cNvPr id="3" name="Content Placeholder 2"/>
          <p:cNvSpPr>
            <a:spLocks noGrp="1"/>
          </p:cNvSpPr>
          <p:nvPr>
            <p:ph idx="1"/>
          </p:nvPr>
        </p:nvSpPr>
        <p:spPr>
          <a:xfrm>
            <a:off x="468313" y="1268413"/>
            <a:ext cx="8218487" cy="4857750"/>
          </a:xfrm>
        </p:spPr>
        <p:txBody>
          <a:bodyPr/>
          <a:lstStyle/>
          <a:p>
            <a:pPr eaLnBrk="1" hangingPunct="1">
              <a:defRPr/>
            </a:pPr>
            <a:r>
              <a:rPr lang="en-GB" sz="2800" dirty="0" smtClean="0">
                <a:solidFill>
                  <a:srgbClr val="7F7F7F"/>
                </a:solidFill>
              </a:rPr>
              <a:t>The BLI framework is close to the capabilities approach:</a:t>
            </a:r>
          </a:p>
          <a:p>
            <a:pPr lvl="1" eaLnBrk="1" hangingPunct="1">
              <a:defRPr/>
            </a:pPr>
            <a:r>
              <a:rPr lang="en-GB" b="1" dirty="0" smtClean="0">
                <a:solidFill>
                  <a:srgbClr val="7F7F7F"/>
                </a:solidFill>
                <a:ea typeface="+mn-ea"/>
              </a:rPr>
              <a:t>Capabilities</a:t>
            </a:r>
            <a:r>
              <a:rPr lang="en-GB" dirty="0" smtClean="0">
                <a:solidFill>
                  <a:srgbClr val="7F7F7F"/>
                </a:solidFill>
                <a:ea typeface="+mn-ea"/>
              </a:rPr>
              <a:t> (enabling factors) </a:t>
            </a:r>
          </a:p>
          <a:p>
            <a:pPr lvl="1" eaLnBrk="1" hangingPunct="1">
              <a:defRPr/>
            </a:pPr>
            <a:r>
              <a:rPr lang="en-GB" b="1" dirty="0" err="1" smtClean="0">
                <a:solidFill>
                  <a:srgbClr val="7F7F7F"/>
                </a:solidFill>
                <a:ea typeface="+mn-ea"/>
              </a:rPr>
              <a:t>Functionings</a:t>
            </a:r>
            <a:r>
              <a:rPr lang="en-GB" dirty="0" smtClean="0">
                <a:solidFill>
                  <a:srgbClr val="7F7F7F"/>
                </a:solidFill>
                <a:ea typeface="+mn-ea"/>
              </a:rPr>
              <a:t> (end states)</a:t>
            </a:r>
          </a:p>
          <a:p>
            <a:pPr lvl="1" eaLnBrk="1" hangingPunct="1">
              <a:buFontTx/>
              <a:buNone/>
              <a:defRPr/>
            </a:pPr>
            <a:endParaRPr lang="en-GB" dirty="0" smtClean="0">
              <a:solidFill>
                <a:srgbClr val="7F7F7F"/>
              </a:solidFill>
              <a:ea typeface="+mn-ea"/>
            </a:endParaRPr>
          </a:p>
          <a:p>
            <a:pPr marL="342900" lvl="1" indent="-342900" eaLnBrk="1" hangingPunct="1">
              <a:buFontTx/>
              <a:buChar char="•"/>
              <a:defRPr/>
            </a:pPr>
            <a:r>
              <a:rPr lang="en-GB" dirty="0" smtClean="0">
                <a:solidFill>
                  <a:srgbClr val="7F7F7F"/>
                </a:solidFill>
                <a:ea typeface="+mn-ea"/>
              </a:rPr>
              <a:t>It defines well-being in terms of dimensions of life that are </a:t>
            </a:r>
            <a:r>
              <a:rPr lang="en-GB" b="1" dirty="0" smtClean="0">
                <a:solidFill>
                  <a:srgbClr val="7F7F7F"/>
                </a:solidFill>
                <a:ea typeface="+mn-ea"/>
              </a:rPr>
              <a:t>both</a:t>
            </a:r>
            <a:r>
              <a:rPr lang="en-GB" dirty="0" smtClean="0">
                <a:solidFill>
                  <a:srgbClr val="7F7F7F"/>
                </a:solidFill>
                <a:ea typeface="+mn-ea"/>
              </a:rPr>
              <a:t>:</a:t>
            </a:r>
          </a:p>
          <a:p>
            <a:pPr marL="742950" lvl="2" indent="-342900" eaLnBrk="1" hangingPunct="1">
              <a:defRPr/>
            </a:pPr>
            <a:r>
              <a:rPr lang="en-GB" sz="2800" b="1" dirty="0" err="1" smtClean="0">
                <a:solidFill>
                  <a:srgbClr val="7F7F7F"/>
                </a:solidFill>
                <a:ea typeface="+mn-ea"/>
              </a:rPr>
              <a:t>Instrumental</a:t>
            </a:r>
            <a:r>
              <a:rPr lang="en-GB" sz="2800" dirty="0" smtClean="0">
                <a:solidFill>
                  <a:srgbClr val="7F7F7F"/>
                </a:solidFill>
                <a:ea typeface="+mn-ea"/>
              </a:rPr>
              <a:t> to choose a better life</a:t>
            </a:r>
          </a:p>
          <a:p>
            <a:pPr marL="742950" lvl="2" indent="-342900" eaLnBrk="1" hangingPunct="1">
              <a:defRPr/>
            </a:pPr>
            <a:r>
              <a:rPr lang="en-GB" sz="2800" b="1" dirty="0" smtClean="0">
                <a:solidFill>
                  <a:srgbClr val="7F7F7F"/>
                </a:solidFill>
                <a:ea typeface="+mn-ea"/>
              </a:rPr>
              <a:t>I</a:t>
            </a:r>
            <a:r>
              <a:rPr lang="en-GB" sz="2800" b="1" dirty="0" err="1" smtClean="0">
                <a:solidFill>
                  <a:srgbClr val="7F7F7F"/>
                </a:solidFill>
                <a:ea typeface="+mn-ea"/>
              </a:rPr>
              <a:t>ntrinsically</a:t>
            </a:r>
            <a:r>
              <a:rPr lang="en-GB" sz="2800" dirty="0" smtClean="0">
                <a:solidFill>
                  <a:srgbClr val="7F7F7F"/>
                </a:solidFill>
                <a:ea typeface="+mn-ea"/>
              </a:rPr>
              <a:t> important </a:t>
            </a:r>
          </a:p>
          <a:p>
            <a:pPr lvl="1" eaLnBrk="1" hangingPunct="1">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ecd_50A_Eng_BD">
  <a:themeElements>
    <a:clrScheme name="OCDE_White_F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CDE_White_FR">
      <a:majorFont>
        <a:latin typeface="Helvetica"/>
        <a:ea typeface=""/>
        <a:cs typeface="Arial"/>
      </a:majorFont>
      <a:minorFont>
        <a:latin typeface="Georgi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2000" b="0" i="0" u="none" strike="noStrike" cap="none" normalizeH="0" baseline="0" smtClean="0">
            <a:ln>
              <a:noFill/>
            </a:ln>
            <a:solidFill>
              <a:schemeClr val="tx1"/>
            </a:solidFill>
            <a:effectLst/>
            <a:latin typeface="Helvetica 65 Medium"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2000" b="0" i="0" u="none" strike="noStrike" cap="none" normalizeH="0" baseline="0" smtClean="0">
            <a:ln>
              <a:noFill/>
            </a:ln>
            <a:solidFill>
              <a:schemeClr val="tx1"/>
            </a:solidFill>
            <a:effectLst/>
            <a:latin typeface="Helvetica 65 Medium" pitchFamily="34" charset="0"/>
          </a:defRPr>
        </a:defPPr>
      </a:lstStyle>
    </a:lnDef>
  </a:objectDefaults>
  <a:extraClrSchemeLst>
    <a:extraClrScheme>
      <a:clrScheme name="OCDE_White_F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CDE_White_F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CDE_White_F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CDE_White_F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CDE_White_F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CDE_White_F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CDE_White_F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CDE_White_F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CDE_White_F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CDE_White_F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CDE_White_F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CDE_White_F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3A973EE62BBC478C19B1E2C7B2C549" ma:contentTypeVersion="2" ma:contentTypeDescription="Create a new document." ma:contentTypeScope="" ma:versionID="12f2b12a67bd90494a1f3701f3fd05ef">
  <xsd:schema xmlns:xsd="http://www.w3.org/2001/XMLSchema" xmlns:p="http://schemas.microsoft.com/office/2006/metadata/properties" xmlns:ns2="2d5c13a7-6128-4329-917f-42647c5b5774" targetNamespace="http://schemas.microsoft.com/office/2006/metadata/properties" ma:root="true" ma:fieldsID="5de1665e57c5c4332fbe89f76860f608" ns2:_="">
    <xsd:import namespace="2d5c13a7-6128-4329-917f-42647c5b5774"/>
    <xsd:element name="properties">
      <xsd:complexType>
        <xsd:sequence>
          <xsd:element name="documentManagement">
            <xsd:complexType>
              <xsd:all>
                <xsd:element ref="ns2:Category" minOccurs="0"/>
                <xsd:element ref="ns2:Confidential" minOccurs="0"/>
              </xsd:all>
            </xsd:complexType>
          </xsd:element>
        </xsd:sequence>
      </xsd:complexType>
    </xsd:element>
  </xsd:schema>
  <xsd:schema xmlns:xsd="http://www.w3.org/2001/XMLSchema" xmlns:dms="http://schemas.microsoft.com/office/2006/documentManagement/types" targetNamespace="2d5c13a7-6128-4329-917f-42647c5b5774" elementFormDefault="qualified">
    <xsd:import namespace="http://schemas.microsoft.com/office/2006/documentManagement/types"/>
    <xsd:element name="Category" ma:index="8" nillable="true" ma:displayName="Category" ma:internalName="Category">
      <xsd:complexType>
        <xsd:complexContent>
          <xsd:extension base="dms:MultiChoice">
            <xsd:sequence>
              <xsd:element name="Value" maxOccurs="unbounded" minOccurs="0" nillable="true">
                <xsd:simpleType>
                  <xsd:restriction base="dms:Choice">
                    <xsd:enumeration value="Development"/>
                    <xsd:enumeration value="Communications"/>
                    <xsd:enumeration value="Meetings"/>
                    <xsd:enumeration value="Presentations"/>
                    <xsd:enumeration value="Exhibitions (overlap with the above)"/>
                    <xsd:enumeration value="Conferences"/>
                    <xsd:enumeration value="Stands"/>
                    <xsd:enumeration value="Promotional Items"/>
                    <xsd:enumeration value="AOB"/>
                    <xsd:enumeration value="Prizes"/>
                    <xsd:enumeration value="Project Management"/>
                    <xsd:enumeration value="Budget"/>
                  </xsd:restriction>
                </xsd:simpleType>
              </xsd:element>
            </xsd:sequence>
          </xsd:extension>
        </xsd:complexContent>
      </xsd:complexType>
    </xsd:element>
    <xsd:element name="Confidential" ma:index="9" nillable="true" ma:displayName="Confidential" ma:default="0" ma:internalName="Confidential">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Category xmlns="2d5c13a7-6128-4329-917f-42647c5b5774">
      <Value xmlns="2d5c13a7-6128-4329-917f-42647c5b5774">Communications</Value>
      <Value xmlns="2d5c13a7-6128-4329-917f-42647c5b5774">Presentations</Value>
      <Value xmlns="2d5c13a7-6128-4329-917f-42647c5b5774">Conferences</Value>
    </Category>
    <Confidential xmlns="2d5c13a7-6128-4329-917f-42647c5b5774">false</Confidential>
  </documentManagement>
</p:properties>
</file>

<file path=customXml/itemProps1.xml><?xml version="1.0" encoding="utf-8"?>
<ds:datastoreItem xmlns:ds="http://schemas.openxmlformats.org/officeDocument/2006/customXml" ds:itemID="{0862FB08-8F01-4B5E-A5C8-6A3210F31E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5c13a7-6128-4329-917f-42647c5b5774"/>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31038FA6-9D30-4E8B-9DD0-DE0FFCCC8ED7}">
  <ds:schemaRefs>
    <ds:schemaRef ds:uri="http://schemas.microsoft.com/sharepoint/v3/contenttype/forms"/>
  </ds:schemaRefs>
</ds:datastoreItem>
</file>

<file path=customXml/itemProps3.xml><?xml version="1.0" encoding="utf-8"?>
<ds:datastoreItem xmlns:ds="http://schemas.openxmlformats.org/officeDocument/2006/customXml" ds:itemID="{EF6870D4-8B80-4BB4-B03D-59FF795C4FD4}">
  <ds:schemaRefs>
    <ds:schemaRef ds:uri="http://schemas.microsoft.com/office/2006/metadata/properties"/>
    <ds:schemaRef ds:uri="2d5c13a7-6128-4329-917f-42647c5b5774"/>
  </ds:schemaRefs>
</ds:datastoreItem>
</file>

<file path=docProps/app.xml><?xml version="1.0" encoding="utf-8"?>
<Properties xmlns="http://schemas.openxmlformats.org/officeDocument/2006/extended-properties" xmlns:vt="http://schemas.openxmlformats.org/officeDocument/2006/docPropsVTypes">
  <Template>oecd_50A_Eng_white</Template>
  <TotalTime>5499</TotalTime>
  <Words>2652</Words>
  <Application>Microsoft Office PowerPoint</Application>
  <PresentationFormat>On-screen Show (4:3)</PresentationFormat>
  <Paragraphs>404</Paragraphs>
  <Slides>33</Slides>
  <Notes>21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5" baseType="lpstr">
      <vt:lpstr>oecd_50A_Eng_BD</vt:lpstr>
      <vt:lpstr>Bitmap Image</vt:lpstr>
      <vt:lpstr> The OECD Better Life Initiative</vt:lpstr>
      <vt:lpstr>Outline</vt:lpstr>
      <vt:lpstr> </vt:lpstr>
      <vt:lpstr>The response to go “beyond GDP”</vt:lpstr>
      <vt:lpstr>A global agenda</vt:lpstr>
      <vt:lpstr>Inspiration of the Better Life Initiative</vt:lpstr>
      <vt:lpstr>OECD Better Life Initiative</vt:lpstr>
      <vt:lpstr>Defining well-being: theoretical roots</vt:lpstr>
      <vt:lpstr>The Better Life Initiative Framework</vt:lpstr>
      <vt:lpstr>Slide 10</vt:lpstr>
      <vt:lpstr>Slide 11</vt:lpstr>
      <vt:lpstr>The OECD well-being framework beyond current well-being</vt:lpstr>
      <vt:lpstr>Four key features</vt:lpstr>
      <vt:lpstr>Measurement approach (1)</vt:lpstr>
      <vt:lpstr>Measurement Approach (2)</vt:lpstr>
      <vt:lpstr>Selected results from How’s Life? 2011 </vt:lpstr>
      <vt:lpstr>Traffic lights for OECD countries</vt:lpstr>
      <vt:lpstr>No country is the champion of well-being </vt:lpstr>
      <vt:lpstr>How’s life for the average  German/British household?</vt:lpstr>
      <vt:lpstr>Socio-economic inequalities in well-being</vt:lpstr>
      <vt:lpstr>Understanding people’s aspirations  Your Better Life Index</vt:lpstr>
      <vt:lpstr>Global participation</vt:lpstr>
      <vt:lpstr>What matters most to people ? </vt:lpstr>
      <vt:lpstr>Slide 24</vt:lpstr>
      <vt:lpstr>2013-2014 developments of the OECD well-being agenda</vt:lpstr>
      <vt:lpstr>Measuring the sustainability of well-being</vt:lpstr>
      <vt:lpstr>Measuring sustainability: proposed How’s Life? approach</vt:lpstr>
      <vt:lpstr>From measurement to policy</vt:lpstr>
      <vt:lpstr>How well-being informs the policy agenda: the “WHAT” to do</vt:lpstr>
      <vt:lpstr>How well-being informs the policy agenda: the “HOW” to do</vt:lpstr>
      <vt:lpstr>Examples of OECD work on policy uses of well-being </vt:lpstr>
      <vt:lpstr>Continued interaction with research community and civil society</vt:lpstr>
      <vt:lpstr>Slide 33</vt:lpstr>
    </vt:vector>
  </TitlesOfParts>
  <Company>OECD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BLI Presentation for Visits and Seminars Programme</dc:title>
  <dc:creator>Madignier_R</dc:creator>
  <cp:lastModifiedBy>boarini_r</cp:lastModifiedBy>
  <cp:revision>524</cp:revision>
  <dcterms:created xsi:type="dcterms:W3CDTF">2012-01-14T12:55:19Z</dcterms:created>
  <dcterms:modified xsi:type="dcterms:W3CDTF">2013-06-20T10:14:57Z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0x0101003F3A973EE62BBC478C19B1E2C7B2C549</vt:lpwstr>
  </property>
</Properties>
</file>