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74" r:id="rId6"/>
    <p:sldId id="261" r:id="rId7"/>
    <p:sldId id="277" r:id="rId8"/>
    <p:sldId id="278" r:id="rId9"/>
    <p:sldId id="276" r:id="rId10"/>
    <p:sldId id="262" r:id="rId11"/>
    <p:sldId id="263" r:id="rId12"/>
    <p:sldId id="264" r:id="rId13"/>
    <p:sldId id="265" r:id="rId14"/>
    <p:sldId id="272" r:id="rId15"/>
    <p:sldId id="266" r:id="rId16"/>
    <p:sldId id="267" r:id="rId17"/>
    <p:sldId id="270" r:id="rId18"/>
    <p:sldId id="271" r:id="rId19"/>
    <p:sldId id="268" r:id="rId20"/>
  </p:sldIdLst>
  <p:sldSz cx="9144000" cy="6858000" type="screen4x3"/>
  <p:notesSz cx="7099300" cy="10234613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00A27"/>
    <a:srgbClr val="336699"/>
    <a:srgbClr val="FF3300"/>
    <a:srgbClr val="65071B"/>
    <a:srgbClr val="663300"/>
    <a:srgbClr val="99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CFED8A-F847-495D-BB6D-2EC06D5DE213}" type="datetimeFigureOut">
              <a:rPr lang="fr-FR"/>
              <a:pPr>
                <a:defRPr/>
              </a:pPr>
              <a:t>30/04/2015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EFD092-93FB-406B-9C59-28517D91E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88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0462B6-1C90-4751-B646-D3136F0E3EF3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75223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B4450D-6FBE-4BA7-9252-D0D89420B601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58673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8252F0-5F26-426F-AACB-CAAFD3634C98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6161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031C74-1B58-4EDE-8EA2-3EA8515BE35F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35877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C4E006-30B3-4C07-8F38-ECC2014362CA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09944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16AA01-6E73-46AC-8D72-9953BDFC7570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614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44E88B-E070-4965-A159-9F3370CC3850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3764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CBB1C6-5528-4634-B5C1-35B409C00E66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1482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CBB1C6-5528-4634-B5C1-35B409C00E66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01711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A2AAA7-08C1-4238-A5FC-84F8D7CBA1E8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25044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C2942C-F285-472A-9CFB-0E64956F9C49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04707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985527-E0DE-48AB-84CA-64CB402FD19C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17567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31BDE1-35F7-4032-A1F9-9AF9AC14B50C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220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0AB3-7520-4B2F-A96A-6D433484662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75701-EEF3-4BFA-BFBC-06929ACDABA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2E928-D524-4C48-8A6B-7FC6A75BECE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E1931-85A8-4ACF-AE74-949D6BF0580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C7131-7B1E-4DC6-95D4-B6C8CE9D267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F05ED-3339-4232-985C-04208D3D6BD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69C2-8F8F-46F7-AA07-CADBF99B714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B6699-A317-4B7F-9AAE-08E186493E9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8F6B5-F391-45FC-8780-89D4FBC3FF3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F49D5-0CA6-4F36-87F3-FD08DB5FD48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24451-5389-477A-B064-2347254DE0F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47C1DA08-A765-4C17-9B5C-E9642F73A63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8" r:id="rId1"/>
    <p:sldLayoutId id="2147484343" r:id="rId2"/>
    <p:sldLayoutId id="2147484349" r:id="rId3"/>
    <p:sldLayoutId id="2147484344" r:id="rId4"/>
    <p:sldLayoutId id="2147484345" r:id="rId5"/>
    <p:sldLayoutId id="2147484346" r:id="rId6"/>
    <p:sldLayoutId id="2147484350" r:id="rId7"/>
    <p:sldLayoutId id="2147484351" r:id="rId8"/>
    <p:sldLayoutId id="2147484352" r:id="rId9"/>
    <p:sldLayoutId id="2147484347" r:id="rId10"/>
    <p:sldLayoutId id="21474843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85728"/>
            <a:ext cx="8820472" cy="36433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sz="2000" dirty="0" err="1" smtClean="0">
                <a:solidFill>
                  <a:srgbClr val="FFC000"/>
                </a:solidFill>
              </a:rPr>
              <a:t>Department</a:t>
            </a:r>
            <a:r>
              <a:rPr lang="fr-CA" sz="2000" dirty="0" smtClean="0">
                <a:solidFill>
                  <a:srgbClr val="FFC000"/>
                </a:solidFill>
              </a:rPr>
              <a:t> of </a:t>
            </a:r>
            <a:r>
              <a:rPr lang="fr-CA" sz="2000" dirty="0" err="1" smtClean="0">
                <a:solidFill>
                  <a:srgbClr val="FFC000"/>
                </a:solidFill>
              </a:rPr>
              <a:t>Philosophy</a:t>
            </a:r>
            <a:r>
              <a:rPr lang="fr-CA" sz="2000" dirty="0" smtClean="0">
                <a:solidFill>
                  <a:srgbClr val="FFC000"/>
                </a:solidFill>
              </a:rPr>
              <a:t>, </a:t>
            </a:r>
            <a:r>
              <a:rPr lang="fr-CA" sz="2000" dirty="0" err="1" smtClean="0">
                <a:solidFill>
                  <a:srgbClr val="FFC000"/>
                </a:solidFill>
              </a:rPr>
              <a:t>Logic</a:t>
            </a:r>
            <a:r>
              <a:rPr lang="fr-CA" sz="2000" dirty="0" smtClean="0">
                <a:solidFill>
                  <a:srgbClr val="FFC000"/>
                </a:solidFill>
              </a:rPr>
              <a:t> and Scientific Method</a:t>
            </a:r>
            <a:br>
              <a:rPr lang="fr-CA" sz="2000" dirty="0" smtClean="0">
                <a:solidFill>
                  <a:srgbClr val="FFC000"/>
                </a:solidFill>
              </a:rPr>
            </a:br>
            <a:r>
              <a:rPr lang="fr-CA" sz="2000" i="1" dirty="0" smtClean="0">
                <a:solidFill>
                  <a:srgbClr val="FFFF99"/>
                </a:solidFill>
              </a:rPr>
              <a:t>London </a:t>
            </a:r>
            <a:r>
              <a:rPr lang="fr-CA" sz="2000" i="1" dirty="0" err="1" smtClean="0">
                <a:solidFill>
                  <a:srgbClr val="FFFF99"/>
                </a:solidFill>
              </a:rPr>
              <a:t>School</a:t>
            </a:r>
            <a:r>
              <a:rPr lang="fr-CA" sz="2000" i="1" dirty="0" smtClean="0">
                <a:solidFill>
                  <a:srgbClr val="FFFF99"/>
                </a:solidFill>
              </a:rPr>
              <a:t> of Economics and </a:t>
            </a:r>
            <a:r>
              <a:rPr lang="fr-CA" sz="2000" i="1" dirty="0" err="1" smtClean="0">
                <a:solidFill>
                  <a:srgbClr val="FFFF99"/>
                </a:solidFill>
              </a:rPr>
              <a:t>Political</a:t>
            </a:r>
            <a:r>
              <a:rPr lang="fr-CA" sz="2000" i="1" dirty="0" smtClean="0">
                <a:solidFill>
                  <a:srgbClr val="FFFF99"/>
                </a:solidFill>
              </a:rPr>
              <a:t> Science</a:t>
            </a:r>
            <a:br>
              <a:rPr lang="fr-CA" sz="2000" i="1" dirty="0" smtClean="0">
                <a:solidFill>
                  <a:srgbClr val="FFFF99"/>
                </a:solidFill>
              </a:rPr>
            </a:br>
            <a:r>
              <a:rPr lang="fr-CA" sz="2000" dirty="0" smtClean="0">
                <a:solidFill>
                  <a:srgbClr val="FFFF99"/>
                </a:solidFill>
              </a:rPr>
              <a:t>30 April 2015</a:t>
            </a:r>
            <a:r>
              <a:rPr lang="fr-CA" sz="20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20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24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24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9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9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900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9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28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fr-CA" sz="28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fr-CA" sz="32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ECONOMIC POLICY WHEN MODELS DISAGREE</a:t>
            </a:r>
            <a:r>
              <a:rPr lang="en-US" sz="32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CA" sz="3200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282" y="5429250"/>
            <a:ext cx="8929718" cy="1000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z="2800" b="1" dirty="0" smtClean="0">
                <a:solidFill>
                  <a:schemeClr val="tx1"/>
                </a:solidFill>
              </a:rPr>
              <a:t>Pauline </a:t>
            </a:r>
            <a:r>
              <a:rPr lang="fr-CA" sz="2800" b="1" dirty="0" err="1" smtClean="0">
                <a:solidFill>
                  <a:schemeClr val="tx1"/>
                </a:solidFill>
              </a:rPr>
              <a:t>Barrieu</a:t>
            </a:r>
            <a:r>
              <a:rPr lang="fr-CA" sz="2800" b="1" dirty="0" smtClean="0">
                <a:solidFill>
                  <a:schemeClr val="tx1"/>
                </a:solidFill>
              </a:rPr>
              <a:t>			Bernard Sinclair-</a:t>
            </a:r>
            <a:r>
              <a:rPr lang="fr-CA" sz="2800" b="1" dirty="0" err="1" smtClean="0">
                <a:solidFill>
                  <a:schemeClr val="tx1"/>
                </a:solidFill>
              </a:rPr>
              <a:t>Desgagné</a:t>
            </a:r>
            <a:endParaRPr lang="fr-CA" sz="28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CA" sz="2600" i="1" dirty="0" smtClean="0">
                <a:solidFill>
                  <a:schemeClr val="tx1"/>
                </a:solidFill>
              </a:rPr>
              <a:t>London </a:t>
            </a:r>
            <a:r>
              <a:rPr lang="fr-CA" sz="2600" i="1" dirty="0" err="1" smtClean="0">
                <a:solidFill>
                  <a:schemeClr val="tx1"/>
                </a:solidFill>
              </a:rPr>
              <a:t>School</a:t>
            </a:r>
            <a:r>
              <a:rPr lang="fr-CA" sz="2600" i="1" dirty="0" smtClean="0">
                <a:solidFill>
                  <a:schemeClr val="tx1"/>
                </a:solidFill>
              </a:rPr>
              <a:t> of </a:t>
            </a:r>
            <a:r>
              <a:rPr lang="fr-CA" sz="2600" i="1" dirty="0" err="1" smtClean="0">
                <a:solidFill>
                  <a:schemeClr val="tx1"/>
                </a:solidFill>
              </a:rPr>
              <a:t>Economics</a:t>
            </a:r>
            <a:r>
              <a:rPr lang="fr-CA" sz="2800" b="1" dirty="0" smtClean="0">
                <a:solidFill>
                  <a:schemeClr val="tx1"/>
                </a:solidFill>
              </a:rPr>
              <a:t>	</a:t>
            </a:r>
            <a:r>
              <a:rPr lang="fr-CA" sz="2600" i="1" dirty="0" smtClean="0">
                <a:solidFill>
                  <a:schemeClr val="tx1"/>
                </a:solidFill>
              </a:rPr>
              <a:t>HEC Montréal</a:t>
            </a:r>
            <a:endParaRPr lang="fr-CA" sz="2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50" y="1785938"/>
            <a:ext cx="8501063" cy="4840287"/>
          </a:xfrm>
        </p:spPr>
        <p:txBody>
          <a:bodyPr/>
          <a:lstStyle/>
          <a:p>
            <a:r>
              <a:rPr lang="en-US" sz="2800" b="1" smtClean="0"/>
              <a:t>First piece:  </a:t>
            </a:r>
            <a:r>
              <a:rPr lang="en-US" sz="2800" smtClean="0"/>
              <a:t>the so-called  </a:t>
            </a:r>
            <a:r>
              <a:rPr lang="en-US" sz="2800" u="sng" smtClean="0"/>
              <a:t>Theory of Economic Policy</a:t>
            </a:r>
          </a:p>
          <a:p>
            <a:pPr>
              <a:buFont typeface="Wingdings 2" pitchFamily="18" charset="2"/>
              <a:buNone/>
            </a:pPr>
            <a:endParaRPr lang="en-US" sz="1000" smtClean="0"/>
          </a:p>
          <a:p>
            <a:pPr>
              <a:buFont typeface="Wingdings 2" pitchFamily="18" charset="2"/>
              <a:buNone/>
            </a:pPr>
            <a:r>
              <a:rPr lang="en-US" sz="2800" smtClean="0"/>
              <a:t>	</a:t>
            </a:r>
            <a:r>
              <a:rPr lang="en-US" sz="2400" i="1" smtClean="0"/>
              <a:t>Tinbergen </a:t>
            </a:r>
            <a:r>
              <a:rPr lang="en-US" sz="2400" smtClean="0"/>
              <a:t>(1952), Theil (1958)</a:t>
            </a:r>
          </a:p>
          <a:p>
            <a:pPr>
              <a:buFont typeface="Wingdings 2" pitchFamily="18" charset="2"/>
              <a:buNone/>
            </a:pPr>
            <a:endParaRPr lang="en-US" sz="2400" smtClean="0"/>
          </a:p>
          <a:p>
            <a:pPr>
              <a:buFont typeface="Wingdings 2" pitchFamily="18" charset="2"/>
              <a:buNone/>
            </a:pPr>
            <a:r>
              <a:rPr lang="en-US" sz="2400" smtClean="0"/>
              <a:t>		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▪  Target values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∊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	▪  Policy instruments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24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∊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b="1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	▪  Exogenous variables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ξ </a:t>
            </a:r>
            <a:r>
              <a:rPr lang="en-US" sz="2400" b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∊ </a:t>
            </a:r>
            <a:r>
              <a:rPr lang="el-GR" sz="2400" b="1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	▪  A model of the economy  </a:t>
            </a:r>
            <a:r>
              <a:rPr lang="en-US" sz="2400" b="1" u="sng" smtClean="0">
                <a:latin typeface="Times New Roman" pitchFamily="18" charset="0"/>
                <a:cs typeface="Times New Roman" pitchFamily="18" charset="0"/>
              </a:rPr>
              <a:t>m(y,q;</a:t>
            </a:r>
            <a:r>
              <a:rPr lang="el-GR" sz="2400" b="1" u="sng" smtClean="0"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2400" b="1" u="sng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357813" y="3214688"/>
            <a:ext cx="3073400" cy="1784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sz="500" b="1" dirty="0"/>
          </a:p>
          <a:p>
            <a:pPr>
              <a:defRPr/>
            </a:pPr>
            <a:r>
              <a:rPr lang="en-US" i="1" dirty="0"/>
              <a:t>If A is non singular, then</a:t>
            </a:r>
          </a:p>
          <a:p>
            <a:pPr>
              <a:defRPr/>
            </a:pPr>
            <a:r>
              <a:rPr lang="en-US" i="1" dirty="0"/>
              <a:t>the appropriate policy to</a:t>
            </a:r>
          </a:p>
          <a:p>
            <a:pPr>
              <a:defRPr/>
            </a:pPr>
            <a:r>
              <a:rPr lang="en-US" i="1" dirty="0"/>
              <a:t>achieve target value y</a:t>
            </a:r>
            <a:r>
              <a:rPr lang="en-US" baseline="30000" dirty="0"/>
              <a:t>*</a:t>
            </a:r>
            <a:r>
              <a:rPr lang="en-US" dirty="0"/>
              <a:t> </a:t>
            </a:r>
          </a:p>
          <a:p>
            <a:pPr>
              <a:defRPr/>
            </a:pPr>
            <a:r>
              <a:rPr lang="en-US" i="1" dirty="0"/>
              <a:t>can be set as:</a:t>
            </a:r>
          </a:p>
          <a:p>
            <a:pPr>
              <a:defRPr/>
            </a:pPr>
            <a:endParaRPr lang="en-US" sz="800" dirty="0"/>
          </a:p>
          <a:p>
            <a:pPr algn="ctr">
              <a:defRPr/>
            </a:pPr>
            <a:r>
              <a:rPr lang="en-US" sz="2000" dirty="0">
                <a:latin typeface="Times New Roman"/>
                <a:cs typeface="Times New Roman"/>
              </a:rPr>
              <a:t>q</a:t>
            </a:r>
            <a:r>
              <a:rPr lang="en-US" sz="2000" dirty="0"/>
              <a:t> = A</a:t>
            </a:r>
            <a:r>
              <a:rPr lang="en-US" sz="2000" baseline="30000" dirty="0"/>
              <a:t>-1</a:t>
            </a:r>
            <a:r>
              <a:rPr lang="en-US" sz="2000" dirty="0"/>
              <a:t> [y* - B</a:t>
            </a:r>
            <a:r>
              <a:rPr lang="el-GR" sz="2000" dirty="0">
                <a:latin typeface="Times New Roman"/>
                <a:cs typeface="Times New Roman"/>
              </a:rPr>
              <a:t>ξ</a:t>
            </a:r>
            <a:r>
              <a:rPr lang="en-US" sz="2000" dirty="0"/>
              <a:t>]</a:t>
            </a:r>
            <a:r>
              <a:rPr lang="en-US" dirty="0"/>
              <a:t>  </a:t>
            </a:r>
          </a:p>
          <a:p>
            <a:pPr>
              <a:defRPr/>
            </a:pPr>
            <a:endParaRPr lang="en-US" sz="500" dirty="0"/>
          </a:p>
        </p:txBody>
      </p:sp>
      <p:sp>
        <p:nvSpPr>
          <p:cNvPr id="5" name="ZoneTexte 4"/>
          <p:cNvSpPr txBox="1"/>
          <p:nvPr/>
        </p:nvSpPr>
        <p:spPr>
          <a:xfrm>
            <a:off x="4357688" y="6215063"/>
            <a:ext cx="1785937" cy="4619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latin typeface="Times New Roman"/>
                <a:cs typeface="Times New Roman"/>
              </a:rPr>
              <a:t>y = A</a:t>
            </a:r>
            <a:r>
              <a:rPr lang="fr-CA" sz="2400" b="1" dirty="0">
                <a:latin typeface="Times New Roman"/>
                <a:cs typeface="Times New Roman"/>
              </a:rPr>
              <a:t>q</a:t>
            </a:r>
            <a:r>
              <a:rPr lang="en-US" sz="2400" b="1" dirty="0">
                <a:latin typeface="Times New Roman"/>
                <a:cs typeface="Times New Roman"/>
              </a:rPr>
              <a:t> + B</a:t>
            </a:r>
            <a:r>
              <a:rPr lang="el-GR" sz="2400" b="1" dirty="0">
                <a:latin typeface="Times New Roman"/>
                <a:cs typeface="Times New Roman"/>
              </a:rPr>
              <a:t>ξ</a:t>
            </a:r>
            <a:endParaRPr lang="en-US" sz="2400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5400000">
            <a:off x="4965700" y="5965825"/>
            <a:ext cx="357188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5370" cy="1080120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A unifying approach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571625" y="3500438"/>
            <a:ext cx="1785938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ω  =</a:t>
            </a:r>
          </a:p>
          <a:p>
            <a:pPr algn="ctr">
              <a:defRPr/>
            </a:pPr>
            <a:endParaRPr lang="fr-CA" sz="3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[…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aseline="-25000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Times New Roman"/>
                <a:cs typeface="Times New Roman"/>
              </a:rPr>
              <a:t>y</a:t>
            </a:r>
            <a:r>
              <a:rPr lang="en-US" dirty="0" err="1">
                <a:solidFill>
                  <a:schemeClr val="tx1"/>
                </a:solidFill>
              </a:rPr>
              <a:t>,q</a:t>
            </a:r>
            <a:r>
              <a:rPr lang="en-US" dirty="0">
                <a:solidFill>
                  <a:schemeClr val="tx1"/>
                </a:solidFill>
              </a:rPr>
              <a:t>;</a:t>
            </a:r>
            <a:r>
              <a:rPr lang="el-GR" dirty="0">
                <a:solidFill>
                  <a:schemeClr val="tx1"/>
                </a:solidFill>
                <a:latin typeface="Times New Roman"/>
                <a:cs typeface="Times New Roman"/>
              </a:rPr>
              <a:t>ξ</a:t>
            </a:r>
            <a:r>
              <a:rPr lang="en-US" dirty="0">
                <a:solidFill>
                  <a:schemeClr val="tx1"/>
                </a:solidFill>
              </a:rPr>
              <a:t>)… ]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15363" name="ZoneTexte 4"/>
          <p:cNvSpPr txBox="1">
            <a:spLocks noChangeArrowheads="1"/>
          </p:cNvSpPr>
          <p:nvPr/>
        </p:nvSpPr>
        <p:spPr bwMode="auto">
          <a:xfrm>
            <a:off x="0" y="2357438"/>
            <a:ext cx="1071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Models</a:t>
            </a:r>
          </a:p>
          <a:p>
            <a:pPr algn="ctr"/>
            <a:r>
              <a:rPr lang="en-US"/>
              <a:t> </a:t>
            </a:r>
            <a:r>
              <a:rPr lang="en-US" b="1"/>
              <a:t>M</a:t>
            </a: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4929188" y="5429250"/>
            <a:ext cx="450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Σ</a:t>
            </a:r>
            <a:endParaRPr lang="en-US" sz="2400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7072313" y="3786188"/>
            <a:ext cx="3810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/>
              <a:t>Z</a:t>
            </a: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7404100" y="3571875"/>
            <a:ext cx="17299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Scores: </a:t>
            </a:r>
            <a:r>
              <a:rPr lang="en-US" b="1" dirty="0" smtClean="0">
                <a:solidFill>
                  <a:srgbClr val="0070C0"/>
                </a:solidFill>
              </a:rPr>
              <a:t>WTP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21" name="Connecteur en arc 20"/>
          <p:cNvCxnSpPr/>
          <p:nvPr/>
        </p:nvCxnSpPr>
        <p:spPr>
          <a:xfrm flipV="1">
            <a:off x="2643188" y="2214563"/>
            <a:ext cx="1500187" cy="128587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143250" y="2214563"/>
            <a:ext cx="4397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400" b="1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Φ</a:t>
            </a:r>
            <a:endParaRPr lang="en-US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2000250" y="1857375"/>
            <a:ext cx="12049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policy</a:t>
            </a:r>
          </a:p>
          <a:p>
            <a:pPr algn="ctr"/>
            <a:r>
              <a:rPr lang="en-US" sz="2400" b="1"/>
              <a:t>rule</a:t>
            </a:r>
          </a:p>
        </p:txBody>
      </p:sp>
      <p:sp>
        <p:nvSpPr>
          <p:cNvPr id="26" name="ZoneTexte 25"/>
          <p:cNvSpPr txBox="1">
            <a:spLocks noChangeArrowheads="1"/>
          </p:cNvSpPr>
          <p:nvPr/>
        </p:nvSpPr>
        <p:spPr bwMode="auto">
          <a:xfrm>
            <a:off x="5000625" y="1571625"/>
            <a:ext cx="454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b="1" baseline="30000">
                <a:latin typeface="Times New Roman" pitchFamily="18" charset="0"/>
                <a:cs typeface="Times New Roman" pitchFamily="18" charset="0"/>
              </a:rPr>
              <a:t>n</a:t>
            </a:r>
            <a:endParaRPr lang="en-US" b="1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143250" y="4429125"/>
            <a:ext cx="1714500" cy="107156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>
            <a:spLocks noChangeArrowheads="1"/>
          </p:cNvSpPr>
          <p:nvPr/>
        </p:nvSpPr>
        <p:spPr bwMode="auto">
          <a:xfrm>
            <a:off x="6858000" y="278606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v  </a:t>
            </a:r>
            <a:r>
              <a:rPr lang="en-US" sz="1600"/>
              <a:t>policy evaluation</a:t>
            </a:r>
          </a:p>
        </p:txBody>
      </p:sp>
      <p:sp>
        <p:nvSpPr>
          <p:cNvPr id="32" name="ZoneTexte 31"/>
          <p:cNvSpPr txBox="1">
            <a:spLocks noChangeArrowheads="1"/>
          </p:cNvSpPr>
          <p:nvPr/>
        </p:nvSpPr>
        <p:spPr bwMode="auto">
          <a:xfrm>
            <a:off x="2143125" y="4857750"/>
            <a:ext cx="1679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absolute    </a:t>
            </a:r>
            <a:r>
              <a:rPr lang="en-US" b="1" i="1"/>
              <a:t>U</a:t>
            </a:r>
            <a:endParaRPr lang="en-US" i="1"/>
          </a:p>
          <a:p>
            <a:r>
              <a:rPr lang="en-US" i="1"/>
              <a:t>numerical</a:t>
            </a:r>
          </a:p>
          <a:p>
            <a:r>
              <a:rPr lang="en-US" i="1"/>
              <a:t>rankings</a:t>
            </a:r>
            <a:endParaRPr lang="en-US" b="1"/>
          </a:p>
        </p:txBody>
      </p:sp>
      <p:sp>
        <p:nvSpPr>
          <p:cNvPr id="33" name="ZoneTexte 32"/>
          <p:cNvSpPr txBox="1">
            <a:spLocks noChangeArrowheads="1"/>
          </p:cNvSpPr>
          <p:nvPr/>
        </p:nvSpPr>
        <p:spPr bwMode="auto">
          <a:xfrm>
            <a:off x="2286000" y="1500188"/>
            <a:ext cx="8810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4" name="Ellipse 33"/>
          <p:cNvSpPr/>
          <p:nvPr/>
        </p:nvSpPr>
        <p:spPr>
          <a:xfrm>
            <a:off x="142875" y="3071813"/>
            <a:ext cx="785813" cy="19288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="1" baseline="-25000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  <a:p>
            <a:pPr algn="ctr"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….….</a:t>
            </a:r>
          </a:p>
          <a:p>
            <a:pPr algn="ctr">
              <a:defRPr/>
            </a:pP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b="1" baseline="-25000" dirty="0" err="1">
                <a:solidFill>
                  <a:schemeClr val="accent6">
                    <a:lumMod val="50000"/>
                  </a:schemeClr>
                </a:solidFill>
              </a:rPr>
              <a:t>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Flèche droite 34"/>
          <p:cNvSpPr/>
          <p:nvPr/>
        </p:nvSpPr>
        <p:spPr>
          <a:xfrm>
            <a:off x="1000125" y="3714750"/>
            <a:ext cx="500063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1500188" y="2928938"/>
            <a:ext cx="11842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FF3300"/>
                </a:solidFill>
              </a:rPr>
              <a:t>Scenarios</a:t>
            </a:r>
          </a:p>
          <a:p>
            <a:pPr algn="ctr"/>
            <a:r>
              <a:rPr lang="el-GR" b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b="1" baseline="30000">
                <a:latin typeface="Times New Roman" pitchFamily="18" charset="0"/>
                <a:cs typeface="Times New Roman" pitchFamily="18" charset="0"/>
              </a:rPr>
              <a:t>n</a:t>
            </a:r>
            <a:endParaRPr lang="en-US" b="1"/>
          </a:p>
        </p:txBody>
      </p:sp>
      <p:sp>
        <p:nvSpPr>
          <p:cNvPr id="40" name="Rectangle à coins arrondis 39"/>
          <p:cNvSpPr/>
          <p:nvPr/>
        </p:nvSpPr>
        <p:spPr>
          <a:xfrm>
            <a:off x="4143375" y="1928813"/>
            <a:ext cx="2143125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dirty="0">
                <a:solidFill>
                  <a:schemeClr val="tx1"/>
                </a:solidFill>
                <a:latin typeface="Times New Roman"/>
                <a:cs typeface="Times New Roman"/>
              </a:rPr>
              <a:t>ω</a:t>
            </a: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´ =</a:t>
            </a:r>
          </a:p>
          <a:p>
            <a:pPr algn="ctr">
              <a:defRPr/>
            </a:pPr>
            <a:endParaRPr lang="fr-CA" sz="3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[…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aseline="-25000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(y´,</a:t>
            </a: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q´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;ξ</a:t>
            </a:r>
            <a:r>
              <a:rPr lang="en-US" dirty="0">
                <a:solidFill>
                  <a:schemeClr val="tx1"/>
                </a:solidFill>
              </a:rPr>
              <a:t>)… ]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6286500" y="2500313"/>
            <a:ext cx="857250" cy="1328737"/>
          </a:xfrm>
          <a:prstGeom prst="straightConnector1">
            <a:avLst/>
          </a:prstGeom>
          <a:ln w="28575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>
            <a:spLocks noChangeArrowheads="1"/>
          </p:cNvSpPr>
          <p:nvPr/>
        </p:nvSpPr>
        <p:spPr bwMode="auto">
          <a:xfrm>
            <a:off x="4643438" y="5786438"/>
            <a:ext cx="1030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welfare</a:t>
            </a:r>
          </a:p>
          <a:p>
            <a:pPr algn="ctr"/>
            <a:r>
              <a:rPr lang="en-US"/>
              <a:t>levels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2286000" y="3714750"/>
            <a:ext cx="14287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5000625" y="2143125"/>
            <a:ext cx="14287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11430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A unifying approach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3" grpId="0"/>
      <p:bldP spid="14" grpId="0"/>
      <p:bldP spid="22" grpId="0"/>
      <p:bldP spid="23" grpId="0"/>
      <p:bldP spid="26" grpId="0"/>
      <p:bldP spid="31" grpId="0"/>
      <p:bldP spid="32" grpId="0"/>
      <p:bldP spid="33" grpId="0"/>
      <p:bldP spid="35" grpId="0" animBg="1"/>
      <p:bldP spid="36" grpId="0"/>
      <p:bldP spid="40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785813" y="3500438"/>
            <a:ext cx="1928812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ω  =</a:t>
            </a:r>
          </a:p>
          <a:p>
            <a:pPr algn="ctr">
              <a:defRPr/>
            </a:pPr>
            <a:endParaRPr lang="fr-CA" sz="3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[…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aseline="-25000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y,q</a:t>
            </a:r>
            <a:r>
              <a:rPr lang="en-US" dirty="0">
                <a:solidFill>
                  <a:schemeClr val="tx1"/>
                </a:solidFill>
              </a:rPr>
              <a:t>;</a:t>
            </a:r>
            <a:r>
              <a:rPr lang="az-Cyrl-AZ" dirty="0">
                <a:solidFill>
                  <a:schemeClr val="tx1"/>
                </a:solidFill>
                <a:latin typeface="Times New Roman"/>
                <a:cs typeface="Times New Roman"/>
              </a:rPr>
              <a:t>ξ</a:t>
            </a:r>
            <a:r>
              <a:rPr lang="en-US" dirty="0">
                <a:solidFill>
                  <a:schemeClr val="tx1"/>
                </a:solidFill>
              </a:rPr>
              <a:t>)… ]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16387" name="ZoneTexte 4"/>
          <p:cNvSpPr txBox="1">
            <a:spLocks noChangeArrowheads="1"/>
          </p:cNvSpPr>
          <p:nvPr/>
        </p:nvSpPr>
        <p:spPr bwMode="auto">
          <a:xfrm>
            <a:off x="214313" y="3714750"/>
            <a:ext cx="51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aseline="3000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400"/>
          </a:p>
        </p:txBody>
      </p:sp>
      <p:sp>
        <p:nvSpPr>
          <p:cNvPr id="16388" name="ZoneTexte 6"/>
          <p:cNvSpPr txBox="1">
            <a:spLocks noChangeArrowheads="1"/>
          </p:cNvSpPr>
          <p:nvPr/>
        </p:nvSpPr>
        <p:spPr bwMode="auto">
          <a:xfrm>
            <a:off x="4714875" y="5857875"/>
            <a:ext cx="77787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Σ 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4214813" y="2071688"/>
            <a:ext cx="2143125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dirty="0">
                <a:solidFill>
                  <a:schemeClr val="tx1"/>
                </a:solidFill>
                <a:latin typeface="Times New Roman"/>
                <a:cs typeface="Times New Roman"/>
              </a:rPr>
              <a:t>ω</a:t>
            </a: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´ =</a:t>
            </a:r>
          </a:p>
          <a:p>
            <a:pPr algn="ctr">
              <a:defRPr/>
            </a:pPr>
            <a:endParaRPr lang="fr-CA" sz="3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[…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aseline="-25000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fr-CA" dirty="0">
                <a:solidFill>
                  <a:schemeClr val="tx1"/>
                </a:solidFill>
                <a:latin typeface="Times New Roman"/>
                <a:cs typeface="Times New Roman"/>
              </a:rPr>
              <a:t>y´,q´;</a:t>
            </a:r>
            <a:r>
              <a:rPr lang="az-Cyrl-AZ" dirty="0">
                <a:solidFill>
                  <a:schemeClr val="tx1"/>
                </a:solidFill>
                <a:latin typeface="Times New Roman"/>
                <a:cs typeface="Times New Roman"/>
              </a:rPr>
              <a:t>ξ</a:t>
            </a:r>
            <a:r>
              <a:rPr lang="en-US" dirty="0">
                <a:solidFill>
                  <a:schemeClr val="tx1"/>
                </a:solidFill>
              </a:rPr>
              <a:t>)… ]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16390" name="ZoneTexte 13"/>
          <p:cNvSpPr txBox="1">
            <a:spLocks noChangeArrowheads="1"/>
          </p:cNvSpPr>
          <p:nvPr/>
        </p:nvSpPr>
        <p:spPr bwMode="auto">
          <a:xfrm>
            <a:off x="7572375" y="3500438"/>
            <a:ext cx="939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336699"/>
                </a:solidFill>
              </a:rPr>
              <a:t>WTP</a:t>
            </a:r>
            <a:endParaRPr lang="en-US" dirty="0">
              <a:solidFill>
                <a:srgbClr val="336699"/>
              </a:solidFill>
            </a:endParaRPr>
          </a:p>
        </p:txBody>
      </p:sp>
      <p:cxnSp>
        <p:nvCxnSpPr>
          <p:cNvPr id="21" name="Connecteur en arc 20"/>
          <p:cNvCxnSpPr/>
          <p:nvPr/>
        </p:nvCxnSpPr>
        <p:spPr>
          <a:xfrm flipV="1">
            <a:off x="2714625" y="2286000"/>
            <a:ext cx="1500188" cy="128587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4">
                <a:lumMod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000375" y="2500313"/>
            <a:ext cx="4397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sz="2400" b="1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Φ</a:t>
            </a:r>
            <a:endParaRPr lang="en-US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393" name="ZoneTexte 22"/>
          <p:cNvSpPr txBox="1">
            <a:spLocks noChangeArrowheads="1"/>
          </p:cNvSpPr>
          <p:nvPr/>
        </p:nvSpPr>
        <p:spPr bwMode="auto">
          <a:xfrm>
            <a:off x="1928813" y="2214563"/>
            <a:ext cx="1119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200" b="1"/>
              <a:t>policy</a:t>
            </a:r>
          </a:p>
          <a:p>
            <a:pPr algn="ctr"/>
            <a:r>
              <a:rPr lang="en-US" sz="2200" b="1"/>
              <a:t>rule</a:t>
            </a:r>
          </a:p>
        </p:txBody>
      </p:sp>
      <p:sp>
        <p:nvSpPr>
          <p:cNvPr id="16394" name="ZoneTexte 25"/>
          <p:cNvSpPr txBox="1">
            <a:spLocks noChangeArrowheads="1"/>
          </p:cNvSpPr>
          <p:nvPr/>
        </p:nvSpPr>
        <p:spPr bwMode="auto">
          <a:xfrm>
            <a:off x="5000625" y="1643063"/>
            <a:ext cx="515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40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400"/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2357438" y="4429125"/>
            <a:ext cx="2357437" cy="142875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ZoneTexte 30"/>
          <p:cNvSpPr txBox="1">
            <a:spLocks noChangeArrowheads="1"/>
          </p:cNvSpPr>
          <p:nvPr/>
        </p:nvSpPr>
        <p:spPr bwMode="auto">
          <a:xfrm>
            <a:off x="6786563" y="2857500"/>
            <a:ext cx="334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v</a:t>
            </a:r>
          </a:p>
        </p:txBody>
      </p:sp>
      <p:sp>
        <p:nvSpPr>
          <p:cNvPr id="16397" name="ZoneTexte 31"/>
          <p:cNvSpPr txBox="1">
            <a:spLocks noChangeArrowheads="1"/>
          </p:cNvSpPr>
          <p:nvPr/>
        </p:nvSpPr>
        <p:spPr bwMode="auto">
          <a:xfrm>
            <a:off x="3429000" y="4714875"/>
            <a:ext cx="371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U</a:t>
            </a:r>
          </a:p>
        </p:txBody>
      </p:sp>
      <p:cxnSp>
        <p:nvCxnSpPr>
          <p:cNvPr id="37" name="Forme 36"/>
          <p:cNvCxnSpPr/>
          <p:nvPr/>
        </p:nvCxnSpPr>
        <p:spPr>
          <a:xfrm rot="5400000" flipH="1" flipV="1">
            <a:off x="5429250" y="4071938"/>
            <a:ext cx="1714500" cy="1714500"/>
          </a:xfrm>
          <a:prstGeom prst="curvedConnector3">
            <a:avLst>
              <a:gd name="adj1" fmla="val 50000"/>
            </a:avLst>
          </a:prstGeom>
          <a:ln w="38100">
            <a:solidFill>
              <a:srgbClr val="65071B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>
            <a:spLocks noChangeArrowheads="1"/>
          </p:cNvSpPr>
          <p:nvPr/>
        </p:nvSpPr>
        <p:spPr bwMode="auto">
          <a:xfrm>
            <a:off x="6000750" y="4857750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200" b="1">
                <a:solidFill>
                  <a:srgbClr val="65071B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en-US" sz="2800" b="1"/>
          </a:p>
        </p:txBody>
      </p:sp>
      <p:sp>
        <p:nvSpPr>
          <p:cNvPr id="39" name="ZoneTexte 38"/>
          <p:cNvSpPr txBox="1"/>
          <p:nvPr/>
        </p:nvSpPr>
        <p:spPr>
          <a:xfrm>
            <a:off x="7572375" y="4143375"/>
            <a:ext cx="785813" cy="4462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500" dirty="0"/>
              <a:t>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WTA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4" name="Connecteur droit avec flèche 43"/>
          <p:cNvCxnSpPr/>
          <p:nvPr/>
        </p:nvCxnSpPr>
        <p:spPr>
          <a:xfrm rot="16200000" flipH="1">
            <a:off x="6250782" y="2821781"/>
            <a:ext cx="1143000" cy="785813"/>
          </a:xfrm>
          <a:prstGeom prst="straightConnector1">
            <a:avLst/>
          </a:prstGeom>
          <a:ln w="28575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6209068" y="5199534"/>
            <a:ext cx="24636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CA" sz="2400" b="1" i="1" u="sng" dirty="0" err="1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Willingness</a:t>
            </a:r>
            <a:r>
              <a:rPr lang="fr-CA" sz="2400" b="1" i="1" u="sng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- to-</a:t>
            </a:r>
            <a:r>
              <a:rPr lang="fr-CA" sz="2400" b="1" i="1" u="sng" dirty="0" err="1" smtClean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accept</a:t>
            </a:r>
            <a:endParaRPr lang="en-US" sz="2400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ZoneTexte 45"/>
          <p:cNvSpPr txBox="1">
            <a:spLocks noChangeArrowheads="1"/>
          </p:cNvSpPr>
          <p:nvPr/>
        </p:nvSpPr>
        <p:spPr bwMode="auto">
          <a:xfrm>
            <a:off x="285750" y="5715000"/>
            <a:ext cx="2833688" cy="862013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1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   v ○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○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U   </a:t>
            </a:r>
          </a:p>
          <a:p>
            <a:endParaRPr lang="en-US" sz="1100" b="1"/>
          </a:p>
        </p:txBody>
      </p:sp>
      <p:sp>
        <p:nvSpPr>
          <p:cNvPr id="16405" name="ZoneTexte 32"/>
          <p:cNvSpPr txBox="1">
            <a:spLocks noChangeArrowheads="1"/>
          </p:cNvSpPr>
          <p:nvPr/>
        </p:nvSpPr>
        <p:spPr bwMode="auto">
          <a:xfrm>
            <a:off x="7143750" y="3714750"/>
            <a:ext cx="327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Z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0" y="5286375"/>
            <a:ext cx="34242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Fundamental equation</a:t>
            </a:r>
          </a:p>
        </p:txBody>
      </p:sp>
      <p:cxnSp>
        <p:nvCxnSpPr>
          <p:cNvPr id="24" name="Connecteur droit 23"/>
          <p:cNvCxnSpPr/>
          <p:nvPr/>
        </p:nvCxnSpPr>
        <p:spPr>
          <a:xfrm>
            <a:off x="1571625" y="3714750"/>
            <a:ext cx="14287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5072063" y="2286000"/>
            <a:ext cx="14287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11430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A unifying approach</a:t>
            </a:r>
            <a:endParaRPr lang="en-US" sz="36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23528" y="1700808"/>
            <a:ext cx="6912768" cy="24314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endParaRPr lang="en-US" sz="1200" dirty="0" smtClean="0"/>
          </a:p>
          <a:p>
            <a:pPr algn="just"/>
            <a:r>
              <a:rPr lang="en-US" sz="3200" dirty="0"/>
              <a:t>A</a:t>
            </a:r>
            <a:r>
              <a:rPr lang="en-US" sz="3200" dirty="0" smtClean="0"/>
              <a:t>n effective policy will be such that the willingness-to-pay for it will match the willingness-to-accept the current situation.</a:t>
            </a:r>
          </a:p>
          <a:p>
            <a:pPr algn="just"/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/>
      <p:bldP spid="38" grpId="0"/>
      <p:bldP spid="39" grpId="0" animBg="1"/>
      <p:bldP spid="45" grpId="0"/>
      <p:bldP spid="46" grpId="0" animBg="1"/>
      <p:bldP spid="16405" grpId="0"/>
      <p:bldP spid="36" grpId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74825"/>
            <a:ext cx="9144000" cy="4797425"/>
          </a:xfrm>
        </p:spPr>
        <p:txBody>
          <a:bodyPr/>
          <a:lstStyle/>
          <a:p>
            <a:r>
              <a:rPr lang="en-US" sz="2800" b="1" dirty="0" smtClean="0"/>
              <a:t>Second piece </a:t>
            </a:r>
            <a:r>
              <a:rPr lang="en-US" sz="2800" dirty="0" smtClean="0"/>
              <a:t>(and main building block): </a:t>
            </a:r>
          </a:p>
          <a:p>
            <a:pPr>
              <a:buFont typeface="Wingdings 2" pitchFamily="18" charset="2"/>
              <a:buNone/>
            </a:pPr>
            <a:r>
              <a:rPr lang="en-US" sz="2800" dirty="0" smtClean="0"/>
              <a:t>	a generalization of </a:t>
            </a:r>
            <a:r>
              <a:rPr lang="en-US" sz="2800" b="1" u="sng" dirty="0" err="1" smtClean="0">
                <a:solidFill>
                  <a:srgbClr val="C00000"/>
                </a:solidFill>
              </a:rPr>
              <a:t>Farkas’s</a:t>
            </a:r>
            <a:r>
              <a:rPr lang="en-US" sz="2800" b="1" u="sng" dirty="0" smtClean="0">
                <a:solidFill>
                  <a:srgbClr val="C00000"/>
                </a:solidFill>
              </a:rPr>
              <a:t> lemma</a:t>
            </a:r>
            <a:r>
              <a:rPr lang="en-US" sz="2800" dirty="0" smtClean="0"/>
              <a:t>     </a:t>
            </a:r>
            <a:r>
              <a:rPr lang="en-US" sz="2800" dirty="0" smtClean="0">
                <a:solidFill>
                  <a:srgbClr val="672020"/>
                </a:solidFill>
              </a:rPr>
              <a:t>[</a:t>
            </a:r>
            <a:r>
              <a:rPr lang="en-US" sz="2400" i="1" dirty="0" smtClean="0">
                <a:solidFill>
                  <a:srgbClr val="672020"/>
                </a:solidFill>
              </a:rPr>
              <a:t>Craven</a:t>
            </a:r>
            <a:r>
              <a:rPr lang="en-US" sz="2400" dirty="0" smtClean="0">
                <a:solidFill>
                  <a:srgbClr val="672020"/>
                </a:solidFill>
              </a:rPr>
              <a:t> (JOTA 1972)]</a:t>
            </a:r>
          </a:p>
          <a:p>
            <a:pPr>
              <a:buFont typeface="Wingdings 2" pitchFamily="18" charset="2"/>
              <a:buNone/>
            </a:pPr>
            <a:endParaRPr lang="en-US" sz="2400" u="sng" dirty="0" smtClean="0"/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If  U :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surjective,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endParaRPr lang="fr-C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endParaRPr lang="fr-CA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U(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=&gt;  v ○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v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○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ctr">
              <a:buFont typeface="Wingdings 2" pitchFamily="18" charset="2"/>
              <a:buNone/>
            </a:pPr>
            <a:endParaRPr lang="fr-CA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∊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fr-CA" sz="2400" b="1" baseline="-25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=&gt; v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○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∊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>
              <a:buFont typeface="Wingdings 2" pitchFamily="18" charset="2"/>
              <a:buNone/>
            </a:pPr>
            <a:endParaRPr lang="en-US" sz="2400" baseline="-2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if and only if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there exists a function  </a:t>
            </a:r>
            <a:r>
              <a:rPr lang="el-G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→ Z 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endParaRPr lang="fr-CA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el-G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○ U  = v ○ </a:t>
            </a:r>
            <a:r>
              <a:rPr lang="el-G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and   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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11430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A unifying approach</a:t>
            </a:r>
            <a:endParaRPr lang="en-US" sz="3600" dirty="0"/>
          </a:p>
        </p:txBody>
      </p:sp>
      <p:sp>
        <p:nvSpPr>
          <p:cNvPr id="6" name="Hexagone 5"/>
          <p:cNvSpPr/>
          <p:nvPr/>
        </p:nvSpPr>
        <p:spPr>
          <a:xfrm>
            <a:off x="1928813" y="5786438"/>
            <a:ext cx="5214937" cy="857250"/>
          </a:xfrm>
          <a:prstGeom prst="hexagon">
            <a:avLst/>
          </a:prstGeom>
          <a:noFill/>
          <a:ln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2071688" y="3643313"/>
            <a:ext cx="5000625" cy="571500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4857750" y="3286125"/>
            <a:ext cx="1571625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Consistency </a:t>
            </a:r>
          </a:p>
        </p:txBody>
      </p:sp>
      <p:sp>
        <p:nvSpPr>
          <p:cNvPr id="9" name="Trapèze 8"/>
          <p:cNvSpPr/>
          <p:nvPr/>
        </p:nvSpPr>
        <p:spPr>
          <a:xfrm>
            <a:off x="2500313" y="4643438"/>
            <a:ext cx="4214812" cy="642937"/>
          </a:xfrm>
          <a:prstGeom prst="trapezoid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ZoneTexte 9"/>
          <p:cNvSpPr txBox="1"/>
          <p:nvPr/>
        </p:nvSpPr>
        <p:spPr>
          <a:xfrm>
            <a:off x="3214688" y="4286250"/>
            <a:ext cx="2500312" cy="3698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Policy Effectiveness 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928813" y="3143250"/>
            <a:ext cx="5178425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="1" baseline="30000"/>
              <a:t>n</a:t>
            </a:r>
            <a:r>
              <a:rPr lang="en-US" sz="2400" b="1" baseline="-25000"/>
              <a:t>-</a:t>
            </a:r>
            <a:r>
              <a:rPr lang="en-US" sz="2400"/>
              <a:t> =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{ </a:t>
            </a:r>
            <a:r>
              <a:rPr lang="el-GR" sz="240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∊  </a:t>
            </a:r>
            <a:r>
              <a:rPr lang="en-US" sz="2400" b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400" b="1" baseline="3000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 </a:t>
            </a:r>
            <a:r>
              <a:rPr lang="en-US" sz="2400" b="1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| </a:t>
            </a:r>
            <a:r>
              <a:rPr lang="en-US" sz="240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l-GR" sz="240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en-US" sz="2400" baseline="-2500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40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&lt;  0  for some i}</a:t>
            </a:r>
            <a:endParaRPr lang="en-US" sz="2400"/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3286125" y="4143375"/>
            <a:ext cx="225583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Z</a:t>
            </a:r>
            <a:r>
              <a:rPr lang="en-US" sz="2400" baseline="-25000"/>
              <a:t>+</a:t>
            </a:r>
            <a:r>
              <a:rPr lang="en-US" sz="2400"/>
              <a:t>  =  Z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∩ </a:t>
            </a:r>
            <a:r>
              <a:rPr lang="en-US" sz="240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ℝ</a:t>
            </a:r>
            <a:r>
              <a:rPr lang="en-US" sz="2400" baseline="-2500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endParaRPr lang="en-US" sz="2400"/>
          </a:p>
        </p:txBody>
      </p:sp>
      <p:cxnSp>
        <p:nvCxnSpPr>
          <p:cNvPr id="27" name="Connecteur droit 26"/>
          <p:cNvCxnSpPr/>
          <p:nvPr/>
        </p:nvCxnSpPr>
        <p:spPr>
          <a:xfrm>
            <a:off x="3214688" y="4857750"/>
            <a:ext cx="1428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5500688" y="4857750"/>
            <a:ext cx="142875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3214688" y="3286125"/>
            <a:ext cx="142875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00034" y="4143380"/>
            <a:ext cx="8138125" cy="12618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fr-CA" sz="2000" b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fr-CA" sz="2000" b="1" dirty="0" smtClean="0">
                <a:solidFill>
                  <a:schemeClr val="accent1">
                    <a:lumMod val="50000"/>
                  </a:schemeClr>
                </a:solidFill>
              </a:rPr>
              <a:t>xistence</a:t>
            </a:r>
            <a:r>
              <a:rPr lang="fr-CA" sz="2000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CA" sz="2000" dirty="0" err="1" smtClean="0">
                <a:solidFill>
                  <a:schemeClr val="accent1">
                    <a:lumMod val="50000"/>
                  </a:schemeClr>
                </a:solidFill>
              </a:rPr>
              <a:t>policies</a:t>
            </a:r>
            <a:r>
              <a:rPr lang="fr-CA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A" sz="2000" dirty="0" err="1" smtClean="0">
                <a:solidFill>
                  <a:schemeClr val="accent1">
                    <a:lumMod val="50000"/>
                  </a:schemeClr>
                </a:solidFill>
              </a:rPr>
              <a:t>can</a:t>
            </a:r>
            <a:r>
              <a:rPr lang="fr-CA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A" sz="2000" dirty="0" err="1">
                <a:solidFill>
                  <a:schemeClr val="accent1">
                    <a:lumMod val="50000"/>
                  </a:schemeClr>
                </a:solidFill>
              </a:rPr>
              <a:t>be</a:t>
            </a:r>
            <a:r>
              <a:rPr lang="fr-CA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A" sz="2000" dirty="0" err="1">
                <a:solidFill>
                  <a:schemeClr val="accent1">
                    <a:lumMod val="50000"/>
                  </a:schemeClr>
                </a:solidFill>
              </a:rPr>
              <a:t>guaranteed</a:t>
            </a:r>
            <a:r>
              <a:rPr lang="fr-CA" sz="2000" dirty="0">
                <a:solidFill>
                  <a:schemeClr val="accent1">
                    <a:lumMod val="50000"/>
                  </a:schemeClr>
                </a:solidFill>
              </a:rPr>
              <a:t> by a </a:t>
            </a:r>
            <a:r>
              <a:rPr lang="fr-CA" sz="2000" dirty="0" err="1">
                <a:solidFill>
                  <a:schemeClr val="accent1">
                    <a:lumMod val="50000"/>
                  </a:schemeClr>
                </a:solidFill>
              </a:rPr>
              <a:t>general</a:t>
            </a:r>
            <a:r>
              <a:rPr lang="fr-CA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A" sz="2000" dirty="0" smtClean="0">
                <a:solidFill>
                  <a:schemeClr val="accent1">
                    <a:lumMod val="50000"/>
                  </a:schemeClr>
                </a:solidFill>
              </a:rPr>
              <a:t>version</a:t>
            </a:r>
          </a:p>
          <a:p>
            <a:pPr algn="ctr">
              <a:defRPr/>
            </a:pPr>
            <a:r>
              <a:rPr lang="fr-CA" sz="2000" dirty="0" smtClean="0">
                <a:solidFill>
                  <a:schemeClr val="accent1">
                    <a:lumMod val="50000"/>
                  </a:schemeClr>
                </a:solidFill>
              </a:rPr>
              <a:t>of the</a:t>
            </a:r>
            <a:r>
              <a:rPr lang="fr-CA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A" sz="2000" b="1" i="1" dirty="0" err="1">
                <a:solidFill>
                  <a:schemeClr val="accent1">
                    <a:lumMod val="50000"/>
                  </a:schemeClr>
                </a:solidFill>
              </a:rPr>
              <a:t>intermediate</a:t>
            </a:r>
            <a:r>
              <a:rPr lang="fr-CA" sz="2000" b="1" i="1" dirty="0">
                <a:solidFill>
                  <a:schemeClr val="accent1">
                    <a:lumMod val="50000"/>
                  </a:schemeClr>
                </a:solidFill>
              </a:rPr>
              <a:t>-value </a:t>
            </a:r>
            <a:r>
              <a:rPr lang="fr-CA" sz="2000" b="1" i="1" dirty="0" err="1">
                <a:solidFill>
                  <a:schemeClr val="accent1">
                    <a:lumMod val="50000"/>
                  </a:schemeClr>
                </a:solidFill>
              </a:rPr>
              <a:t>theorem</a:t>
            </a:r>
            <a:r>
              <a:rPr lang="fr-CA" sz="2000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>
              <a:defRPr/>
            </a:pP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6" grpId="1" animBg="1"/>
      <p:bldP spid="8" grpId="0" animBg="1"/>
      <p:bldP spid="10" grpId="0" animBg="1"/>
      <p:bldP spid="11" grpId="0" animBg="1"/>
      <p:bldP spid="11" grpId="1" animBg="1"/>
      <p:bldP spid="12" grpId="0" animBg="1"/>
      <p:bldP spid="12" grpId="1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15370" cy="11430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/>
              <a:t>A unifying approach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0412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Some </a:t>
            </a:r>
            <a:r>
              <a:rPr lang="en-US" sz="3600" u="sng" dirty="0" smtClean="0"/>
              <a:t>implied</a:t>
            </a:r>
            <a:r>
              <a:rPr lang="en-US" sz="3600" dirty="0" smtClean="0"/>
              <a:t> economic properties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75" y="1643063"/>
            <a:ext cx="9001125" cy="5000625"/>
          </a:xfrm>
        </p:spPr>
        <p:txBody>
          <a:bodyPr/>
          <a:lstStyle/>
          <a:p>
            <a:r>
              <a:rPr lang="en-US" sz="2800" u="sng" dirty="0" smtClean="0"/>
              <a:t>Assumption 1</a:t>
            </a:r>
            <a:r>
              <a:rPr lang="en-US" sz="2800" dirty="0" smtClean="0"/>
              <a:t>. (</a:t>
            </a:r>
            <a:r>
              <a:rPr lang="en-US" sz="2800" i="1" dirty="0" smtClean="0"/>
              <a:t>Unanimity</a:t>
            </a:r>
            <a:r>
              <a:rPr lang="en-US" sz="2800" dirty="0" smtClean="0"/>
              <a:t>)  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∊</a:t>
            </a:r>
            <a:r>
              <a:rPr lang="fr-CA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CA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fr-CA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l-GR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⇔</a:t>
            </a:r>
            <a:r>
              <a:rPr lang="fr-CA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v(</a:t>
            </a:r>
            <a:r>
              <a:rPr lang="el-GR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≦ 0</a:t>
            </a:r>
          </a:p>
          <a:p>
            <a:pPr>
              <a:buFont typeface="Wingdings 2" pitchFamily="18" charset="2"/>
              <a:buNone/>
            </a:pPr>
            <a:endParaRPr lang="en-US" sz="2000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r>
              <a:rPr lang="en-US" sz="2800" u="sng" dirty="0" smtClean="0">
                <a:ea typeface="Cambria Math" pitchFamily="18" charset="0"/>
                <a:cs typeface="Cambria Math" pitchFamily="18" charset="0"/>
              </a:rPr>
              <a:t>Assumption</a:t>
            </a:r>
            <a:r>
              <a:rPr lang="en-US" sz="2800" dirty="0" smtClean="0">
                <a:ea typeface="Cambria Math" pitchFamily="18" charset="0"/>
                <a:cs typeface="Cambria Math" pitchFamily="18" charset="0"/>
              </a:rPr>
              <a:t> 2. (</a:t>
            </a:r>
            <a:r>
              <a:rPr lang="en-US" sz="2800" i="1" smtClean="0">
                <a:ea typeface="Cambria Math" pitchFamily="18" charset="0"/>
                <a:cs typeface="Cambria Math" pitchFamily="18" charset="0"/>
              </a:rPr>
              <a:t>Strong </a:t>
            </a:r>
            <a:r>
              <a:rPr lang="en-US" sz="2800" i="1" smtClean="0">
                <a:ea typeface="Cambria Math" pitchFamily="18" charset="0"/>
                <a:cs typeface="Cambria Math" pitchFamily="18" charset="0"/>
              </a:rPr>
              <a:t>WTA</a:t>
            </a:r>
            <a:r>
              <a:rPr lang="en-US" sz="2800" smtClean="0">
                <a:ea typeface="Cambria Math" pitchFamily="18" charset="0"/>
                <a:cs typeface="Cambria Math" pitchFamily="18" charset="0"/>
              </a:rPr>
              <a:t>) 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u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∊ 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Σ</a:t>
            </a:r>
            <a:r>
              <a:rPr lang="en-US" sz="2800" baseline="-250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⇔  </a:t>
            </a:r>
            <a:r>
              <a:rPr lang="el-GR" sz="28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π</a:t>
            </a:r>
            <a:r>
              <a:rPr lang="fr-CA" sz="2800" dirty="0" smtClean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(u) &gt; 0</a:t>
            </a:r>
          </a:p>
          <a:p>
            <a:pPr>
              <a:buFont typeface="Wingdings 2" pitchFamily="18" charset="2"/>
              <a:buNone/>
            </a:pPr>
            <a:endParaRPr lang="fr-CA" sz="1800" dirty="0" smtClean="0"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1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: (</a:t>
            </a:r>
            <a:r>
              <a:rPr lang="fr-CA" sz="2400" i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Consensual</a:t>
            </a:r>
            <a:r>
              <a:rPr lang="fr-CA" sz="2400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fr-CA" sz="2400" i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remedy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   For all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∊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baseline="-25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-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,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</a:t>
            </a:r>
            <a:r>
              <a:rPr lang="el-GR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∉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baseline="-250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-</a:t>
            </a:r>
          </a:p>
          <a:p>
            <a:pPr>
              <a:buFont typeface="Wingdings 2" pitchFamily="18" charset="2"/>
              <a:buNone/>
            </a:pPr>
            <a:endParaRPr lang="fr-CA" sz="2400" baseline="-25000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. 2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: (</a:t>
            </a:r>
            <a:r>
              <a:rPr lang="fr-CA" sz="24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Self -</a:t>
            </a:r>
            <a:r>
              <a:rPr lang="fr-CA" sz="2400" i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restraint</a:t>
            </a:r>
            <a:r>
              <a:rPr lang="fr-CA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Cambria Math" pitchFamily="18" charset="0"/>
              </a:rPr>
              <a:t>)   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For all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∊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+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,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+</a:t>
            </a:r>
            <a:endParaRPr lang="fr-CA" sz="24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1800" b="1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3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: (</a:t>
            </a:r>
            <a:r>
              <a:rPr lang="fr-CA" sz="2400" i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Non-</a:t>
            </a:r>
            <a:r>
              <a:rPr lang="fr-CA" sz="2400" i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neutrality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  For all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,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≠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endParaRPr lang="fr-CA" sz="24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18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4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: (</a:t>
            </a:r>
            <a:r>
              <a:rPr lang="fr-CA" sz="2400" i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Holism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 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≠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, … ,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en-GB" sz="12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</a:t>
            </a:r>
            <a:endParaRPr lang="fr-CA" sz="24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18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5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: (</a:t>
            </a:r>
            <a:r>
              <a:rPr lang="fr-CA" sz="2400" b="1" i="1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Imperfect</a:t>
            </a:r>
            <a:r>
              <a:rPr lang="fr-CA" sz="2400" b="1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fr-CA" sz="2400" b="1" i="1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enhancement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For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at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least one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∊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baseline="30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n</a:t>
            </a:r>
            <a:r>
              <a:rPr lang="fr-CA" sz="2400" baseline="-250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-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,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⊀ 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Φ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l-GR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ω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  <a:p>
            <a:pPr>
              <a:buFont typeface="Wingdings 2" pitchFamily="18" charset="2"/>
              <a:buNone/>
            </a:pPr>
            <a:endParaRPr lang="fr-CA" sz="18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Prop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 6: 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Simpleness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)  The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“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range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”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of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successful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q’s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fr-CA" sz="2400" b="1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decreases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</a:t>
            </a:r>
            <a:r>
              <a:rPr lang="fr-CA" sz="2400" dirty="0" err="1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with</a:t>
            </a: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n.</a:t>
            </a:r>
            <a:endParaRPr lang="en-US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2400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endParaRPr lang="fr-CA" sz="1800" b="1" dirty="0" smtClean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1000100" y="2285992"/>
            <a:ext cx="2643188" cy="1570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32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CA" sz="32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  </a:t>
            </a:r>
            <a:r>
              <a:rPr lang="en-US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U</a:t>
            </a:r>
            <a:r>
              <a:rPr lang="en-US" sz="32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(Σ</a:t>
            </a:r>
            <a:r>
              <a:rPr lang="en-US" sz="32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fr-CA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endParaRPr lang="fr-CA" sz="32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r>
              <a:rPr lang="el-GR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32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CA" sz="32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fr-CA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l-GR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32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CA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\ </a:t>
            </a:r>
            <a:r>
              <a:rPr lang="el-GR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Ω</a:t>
            </a:r>
            <a:r>
              <a:rPr lang="fr-CA" sz="32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fr-CA" sz="32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fr-CA" sz="32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sz="3200" dirty="0"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4714875" y="1857375"/>
            <a:ext cx="214313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6786563" y="1857375"/>
            <a:ext cx="214312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857750" y="2571750"/>
            <a:ext cx="214313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572250" y="2571750"/>
            <a:ext cx="214313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5143500" y="3286125"/>
            <a:ext cx="214313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6643688" y="3286125"/>
            <a:ext cx="214312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500563" y="3857625"/>
            <a:ext cx="214312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6143625" y="3857625"/>
            <a:ext cx="214313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4500563" y="4500563"/>
            <a:ext cx="214312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286375" y="4500563"/>
            <a:ext cx="214313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5857875" y="4500563"/>
            <a:ext cx="214313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6572250" y="5786438"/>
            <a:ext cx="214313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7715250" y="5786438"/>
            <a:ext cx="214313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8643938" y="5786438"/>
            <a:ext cx="214312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4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0185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Example 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75" y="1643063"/>
            <a:ext cx="9001125" cy="50006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●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Two models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1, 2):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=  Normal(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q, (1- 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     </a:t>
            </a:r>
          </a:p>
          <a:p>
            <a:pPr>
              <a:buFont typeface="Wingdings 2" pitchFamily="18" charset="2"/>
              <a:buNone/>
              <a:defRPr/>
            </a:pPr>
            <a:endParaRPr lang="fr-CA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fr-CA" sz="2400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	CARA </a:t>
            </a:r>
            <a:r>
              <a:rPr lang="fr-CA" sz="2400" dirty="0" err="1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ranking</a:t>
            </a:r>
            <a:r>
              <a:rPr lang="fr-CA" sz="2400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dirty="0" err="1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criterion</a:t>
            </a:r>
            <a:r>
              <a:rPr lang="fr-CA" sz="2400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  U(x)  = - e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l-GR" sz="2400" baseline="30000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captures a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policy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				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maker’s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degree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CA" sz="2400" i="1" dirty="0" err="1" smtClean="0">
                <a:latin typeface="Times New Roman" pitchFamily="18" charset="0"/>
                <a:cs typeface="Times New Roman" pitchFamily="18" charset="0"/>
              </a:rPr>
              <a:t>absolute</a:t>
            </a:r>
            <a:r>
              <a:rPr lang="fr-C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sz="2400" i="1" dirty="0" err="1" smtClean="0">
                <a:latin typeface="Times New Roman" pitchFamily="18" charset="0"/>
                <a:cs typeface="Times New Roman" pitchFamily="18" charset="0"/>
              </a:rPr>
              <a:t>risk</a:t>
            </a:r>
            <a:r>
              <a:rPr lang="fr-CA" sz="2400" i="1" dirty="0" smtClean="0">
                <a:latin typeface="Times New Roman" pitchFamily="18" charset="0"/>
                <a:cs typeface="Times New Roman" pitchFamily="18" charset="0"/>
              </a:rPr>
              <a:t> aversion</a:t>
            </a:r>
            <a:endParaRPr lang="fr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endParaRPr lang="fr-CA" sz="1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E[U(x)│q,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]  = 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fr-CA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(q)  =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q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/>
                <a:cs typeface="Times New Roman"/>
                <a:sym typeface="Symbol"/>
              </a:rPr>
              <a:t>(1- 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/2</a:t>
            </a:r>
            <a:endParaRPr lang="fr-C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endParaRPr lang="fr-C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fr-CA" sz="2400" b="1" dirty="0" smtClean="0"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(u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,u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  =  - min [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/>
                <a:cs typeface="Times New Roman"/>
                <a:sym typeface="Symbol"/>
              </a:rPr>
              <a:t>(1-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/2 , 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/>
                <a:cs typeface="Times New Roman"/>
                <a:sym typeface="Symbol"/>
              </a:rPr>
              <a:t>(1-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/2]</a:t>
            </a:r>
          </a:p>
          <a:p>
            <a:pPr>
              <a:buFont typeface="Wingdings 2" pitchFamily="18" charset="2"/>
              <a:buNone/>
              <a:defRPr/>
            </a:pPr>
            <a:endParaRPr lang="fr-CA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		v(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  =   min [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/>
                <a:cs typeface="Times New Roman"/>
                <a:sym typeface="Symbol"/>
              </a:rPr>
              <a:t>(1-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/2 , 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latin typeface="Times New Roman"/>
                <a:cs typeface="Times New Roman"/>
                <a:sym typeface="Symbol"/>
              </a:rPr>
              <a:t>(1-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´)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fr-CA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/2]</a:t>
            </a:r>
          </a:p>
          <a:p>
            <a:pPr>
              <a:buFont typeface="Wingdings 2" pitchFamily="18" charset="2"/>
              <a:buNone/>
              <a:defRPr/>
            </a:pPr>
            <a:endParaRPr lang="fr-CA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fr-CA" sz="2400" b="1" dirty="0" err="1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solving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l-G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○ U  = v ○ </a:t>
            </a:r>
            <a:r>
              <a:rPr lang="el-G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amounts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fr-CA" sz="2400" dirty="0" err="1" smtClean="0">
                <a:latin typeface="Times New Roman" pitchFamily="18" charset="0"/>
                <a:cs typeface="Times New Roman" pitchFamily="18" charset="0"/>
              </a:rPr>
              <a:t>solve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(for  </a:t>
            </a:r>
            <a:r>
              <a:rPr lang="fr-CA" sz="2400" b="1" dirty="0" smtClean="0">
                <a:latin typeface="Times New Roman" pitchFamily="18" charset="0"/>
                <a:cs typeface="Times New Roman" pitchFamily="18" charset="0"/>
              </a:rPr>
              <a:t>q´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>
              <a:buFont typeface="Wingdings 2" pitchFamily="18" charset="2"/>
              <a:buNone/>
              <a:defRPr/>
            </a:pPr>
            <a:endParaRPr lang="fr-CA" sz="1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	min [ 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a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fr-CA" sz="24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(1-</a:t>
            </a:r>
            <a:r>
              <a:rPr lang="fr-CA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´)</a:t>
            </a:r>
            <a:r>
              <a:rPr lang="el-GR" sz="2400" dirty="0" smtClean="0">
                <a:solidFill>
                  <a:srgbClr val="002060"/>
                </a:solidFill>
                <a:cs typeface="Times New Roman" pitchFamily="18" charset="0"/>
              </a:rPr>
              <a:t>σ</a:t>
            </a:r>
            <a:r>
              <a:rPr lang="fr-CA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fr-CA" sz="2400" baseline="30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/2  , a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q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´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  <a:sym typeface="Symbol"/>
              </a:rPr>
              <a:t>(1-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q´)</a:t>
            </a:r>
            <a:r>
              <a:rPr lang="el-GR" sz="2400" dirty="0" smtClean="0">
                <a:solidFill>
                  <a:srgbClr val="002060"/>
                </a:solidFill>
                <a:cs typeface="Times New Roman" pitchFamily="18" charset="0"/>
              </a:rPr>
              <a:t>σ</a:t>
            </a:r>
            <a:r>
              <a:rPr lang="fr-CA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fr-CA" sz="2400" baseline="30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 /2]  =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 			- min [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a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q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 (1-</a:t>
            </a:r>
            <a:r>
              <a:rPr lang="fr-CA" sz="2400" b="1" dirty="0" err="1" smtClean="0">
                <a:solidFill>
                  <a:srgbClr val="002060"/>
                </a:solidFill>
                <a:cs typeface="Times New Roman" pitchFamily="18" charset="0"/>
              </a:rPr>
              <a:t>q</a:t>
            </a:r>
            <a:r>
              <a:rPr lang="fr-CA" sz="2400" b="1" baseline="-25000" dirty="0" err="1" smtClean="0">
                <a:solidFill>
                  <a:srgbClr val="002060"/>
                </a:solidFill>
                <a:cs typeface="Times New Roman" pitchFamily="18" charset="0"/>
              </a:rPr>
              <a:t>o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)</a:t>
            </a:r>
            <a:r>
              <a:rPr lang="el-GR" sz="2400" dirty="0" smtClean="0">
                <a:solidFill>
                  <a:srgbClr val="002060"/>
                </a:solidFill>
                <a:cs typeface="Times New Roman" pitchFamily="18" charset="0"/>
              </a:rPr>
              <a:t>σ</a:t>
            </a:r>
            <a:r>
              <a:rPr lang="fr-CA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fr-CA" sz="2400" baseline="30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/2  , a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q</a:t>
            </a:r>
            <a:r>
              <a:rPr lang="en-US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en-US" sz="2400" dirty="0" smtClean="0">
                <a:solidFill>
                  <a:srgbClr val="002060"/>
                </a:solidFill>
                <a:cs typeface="Times New Roman" pitchFamily="18" charset="0"/>
              </a:rPr>
              <a:t> – </a:t>
            </a:r>
            <a:r>
              <a:rPr lang="el-GR" sz="2400" dirty="0" smtClean="0">
                <a:latin typeface="Times New Roman"/>
                <a:cs typeface="Times New Roman"/>
                <a:sym typeface="Symbol"/>
              </a:rPr>
              <a:t>θ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  <a:sym typeface="Symbol"/>
              </a:rPr>
              <a:t>(1-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q</a:t>
            </a:r>
            <a:r>
              <a:rPr lang="fr-CA" sz="2400" b="1" baseline="-250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fr-CA" sz="2400" b="1" dirty="0" smtClean="0">
                <a:solidFill>
                  <a:srgbClr val="002060"/>
                </a:solidFill>
                <a:cs typeface="Times New Roman" pitchFamily="18" charset="0"/>
              </a:rPr>
              <a:t>)</a:t>
            </a:r>
            <a:r>
              <a:rPr lang="el-GR" sz="2400" dirty="0" smtClean="0">
                <a:solidFill>
                  <a:srgbClr val="002060"/>
                </a:solidFill>
                <a:cs typeface="Times New Roman" pitchFamily="18" charset="0"/>
              </a:rPr>
              <a:t>σ</a:t>
            </a:r>
            <a:r>
              <a:rPr lang="fr-CA" sz="2400" baseline="-25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fr-CA" sz="2400" baseline="300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fr-CA" sz="2400" dirty="0" smtClean="0">
                <a:solidFill>
                  <a:srgbClr val="002060"/>
                </a:solidFill>
                <a:cs typeface="Times New Roman" pitchFamily="18" charset="0"/>
              </a:rPr>
              <a:t> /2]</a:t>
            </a:r>
          </a:p>
          <a:p>
            <a:pPr>
              <a:buFont typeface="Wingdings 2" pitchFamily="18" charset="2"/>
              <a:buNone/>
              <a:defRPr/>
            </a:pP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avec flèche 4"/>
          <p:cNvCxnSpPr/>
          <p:nvPr/>
        </p:nvCxnSpPr>
        <p:spPr>
          <a:xfrm rot="5400000" flipH="1" flipV="1">
            <a:off x="-785019" y="2928144"/>
            <a:ext cx="4714875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1571625" y="3357563"/>
            <a:ext cx="5214938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4" name="ZoneTexte 9"/>
          <p:cNvSpPr txBox="1">
            <a:spLocks noChangeArrowheads="1"/>
          </p:cNvSpPr>
          <p:nvPr/>
        </p:nvSpPr>
        <p:spPr bwMode="auto">
          <a:xfrm>
            <a:off x="1285875" y="3143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/>
              <a:t>0</a:t>
            </a:r>
          </a:p>
        </p:txBody>
      </p:sp>
      <p:sp>
        <p:nvSpPr>
          <p:cNvPr id="20485" name="ZoneTexte 10"/>
          <p:cNvSpPr txBox="1">
            <a:spLocks noChangeArrowheads="1"/>
          </p:cNvSpPr>
          <p:nvPr/>
        </p:nvSpPr>
        <p:spPr bwMode="auto">
          <a:xfrm>
            <a:off x="6786563" y="3214688"/>
            <a:ext cx="328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dirty="0" smtClean="0"/>
              <a:t>q</a:t>
            </a:r>
            <a:endParaRPr lang="fr-CA" dirty="0"/>
          </a:p>
        </p:txBody>
      </p:sp>
      <p:cxnSp>
        <p:nvCxnSpPr>
          <p:cNvPr id="13" name="Connecteur droit 12"/>
          <p:cNvCxnSpPr/>
          <p:nvPr/>
        </p:nvCxnSpPr>
        <p:spPr>
          <a:xfrm rot="5400000">
            <a:off x="4251325" y="3106738"/>
            <a:ext cx="4214813" cy="158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7" name="ZoneTexte 16"/>
          <p:cNvSpPr txBox="1">
            <a:spLocks noChangeArrowheads="1"/>
          </p:cNvSpPr>
          <p:nvPr/>
        </p:nvSpPr>
        <p:spPr bwMode="auto">
          <a:xfrm>
            <a:off x="6072188" y="30003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/>
              <a:t>1</a:t>
            </a:r>
          </a:p>
        </p:txBody>
      </p:sp>
      <p:cxnSp>
        <p:nvCxnSpPr>
          <p:cNvPr id="19" name="Connecteur droit 18"/>
          <p:cNvCxnSpPr/>
          <p:nvPr/>
        </p:nvCxnSpPr>
        <p:spPr>
          <a:xfrm flipV="1">
            <a:off x="1571625" y="548680"/>
            <a:ext cx="2424311" cy="38090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9" name="ZoneTexte 19"/>
          <p:cNvSpPr txBox="1">
            <a:spLocks noChangeArrowheads="1"/>
          </p:cNvSpPr>
          <p:nvPr/>
        </p:nvSpPr>
        <p:spPr bwMode="auto">
          <a:xfrm>
            <a:off x="214313" y="4143375"/>
            <a:ext cx="130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a</a:t>
            </a:r>
            <a:r>
              <a:rPr lang="fr-CA" baseline="-25000"/>
              <a:t>1</a:t>
            </a:r>
            <a:r>
              <a:rPr lang="fr-CA"/>
              <a:t>–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l-GR"/>
              <a:t>σ</a:t>
            </a:r>
            <a:r>
              <a:rPr lang="fr-CA" baseline="-25000"/>
              <a:t>1</a:t>
            </a:r>
            <a:r>
              <a:rPr lang="fr-CA" baseline="30000"/>
              <a:t>2</a:t>
            </a:r>
            <a:r>
              <a:rPr lang="fr-CA"/>
              <a:t>/2</a:t>
            </a:r>
          </a:p>
        </p:txBody>
      </p:sp>
      <p:sp>
        <p:nvSpPr>
          <p:cNvPr id="20490" name="ZoneTexte 20"/>
          <p:cNvSpPr txBox="1">
            <a:spLocks noChangeArrowheads="1"/>
          </p:cNvSpPr>
          <p:nvPr/>
        </p:nvSpPr>
        <p:spPr bwMode="auto">
          <a:xfrm>
            <a:off x="0" y="2000250"/>
            <a:ext cx="1571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/>
              <a:t>  </a:t>
            </a:r>
            <a:r>
              <a:rPr lang="el-GR" sz="2400" b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b="1"/>
              <a:t>[u</a:t>
            </a:r>
            <a:r>
              <a:rPr lang="fr-CA" b="1" baseline="-25000"/>
              <a:t>1</a:t>
            </a:r>
            <a:r>
              <a:rPr lang="fr-CA" b="1"/>
              <a:t>,u</a:t>
            </a:r>
            <a:r>
              <a:rPr lang="fr-CA" b="1" baseline="-25000"/>
              <a:t>2</a:t>
            </a:r>
            <a:r>
              <a:rPr lang="fr-CA" b="1"/>
              <a:t>]</a:t>
            </a:r>
          </a:p>
          <a:p>
            <a:r>
              <a:rPr lang="fr-CA" sz="1600"/>
              <a:t>= -a</a:t>
            </a:r>
            <a:r>
              <a:rPr lang="fr-CA" sz="1600" baseline="-25000"/>
              <a:t>1</a:t>
            </a:r>
            <a:r>
              <a:rPr lang="fr-CA" sz="1600"/>
              <a:t>+</a:t>
            </a:r>
            <a:r>
              <a:rPr lang="el-GR" sz="160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l-GR" sz="1600"/>
              <a:t>σ</a:t>
            </a:r>
            <a:r>
              <a:rPr lang="fr-CA" sz="1600" baseline="-25000"/>
              <a:t>1</a:t>
            </a:r>
            <a:r>
              <a:rPr lang="fr-CA" sz="1600" baseline="30000"/>
              <a:t>2</a:t>
            </a:r>
            <a:r>
              <a:rPr lang="fr-CA" sz="1600"/>
              <a:t>/2</a:t>
            </a:r>
          </a:p>
        </p:txBody>
      </p:sp>
      <p:sp>
        <p:nvSpPr>
          <p:cNvPr id="20491" name="ZoneTexte 21"/>
          <p:cNvSpPr txBox="1">
            <a:spLocks noChangeArrowheads="1"/>
          </p:cNvSpPr>
          <p:nvPr/>
        </p:nvSpPr>
        <p:spPr bwMode="auto">
          <a:xfrm>
            <a:off x="1428750" y="2143125"/>
            <a:ext cx="266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▪</a:t>
            </a:r>
          </a:p>
        </p:txBody>
      </p:sp>
      <p:sp>
        <p:nvSpPr>
          <p:cNvPr id="20492" name="ZoneTexte 22"/>
          <p:cNvSpPr txBox="1">
            <a:spLocks noChangeArrowheads="1"/>
          </p:cNvSpPr>
          <p:nvPr/>
        </p:nvSpPr>
        <p:spPr bwMode="auto">
          <a:xfrm>
            <a:off x="1428750" y="4143375"/>
            <a:ext cx="266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▪</a:t>
            </a:r>
          </a:p>
        </p:txBody>
      </p:sp>
      <p:sp>
        <p:nvSpPr>
          <p:cNvPr id="20493" name="ZoneTexte 23"/>
          <p:cNvSpPr txBox="1">
            <a:spLocks noChangeArrowheads="1"/>
          </p:cNvSpPr>
          <p:nvPr/>
        </p:nvSpPr>
        <p:spPr bwMode="auto">
          <a:xfrm>
            <a:off x="214313" y="1000125"/>
            <a:ext cx="130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a</a:t>
            </a:r>
            <a:r>
              <a:rPr lang="fr-CA" baseline="-25000"/>
              <a:t>2</a:t>
            </a:r>
            <a:r>
              <a:rPr lang="fr-CA"/>
              <a:t>–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l-GR"/>
              <a:t>σ</a:t>
            </a:r>
            <a:r>
              <a:rPr lang="fr-CA" baseline="-25000"/>
              <a:t>2</a:t>
            </a:r>
            <a:r>
              <a:rPr lang="fr-CA" baseline="30000"/>
              <a:t>2</a:t>
            </a:r>
            <a:r>
              <a:rPr lang="fr-CA"/>
              <a:t>/2</a:t>
            </a:r>
            <a:endParaRPr lang="fr-CA" baseline="30000"/>
          </a:p>
        </p:txBody>
      </p:sp>
      <p:sp>
        <p:nvSpPr>
          <p:cNvPr id="20494" name="ZoneTexte 24"/>
          <p:cNvSpPr txBox="1">
            <a:spLocks noChangeArrowheads="1"/>
          </p:cNvSpPr>
          <p:nvPr/>
        </p:nvSpPr>
        <p:spPr bwMode="auto">
          <a:xfrm>
            <a:off x="1428750" y="928688"/>
            <a:ext cx="266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▪</a:t>
            </a:r>
          </a:p>
        </p:txBody>
      </p:sp>
      <p:cxnSp>
        <p:nvCxnSpPr>
          <p:cNvPr id="27" name="Connecteur droit 26"/>
          <p:cNvCxnSpPr/>
          <p:nvPr/>
        </p:nvCxnSpPr>
        <p:spPr>
          <a:xfrm>
            <a:off x="1571625" y="1143000"/>
            <a:ext cx="4786313" cy="25717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6" name="ZoneTexte 30"/>
          <p:cNvSpPr txBox="1">
            <a:spLocks noChangeArrowheads="1"/>
          </p:cNvSpPr>
          <p:nvPr/>
        </p:nvSpPr>
        <p:spPr bwMode="auto">
          <a:xfrm>
            <a:off x="2843808" y="1700808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A" sz="2400" dirty="0"/>
              <a:t> •</a:t>
            </a:r>
          </a:p>
        </p:txBody>
      </p:sp>
      <p:sp>
        <p:nvSpPr>
          <p:cNvPr id="20497" name="ZoneTexte 33"/>
          <p:cNvSpPr txBox="1">
            <a:spLocks noChangeArrowheads="1"/>
          </p:cNvSpPr>
          <p:nvPr/>
        </p:nvSpPr>
        <p:spPr bwMode="auto">
          <a:xfrm>
            <a:off x="5000625" y="2643188"/>
            <a:ext cx="942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CE</a:t>
            </a:r>
            <a:r>
              <a:rPr lang="fr-CA" baseline="-25000"/>
              <a:t>2</a:t>
            </a:r>
            <a:r>
              <a:rPr lang="fr-CA"/>
              <a:t>(q)</a:t>
            </a:r>
          </a:p>
        </p:txBody>
      </p:sp>
      <p:sp>
        <p:nvSpPr>
          <p:cNvPr id="20498" name="ZoneTexte 34"/>
          <p:cNvSpPr txBox="1">
            <a:spLocks noChangeArrowheads="1"/>
          </p:cNvSpPr>
          <p:nvPr/>
        </p:nvSpPr>
        <p:spPr bwMode="auto">
          <a:xfrm>
            <a:off x="3857625" y="714375"/>
            <a:ext cx="942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CE</a:t>
            </a:r>
            <a:r>
              <a:rPr lang="fr-CA" baseline="-25000"/>
              <a:t>1</a:t>
            </a:r>
            <a:r>
              <a:rPr lang="fr-CA"/>
              <a:t>(q)</a:t>
            </a:r>
          </a:p>
        </p:txBody>
      </p:sp>
      <p:cxnSp>
        <p:nvCxnSpPr>
          <p:cNvPr id="57" name="Connecteur droit 56"/>
          <p:cNvCxnSpPr/>
          <p:nvPr/>
        </p:nvCxnSpPr>
        <p:spPr>
          <a:xfrm>
            <a:off x="1571625" y="2357438"/>
            <a:ext cx="4786313" cy="158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0" name="ZoneTexte 68"/>
          <p:cNvSpPr txBox="1">
            <a:spLocks noChangeArrowheads="1"/>
          </p:cNvSpPr>
          <p:nvPr/>
        </p:nvSpPr>
        <p:spPr bwMode="auto">
          <a:xfrm>
            <a:off x="3000375" y="3286125"/>
            <a:ext cx="500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2000" b="1"/>
              <a:t>q</a:t>
            </a:r>
            <a:r>
              <a:rPr lang="fr-CA" sz="2000" b="1" baseline="30000"/>
              <a:t>*</a:t>
            </a:r>
            <a:endParaRPr lang="fr-CA" sz="2000" b="1"/>
          </a:p>
        </p:txBody>
      </p:sp>
      <p:sp>
        <p:nvSpPr>
          <p:cNvPr id="20501" name="ZoneTexte 69"/>
          <p:cNvSpPr txBox="1">
            <a:spLocks noChangeArrowheads="1"/>
          </p:cNvSpPr>
          <p:nvPr/>
        </p:nvSpPr>
        <p:spPr bwMode="auto">
          <a:xfrm>
            <a:off x="3643313" y="3357563"/>
            <a:ext cx="51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q</a:t>
            </a:r>
            <a:r>
              <a:rPr lang="fr-CA" baseline="30000"/>
              <a:t>•</a:t>
            </a:r>
            <a:r>
              <a:rPr lang="fr-CA" baseline="-25000"/>
              <a:t>B</a:t>
            </a:r>
            <a:endParaRPr lang="fr-CA"/>
          </a:p>
        </p:txBody>
      </p:sp>
      <p:sp>
        <p:nvSpPr>
          <p:cNvPr id="20502" name="ZoneTexte 70"/>
          <p:cNvSpPr txBox="1">
            <a:spLocks noChangeArrowheads="1"/>
          </p:cNvSpPr>
          <p:nvPr/>
        </p:nvSpPr>
        <p:spPr bwMode="auto">
          <a:xfrm>
            <a:off x="2643188" y="3357563"/>
            <a:ext cx="51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q</a:t>
            </a:r>
            <a:r>
              <a:rPr lang="fr-CA" baseline="30000"/>
              <a:t>•</a:t>
            </a:r>
            <a:r>
              <a:rPr lang="fr-CA" baseline="-25000"/>
              <a:t>A</a:t>
            </a:r>
            <a:endParaRPr lang="fr-CA"/>
          </a:p>
        </p:txBody>
      </p:sp>
      <p:sp>
        <p:nvSpPr>
          <p:cNvPr id="20503" name="ZoneTexte 71"/>
          <p:cNvSpPr txBox="1">
            <a:spLocks noChangeArrowheads="1"/>
          </p:cNvSpPr>
          <p:nvPr/>
        </p:nvSpPr>
        <p:spPr bwMode="auto">
          <a:xfrm>
            <a:off x="755576" y="5715000"/>
            <a:ext cx="7704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A" dirty="0"/>
              <a:t>The </a:t>
            </a:r>
            <a:r>
              <a:rPr lang="fr-CA" dirty="0" err="1"/>
              <a:t>maximin</a:t>
            </a:r>
            <a:r>
              <a:rPr lang="fr-CA" dirty="0"/>
              <a:t> (</a:t>
            </a:r>
            <a:r>
              <a:rPr lang="fr-CA" b="1" dirty="0"/>
              <a:t>q*</a:t>
            </a:r>
            <a:r>
              <a:rPr lang="fr-CA" dirty="0"/>
              <a:t>)and </a:t>
            </a:r>
            <a:r>
              <a:rPr lang="fr-CA" dirty="0" err="1"/>
              <a:t>this</a:t>
            </a:r>
            <a:r>
              <a:rPr lang="fr-CA" dirty="0"/>
              <a:t> </a:t>
            </a:r>
            <a:r>
              <a:rPr lang="fr-CA" dirty="0" err="1"/>
              <a:t>paper’s</a:t>
            </a:r>
            <a:r>
              <a:rPr lang="fr-CA" dirty="0"/>
              <a:t> ( </a:t>
            </a:r>
            <a:r>
              <a:rPr lang="fr-CA" b="1" dirty="0" err="1"/>
              <a:t>q</a:t>
            </a:r>
            <a:r>
              <a:rPr lang="fr-CA" b="1" baseline="-25000" dirty="0" err="1"/>
              <a:t>A</a:t>
            </a:r>
            <a:r>
              <a:rPr lang="fr-CA" dirty="0"/>
              <a:t> , </a:t>
            </a:r>
            <a:r>
              <a:rPr lang="fr-CA" b="1" dirty="0" err="1"/>
              <a:t>q</a:t>
            </a:r>
            <a:r>
              <a:rPr lang="fr-CA" b="1" baseline="-25000" dirty="0" err="1"/>
              <a:t>B</a:t>
            </a:r>
            <a:r>
              <a:rPr lang="fr-CA" dirty="0"/>
              <a:t> </a:t>
            </a:r>
            <a:r>
              <a:rPr lang="fr-CA" dirty="0" smtClean="0"/>
              <a:t>) solutions; q</a:t>
            </a:r>
            <a:r>
              <a:rPr lang="fr-CA" baseline="-25000" dirty="0" smtClean="0"/>
              <a:t>0</a:t>
            </a:r>
            <a:r>
              <a:rPr lang="fr-CA" dirty="0" smtClean="0"/>
              <a:t> = 0.</a:t>
            </a:r>
            <a:endParaRPr lang="fr-CA" b="1" dirty="0"/>
          </a:p>
        </p:txBody>
      </p:sp>
      <p:cxnSp>
        <p:nvCxnSpPr>
          <p:cNvPr id="78" name="Connecteur droit 77"/>
          <p:cNvCxnSpPr/>
          <p:nvPr/>
        </p:nvCxnSpPr>
        <p:spPr>
          <a:xfrm rot="5400000">
            <a:off x="2356644" y="2856707"/>
            <a:ext cx="1000125" cy="158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>
            <a:endCxn id="20501" idx="0"/>
          </p:cNvCxnSpPr>
          <p:nvPr/>
        </p:nvCxnSpPr>
        <p:spPr>
          <a:xfrm rot="16200000" flipH="1">
            <a:off x="3379787" y="2835276"/>
            <a:ext cx="1000125" cy="444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 rot="5400000">
            <a:off x="2453183" y="2667497"/>
            <a:ext cx="135731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155448"/>
            <a:ext cx="8572560" cy="12527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/>
              <a:t>Example 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2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2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apital reserves requirements of banking institutions -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 </a:t>
            </a:r>
            <a:r>
              <a:rPr lang="en-US" sz="28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eclectic </a:t>
            </a:r>
            <a:r>
              <a:rPr lang="en-US" sz="28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approach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CA" sz="27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50" y="1774825"/>
            <a:ext cx="8643938" cy="4868863"/>
          </a:xfrm>
        </p:spPr>
        <p:txBody>
          <a:bodyPr/>
          <a:lstStyle/>
          <a:p>
            <a:r>
              <a:rPr lang="en-US" sz="2800" dirty="0" smtClean="0"/>
              <a:t>“</a:t>
            </a:r>
            <a:r>
              <a:rPr lang="fr-CA" sz="2800" dirty="0" smtClean="0"/>
              <a:t>Scenarios</a:t>
            </a:r>
            <a:r>
              <a:rPr lang="en-US" sz="2800" dirty="0" smtClean="0"/>
              <a:t>”</a:t>
            </a:r>
            <a:r>
              <a:rPr lang="fr-CA" sz="2800" dirty="0" smtClean="0"/>
              <a:t>:  </a:t>
            </a:r>
            <a:r>
              <a:rPr lang="fr-CA" sz="2800" dirty="0" err="1" smtClean="0"/>
              <a:t>credit</a:t>
            </a:r>
            <a:r>
              <a:rPr lang="fr-CA" sz="2800" dirty="0" smtClean="0"/>
              <a:t> rating </a:t>
            </a:r>
            <a:r>
              <a:rPr lang="fr-CA" sz="2800" dirty="0" err="1" smtClean="0"/>
              <a:t>agencies</a:t>
            </a:r>
            <a:r>
              <a:rPr lang="fr-CA" sz="2800" dirty="0" smtClean="0"/>
              <a:t>, </a:t>
            </a:r>
            <a:r>
              <a:rPr lang="fr-CA" sz="2800" dirty="0" err="1" smtClean="0"/>
              <a:t>credit</a:t>
            </a:r>
            <a:r>
              <a:rPr lang="fr-CA" sz="2800" dirty="0" smtClean="0"/>
              <a:t> default swaps, value-</a:t>
            </a:r>
            <a:r>
              <a:rPr lang="fr-CA" sz="2800" dirty="0" err="1" smtClean="0"/>
              <a:t>at</a:t>
            </a:r>
            <a:r>
              <a:rPr lang="fr-CA" sz="2800" dirty="0" smtClean="0"/>
              <a:t>-</a:t>
            </a:r>
            <a:r>
              <a:rPr lang="fr-CA" sz="2800" dirty="0" err="1" smtClean="0"/>
              <a:t>risk</a:t>
            </a:r>
            <a:r>
              <a:rPr lang="fr-CA" sz="2800" dirty="0" smtClean="0"/>
              <a:t> </a:t>
            </a:r>
            <a:r>
              <a:rPr lang="fr-CA" sz="2800" dirty="0" err="1" smtClean="0"/>
              <a:t>schemes</a:t>
            </a:r>
            <a:r>
              <a:rPr lang="fr-CA" sz="2800" dirty="0" smtClean="0"/>
              <a:t>, etc.</a:t>
            </a:r>
          </a:p>
          <a:p>
            <a:pPr>
              <a:buFont typeface="Wingdings 2" pitchFamily="18" charset="2"/>
              <a:buNone/>
            </a:pPr>
            <a:endParaRPr lang="fr-CA" sz="2000" dirty="0" smtClean="0"/>
          </a:p>
          <a:p>
            <a:r>
              <a:rPr lang="fr-CA" sz="2800" dirty="0" smtClean="0"/>
              <a:t>Let v and U </a:t>
            </a:r>
            <a:r>
              <a:rPr lang="fr-CA" sz="2800" dirty="0" err="1" smtClean="0"/>
              <a:t>be</a:t>
            </a:r>
            <a:r>
              <a:rPr lang="fr-CA" sz="2800" dirty="0" smtClean="0"/>
              <a:t> </a:t>
            </a:r>
            <a:r>
              <a:rPr lang="fr-CA" sz="2800" dirty="0" err="1" smtClean="0"/>
              <a:t>specified</a:t>
            </a:r>
            <a:r>
              <a:rPr lang="fr-CA" sz="2800" dirty="0" smtClean="0"/>
              <a:t> by </a:t>
            </a:r>
            <a:r>
              <a:rPr lang="fr-CA" sz="2800" dirty="0" err="1" smtClean="0"/>
              <a:t>policymakers</a:t>
            </a:r>
            <a:r>
              <a:rPr lang="fr-CA" sz="2800" dirty="0" smtClean="0"/>
              <a:t> (Basel 3)</a:t>
            </a:r>
          </a:p>
          <a:p>
            <a:pPr>
              <a:buFont typeface="Wingdings 2" pitchFamily="18" charset="2"/>
              <a:buNone/>
            </a:pPr>
            <a:endParaRPr lang="fr-CA" sz="2000" dirty="0" smtClean="0"/>
          </a:p>
          <a:p>
            <a:r>
              <a:rPr lang="fr-CA" sz="2800" dirty="0" smtClean="0">
                <a:solidFill>
                  <a:srgbClr val="FF0000"/>
                </a:solidFill>
              </a:rPr>
              <a:t>Policy triggers</a:t>
            </a:r>
            <a:r>
              <a:rPr lang="fr-CA" sz="2800" dirty="0" smtClean="0"/>
              <a:t>:  for </a:t>
            </a:r>
            <a:r>
              <a:rPr lang="fr-CA" sz="2800" dirty="0" err="1" smtClean="0"/>
              <a:t>example</a:t>
            </a:r>
            <a:r>
              <a:rPr lang="fr-CA" sz="2800" dirty="0" smtClean="0"/>
              <a:t>, </a:t>
            </a:r>
            <a:r>
              <a:rPr lang="fr-CA" sz="2400" dirty="0" smtClean="0"/>
              <a:t>U(CDS) &lt; </a:t>
            </a:r>
            <a:r>
              <a:rPr lang="fr-CA" sz="2400" dirty="0" smtClean="0">
                <a:latin typeface="Arial" charset="0"/>
                <a:cs typeface="Arial" charset="0"/>
              </a:rPr>
              <a:t>0  </a:t>
            </a:r>
            <a:r>
              <a:rPr lang="fr-CA" sz="2400" dirty="0" err="1" smtClean="0">
                <a:latin typeface="Arial" charset="0"/>
                <a:cs typeface="Arial" charset="0"/>
              </a:rPr>
              <a:t>iff</a:t>
            </a:r>
            <a:r>
              <a:rPr lang="fr-CA" sz="2400" dirty="0" smtClean="0">
                <a:latin typeface="Arial" charset="0"/>
                <a:cs typeface="Arial" charset="0"/>
              </a:rPr>
              <a:t>  </a:t>
            </a:r>
            <a:r>
              <a:rPr lang="fr-CA" sz="2400" dirty="0" err="1" smtClean="0">
                <a:latin typeface="Arial" charset="0"/>
                <a:cs typeface="Arial" charset="0"/>
              </a:rPr>
              <a:t>prices</a:t>
            </a:r>
            <a:r>
              <a:rPr lang="fr-CA" sz="2400" dirty="0" smtClean="0">
                <a:latin typeface="Arial" charset="0"/>
                <a:cs typeface="Arial" charset="0"/>
              </a:rPr>
              <a:t> </a:t>
            </a:r>
            <a:r>
              <a:rPr lang="fr-CA" sz="2400" dirty="0" err="1" smtClean="0">
                <a:latin typeface="Arial" charset="0"/>
                <a:cs typeface="Arial" charset="0"/>
              </a:rPr>
              <a:t>were</a:t>
            </a:r>
            <a:r>
              <a:rPr lang="fr-CA" sz="2400" dirty="0" smtClean="0">
                <a:latin typeface="Arial" charset="0"/>
                <a:cs typeface="Arial" charset="0"/>
              </a:rPr>
              <a:t> </a:t>
            </a:r>
            <a:r>
              <a:rPr lang="fr-CA" sz="2400" dirty="0" err="1" smtClean="0">
                <a:latin typeface="Arial" charset="0"/>
                <a:cs typeface="Arial" charset="0"/>
              </a:rPr>
              <a:t>above</a:t>
            </a:r>
            <a:r>
              <a:rPr lang="fr-CA" sz="2400" dirty="0" smtClean="0">
                <a:latin typeface="Arial" charset="0"/>
                <a:cs typeface="Arial" charset="0"/>
              </a:rPr>
              <a:t> </a:t>
            </a:r>
            <a:r>
              <a:rPr lang="fr-CA" sz="2400" dirty="0" err="1" smtClean="0">
                <a:latin typeface="Arial" charset="0"/>
                <a:cs typeface="Arial" charset="0"/>
              </a:rPr>
              <a:t>threshold</a:t>
            </a:r>
            <a:r>
              <a:rPr lang="fr-CA" sz="2400" dirty="0" smtClean="0">
                <a:latin typeface="Arial" charset="0"/>
                <a:cs typeface="Arial" charset="0"/>
              </a:rPr>
              <a:t> for the last 20 </a:t>
            </a:r>
            <a:r>
              <a:rPr lang="fr-CA" sz="2400" dirty="0" err="1" smtClean="0">
                <a:latin typeface="Arial" charset="0"/>
                <a:cs typeface="Arial" charset="0"/>
              </a:rPr>
              <a:t>days</a:t>
            </a:r>
            <a:r>
              <a:rPr lang="fr-CA" sz="2400" dirty="0" smtClean="0">
                <a:latin typeface="Arial" charset="0"/>
                <a:cs typeface="Arial" charset="0"/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fr-CA" sz="2000" dirty="0" smtClean="0">
              <a:latin typeface="Arial" charset="0"/>
              <a:cs typeface="Arial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CA" sz="2400" dirty="0" err="1" smtClean="0">
                <a:latin typeface="Arial" charset="0"/>
                <a:cs typeface="Arial" charset="0"/>
              </a:rPr>
              <a:t>measures</a:t>
            </a:r>
            <a:r>
              <a:rPr lang="fr-CA" sz="2400" dirty="0" smtClean="0">
                <a:latin typeface="Arial" charset="0"/>
                <a:cs typeface="Arial" charset="0"/>
              </a:rPr>
              <a:t> the </a:t>
            </a:r>
            <a:r>
              <a:rPr lang="fr-CA" sz="2400" dirty="0" err="1" smtClean="0">
                <a:latin typeface="Arial" charset="0"/>
                <a:cs typeface="Arial" charset="0"/>
              </a:rPr>
              <a:t>policymakers</a:t>
            </a:r>
            <a:r>
              <a:rPr lang="fr-CA" sz="2400" dirty="0" smtClean="0">
                <a:latin typeface="Arial" charset="0"/>
                <a:cs typeface="Arial" charset="0"/>
              </a:rPr>
              <a:t>’ joint </a:t>
            </a:r>
            <a:r>
              <a:rPr lang="fr-CA" sz="2400" dirty="0" err="1" smtClean="0">
                <a:latin typeface="Arial" charset="0"/>
                <a:cs typeface="Arial" charset="0"/>
              </a:rPr>
              <a:t>degree</a:t>
            </a:r>
            <a:r>
              <a:rPr lang="fr-CA" sz="2400" dirty="0" smtClean="0">
                <a:latin typeface="Arial" charset="0"/>
                <a:cs typeface="Arial" charset="0"/>
              </a:rPr>
              <a:t> of </a:t>
            </a:r>
            <a:r>
              <a:rPr lang="fr-CA" sz="2400" dirty="0" err="1" smtClean="0">
                <a:latin typeface="Arial" charset="0"/>
                <a:cs typeface="Arial" charset="0"/>
              </a:rPr>
              <a:t>apprehension</a:t>
            </a:r>
            <a:r>
              <a:rPr lang="fr-CA" sz="2400" dirty="0" smtClean="0">
                <a:latin typeface="Arial" charset="0"/>
                <a:cs typeface="Arial" charset="0"/>
              </a:rPr>
              <a:t> about the </a:t>
            </a:r>
            <a:r>
              <a:rPr lang="fr-CA" sz="2400" dirty="0" err="1" smtClean="0">
                <a:latin typeface="Arial" charset="0"/>
                <a:cs typeface="Arial" charset="0"/>
              </a:rPr>
              <a:t>institution’s</a:t>
            </a:r>
            <a:r>
              <a:rPr lang="fr-CA" sz="2400" dirty="0" smtClean="0">
                <a:latin typeface="Arial" charset="0"/>
                <a:cs typeface="Arial" charset="0"/>
              </a:rPr>
              <a:t> </a:t>
            </a:r>
            <a:r>
              <a:rPr lang="fr-CA" sz="2400" dirty="0" err="1" smtClean="0">
                <a:latin typeface="Arial" charset="0"/>
                <a:cs typeface="Arial" charset="0"/>
              </a:rPr>
              <a:t>financial</a:t>
            </a:r>
            <a:r>
              <a:rPr lang="fr-CA" sz="2400" dirty="0" smtClean="0">
                <a:latin typeface="Arial" charset="0"/>
                <a:cs typeface="Arial" charset="0"/>
              </a:rPr>
              <a:t> </a:t>
            </a:r>
            <a:r>
              <a:rPr lang="fr-CA" sz="2400" dirty="0" err="1" smtClean="0">
                <a:latin typeface="Arial" charset="0"/>
                <a:cs typeface="Arial" charset="0"/>
              </a:rPr>
              <a:t>health</a:t>
            </a:r>
            <a:endParaRPr lang="fr-CA" sz="2000" dirty="0" smtClean="0">
              <a:latin typeface="Arial" charset="0"/>
              <a:cs typeface="Arial" charset="0"/>
            </a:endParaRPr>
          </a:p>
          <a:p>
            <a:pPr>
              <a:buFont typeface="Wingdings 2" pitchFamily="18" charset="2"/>
              <a:buNone/>
            </a:pPr>
            <a:endParaRPr lang="fr-CA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C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Determine</a:t>
            </a:r>
            <a:r>
              <a:rPr lang="fr-C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the </a:t>
            </a:r>
            <a:r>
              <a:rPr lang="fr-C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reserves</a:t>
            </a:r>
            <a:r>
              <a:rPr lang="fr-C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fr-C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amount</a:t>
            </a:r>
            <a:r>
              <a:rPr lang="fr-C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fr-C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using</a:t>
            </a:r>
            <a:r>
              <a:rPr lang="fr-C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fr-CA" sz="2800" dirty="0" err="1" smtClean="0">
                <a:solidFill>
                  <a:srgbClr val="002060"/>
                </a:solidFill>
                <a:latin typeface="Arial" charset="0"/>
                <a:cs typeface="Arial" charset="0"/>
              </a:rPr>
              <a:t>equation</a:t>
            </a:r>
            <a:r>
              <a:rPr lang="fr-CA" sz="28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(1).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15888" y="1928813"/>
            <a:ext cx="8848600" cy="1200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fr-CA" dirty="0"/>
          </a:p>
          <a:p>
            <a:pPr algn="ctr">
              <a:defRPr/>
            </a:pPr>
            <a:r>
              <a:rPr lang="fr-CA" sz="2000" dirty="0" err="1"/>
              <a:t>JPMorgan</a:t>
            </a:r>
            <a:r>
              <a:rPr lang="fr-CA" sz="2000" dirty="0"/>
              <a:t> Chase </a:t>
            </a:r>
            <a:r>
              <a:rPr lang="fr-CA" sz="2000" dirty="0" err="1"/>
              <a:t>holds</a:t>
            </a:r>
            <a:r>
              <a:rPr lang="fr-CA" sz="2000" dirty="0"/>
              <a:t> $3 billion of </a:t>
            </a:r>
            <a:r>
              <a:rPr lang="en-US" sz="2000" dirty="0"/>
              <a:t>“model uncertainty” reserves…</a:t>
            </a:r>
          </a:p>
          <a:p>
            <a:pPr algn="r">
              <a:defRPr/>
            </a:pPr>
            <a:r>
              <a:rPr lang="en-US" sz="1600" i="1" dirty="0"/>
              <a:t>The Economist</a:t>
            </a:r>
            <a:r>
              <a:rPr lang="en-US" sz="1600" dirty="0"/>
              <a:t>, February 13</a:t>
            </a:r>
            <a:r>
              <a:rPr lang="en-US" sz="1600" baseline="30000" dirty="0"/>
              <a:t>th</a:t>
            </a:r>
            <a:r>
              <a:rPr lang="en-US" sz="1600" dirty="0"/>
              <a:t> 2010       </a:t>
            </a:r>
          </a:p>
          <a:p>
            <a:pPr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0412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Concluding  remarks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313" y="1774825"/>
            <a:ext cx="8929687" cy="4625975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Extensions / illustrations</a:t>
            </a:r>
          </a:p>
          <a:p>
            <a:pPr lvl="1">
              <a:defRPr/>
            </a:pPr>
            <a:r>
              <a:rPr lang="en-US" sz="2400" dirty="0" smtClean="0"/>
              <a:t>Dynamic  generalization  -  </a:t>
            </a:r>
            <a:r>
              <a:rPr lang="en-US" sz="2400" i="1" dirty="0" smtClean="0"/>
              <a:t>Preston</a:t>
            </a:r>
            <a:r>
              <a:rPr lang="en-US" sz="2400" dirty="0" smtClean="0"/>
              <a:t> (RES 1974)</a:t>
            </a:r>
          </a:p>
          <a:p>
            <a:pPr lvl="1">
              <a:defRPr/>
            </a:pPr>
            <a:r>
              <a:rPr lang="en-US" sz="2400" dirty="0" smtClean="0"/>
              <a:t>Policy games  -  </a:t>
            </a:r>
            <a:r>
              <a:rPr lang="it-IT" sz="2400" i="1" dirty="0" smtClean="0"/>
              <a:t>Acocella and Di Bartolomeo</a:t>
            </a:r>
            <a:r>
              <a:rPr lang="it-IT" sz="2400" dirty="0" smtClean="0"/>
              <a:t> (Econ Letters 2006)</a:t>
            </a:r>
          </a:p>
          <a:p>
            <a:pPr lvl="1">
              <a:defRPr/>
            </a:pPr>
            <a:endParaRPr lang="it-IT" sz="2400" dirty="0" smtClean="0"/>
          </a:p>
          <a:p>
            <a:pPr>
              <a:defRPr/>
            </a:pPr>
            <a:r>
              <a:rPr lang="en-US" sz="2800" b="1" dirty="0" smtClean="0"/>
              <a:t>Computations  	</a:t>
            </a:r>
            <a:r>
              <a:rPr lang="en-US" sz="2800" dirty="0" smtClean="0"/>
              <a:t>use of 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quasi-inverses</a:t>
            </a:r>
          </a:p>
          <a:p>
            <a:pPr>
              <a:defRPr/>
            </a:pPr>
            <a:endParaRPr lang="en-US" sz="2800" b="1" dirty="0" smtClean="0"/>
          </a:p>
          <a:p>
            <a:pPr>
              <a:defRPr/>
            </a:pPr>
            <a:r>
              <a:rPr lang="en-US" sz="2800" b="1" dirty="0" smtClean="0"/>
              <a:t>Other issues</a:t>
            </a:r>
          </a:p>
          <a:p>
            <a:pPr lvl="1"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Elicitation of </a:t>
            </a:r>
            <a:r>
              <a:rPr lang="el-GR" sz="24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π</a:t>
            </a:r>
            <a:endParaRPr lang="fr-CA" sz="2400" b="1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lvl="1">
              <a:defRPr/>
            </a:pPr>
            <a:r>
              <a:rPr lang="fr-CA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Learning</a:t>
            </a:r>
          </a:p>
          <a:p>
            <a:pPr lvl="1">
              <a:defRPr/>
            </a:pPr>
            <a:r>
              <a:rPr lang="fr-CA" sz="2400" b="1" dirty="0" smtClean="0">
                <a:latin typeface="Times New Roman"/>
                <a:cs typeface="Times New Roman"/>
              </a:rPr>
              <a:t>Model </a:t>
            </a:r>
            <a:r>
              <a:rPr lang="fr-CA" sz="2400" b="1" dirty="0" err="1" smtClean="0">
                <a:latin typeface="Times New Roman"/>
                <a:cs typeface="Times New Roman"/>
              </a:rPr>
              <a:t>selection</a:t>
            </a:r>
            <a:endParaRPr lang="it-IT" sz="2400" b="1" dirty="0" smtClean="0"/>
          </a:p>
        </p:txBody>
      </p:sp>
      <p:sp>
        <p:nvSpPr>
          <p:cNvPr id="4" name="Flèche droite 3"/>
          <p:cNvSpPr/>
          <p:nvPr/>
        </p:nvSpPr>
        <p:spPr>
          <a:xfrm>
            <a:off x="3071813" y="3714750"/>
            <a:ext cx="620712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4929188" y="4214813"/>
            <a:ext cx="3435350" cy="862012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1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fr-CA" sz="2800" b="1" baseline="30000">
                <a:latin typeface="Times New Roman" pitchFamily="18" charset="0"/>
                <a:cs typeface="Times New Roman" pitchFamily="18" charset="0"/>
              </a:rPr>
              <a:t>[-1]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○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○</a:t>
            </a:r>
            <a:r>
              <a:rPr lang="fr-CA" sz="2800" b="1">
                <a:latin typeface="Times New Roman" pitchFamily="18" charset="0"/>
                <a:cs typeface="Times New Roman" pitchFamily="18" charset="0"/>
              </a:rPr>
              <a:t> U)   </a:t>
            </a:r>
          </a:p>
          <a:p>
            <a:endParaRPr lang="en-US" sz="1100" b="1"/>
          </a:p>
        </p:txBody>
      </p:sp>
      <p:sp>
        <p:nvSpPr>
          <p:cNvPr id="6" name="TextBox 5"/>
          <p:cNvSpPr txBox="1"/>
          <p:nvPr/>
        </p:nvSpPr>
        <p:spPr>
          <a:xfrm>
            <a:off x="277280" y="476672"/>
            <a:ext cx="6209777" cy="58477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simple is always wrong, but what is complex is unusable.</a:t>
            </a:r>
          </a:p>
          <a:p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Paul Valéry -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058974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Why do models/experts disagree?</a:t>
            </a: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63" y="1571625"/>
            <a:ext cx="8186737" cy="50720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Competing theories</a:t>
            </a:r>
          </a:p>
          <a:p>
            <a:pPr lvl="1" eaLnBrk="1" hangingPunct="1">
              <a:defRPr/>
            </a:pPr>
            <a:r>
              <a:rPr lang="en-US" sz="2400" dirty="0" smtClean="0"/>
              <a:t>Growth theory (at least as many as there are countries…)</a:t>
            </a:r>
          </a:p>
          <a:p>
            <a:pPr lvl="1" eaLnBrk="1" hangingPunct="1">
              <a:defRPr/>
            </a:pPr>
            <a:r>
              <a:rPr lang="en-US" sz="2400" dirty="0" smtClean="0"/>
              <a:t>Monetary policy (nature and role of expectations)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Species survival or extinction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; 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Ecosystem resilience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1600" dirty="0" smtClean="0"/>
          </a:p>
          <a:p>
            <a:pPr eaLnBrk="1" hangingPunct="1">
              <a:defRPr/>
            </a:pPr>
            <a:r>
              <a:rPr lang="en-US" sz="2800" b="1" dirty="0" smtClean="0"/>
              <a:t>Insufficient data</a:t>
            </a:r>
          </a:p>
          <a:p>
            <a:pPr lvl="1" eaLnBrk="1" hangingPunct="1">
              <a:defRPr/>
            </a:pPr>
            <a:r>
              <a:rPr lang="en-US" sz="2400" dirty="0" smtClean="0"/>
              <a:t>Global warming, when and how?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defRPr/>
            </a:pPr>
            <a:r>
              <a:rPr lang="en-US" sz="2800" b="1" dirty="0" smtClean="0"/>
              <a:t>Undetermined empirical specifications</a:t>
            </a:r>
          </a:p>
          <a:p>
            <a:pPr lvl="1" eaLnBrk="1" hangingPunct="1">
              <a:defRPr/>
            </a:pPr>
            <a:r>
              <a:rPr lang="en-US" sz="2400" dirty="0" smtClean="0"/>
              <a:t>Lag length?</a:t>
            </a:r>
          </a:p>
          <a:p>
            <a:pPr lvl="1" eaLnBrk="1" hangingPunct="1">
              <a:defRPr/>
            </a:pPr>
            <a:r>
              <a:rPr lang="en-US" sz="2400" dirty="0" smtClean="0"/>
              <a:t>Measurement and empirical proxies?</a:t>
            </a:r>
          </a:p>
          <a:p>
            <a:pPr lvl="1" eaLnBrk="1" hangingPunct="1">
              <a:defRPr/>
            </a:pPr>
            <a:r>
              <a:rPr lang="en-US" sz="2400" dirty="0" smtClean="0"/>
              <a:t>Nonlinearities?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72816"/>
            <a:ext cx="8496944" cy="484286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eaLnBrk="1" hangingPunct="1">
              <a:buNone/>
            </a:pPr>
            <a:endParaRPr lang="en-US" sz="4000" b="1" dirty="0" smtClean="0"/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	</a:t>
            </a:r>
            <a:r>
              <a:rPr lang="en-US" sz="4000" dirty="0" smtClean="0">
                <a:solidFill>
                  <a:srgbClr val="FF0000"/>
                </a:solidFill>
              </a:rPr>
              <a:t>Policy making based on a particular model might unduly underestimate the overall uncertainty that surrounds the effects of a given policy choice. </a:t>
            </a:r>
            <a:endParaRPr lang="fr-CA" sz="4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304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What can a policy maker currently do?</a:t>
            </a:r>
            <a:br>
              <a:rPr lang="en-US" sz="4000" dirty="0" smtClean="0"/>
            </a:br>
            <a:r>
              <a:rPr lang="en-US" sz="3600" dirty="0" smtClean="0">
                <a:solidFill>
                  <a:srgbClr val="FFFF00"/>
                </a:solidFill>
              </a:rPr>
              <a:t>A quick review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>
          <a:xfrm>
            <a:off x="257175" y="1700808"/>
            <a:ext cx="8429625" cy="5000636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b="1" dirty="0" smtClean="0"/>
              <a:t>1. Model Averaging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2800" b="1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800" b="1" dirty="0" smtClean="0"/>
              <a:t>	 </a:t>
            </a:r>
            <a:r>
              <a:rPr lang="en-US" sz="2400" i="1" dirty="0" err="1" smtClean="0"/>
              <a:t>Raftery</a:t>
            </a:r>
            <a:r>
              <a:rPr lang="en-US" sz="2400" i="1" dirty="0" smtClean="0"/>
              <a:t>, Madigan, and </a:t>
            </a:r>
            <a:r>
              <a:rPr lang="en-US" sz="2400" i="1" dirty="0" err="1" smtClean="0"/>
              <a:t>Hoeting</a:t>
            </a:r>
            <a:r>
              <a:rPr lang="en-US" sz="2400" i="1" dirty="0" smtClean="0"/>
              <a:t> </a:t>
            </a:r>
            <a:r>
              <a:rPr lang="en-US" sz="2400" dirty="0" smtClean="0"/>
              <a:t>(JASA 1997)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 </a:t>
            </a:r>
            <a:r>
              <a:rPr lang="en-US" sz="2400" i="1" dirty="0" err="1" smtClean="0"/>
              <a:t>Brainard</a:t>
            </a:r>
            <a:r>
              <a:rPr lang="en-US" sz="2400" dirty="0" smtClean="0"/>
              <a:t> (AER 1967), </a:t>
            </a:r>
            <a:r>
              <a:rPr lang="en-US" sz="2400" i="1" dirty="0" smtClean="0"/>
              <a:t>Chamberlain</a:t>
            </a:r>
            <a:r>
              <a:rPr lang="en-US" sz="2400" dirty="0" smtClean="0"/>
              <a:t> (2001), </a:t>
            </a:r>
            <a:r>
              <a:rPr lang="en-US" sz="2400" i="1" dirty="0" smtClean="0"/>
              <a:t>Sims</a:t>
            </a:r>
            <a:r>
              <a:rPr lang="en-US" sz="2400" dirty="0" smtClean="0"/>
              <a:t> (2002)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Gilboa</a:t>
            </a:r>
            <a:r>
              <a:rPr lang="en-US" sz="2400" dirty="0" smtClean="0"/>
              <a:t> (1987),  </a:t>
            </a:r>
            <a:r>
              <a:rPr lang="en-US" sz="2400" dirty="0" err="1" smtClean="0"/>
              <a:t>Schmeidler</a:t>
            </a:r>
            <a:r>
              <a:rPr lang="en-US" sz="2400" dirty="0" smtClean="0"/>
              <a:t> (1989)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Basset, </a:t>
            </a:r>
            <a:r>
              <a:rPr lang="en-US" sz="2400" dirty="0" err="1" smtClean="0"/>
              <a:t>Kroenker</a:t>
            </a:r>
            <a:r>
              <a:rPr lang="en-US" sz="2400" dirty="0" smtClean="0"/>
              <a:t>, and </a:t>
            </a:r>
            <a:r>
              <a:rPr lang="en-US" sz="2400" dirty="0" err="1" smtClean="0"/>
              <a:t>Kordas</a:t>
            </a:r>
            <a:r>
              <a:rPr lang="en-US" sz="2400" dirty="0" smtClean="0"/>
              <a:t> (2004)</a:t>
            </a:r>
          </a:p>
          <a:p>
            <a:pPr eaLnBrk="1" hangingPunct="1">
              <a:buFont typeface="Wingdings 2" pitchFamily="18" charset="2"/>
              <a:buNone/>
            </a:pPr>
            <a:endParaRPr lang="en-US" sz="1600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4000" dirty="0" smtClean="0"/>
              <a:t>	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Enrique Moral-Benito (2015), “Model Averaging in Economics: An Overview,” </a:t>
            </a:r>
            <a:r>
              <a:rPr lang="en-US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of Economic Surveys 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29(1), p. 46-75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i="1" dirty="0" smtClean="0"/>
              <a:t>	</a:t>
            </a:r>
            <a:endParaRPr lang="en-US" sz="2400" dirty="0" smtClean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7715271" y="3375026"/>
            <a:ext cx="1428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336699"/>
                </a:solidFill>
              </a:rPr>
              <a:t>The Bayesian way</a:t>
            </a:r>
          </a:p>
        </p:txBody>
      </p:sp>
      <p:sp>
        <p:nvSpPr>
          <p:cNvPr id="5" name="Accolade fermante 4"/>
          <p:cNvSpPr/>
          <p:nvPr/>
        </p:nvSpPr>
        <p:spPr>
          <a:xfrm>
            <a:off x="7675415" y="3492642"/>
            <a:ext cx="71437" cy="914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ZoneTexte 8"/>
          <p:cNvSpPr txBox="1"/>
          <p:nvPr/>
        </p:nvSpPr>
        <p:spPr>
          <a:xfrm>
            <a:off x="1142976" y="2571744"/>
            <a:ext cx="6486525" cy="4619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E(u(y)</a:t>
            </a:r>
            <a:r>
              <a:rPr lang="en-US" sz="2400" dirty="0">
                <a:solidFill>
                  <a:srgbClr val="002060"/>
                </a:solidFill>
                <a:cs typeface="Times New Roman" pitchFamily="18" charset="0"/>
              </a:rPr>
              <a:t>| </a:t>
            </a:r>
            <a:r>
              <a:rPr lang="fr-CA" sz="2400" dirty="0">
                <a:solidFill>
                  <a:srgbClr val="002060"/>
                </a:solidFill>
                <a:cs typeface="Times New Roman" pitchFamily="18" charset="0"/>
              </a:rPr>
              <a:t>q)  =  ∑ </a:t>
            </a:r>
            <a:r>
              <a:rPr lang="fr-CA" sz="2400" baseline="-25000" dirty="0">
                <a:solidFill>
                  <a:srgbClr val="002060"/>
                </a:solidFill>
                <a:cs typeface="Times New Roman" pitchFamily="18" charset="0"/>
              </a:rPr>
              <a:t>m </a:t>
            </a:r>
            <a:r>
              <a:rPr lang="fr-CA" sz="2400" baseline="-25000" dirty="0">
                <a:solidFill>
                  <a:srgbClr val="002060"/>
                </a:solidFill>
                <a:ea typeface="Cambria Math" pitchFamily="18" charset="0"/>
                <a:cs typeface="Times New Roman" pitchFamily="18" charset="0"/>
              </a:rPr>
              <a:t>∊ M</a:t>
            </a:r>
            <a:r>
              <a:rPr lang="fr-CA" sz="2400" dirty="0">
                <a:solidFill>
                  <a:srgbClr val="002060"/>
                </a:solidFill>
                <a:cs typeface="Times New Roman" pitchFamily="18" charset="0"/>
              </a:rPr>
              <a:t>  </a:t>
            </a:r>
            <a:r>
              <a:rPr lang="el-GR" sz="2400" b="1" dirty="0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μ</a:t>
            </a:r>
            <a:r>
              <a:rPr lang="fr-CA" sz="2400" b="1" dirty="0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(m) </a:t>
            </a:r>
            <a:r>
              <a:rPr lang="fr-CA" sz="2400" dirty="0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E(u(y)</a:t>
            </a:r>
            <a:r>
              <a:rPr lang="el-GR" sz="2400" dirty="0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|</a:t>
            </a:r>
            <a:r>
              <a:rPr lang="fr-CA" sz="2400" dirty="0" err="1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q,m</a:t>
            </a:r>
            <a:r>
              <a:rPr lang="fr-CA" sz="2400" dirty="0">
                <a:solidFill>
                  <a:srgbClr val="002060"/>
                </a:solidFill>
                <a:ea typeface="Cambria Math" pitchFamily="18" charset="0"/>
                <a:cs typeface="Cambria Math" pitchFamily="18" charset="0"/>
              </a:rPr>
              <a:t>)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572000" y="2428868"/>
            <a:ext cx="928687" cy="7143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" name="Connecteur en arc 12"/>
          <p:cNvCxnSpPr/>
          <p:nvPr/>
        </p:nvCxnSpPr>
        <p:spPr>
          <a:xfrm flipV="1">
            <a:off x="5357818" y="2214554"/>
            <a:ext cx="1921945" cy="28575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7286644" y="1857364"/>
            <a:ext cx="1697037" cy="646112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Prior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distribution</a:t>
            </a:r>
          </a:p>
        </p:txBody>
      </p:sp>
      <p:sp>
        <p:nvSpPr>
          <p:cNvPr id="24" name="Accolade fermante 23"/>
          <p:cNvSpPr/>
          <p:nvPr/>
        </p:nvSpPr>
        <p:spPr>
          <a:xfrm>
            <a:off x="5625278" y="4797152"/>
            <a:ext cx="71437" cy="914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ZoneTexte 24"/>
          <p:cNvSpPr txBox="1">
            <a:spLocks noChangeArrowheads="1"/>
          </p:cNvSpPr>
          <p:nvPr/>
        </p:nvSpPr>
        <p:spPr bwMode="auto">
          <a:xfrm>
            <a:off x="5911847" y="4788222"/>
            <a:ext cx="307183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36699"/>
                </a:solidFill>
              </a:rPr>
              <a:t>Non-additive priors /</a:t>
            </a:r>
          </a:p>
          <a:p>
            <a:r>
              <a:rPr lang="en-US" b="1" dirty="0" err="1" smtClean="0">
                <a:solidFill>
                  <a:srgbClr val="336699"/>
                </a:solidFill>
              </a:rPr>
              <a:t>Choquet</a:t>
            </a:r>
            <a:r>
              <a:rPr lang="en-US" b="1" dirty="0" smtClean="0">
                <a:solidFill>
                  <a:srgbClr val="336699"/>
                </a:solidFill>
              </a:rPr>
              <a:t> expected</a:t>
            </a:r>
          </a:p>
          <a:p>
            <a:r>
              <a:rPr lang="en-US" b="1" dirty="0" smtClean="0">
                <a:solidFill>
                  <a:srgbClr val="336699"/>
                </a:solidFill>
              </a:rPr>
              <a:t>utility </a:t>
            </a:r>
            <a:endParaRPr lang="en-US" b="1" dirty="0">
              <a:solidFill>
                <a:srgbClr val="336699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7504" y="3366213"/>
            <a:ext cx="8855777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en-US" sz="2000" dirty="0">
                <a:solidFill>
                  <a:srgbClr val="FF0000"/>
                </a:solidFill>
              </a:rPr>
              <a:t>In some situations, entertaining probabilistic beliefs is hardly achievable or even rational (</a:t>
            </a:r>
            <a:r>
              <a:rPr lang="en-US" sz="2000" dirty="0" err="1">
                <a:solidFill>
                  <a:srgbClr val="FF0000"/>
                </a:solidFill>
              </a:rPr>
              <a:t>Gilboa</a:t>
            </a:r>
            <a:r>
              <a:rPr lang="en-US" sz="2000" dirty="0">
                <a:solidFill>
                  <a:srgbClr val="FF0000"/>
                </a:solidFill>
              </a:rPr>
              <a:t> , </a:t>
            </a:r>
            <a:r>
              <a:rPr lang="en-US" sz="2000" dirty="0" err="1">
                <a:solidFill>
                  <a:srgbClr val="FF0000"/>
                </a:solidFill>
              </a:rPr>
              <a:t>Postlewaite</a:t>
            </a:r>
            <a:r>
              <a:rPr lang="en-US" sz="2000" dirty="0">
                <a:solidFill>
                  <a:srgbClr val="FF0000"/>
                </a:solidFill>
              </a:rPr>
              <a:t>, and </a:t>
            </a:r>
            <a:r>
              <a:rPr lang="en-US" sz="2000" dirty="0" err="1">
                <a:solidFill>
                  <a:srgbClr val="FF0000"/>
                </a:solidFill>
              </a:rPr>
              <a:t>Schmeidler</a:t>
            </a:r>
            <a:r>
              <a:rPr lang="en-US" sz="2000" dirty="0">
                <a:solidFill>
                  <a:srgbClr val="FF0000"/>
                </a:solidFill>
              </a:rPr>
              <a:t> 2008</a:t>
            </a:r>
            <a:r>
              <a:rPr lang="en-US" sz="2000" dirty="0" smtClean="0">
                <a:solidFill>
                  <a:srgbClr val="FF0000"/>
                </a:solidFill>
              </a:rPr>
              <a:t>).</a:t>
            </a:r>
          </a:p>
          <a:p>
            <a:pPr marL="0" lvl="1" algn="just"/>
            <a:endParaRPr lang="en-US" sz="2000" dirty="0">
              <a:solidFill>
                <a:srgbClr val="FF0000"/>
              </a:solidFill>
            </a:endParaRPr>
          </a:p>
          <a:p>
            <a:pPr marL="0" lvl="1" algn="just"/>
            <a:r>
              <a:rPr lang="en-US" sz="2000" dirty="0" smtClean="0"/>
              <a:t>In other situations (when models and scenarios are based on different sets of axioms, for instance), how could you even expect holding a prior?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4" grpId="0" uiExpand="1"/>
      <p:bldP spid="5" grpId="0" uiExpand="1" animBg="1"/>
      <p:bldP spid="9" grpId="0" uiExpand="1" animBg="1"/>
      <p:bldP spid="11" grpId="0" uiExpand="1" animBg="1"/>
      <p:bldP spid="14" grpId="0" uiExpand="1" animBg="1"/>
      <p:bldP spid="24" grpId="0" animBg="1"/>
      <p:bldP spid="25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>
          <a:xfrm>
            <a:off x="357188" y="1643063"/>
            <a:ext cx="8429625" cy="50720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b="1" dirty="0" smtClean="0"/>
              <a:t>2. Ambiguity aversion</a:t>
            </a: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14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i="1" dirty="0" smtClean="0"/>
              <a:t>	</a:t>
            </a:r>
            <a:r>
              <a:rPr lang="en-US" sz="2400" b="1" i="1" dirty="0" err="1" smtClean="0"/>
              <a:t>Gilboa</a:t>
            </a:r>
            <a:r>
              <a:rPr lang="en-US" sz="2400" b="1" i="1" dirty="0" smtClean="0"/>
              <a:t> and </a:t>
            </a:r>
            <a:r>
              <a:rPr lang="en-US" sz="2400" b="1" i="1" dirty="0" err="1" smtClean="0"/>
              <a:t>Schmeidler</a:t>
            </a:r>
            <a:r>
              <a:rPr lang="en-US" sz="2400" b="1" i="1" dirty="0" smtClean="0"/>
              <a:t> </a:t>
            </a:r>
            <a:r>
              <a:rPr lang="en-US" sz="2400" dirty="0" smtClean="0"/>
              <a:t>(J. </a:t>
            </a:r>
            <a:r>
              <a:rPr lang="en-US" sz="2400" dirty="0" err="1" smtClean="0"/>
              <a:t>Math.Eco</a:t>
            </a:r>
            <a:r>
              <a:rPr lang="en-US" sz="2400" dirty="0" smtClean="0"/>
              <a:t>. 1989)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Epstein </a:t>
            </a:r>
            <a:r>
              <a:rPr lang="en-US" sz="2400" dirty="0" smtClean="0"/>
              <a:t>(Review of Economic Studies 1999)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  <a:r>
              <a:rPr lang="en-US" sz="2400" i="1" dirty="0" err="1" smtClean="0"/>
              <a:t>Maccheroni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Marinacci</a:t>
            </a:r>
            <a:r>
              <a:rPr lang="en-US" sz="2400" i="1" dirty="0" smtClean="0"/>
              <a:t> and </a:t>
            </a:r>
            <a:r>
              <a:rPr lang="en-US" sz="2400" i="1" dirty="0" err="1" smtClean="0"/>
              <a:t>Rustichini</a:t>
            </a:r>
            <a:r>
              <a:rPr lang="en-US" sz="2400" i="1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Econometrica</a:t>
            </a:r>
            <a:r>
              <a:rPr lang="en-US" sz="2400" dirty="0" smtClean="0"/>
              <a:t> 2006)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  <a:r>
              <a:rPr lang="en-US" sz="2400" b="1" i="1" dirty="0" err="1" smtClean="0"/>
              <a:t>Klibanoff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Marinacci</a:t>
            </a:r>
            <a:r>
              <a:rPr lang="en-US" sz="2400" b="1" i="1" dirty="0" smtClean="0"/>
              <a:t> and </a:t>
            </a:r>
            <a:r>
              <a:rPr lang="en-US" sz="2400" b="1" i="1" dirty="0" err="1" smtClean="0"/>
              <a:t>Mukerji</a:t>
            </a:r>
            <a:r>
              <a:rPr lang="en-US" sz="2400" b="1" i="1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Econometrica</a:t>
            </a:r>
            <a:r>
              <a:rPr lang="en-US" sz="2400" dirty="0" smtClean="0"/>
              <a:t> 2006)</a:t>
            </a:r>
          </a:p>
        </p:txBody>
      </p:sp>
      <p:sp>
        <p:nvSpPr>
          <p:cNvPr id="17" name="Flèche courbée vers le haut 16"/>
          <p:cNvSpPr/>
          <p:nvPr/>
        </p:nvSpPr>
        <p:spPr>
          <a:xfrm rot="5400000">
            <a:off x="397726" y="4532414"/>
            <a:ext cx="1090952" cy="571500"/>
          </a:xfrm>
          <a:prstGeom prst="curvedUp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371704" y="4041707"/>
            <a:ext cx="5891212" cy="4619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/>
              <a:t>Max</a:t>
            </a:r>
            <a:r>
              <a:rPr lang="fr-CA" sz="2400" baseline="-25000" dirty="0">
                <a:cs typeface="Times New Roman" pitchFamily="18" charset="0"/>
              </a:rPr>
              <a:t>q </a:t>
            </a:r>
            <a:r>
              <a:rPr lang="fr-CA" sz="2400" dirty="0">
                <a:cs typeface="Times New Roman" pitchFamily="18" charset="0"/>
              </a:rPr>
              <a:t>min</a:t>
            </a:r>
            <a:r>
              <a:rPr lang="el-GR" sz="24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μ∊</a:t>
            </a:r>
            <a:r>
              <a:rPr lang="el-GR" sz="24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Δ</a:t>
            </a:r>
            <a:r>
              <a:rPr lang="fr-CA" sz="2400" dirty="0">
                <a:cs typeface="Times New Roman" pitchFamily="18" charset="0"/>
              </a:rPr>
              <a:t> ∑ </a:t>
            </a:r>
            <a:r>
              <a:rPr lang="fr-CA" sz="2400" baseline="-25000" dirty="0">
                <a:cs typeface="Times New Roman" pitchFamily="18" charset="0"/>
              </a:rPr>
              <a:t>m </a:t>
            </a:r>
            <a:r>
              <a:rPr lang="fr-CA" sz="2400" baseline="-25000" dirty="0">
                <a:ea typeface="Cambria Math" pitchFamily="18" charset="0"/>
                <a:cs typeface="Cambria Math" pitchFamily="18" charset="0"/>
              </a:rPr>
              <a:t>∊ M</a:t>
            </a:r>
            <a:r>
              <a:rPr lang="fr-CA" sz="2400" dirty="0">
                <a:cs typeface="Times New Roman" pitchFamily="18" charset="0"/>
              </a:rPr>
              <a:t> 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μ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(m) E(u(y)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|</a:t>
            </a:r>
            <a:r>
              <a:rPr lang="fr-CA" sz="2400" dirty="0" err="1">
                <a:ea typeface="Cambria Math" pitchFamily="18" charset="0"/>
                <a:cs typeface="Cambria Math" pitchFamily="18" charset="0"/>
              </a:rPr>
              <a:t>q,m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)</a:t>
            </a:r>
            <a:endParaRPr lang="en-US" sz="2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371704" y="5104376"/>
            <a:ext cx="6850062" cy="4619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/>
              <a:t>Max</a:t>
            </a:r>
            <a:r>
              <a:rPr lang="fr-CA" sz="2400" baseline="-25000" dirty="0">
                <a:cs typeface="Times New Roman" pitchFamily="18" charset="0"/>
              </a:rPr>
              <a:t>q </a:t>
            </a:r>
            <a:r>
              <a:rPr lang="fr-CA" sz="2400" dirty="0">
                <a:cs typeface="Times New Roman" pitchFamily="18" charset="0"/>
              </a:rPr>
              <a:t> ∑</a:t>
            </a:r>
            <a:r>
              <a:rPr lang="el-GR" sz="2400" baseline="-25000" dirty="0">
                <a:ea typeface="Cambria Math" pitchFamily="18" charset="0"/>
                <a:cs typeface="Times New Roman" pitchFamily="18" charset="0"/>
              </a:rPr>
              <a:t>μ∊Δ</a:t>
            </a:r>
            <a:r>
              <a:rPr lang="fr-CA" sz="2400" dirty="0">
                <a:cs typeface="Times New Roman" pitchFamily="18" charset="0"/>
              </a:rPr>
              <a:t> </a:t>
            </a: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fr-CA" sz="24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fr-CA" sz="2400" dirty="0">
                <a:cs typeface="Times New Roman" pitchFamily="18" charset="0"/>
              </a:rPr>
              <a:t>∑ </a:t>
            </a:r>
            <a:r>
              <a:rPr lang="fr-CA" sz="2400" baseline="-25000" dirty="0">
                <a:cs typeface="Times New Roman" pitchFamily="18" charset="0"/>
              </a:rPr>
              <a:t>m </a:t>
            </a:r>
            <a:r>
              <a:rPr lang="fr-CA" sz="2400" baseline="-25000" dirty="0">
                <a:ea typeface="Cambria Math" pitchFamily="18" charset="0"/>
                <a:cs typeface="Cambria Math" pitchFamily="18" charset="0"/>
              </a:rPr>
              <a:t>∊ M</a:t>
            </a:r>
            <a:r>
              <a:rPr lang="fr-CA" sz="2400" dirty="0">
                <a:cs typeface="Times New Roman" pitchFamily="18" charset="0"/>
              </a:rPr>
              <a:t> 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μ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(m) E(u(y)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|</a:t>
            </a:r>
            <a:r>
              <a:rPr lang="fr-CA" sz="2400" dirty="0" err="1">
                <a:ea typeface="Cambria Math" pitchFamily="18" charset="0"/>
                <a:cs typeface="Cambria Math" pitchFamily="18" charset="0"/>
              </a:rPr>
              <a:t>q,m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)]</a:t>
            </a:r>
            <a:r>
              <a:rPr lang="fr-CA" sz="2400" b="1" dirty="0">
                <a:ea typeface="Cambria Math" pitchFamily="18" charset="0"/>
                <a:cs typeface="Cambria Math" pitchFamily="18" charset="0"/>
              </a:rPr>
              <a:t>p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(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μ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)</a:t>
            </a:r>
            <a:endParaRPr lang="en-US" sz="2400" dirty="0"/>
          </a:p>
        </p:txBody>
      </p:sp>
      <p:sp>
        <p:nvSpPr>
          <p:cNvPr id="20" name="ZoneTexte 19"/>
          <p:cNvSpPr txBox="1">
            <a:spLocks noChangeArrowheads="1"/>
          </p:cNvSpPr>
          <p:nvPr/>
        </p:nvSpPr>
        <p:spPr bwMode="auto">
          <a:xfrm>
            <a:off x="2987824" y="4525378"/>
            <a:ext cx="40957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7262916" y="4503669"/>
            <a:ext cx="40957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57452" y="5921523"/>
            <a:ext cx="8103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Etner</a:t>
            </a:r>
            <a:r>
              <a:rPr lang="fr-C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A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Jeleva</a:t>
            </a:r>
            <a:r>
              <a:rPr lang="fr-C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Tallon (2012), </a:t>
            </a:r>
            <a:r>
              <a:rPr lang="en-C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“Decision Theory under Ambiguity,” </a:t>
            </a:r>
            <a:r>
              <a:rPr lang="en-CA" sz="2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 of Economic Surveys</a:t>
            </a:r>
            <a:r>
              <a:rPr lang="en-CA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26(2), p. 234-270</a:t>
            </a:r>
            <a:endParaRPr lang="fr-CA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30896" y="4662293"/>
            <a:ext cx="8429801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/>
              <a:t>The </a:t>
            </a:r>
            <a:r>
              <a:rPr lang="en-US" sz="2000" dirty="0" err="1"/>
              <a:t>maximin</a:t>
            </a:r>
            <a:r>
              <a:rPr lang="en-US" sz="2000" dirty="0"/>
              <a:t> criterion really corresponds to an extreme form of uncertainty aversion (Adam 2004</a:t>
            </a:r>
            <a:r>
              <a:rPr lang="en-US" sz="2000" dirty="0" smtClean="0"/>
              <a:t>).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255952" y="2347066"/>
            <a:ext cx="8535292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 algn="just"/>
            <a:r>
              <a:rPr lang="en-US" sz="2000" dirty="0">
                <a:solidFill>
                  <a:srgbClr val="FF0000"/>
                </a:solidFill>
              </a:rPr>
              <a:t>The </a:t>
            </a:r>
            <a:r>
              <a:rPr lang="en-US" sz="2000" b="1" dirty="0">
                <a:solidFill>
                  <a:srgbClr val="FF0000"/>
                </a:solidFill>
              </a:rPr>
              <a:t>normative value </a:t>
            </a:r>
            <a:r>
              <a:rPr lang="en-US" sz="2000" dirty="0">
                <a:solidFill>
                  <a:srgbClr val="FF0000"/>
                </a:solidFill>
              </a:rPr>
              <a:t>of ambiguity-averse preferences or </a:t>
            </a:r>
            <a:r>
              <a:rPr lang="en-US" sz="2000" dirty="0" err="1">
                <a:solidFill>
                  <a:srgbClr val="FF0000"/>
                </a:solidFill>
              </a:rPr>
              <a:t>nonexpected</a:t>
            </a:r>
            <a:r>
              <a:rPr lang="en-US" sz="2000" dirty="0">
                <a:solidFill>
                  <a:srgbClr val="FF0000"/>
                </a:solidFill>
              </a:rPr>
              <a:t> utility remains debatable (Al-</a:t>
            </a:r>
            <a:r>
              <a:rPr lang="en-US" sz="2000" dirty="0" err="1">
                <a:solidFill>
                  <a:srgbClr val="FF0000"/>
                </a:solidFill>
              </a:rPr>
              <a:t>Najar</a:t>
            </a:r>
            <a:r>
              <a:rPr lang="en-US" sz="2000" dirty="0">
                <a:solidFill>
                  <a:srgbClr val="FF0000"/>
                </a:solidFill>
              </a:rPr>
              <a:t> and Weinstein 2009; </a:t>
            </a:r>
            <a:r>
              <a:rPr lang="en-US" sz="2000" dirty="0" err="1">
                <a:solidFill>
                  <a:srgbClr val="FF0000"/>
                </a:solidFill>
              </a:rPr>
              <a:t>Wakker</a:t>
            </a:r>
            <a:r>
              <a:rPr lang="en-US" sz="2000" dirty="0">
                <a:solidFill>
                  <a:srgbClr val="FF0000"/>
                </a:solidFill>
              </a:rPr>
              <a:t> 1988</a:t>
            </a:r>
            <a:r>
              <a:rPr lang="en-US" sz="2000" dirty="0" smtClean="0">
                <a:solidFill>
                  <a:srgbClr val="FF0000"/>
                </a:solidFill>
              </a:rPr>
              <a:t>).</a:t>
            </a:r>
          </a:p>
          <a:p>
            <a:pPr lvl="1" algn="just"/>
            <a:r>
              <a:rPr lang="en-US" sz="2000" dirty="0" smtClean="0"/>
              <a:t> </a:t>
            </a:r>
            <a:endParaRPr lang="en-US" sz="2000" dirty="0"/>
          </a:p>
          <a:p>
            <a:pPr lvl="1" algn="just"/>
            <a:r>
              <a:rPr lang="en-US" sz="2000" dirty="0"/>
              <a:t>The association made between ambiguity aversion and </a:t>
            </a:r>
            <a:r>
              <a:rPr lang="en-US" sz="2000" i="1" dirty="0"/>
              <a:t>concerns for robust policies </a:t>
            </a:r>
            <a:r>
              <a:rPr lang="en-US" sz="2000" dirty="0"/>
              <a:t>seems unwarranted (</a:t>
            </a:r>
            <a:r>
              <a:rPr lang="en-US" sz="2000" dirty="0" err="1"/>
              <a:t>Nehring</a:t>
            </a:r>
            <a:r>
              <a:rPr lang="en-US" sz="2000" dirty="0"/>
              <a:t> 2009</a:t>
            </a:r>
            <a:r>
              <a:rPr lang="en-US" sz="2000" dirty="0" smtClean="0"/>
              <a:t>).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7" grpId="0" uiExpand="1" animBg="1"/>
      <p:bldP spid="18" grpId="0" uiExpand="1" animBg="1"/>
      <p:bldP spid="19" grpId="0" animBg="1"/>
      <p:bldP spid="20" grpId="0" animBg="1"/>
      <p:bldP spid="21" grpId="0" animBg="1"/>
      <p:bldP spid="2" grpId="0"/>
      <p:bldP spid="3" grpId="0" animBg="1"/>
      <p:bldP spid="3" grpId="1" animBg="1"/>
      <p:bldP spid="4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57313"/>
            <a:ext cx="9143999" cy="55006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b="1" dirty="0" smtClean="0"/>
              <a:t>3. Robust Control</a:t>
            </a:r>
          </a:p>
          <a:p>
            <a:pPr>
              <a:buFont typeface="Wingdings 2" pitchFamily="18" charset="2"/>
              <a:buNone/>
            </a:pPr>
            <a:endParaRPr lang="en-US" sz="1000" b="1" dirty="0" smtClean="0"/>
          </a:p>
          <a:p>
            <a:pPr>
              <a:buFont typeface="Wingdings 2" pitchFamily="18" charset="2"/>
              <a:buNone/>
            </a:pPr>
            <a:r>
              <a:rPr lang="en-US" sz="2400" b="1" dirty="0" smtClean="0"/>
              <a:t>	</a:t>
            </a:r>
            <a:r>
              <a:rPr lang="en-US" sz="2400" b="1" i="1" dirty="0" smtClean="0"/>
              <a:t>Hansen and </a:t>
            </a:r>
            <a:r>
              <a:rPr lang="en-US" sz="2400" b="1" i="1" dirty="0" err="1" smtClean="0"/>
              <a:t>Sargent</a:t>
            </a:r>
            <a:r>
              <a:rPr lang="en-US" sz="2400" b="1" dirty="0" smtClean="0"/>
              <a:t> </a:t>
            </a:r>
            <a:r>
              <a:rPr lang="en-US" sz="2400" dirty="0" smtClean="0"/>
              <a:t>(1998-2008)</a:t>
            </a:r>
          </a:p>
          <a:p>
            <a:pPr>
              <a:buFont typeface="Wingdings 2" pitchFamily="18" charset="2"/>
              <a:buNone/>
            </a:pPr>
            <a:r>
              <a:rPr lang="en-US" sz="2400" i="1" dirty="0" smtClean="0"/>
              <a:t>	</a:t>
            </a:r>
            <a:r>
              <a:rPr lang="en-US" sz="2300" i="1" dirty="0" err="1" smtClean="0"/>
              <a:t>Roseta</a:t>
            </a:r>
            <a:r>
              <a:rPr lang="en-US" sz="2300" i="1" dirty="0" smtClean="0"/>
              <a:t>-Palmas and </a:t>
            </a:r>
            <a:r>
              <a:rPr lang="en-US" sz="2300" i="1" dirty="0" err="1" smtClean="0"/>
              <a:t>Xepapadeas</a:t>
            </a:r>
            <a:r>
              <a:rPr lang="en-US" sz="2300" dirty="0" smtClean="0"/>
              <a:t> (2004), </a:t>
            </a:r>
            <a:r>
              <a:rPr lang="en-US" sz="2300" dirty="0" err="1" smtClean="0"/>
              <a:t>Vardas</a:t>
            </a:r>
            <a:r>
              <a:rPr lang="en-US" sz="2300" dirty="0" smtClean="0"/>
              <a:t> and </a:t>
            </a:r>
            <a:r>
              <a:rPr lang="en-US" sz="2300" dirty="0" err="1" smtClean="0"/>
              <a:t>Xepapapeas</a:t>
            </a:r>
            <a:r>
              <a:rPr lang="en-US" sz="2300" dirty="0" smtClean="0"/>
              <a:t> (2009)</a:t>
            </a:r>
            <a:endParaRPr lang="en-US" sz="2300" i="1" dirty="0" smtClean="0"/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4179094" y="3595968"/>
            <a:ext cx="619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/>
              <a:t>m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4786484" y="4001949"/>
            <a:ext cx="1708601" cy="7701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6566694" y="4772148"/>
            <a:ext cx="2371725" cy="369887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Reference model</a:t>
            </a:r>
          </a:p>
        </p:txBody>
      </p:sp>
      <p:sp>
        <p:nvSpPr>
          <p:cNvPr id="8" name="Ellipse 7"/>
          <p:cNvSpPr/>
          <p:nvPr/>
        </p:nvSpPr>
        <p:spPr>
          <a:xfrm>
            <a:off x="2780335" y="2914934"/>
            <a:ext cx="3429000" cy="22145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Connecteur droit avec flèche 9"/>
          <p:cNvCxnSpPr/>
          <p:nvPr/>
        </p:nvCxnSpPr>
        <p:spPr>
          <a:xfrm rot="10800000" flipV="1">
            <a:off x="3178969" y="4047185"/>
            <a:ext cx="1071562" cy="636587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en arc 11"/>
          <p:cNvCxnSpPr/>
          <p:nvPr/>
        </p:nvCxnSpPr>
        <p:spPr>
          <a:xfrm rot="10800000">
            <a:off x="2286957" y="3497307"/>
            <a:ext cx="1427793" cy="76838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312404" y="3095632"/>
            <a:ext cx="1993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Allowed</a:t>
            </a:r>
          </a:p>
          <a:p>
            <a:pPr algn="ctr"/>
            <a:r>
              <a:rPr lang="en-US" dirty="0"/>
              <a:t>Misspecification</a:t>
            </a:r>
          </a:p>
          <a:p>
            <a:pPr algn="ctr"/>
            <a:r>
              <a:rPr lang="en-US" dirty="0">
                <a:solidFill>
                  <a:srgbClr val="336699"/>
                </a:solidFill>
              </a:rPr>
              <a:t>(entropy-based</a:t>
            </a:r>
          </a:p>
          <a:p>
            <a:pPr algn="ctr"/>
            <a:r>
              <a:rPr lang="en-US" dirty="0">
                <a:solidFill>
                  <a:srgbClr val="336699"/>
                </a:solidFill>
              </a:rPr>
              <a:t>metric)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321385" y="5242760"/>
            <a:ext cx="4528804" cy="46166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/>
              <a:t>Max</a:t>
            </a:r>
            <a:r>
              <a:rPr lang="en-US" sz="2400" baseline="-25000" dirty="0" err="1"/>
              <a:t>q</a:t>
            </a:r>
            <a:r>
              <a:rPr lang="en-US" sz="2400" baseline="-25000" dirty="0"/>
              <a:t> </a:t>
            </a:r>
            <a:r>
              <a:rPr lang="en-US" sz="2400" dirty="0"/>
              <a:t> </a:t>
            </a:r>
            <a:r>
              <a:rPr lang="en-US" sz="2400" dirty="0" err="1"/>
              <a:t>min</a:t>
            </a:r>
            <a:r>
              <a:rPr lang="en-US" sz="2400" baseline="-25000" dirty="0" err="1">
                <a:latin typeface="Cambria Math" pitchFamily="18" charset="0"/>
                <a:ea typeface="Cambria Math" pitchFamily="18" charset="0"/>
                <a:cs typeface="Cambria Math" pitchFamily="18" charset="0"/>
              </a:rPr>
              <a:t>m</a:t>
            </a:r>
            <a:r>
              <a:rPr lang="en-US" sz="2400" baseline="-25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∊ </a:t>
            </a:r>
            <a:r>
              <a:rPr lang="el-GR" sz="2400" baseline="-25000" dirty="0"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Δ</a:t>
            </a:r>
            <a:r>
              <a:rPr lang="en-US" sz="2400" baseline="-25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(</a:t>
            </a:r>
            <a:r>
              <a:rPr lang="en-US" sz="2400" b="1" baseline="-25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m</a:t>
            </a:r>
            <a:r>
              <a:rPr lang="en-US" sz="2400" baseline="-25000" dirty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  <a:r>
              <a:rPr lang="en-US" sz="2400" dirty="0"/>
              <a:t> </a:t>
            </a:r>
            <a:r>
              <a:rPr lang="fr-CA" sz="2400" dirty="0">
                <a:ea typeface="Cambria Math" pitchFamily="18" charset="0"/>
                <a:cs typeface="Cambria Math" pitchFamily="18" charset="0"/>
              </a:rPr>
              <a:t>E(u(y)</a:t>
            </a:r>
            <a:r>
              <a:rPr lang="el-GR" sz="2400" dirty="0">
                <a:ea typeface="Cambria Math" pitchFamily="18" charset="0"/>
                <a:cs typeface="Cambria Math" pitchFamily="18" charset="0"/>
              </a:rPr>
              <a:t>|</a:t>
            </a:r>
            <a:r>
              <a:rPr lang="fr-CA" sz="2400" dirty="0" err="1">
                <a:ea typeface="Cambria Math" pitchFamily="18" charset="0"/>
                <a:cs typeface="Cambria Math" pitchFamily="18" charset="0"/>
              </a:rPr>
              <a:t>q,m</a:t>
            </a:r>
            <a:r>
              <a:rPr lang="en-US" sz="2400" dirty="0"/>
              <a:t>)</a:t>
            </a: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786187" y="4265692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b="1" dirty="0"/>
              <a:t>(m)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44872" y="6080881"/>
            <a:ext cx="8476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A" sz="2000" b="1" dirty="0" err="1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Bertsimas</a:t>
            </a:r>
            <a:r>
              <a:rPr lang="fr-CA" sz="2000" b="1" dirty="0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Brown, and </a:t>
            </a:r>
            <a:r>
              <a:rPr lang="fr-CA" sz="2000" b="1" dirty="0" err="1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Caramanis</a:t>
            </a:r>
            <a:r>
              <a:rPr lang="fr-CA" sz="2000" b="1" dirty="0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(2011), </a:t>
            </a:r>
            <a:r>
              <a:rPr lang="en-CA" sz="2000" b="1" dirty="0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“Theory and Applications of Robust Optimization,” </a:t>
            </a:r>
            <a:r>
              <a:rPr lang="en-CA" sz="2000" b="1" i="1" dirty="0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SIAM Review </a:t>
            </a:r>
            <a:r>
              <a:rPr lang="en-CA" sz="2000" b="1" dirty="0" smtClean="0">
                <a:solidFill>
                  <a:srgbClr val="900A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53(3), p. 464-501</a:t>
            </a:r>
            <a:endParaRPr lang="fr-CA" sz="2000" b="1" dirty="0">
              <a:solidFill>
                <a:srgbClr val="900A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 animBg="1"/>
      <p:bldP spid="8" grpId="0" animBg="1"/>
      <p:bldP spid="13" grpId="0"/>
      <p:bldP spid="16" grpId="0" animBg="1"/>
      <p:bldP spid="1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23528" y="1628800"/>
            <a:ext cx="8463284" cy="496855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b="1" dirty="0"/>
              <a:t>4</a:t>
            </a:r>
            <a:r>
              <a:rPr lang="en-US" sz="2800" b="1" dirty="0" smtClean="0"/>
              <a:t>. Group decision making</a:t>
            </a: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1200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i="1" dirty="0" smtClean="0"/>
              <a:t>	</a:t>
            </a:r>
            <a:r>
              <a:rPr lang="en-US" sz="2400" dirty="0" smtClean="0"/>
              <a:t>• </a:t>
            </a:r>
            <a:r>
              <a:rPr lang="en-US" sz="2400" dirty="0" err="1" smtClean="0"/>
              <a:t>Genest</a:t>
            </a:r>
            <a:r>
              <a:rPr lang="en-US" sz="2400" dirty="0" smtClean="0"/>
              <a:t> and </a:t>
            </a:r>
            <a:r>
              <a:rPr lang="en-US" sz="2400" dirty="0" err="1" smtClean="0"/>
              <a:t>Zidek</a:t>
            </a:r>
            <a:r>
              <a:rPr lang="en-US" sz="2400" dirty="0" smtClean="0"/>
              <a:t> (1986), “Combining Probability </a:t>
            </a:r>
            <a:r>
              <a:rPr lang="en-US" sz="2400" dirty="0" err="1" smtClean="0"/>
              <a:t>Distri-butions</a:t>
            </a:r>
            <a:r>
              <a:rPr lang="en-US" sz="2400" dirty="0" smtClean="0"/>
              <a:t>: A Critique and Annotated Bibliography,” </a:t>
            </a:r>
            <a:r>
              <a:rPr lang="en-US" sz="2400" i="1" dirty="0" smtClean="0"/>
              <a:t>Statistical Science </a:t>
            </a:r>
            <a:r>
              <a:rPr lang="en-US" sz="2400" dirty="0" smtClean="0"/>
              <a:t>1(1), p. 114-135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1400" dirty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dirty="0" smtClean="0"/>
              <a:t>	• Osborne and Turner (2010), “Cost-Benefit Analysis versus Referenda,” </a:t>
            </a:r>
            <a:r>
              <a:rPr lang="en-US" sz="2400" i="1" dirty="0" smtClean="0"/>
              <a:t>Journal of Political Economy </a:t>
            </a:r>
            <a:r>
              <a:rPr lang="en-US" sz="2400" dirty="0" smtClean="0"/>
              <a:t>118(1), p. 156-187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1400" dirty="0" smtClean="0">
              <a:solidFill>
                <a:srgbClr val="002060"/>
              </a:solidFill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dirty="0">
                <a:solidFill>
                  <a:srgbClr val="002060"/>
                </a:solidFill>
              </a:rPr>
              <a:t>	</a:t>
            </a:r>
            <a:r>
              <a:rPr lang="en-US" sz="2400" dirty="0" smtClean="0">
                <a:solidFill>
                  <a:srgbClr val="002060"/>
                </a:solidFill>
              </a:rPr>
              <a:t>• </a:t>
            </a:r>
            <a:r>
              <a:rPr lang="en-US" sz="2400" b="1" dirty="0" smtClean="0">
                <a:solidFill>
                  <a:srgbClr val="900A27"/>
                </a:solidFill>
              </a:rPr>
              <a:t>March 2015 </a:t>
            </a:r>
            <a:r>
              <a:rPr lang="en-US" sz="2400" b="1" dirty="0" smtClean="0">
                <a:solidFill>
                  <a:srgbClr val="002060"/>
                </a:solidFill>
              </a:rPr>
              <a:t>special issue of </a:t>
            </a:r>
            <a:r>
              <a:rPr lang="en-US" sz="2400" b="1" i="1" dirty="0" smtClean="0">
                <a:solidFill>
                  <a:srgbClr val="002060"/>
                </a:solidFill>
              </a:rPr>
              <a:t>Economics and Philosophy </a:t>
            </a:r>
            <a:r>
              <a:rPr lang="en-US" sz="2400" b="1" dirty="0" smtClean="0">
                <a:solidFill>
                  <a:srgbClr val="002060"/>
                </a:solidFill>
              </a:rPr>
              <a:t>on </a:t>
            </a:r>
            <a:r>
              <a:rPr lang="en-US" sz="2400" b="1" u="sng" dirty="0" smtClean="0">
                <a:solidFill>
                  <a:srgbClr val="002060"/>
                </a:solidFill>
              </a:rPr>
              <a:t>Individual and Social Deliberation</a:t>
            </a:r>
            <a:r>
              <a:rPr lang="en-US" sz="2400" b="1" dirty="0" smtClean="0">
                <a:solidFill>
                  <a:srgbClr val="002060"/>
                </a:solidFill>
              </a:rPr>
              <a:t>. 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1400" dirty="0"/>
          </a:p>
          <a:p>
            <a:pPr algn="just" eaLnBrk="1" hangingPunct="1">
              <a:buNone/>
            </a:pPr>
            <a:r>
              <a:rPr lang="en-US" sz="2400" dirty="0" smtClean="0"/>
              <a:t>	• </a:t>
            </a:r>
            <a:r>
              <a:rPr lang="en-US" sz="2400" dirty="0" err="1" smtClean="0"/>
              <a:t>Acemoglu</a:t>
            </a:r>
            <a:r>
              <a:rPr lang="en-US" sz="2400" dirty="0" smtClean="0"/>
              <a:t>, </a:t>
            </a:r>
            <a:r>
              <a:rPr lang="en-US" sz="2400" dirty="0" err="1" smtClean="0"/>
              <a:t>Dahleh</a:t>
            </a:r>
            <a:r>
              <a:rPr lang="en-US" sz="2400" dirty="0" smtClean="0"/>
              <a:t>, </a:t>
            </a:r>
            <a:r>
              <a:rPr lang="en-US" sz="2400" dirty="0" err="1" smtClean="0"/>
              <a:t>Lobel</a:t>
            </a:r>
            <a:r>
              <a:rPr lang="en-US" sz="2400" dirty="0" smtClean="0"/>
              <a:t> &amp; </a:t>
            </a:r>
            <a:r>
              <a:rPr lang="en-US" sz="2400" dirty="0" err="1" smtClean="0"/>
              <a:t>Ozdaglar</a:t>
            </a:r>
            <a:r>
              <a:rPr lang="en-US" sz="2400" dirty="0" smtClean="0"/>
              <a:t> (2011), “Bayesian Learning in Social Networks,” </a:t>
            </a:r>
            <a:r>
              <a:rPr lang="en-US" sz="2400" i="1" dirty="0" smtClean="0"/>
              <a:t>Review of Economic Studies 78, p. 1201-1236</a:t>
            </a:r>
            <a:r>
              <a:rPr lang="en-US" sz="2400" dirty="0" smtClean="0"/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329566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23528" y="1844824"/>
            <a:ext cx="8463284" cy="475252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b="1" dirty="0" smtClean="0"/>
              <a:t>5. Unawareness (?)</a:t>
            </a:r>
            <a:endParaRPr lang="en-US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en-US" sz="1200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i="1" dirty="0" smtClean="0"/>
              <a:t>	</a:t>
            </a:r>
            <a:r>
              <a:rPr lang="en-US" sz="2400" dirty="0" smtClean="0"/>
              <a:t>Heifetz, Meier, and </a:t>
            </a:r>
            <a:r>
              <a:rPr lang="en-US" sz="2400" dirty="0" err="1" smtClean="0"/>
              <a:t>Schipper</a:t>
            </a:r>
            <a:r>
              <a:rPr lang="en-US" sz="2400" dirty="0" smtClean="0"/>
              <a:t> (2006), “Interactive Unaware-ness,” </a:t>
            </a:r>
            <a:r>
              <a:rPr lang="en-US" sz="2400" i="1" dirty="0"/>
              <a:t>J</a:t>
            </a:r>
            <a:r>
              <a:rPr lang="en-US" sz="2400" i="1" dirty="0" smtClean="0"/>
              <a:t>ournal of Economic Theory </a:t>
            </a:r>
            <a:r>
              <a:rPr lang="en-US" sz="2400" dirty="0" smtClean="0"/>
              <a:t>130, p. 78-94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1800" dirty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Galanis</a:t>
            </a:r>
            <a:r>
              <a:rPr lang="en-US" sz="2400" dirty="0" smtClean="0"/>
              <a:t> (2011), “Syntactic Foundations for Unawareness of Theorems,” </a:t>
            </a:r>
            <a:r>
              <a:rPr lang="en-US" sz="2400" i="1" dirty="0" smtClean="0"/>
              <a:t>Theory and Decision </a:t>
            </a:r>
            <a:r>
              <a:rPr lang="en-US" sz="2400" dirty="0" smtClean="0"/>
              <a:t>71(4), p. 593-714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sz="4000" dirty="0"/>
          </a:p>
          <a:p>
            <a:pPr algn="just" eaLnBrk="1" hangingPunct="1">
              <a:buNone/>
            </a:pPr>
            <a:r>
              <a:rPr lang="en-US" sz="2800" b="1" dirty="0" smtClean="0"/>
              <a:t>6. Behavioral decision making (?)</a:t>
            </a:r>
          </a:p>
          <a:p>
            <a:pPr algn="just" eaLnBrk="1" hangingPunct="1">
              <a:buNone/>
            </a:pPr>
            <a:endParaRPr lang="en-US" sz="1200" b="1" dirty="0"/>
          </a:p>
          <a:p>
            <a:pPr algn="just" eaLnBrk="1" hangingPunct="1">
              <a:buNone/>
            </a:pPr>
            <a:r>
              <a:rPr lang="en-US" sz="2800" b="1" dirty="0" smtClean="0"/>
              <a:t>	</a:t>
            </a:r>
            <a:r>
              <a:rPr lang="en-US" sz="2400" dirty="0" err="1" smtClean="0"/>
              <a:t>Ahn</a:t>
            </a:r>
            <a:r>
              <a:rPr lang="en-US" sz="2400" dirty="0"/>
              <a:t> </a:t>
            </a:r>
            <a:r>
              <a:rPr lang="en-US" sz="2400" dirty="0" smtClean="0"/>
              <a:t>and </a:t>
            </a:r>
            <a:r>
              <a:rPr lang="en-US" sz="2400" dirty="0" err="1" smtClean="0"/>
              <a:t>Ergin</a:t>
            </a:r>
            <a:r>
              <a:rPr lang="en-US" sz="2400" dirty="0" smtClean="0"/>
              <a:t> (2010), “Framing Contingencies,” </a:t>
            </a:r>
            <a:r>
              <a:rPr lang="en-US" sz="2400" i="1" dirty="0" err="1" smtClean="0"/>
              <a:t>Econometrica</a:t>
            </a:r>
            <a:r>
              <a:rPr lang="en-US" sz="2400" dirty="0" smtClean="0"/>
              <a:t> 78(2), p. 655-695</a:t>
            </a:r>
            <a:endParaRPr lang="en-US" sz="2400" dirty="0"/>
          </a:p>
          <a:p>
            <a:pPr algn="just" eaLnBrk="1" hangingPunct="1">
              <a:buFont typeface="Wingdings 2" pitchFamily="18" charset="2"/>
              <a:buNone/>
            </a:pPr>
            <a:endParaRPr lang="en-US" sz="2400" dirty="0" smtClean="0"/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dirty="0">
                <a:solidFill>
                  <a:srgbClr val="002060"/>
                </a:solidFill>
              </a:rPr>
              <a:t>	</a:t>
            </a:r>
            <a:r>
              <a:rPr lang="en-US" sz="2400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60181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853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are we aiming for in this paper?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30120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 formal </a:t>
            </a:r>
            <a:r>
              <a:rPr lang="en-US" sz="2600" b="1" u="sng" dirty="0" smtClean="0">
                <a:solidFill>
                  <a:srgbClr val="C00000"/>
                </a:solidFill>
              </a:rPr>
              <a:t>unifying</a:t>
            </a:r>
            <a:r>
              <a:rPr lang="en-US" sz="2400" dirty="0" smtClean="0"/>
              <a:t> approach to policy making which is: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400" b="1" dirty="0" smtClean="0"/>
              <a:t>Practical</a:t>
            </a:r>
            <a:r>
              <a:rPr lang="en-US" sz="2400" dirty="0" smtClean="0"/>
              <a:t> 	 ►   	can fit a policy-making process</a:t>
            </a:r>
          </a:p>
          <a:p>
            <a:pPr>
              <a:buNone/>
            </a:pPr>
            <a:r>
              <a:rPr lang="en-US" sz="2400" dirty="0" smtClean="0"/>
              <a:t>				</a:t>
            </a:r>
            <a:r>
              <a:rPr lang="en-US" sz="2200" dirty="0" smtClean="0"/>
              <a:t>(individual DM  ≠   group DM)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400" dirty="0" smtClean="0"/>
              <a:t>As </a:t>
            </a:r>
            <a:r>
              <a:rPr lang="en-US" sz="2400" b="1" dirty="0" smtClean="0"/>
              <a:t>undemanding</a:t>
            </a:r>
            <a:r>
              <a:rPr lang="en-US" sz="2400" dirty="0" smtClean="0"/>
              <a:t> as possible	►	requires no representative</a:t>
            </a:r>
          </a:p>
          <a:p>
            <a:pPr marL="119062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			agent, probabilities or</a:t>
            </a:r>
          </a:p>
          <a:p>
            <a:pPr>
              <a:buNone/>
            </a:pPr>
            <a:r>
              <a:rPr lang="en-US" sz="2400" dirty="0" smtClean="0"/>
              <a:t>							reference model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						</a:t>
            </a:r>
            <a:r>
              <a:rPr lang="en-US" sz="2200" b="1" i="1" dirty="0" smtClean="0">
                <a:solidFill>
                  <a:srgbClr val="0070C0"/>
                </a:solidFill>
              </a:rPr>
              <a:t>but can use these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400" b="1" dirty="0" smtClean="0"/>
              <a:t>Broad</a:t>
            </a:r>
            <a:r>
              <a:rPr lang="en-US" sz="2400" dirty="0" smtClean="0"/>
              <a:t> in applications	►	from macroeconomic, energy,</a:t>
            </a:r>
          </a:p>
          <a:p>
            <a:pPr>
              <a:buNone/>
            </a:pPr>
            <a:r>
              <a:rPr lang="en-US" sz="2400" dirty="0" smtClean="0"/>
              <a:t>	 					environmental and climate</a:t>
            </a:r>
          </a:p>
          <a:p>
            <a:pPr>
              <a:buNone/>
            </a:pPr>
            <a:r>
              <a:rPr lang="en-US" sz="2400" dirty="0" smtClean="0"/>
              <a:t> 						policy to financial regulation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400" b="1" dirty="0" smtClean="0"/>
              <a:t>Based on a clear and	</a:t>
            </a:r>
            <a:r>
              <a:rPr lang="en-US" sz="2400" dirty="0" smtClean="0">
                <a:latin typeface="Garamond"/>
              </a:rPr>
              <a:t>►	</a:t>
            </a: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willingness-to-accept a current  </a:t>
            </a:r>
            <a:r>
              <a:rPr lang="en-US" sz="2400" b="1" dirty="0" smtClean="0">
                <a:latin typeface="+mj-lt"/>
                <a:cs typeface="Arial" pitchFamily="34" charset="0"/>
              </a:rPr>
              <a:t>seemingly “reasonable”	</a:t>
            </a: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situation should match the willingness-</a:t>
            </a:r>
          </a:p>
          <a:p>
            <a:pPr marL="119062" indent="0">
              <a:buNone/>
            </a:pP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b="1" dirty="0" smtClean="0">
                <a:latin typeface="+mj-lt"/>
                <a:cs typeface="Arial" pitchFamily="34" charset="0"/>
              </a:rPr>
              <a:t>prescription	</a:t>
            </a:r>
            <a:r>
              <a:rPr lang="en-US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to-pay for implementing a remedy</a:t>
            </a:r>
            <a:r>
              <a:rPr lang="en-US" sz="2400" dirty="0" smtClean="0">
                <a:latin typeface="Garamond"/>
              </a:rPr>
              <a:t>	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11379</TotalTime>
  <Words>994</Words>
  <Application>Microsoft Office PowerPoint</Application>
  <PresentationFormat>On-screen Show (4:3)</PresentationFormat>
  <Paragraphs>302</Paragraphs>
  <Slides>19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Module</vt:lpstr>
      <vt:lpstr>Department of Philosophy, Logic and Scientific Method London School of Economics and Political Science 30 April 2015      ECONOMIC POLICY WHEN MODELS DISAGREE </vt:lpstr>
      <vt:lpstr>Why do models/experts disagree?</vt:lpstr>
      <vt:lpstr>PowerPoint Presentation</vt:lpstr>
      <vt:lpstr>What can a policy maker currently do? A quick review</vt:lpstr>
      <vt:lpstr>PowerPoint Presentation</vt:lpstr>
      <vt:lpstr>PowerPoint Presentation</vt:lpstr>
      <vt:lpstr>PowerPoint Presentation</vt:lpstr>
      <vt:lpstr>PowerPoint Presentation</vt:lpstr>
      <vt:lpstr>What are we aiming for in this paper?</vt:lpstr>
      <vt:lpstr>A unifying approach </vt:lpstr>
      <vt:lpstr>A unifying approach</vt:lpstr>
      <vt:lpstr>A unifying approach</vt:lpstr>
      <vt:lpstr>A unifying approach</vt:lpstr>
      <vt:lpstr>A unifying approach</vt:lpstr>
      <vt:lpstr>Some implied economic properties</vt:lpstr>
      <vt:lpstr>Example  1</vt:lpstr>
      <vt:lpstr>PowerPoint Presentation</vt:lpstr>
      <vt:lpstr>Example  2 Capital reserves requirements of banking institutions - an eclectic approach </vt:lpstr>
      <vt:lpstr>Concluding  remarks</vt:lpstr>
    </vt:vector>
  </TitlesOfParts>
  <Company>HEC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LCM 2005 Conference Barcelona, 5-7 september  IMPROVING EXTENDED PRODUCER RESPONSIBILITY</dc:title>
  <dc:creator>admin2</dc:creator>
  <cp:lastModifiedBy>PhilVisitor</cp:lastModifiedBy>
  <cp:revision>144</cp:revision>
  <dcterms:created xsi:type="dcterms:W3CDTF">2005-09-04T10:57:17Z</dcterms:created>
  <dcterms:modified xsi:type="dcterms:W3CDTF">2015-04-30T15:02:05Z</dcterms:modified>
</cp:coreProperties>
</file>