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charts/chart3.xml" ContentType="application/vnd.openxmlformats-officedocument.drawingml.chart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84" r:id="rId1"/>
  </p:sldMasterIdLst>
  <p:notesMasterIdLst>
    <p:notesMasterId r:id="rId35"/>
  </p:notesMasterIdLst>
  <p:sldIdLst>
    <p:sldId id="256" r:id="rId2"/>
    <p:sldId id="305" r:id="rId3"/>
    <p:sldId id="290" r:id="rId4"/>
    <p:sldId id="258" r:id="rId5"/>
    <p:sldId id="259" r:id="rId6"/>
    <p:sldId id="301" r:id="rId7"/>
    <p:sldId id="293" r:id="rId8"/>
    <p:sldId id="260" r:id="rId9"/>
    <p:sldId id="294" r:id="rId10"/>
    <p:sldId id="298" r:id="rId11"/>
    <p:sldId id="297" r:id="rId12"/>
    <p:sldId id="291" r:id="rId13"/>
    <p:sldId id="292" r:id="rId14"/>
    <p:sldId id="299" r:id="rId15"/>
    <p:sldId id="267" r:id="rId16"/>
    <p:sldId id="307" r:id="rId17"/>
    <p:sldId id="272" r:id="rId18"/>
    <p:sldId id="275" r:id="rId19"/>
    <p:sldId id="276" r:id="rId20"/>
    <p:sldId id="277" r:id="rId21"/>
    <p:sldId id="300" r:id="rId22"/>
    <p:sldId id="280" r:id="rId23"/>
    <p:sldId id="281" r:id="rId24"/>
    <p:sldId id="306" r:id="rId25"/>
    <p:sldId id="283" r:id="rId26"/>
    <p:sldId id="284" r:id="rId27"/>
    <p:sldId id="285" r:id="rId28"/>
    <p:sldId id="304" r:id="rId29"/>
    <p:sldId id="308" r:id="rId30"/>
    <p:sldId id="302" r:id="rId31"/>
    <p:sldId id="310" r:id="rId32"/>
    <p:sldId id="271" r:id="rId33"/>
    <p:sldId id="311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5560" autoAdjust="0"/>
    <p:restoredTop sz="94660"/>
  </p:normalViewPr>
  <p:slideViewPr>
    <p:cSldViewPr>
      <p:cViewPr>
        <p:scale>
          <a:sx n="66" d="100"/>
          <a:sy n="66" d="100"/>
        </p:scale>
        <p:origin x="-3680" y="-22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8" d="100"/>
        <a:sy n="158" d="100"/>
      </p:scale>
      <p:origin x="0" y="681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da\Downloads\gainslosses_z_08-OCT-2013%20(brian%20glass's%20conflicted%20copy%202013-10-08)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da\Downloads\gainslosses_z_08-OCT-2013%20(brian%20glass's%20conflicted%20copy%202013-10-08)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da\Downloads\gainslosses_z_08-OCT-2013%20(brian%20glass's%20conflicted%20copy%202013-10-08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autoTitleDeleted val="1"/>
    <c:plotArea>
      <c:layout>
        <c:manualLayout>
          <c:layoutTarget val="inner"/>
          <c:xMode val="edge"/>
          <c:yMode val="edge"/>
          <c:x val="0.0512053976761203"/>
          <c:y val="0.104671396222156"/>
          <c:w val="0.820075068287432"/>
          <c:h val="0.771166250067604"/>
        </c:manualLayout>
      </c:layout>
      <c:lineChart>
        <c:grouping val="standard"/>
        <c:ser>
          <c:idx val="0"/>
          <c:order val="0"/>
          <c:tx>
            <c:strRef>
              <c:f>'[gainslosses_z_08-OCT-2013 (brian glass''s conflicted copy 2013-10-08).xls]n=50'!$G$1</c:f>
              <c:strCache>
                <c:ptCount val="1"/>
                <c:pt idx="0">
                  <c:v>Gains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plus>
              <c:numRef>
                <c:f>'[gainslosses_z_08-OCT-2013 (brian glass''s conflicted copy 2013-10-08).xls]n=50'!$D$1:$D$100</c:f>
                <c:numCache>
                  <c:formatCode>General</c:formatCode>
                  <c:ptCount val="100"/>
                  <c:pt idx="0">
                    <c:v>1.7065</c:v>
                  </c:pt>
                  <c:pt idx="1">
                    <c:v>3.115699999999999</c:v>
                  </c:pt>
                  <c:pt idx="2">
                    <c:v>3.315399999999999</c:v>
                  </c:pt>
                  <c:pt idx="3">
                    <c:v>4.355399999999999</c:v>
                  </c:pt>
                  <c:pt idx="4">
                    <c:v>2.7436</c:v>
                  </c:pt>
                  <c:pt idx="5">
                    <c:v>4.631</c:v>
                  </c:pt>
                  <c:pt idx="6">
                    <c:v>5.612599999999999</c:v>
                  </c:pt>
                  <c:pt idx="7">
                    <c:v>5.190599999999999</c:v>
                  </c:pt>
                  <c:pt idx="8">
                    <c:v>6.172099999999999</c:v>
                  </c:pt>
                  <c:pt idx="9">
                    <c:v>5.1013</c:v>
                  </c:pt>
                  <c:pt idx="10">
                    <c:v>4.4564</c:v>
                  </c:pt>
                  <c:pt idx="11">
                    <c:v>4.307799999999999</c:v>
                  </c:pt>
                  <c:pt idx="12">
                    <c:v>4.7072</c:v>
                  </c:pt>
                  <c:pt idx="13">
                    <c:v>5.7616</c:v>
                  </c:pt>
                  <c:pt idx="14">
                    <c:v>6.122399999999999</c:v>
                  </c:pt>
                  <c:pt idx="15">
                    <c:v>5.6162</c:v>
                  </c:pt>
                  <c:pt idx="16">
                    <c:v>6.6301</c:v>
                  </c:pt>
                  <c:pt idx="17">
                    <c:v>5.5603</c:v>
                  </c:pt>
                  <c:pt idx="18">
                    <c:v>6.5981</c:v>
                  </c:pt>
                  <c:pt idx="19">
                    <c:v>5.158199999999999</c:v>
                  </c:pt>
                  <c:pt idx="20">
                    <c:v>5.1592</c:v>
                  </c:pt>
                  <c:pt idx="21">
                    <c:v>5.616899999999999</c:v>
                  </c:pt>
                  <c:pt idx="22">
                    <c:v>5.3906</c:v>
                  </c:pt>
                  <c:pt idx="23">
                    <c:v>5.7805</c:v>
                  </c:pt>
                  <c:pt idx="24">
                    <c:v>7.0936</c:v>
                  </c:pt>
                  <c:pt idx="25">
                    <c:v>5.8919</c:v>
                  </c:pt>
                  <c:pt idx="26">
                    <c:v>6.752899999999999</c:v>
                  </c:pt>
                  <c:pt idx="27">
                    <c:v>6.464899999999999</c:v>
                  </c:pt>
                  <c:pt idx="28">
                    <c:v>5.8804</c:v>
                  </c:pt>
                  <c:pt idx="29">
                    <c:v>5.9074</c:v>
                  </c:pt>
                  <c:pt idx="30">
                    <c:v>6.7795</c:v>
                  </c:pt>
                  <c:pt idx="31">
                    <c:v>5.7761</c:v>
                  </c:pt>
                  <c:pt idx="32">
                    <c:v>5.6747</c:v>
                  </c:pt>
                  <c:pt idx="33">
                    <c:v>5.4674</c:v>
                  </c:pt>
                  <c:pt idx="34">
                    <c:v>6.4575</c:v>
                  </c:pt>
                  <c:pt idx="35">
                    <c:v>6.9159</c:v>
                  </c:pt>
                  <c:pt idx="36">
                    <c:v>5.518899999999999</c:v>
                  </c:pt>
                  <c:pt idx="37">
                    <c:v>6.0772</c:v>
                  </c:pt>
                  <c:pt idx="38">
                    <c:v>5.7528</c:v>
                  </c:pt>
                  <c:pt idx="39">
                    <c:v>5.9377</c:v>
                  </c:pt>
                  <c:pt idx="40">
                    <c:v>6.2154</c:v>
                  </c:pt>
                  <c:pt idx="41">
                    <c:v>6.4072</c:v>
                  </c:pt>
                  <c:pt idx="42">
                    <c:v>5.539</c:v>
                  </c:pt>
                  <c:pt idx="43">
                    <c:v>5.2756</c:v>
                  </c:pt>
                  <c:pt idx="44">
                    <c:v>5.4526</c:v>
                  </c:pt>
                  <c:pt idx="45">
                    <c:v>6.1918</c:v>
                  </c:pt>
                  <c:pt idx="46">
                    <c:v>7.0792</c:v>
                  </c:pt>
                  <c:pt idx="47">
                    <c:v>7.152099999999999</c:v>
                  </c:pt>
                  <c:pt idx="48">
                    <c:v>6.9716</c:v>
                  </c:pt>
                  <c:pt idx="49">
                    <c:v>6.187199999999999</c:v>
                  </c:pt>
                  <c:pt idx="50">
                    <c:v>7.1491</c:v>
                  </c:pt>
                  <c:pt idx="51">
                    <c:v>7.361899999999999</c:v>
                  </c:pt>
                  <c:pt idx="52">
                    <c:v>6.9381</c:v>
                  </c:pt>
                  <c:pt idx="53">
                    <c:v>7.160999999999999</c:v>
                  </c:pt>
                  <c:pt idx="54">
                    <c:v>6.6789</c:v>
                  </c:pt>
                  <c:pt idx="55">
                    <c:v>5.164799999999999</c:v>
                  </c:pt>
                  <c:pt idx="56">
                    <c:v>6.5364</c:v>
                  </c:pt>
                  <c:pt idx="57">
                    <c:v>5.692399999999999</c:v>
                  </c:pt>
                  <c:pt idx="58">
                    <c:v>5.5265</c:v>
                  </c:pt>
                  <c:pt idx="59">
                    <c:v>5.024099999999999</c:v>
                  </c:pt>
                  <c:pt idx="60">
                    <c:v>4.9415</c:v>
                  </c:pt>
                  <c:pt idx="61">
                    <c:v>5.0344</c:v>
                  </c:pt>
                  <c:pt idx="62">
                    <c:v>5.7165</c:v>
                  </c:pt>
                  <c:pt idx="63">
                    <c:v>6.1369</c:v>
                  </c:pt>
                  <c:pt idx="64">
                    <c:v>6.105899999999999</c:v>
                  </c:pt>
                  <c:pt idx="65">
                    <c:v>5.814399999999999</c:v>
                  </c:pt>
                  <c:pt idx="66">
                    <c:v>6.4164</c:v>
                  </c:pt>
                  <c:pt idx="67">
                    <c:v>5.2206</c:v>
                  </c:pt>
                  <c:pt idx="68">
                    <c:v>5.6727</c:v>
                  </c:pt>
                  <c:pt idx="69">
                    <c:v>5.7937</c:v>
                  </c:pt>
                  <c:pt idx="70">
                    <c:v>6.2108</c:v>
                  </c:pt>
                  <c:pt idx="71">
                    <c:v>5.504499999999999</c:v>
                  </c:pt>
                  <c:pt idx="72">
                    <c:v>5.7347</c:v>
                  </c:pt>
                  <c:pt idx="73">
                    <c:v>5.610699999999999</c:v>
                  </c:pt>
                  <c:pt idx="74">
                    <c:v>4.8597</c:v>
                  </c:pt>
                  <c:pt idx="75">
                    <c:v>5.5581</c:v>
                  </c:pt>
                  <c:pt idx="76">
                    <c:v>4.463</c:v>
                  </c:pt>
                  <c:pt idx="77">
                    <c:v>4.5738</c:v>
                  </c:pt>
                  <c:pt idx="78">
                    <c:v>5.8034</c:v>
                  </c:pt>
                  <c:pt idx="79">
                    <c:v>5.7408</c:v>
                  </c:pt>
                  <c:pt idx="80">
                    <c:v>6.294499999999999</c:v>
                  </c:pt>
                  <c:pt idx="81">
                    <c:v>5.752099999999999</c:v>
                  </c:pt>
                  <c:pt idx="82">
                    <c:v>6.0334</c:v>
                  </c:pt>
                  <c:pt idx="83">
                    <c:v>6.3094</c:v>
                  </c:pt>
                  <c:pt idx="84">
                    <c:v>6.2122</c:v>
                  </c:pt>
                  <c:pt idx="85">
                    <c:v>6.1397</c:v>
                  </c:pt>
                  <c:pt idx="86">
                    <c:v>5.7965</c:v>
                  </c:pt>
                  <c:pt idx="87">
                    <c:v>6.4814</c:v>
                  </c:pt>
                  <c:pt idx="88">
                    <c:v>6.3583</c:v>
                  </c:pt>
                  <c:pt idx="89">
                    <c:v>5.2822</c:v>
                  </c:pt>
                  <c:pt idx="90">
                    <c:v>5.9575</c:v>
                  </c:pt>
                  <c:pt idx="91">
                    <c:v>5.4137</c:v>
                  </c:pt>
                  <c:pt idx="92">
                    <c:v>5.959</c:v>
                  </c:pt>
                  <c:pt idx="93">
                    <c:v>6.4261</c:v>
                  </c:pt>
                  <c:pt idx="94">
                    <c:v>6.5436</c:v>
                  </c:pt>
                  <c:pt idx="95">
                    <c:v>8.3454</c:v>
                  </c:pt>
                  <c:pt idx="96">
                    <c:v>5.3827</c:v>
                  </c:pt>
                  <c:pt idx="97">
                    <c:v>7.0105</c:v>
                  </c:pt>
                  <c:pt idx="98">
                    <c:v>7.2051</c:v>
                  </c:pt>
                  <c:pt idx="99">
                    <c:v>6.9292</c:v>
                  </c:pt>
                </c:numCache>
              </c:numRef>
            </c:plus>
            <c:minus>
              <c:numRef>
                <c:f>'[gainslosses_z_08-OCT-2013 (brian glass''s conflicted copy 2013-10-08).xls]n=50'!$D$1:$D$100</c:f>
                <c:numCache>
                  <c:formatCode>General</c:formatCode>
                  <c:ptCount val="100"/>
                  <c:pt idx="0">
                    <c:v>1.7065</c:v>
                  </c:pt>
                  <c:pt idx="1">
                    <c:v>3.115699999999999</c:v>
                  </c:pt>
                  <c:pt idx="2">
                    <c:v>3.315399999999999</c:v>
                  </c:pt>
                  <c:pt idx="3">
                    <c:v>4.355399999999999</c:v>
                  </c:pt>
                  <c:pt idx="4">
                    <c:v>2.7436</c:v>
                  </c:pt>
                  <c:pt idx="5">
                    <c:v>4.631</c:v>
                  </c:pt>
                  <c:pt idx="6">
                    <c:v>5.612599999999999</c:v>
                  </c:pt>
                  <c:pt idx="7">
                    <c:v>5.190599999999999</c:v>
                  </c:pt>
                  <c:pt idx="8">
                    <c:v>6.172099999999999</c:v>
                  </c:pt>
                  <c:pt idx="9">
                    <c:v>5.1013</c:v>
                  </c:pt>
                  <c:pt idx="10">
                    <c:v>4.4564</c:v>
                  </c:pt>
                  <c:pt idx="11">
                    <c:v>4.307799999999999</c:v>
                  </c:pt>
                  <c:pt idx="12">
                    <c:v>4.7072</c:v>
                  </c:pt>
                  <c:pt idx="13">
                    <c:v>5.7616</c:v>
                  </c:pt>
                  <c:pt idx="14">
                    <c:v>6.122399999999999</c:v>
                  </c:pt>
                  <c:pt idx="15">
                    <c:v>5.6162</c:v>
                  </c:pt>
                  <c:pt idx="16">
                    <c:v>6.6301</c:v>
                  </c:pt>
                  <c:pt idx="17">
                    <c:v>5.5603</c:v>
                  </c:pt>
                  <c:pt idx="18">
                    <c:v>6.5981</c:v>
                  </c:pt>
                  <c:pt idx="19">
                    <c:v>5.158199999999999</c:v>
                  </c:pt>
                  <c:pt idx="20">
                    <c:v>5.1592</c:v>
                  </c:pt>
                  <c:pt idx="21">
                    <c:v>5.616899999999999</c:v>
                  </c:pt>
                  <c:pt idx="22">
                    <c:v>5.3906</c:v>
                  </c:pt>
                  <c:pt idx="23">
                    <c:v>5.7805</c:v>
                  </c:pt>
                  <c:pt idx="24">
                    <c:v>7.0936</c:v>
                  </c:pt>
                  <c:pt idx="25">
                    <c:v>5.8919</c:v>
                  </c:pt>
                  <c:pt idx="26">
                    <c:v>6.752899999999999</c:v>
                  </c:pt>
                  <c:pt idx="27">
                    <c:v>6.464899999999999</c:v>
                  </c:pt>
                  <c:pt idx="28">
                    <c:v>5.8804</c:v>
                  </c:pt>
                  <c:pt idx="29">
                    <c:v>5.9074</c:v>
                  </c:pt>
                  <c:pt idx="30">
                    <c:v>6.7795</c:v>
                  </c:pt>
                  <c:pt idx="31">
                    <c:v>5.7761</c:v>
                  </c:pt>
                  <c:pt idx="32">
                    <c:v>5.6747</c:v>
                  </c:pt>
                  <c:pt idx="33">
                    <c:v>5.4674</c:v>
                  </c:pt>
                  <c:pt idx="34">
                    <c:v>6.4575</c:v>
                  </c:pt>
                  <c:pt idx="35">
                    <c:v>6.9159</c:v>
                  </c:pt>
                  <c:pt idx="36">
                    <c:v>5.518899999999999</c:v>
                  </c:pt>
                  <c:pt idx="37">
                    <c:v>6.0772</c:v>
                  </c:pt>
                  <c:pt idx="38">
                    <c:v>5.7528</c:v>
                  </c:pt>
                  <c:pt idx="39">
                    <c:v>5.9377</c:v>
                  </c:pt>
                  <c:pt idx="40">
                    <c:v>6.2154</c:v>
                  </c:pt>
                  <c:pt idx="41">
                    <c:v>6.4072</c:v>
                  </c:pt>
                  <c:pt idx="42">
                    <c:v>5.539</c:v>
                  </c:pt>
                  <c:pt idx="43">
                    <c:v>5.2756</c:v>
                  </c:pt>
                  <c:pt idx="44">
                    <c:v>5.4526</c:v>
                  </c:pt>
                  <c:pt idx="45">
                    <c:v>6.1918</c:v>
                  </c:pt>
                  <c:pt idx="46">
                    <c:v>7.0792</c:v>
                  </c:pt>
                  <c:pt idx="47">
                    <c:v>7.152099999999999</c:v>
                  </c:pt>
                  <c:pt idx="48">
                    <c:v>6.9716</c:v>
                  </c:pt>
                  <c:pt idx="49">
                    <c:v>6.187199999999999</c:v>
                  </c:pt>
                  <c:pt idx="50">
                    <c:v>7.1491</c:v>
                  </c:pt>
                  <c:pt idx="51">
                    <c:v>7.361899999999999</c:v>
                  </c:pt>
                  <c:pt idx="52">
                    <c:v>6.9381</c:v>
                  </c:pt>
                  <c:pt idx="53">
                    <c:v>7.160999999999999</c:v>
                  </c:pt>
                  <c:pt idx="54">
                    <c:v>6.6789</c:v>
                  </c:pt>
                  <c:pt idx="55">
                    <c:v>5.164799999999999</c:v>
                  </c:pt>
                  <c:pt idx="56">
                    <c:v>6.5364</c:v>
                  </c:pt>
                  <c:pt idx="57">
                    <c:v>5.692399999999999</c:v>
                  </c:pt>
                  <c:pt idx="58">
                    <c:v>5.5265</c:v>
                  </c:pt>
                  <c:pt idx="59">
                    <c:v>5.024099999999999</c:v>
                  </c:pt>
                  <c:pt idx="60">
                    <c:v>4.9415</c:v>
                  </c:pt>
                  <c:pt idx="61">
                    <c:v>5.0344</c:v>
                  </c:pt>
                  <c:pt idx="62">
                    <c:v>5.7165</c:v>
                  </c:pt>
                  <c:pt idx="63">
                    <c:v>6.1369</c:v>
                  </c:pt>
                  <c:pt idx="64">
                    <c:v>6.105899999999999</c:v>
                  </c:pt>
                  <c:pt idx="65">
                    <c:v>5.814399999999999</c:v>
                  </c:pt>
                  <c:pt idx="66">
                    <c:v>6.4164</c:v>
                  </c:pt>
                  <c:pt idx="67">
                    <c:v>5.2206</c:v>
                  </c:pt>
                  <c:pt idx="68">
                    <c:v>5.6727</c:v>
                  </c:pt>
                  <c:pt idx="69">
                    <c:v>5.7937</c:v>
                  </c:pt>
                  <c:pt idx="70">
                    <c:v>6.2108</c:v>
                  </c:pt>
                  <c:pt idx="71">
                    <c:v>5.504499999999999</c:v>
                  </c:pt>
                  <c:pt idx="72">
                    <c:v>5.7347</c:v>
                  </c:pt>
                  <c:pt idx="73">
                    <c:v>5.610699999999999</c:v>
                  </c:pt>
                  <c:pt idx="74">
                    <c:v>4.8597</c:v>
                  </c:pt>
                  <c:pt idx="75">
                    <c:v>5.5581</c:v>
                  </c:pt>
                  <c:pt idx="76">
                    <c:v>4.463</c:v>
                  </c:pt>
                  <c:pt idx="77">
                    <c:v>4.5738</c:v>
                  </c:pt>
                  <c:pt idx="78">
                    <c:v>5.8034</c:v>
                  </c:pt>
                  <c:pt idx="79">
                    <c:v>5.7408</c:v>
                  </c:pt>
                  <c:pt idx="80">
                    <c:v>6.294499999999999</c:v>
                  </c:pt>
                  <c:pt idx="81">
                    <c:v>5.752099999999999</c:v>
                  </c:pt>
                  <c:pt idx="82">
                    <c:v>6.0334</c:v>
                  </c:pt>
                  <c:pt idx="83">
                    <c:v>6.3094</c:v>
                  </c:pt>
                  <c:pt idx="84">
                    <c:v>6.2122</c:v>
                  </c:pt>
                  <c:pt idx="85">
                    <c:v>6.1397</c:v>
                  </c:pt>
                  <c:pt idx="86">
                    <c:v>5.7965</c:v>
                  </c:pt>
                  <c:pt idx="87">
                    <c:v>6.4814</c:v>
                  </c:pt>
                  <c:pt idx="88">
                    <c:v>6.3583</c:v>
                  </c:pt>
                  <c:pt idx="89">
                    <c:v>5.2822</c:v>
                  </c:pt>
                  <c:pt idx="90">
                    <c:v>5.9575</c:v>
                  </c:pt>
                  <c:pt idx="91">
                    <c:v>5.4137</c:v>
                  </c:pt>
                  <c:pt idx="92">
                    <c:v>5.959</c:v>
                  </c:pt>
                  <c:pt idx="93">
                    <c:v>6.4261</c:v>
                  </c:pt>
                  <c:pt idx="94">
                    <c:v>6.5436</c:v>
                  </c:pt>
                  <c:pt idx="95">
                    <c:v>8.3454</c:v>
                  </c:pt>
                  <c:pt idx="96">
                    <c:v>5.3827</c:v>
                  </c:pt>
                  <c:pt idx="97">
                    <c:v>7.0105</c:v>
                  </c:pt>
                  <c:pt idx="98">
                    <c:v>7.2051</c:v>
                  </c:pt>
                  <c:pt idx="99">
                    <c:v>6.9292</c:v>
                  </c:pt>
                </c:numCache>
              </c:numRef>
            </c:minus>
            <c:spPr>
              <a:ln w="3175">
                <a:solidFill>
                  <a:srgbClr val="339966"/>
                </a:solidFill>
                <a:prstDash val="solid"/>
              </a:ln>
            </c:spPr>
          </c:errBars>
          <c:val>
            <c:numRef>
              <c:f>'[gainslosses_z_08-OCT-2013 (brian glass''s conflicted copy 2013-10-08).xls]n=50'!$B$1:$B$100</c:f>
              <c:numCache>
                <c:formatCode>General</c:formatCode>
                <c:ptCount val="100"/>
                <c:pt idx="0">
                  <c:v>69.949</c:v>
                </c:pt>
                <c:pt idx="1">
                  <c:v>73.294</c:v>
                </c:pt>
                <c:pt idx="2">
                  <c:v>71.27599999999998</c:v>
                </c:pt>
                <c:pt idx="3">
                  <c:v>72.06800000000001</c:v>
                </c:pt>
                <c:pt idx="4">
                  <c:v>69.971</c:v>
                </c:pt>
                <c:pt idx="5">
                  <c:v>61.32</c:v>
                </c:pt>
                <c:pt idx="6">
                  <c:v>56.916</c:v>
                </c:pt>
                <c:pt idx="7">
                  <c:v>56.139</c:v>
                </c:pt>
                <c:pt idx="8">
                  <c:v>59.042</c:v>
                </c:pt>
                <c:pt idx="9">
                  <c:v>51.349</c:v>
                </c:pt>
                <c:pt idx="10">
                  <c:v>58.685</c:v>
                </c:pt>
                <c:pt idx="11">
                  <c:v>59.417</c:v>
                </c:pt>
                <c:pt idx="12">
                  <c:v>61.146</c:v>
                </c:pt>
                <c:pt idx="13">
                  <c:v>61.142</c:v>
                </c:pt>
                <c:pt idx="14">
                  <c:v>66.058</c:v>
                </c:pt>
                <c:pt idx="15">
                  <c:v>49.66</c:v>
                </c:pt>
                <c:pt idx="16">
                  <c:v>51.22400000000001</c:v>
                </c:pt>
                <c:pt idx="17">
                  <c:v>44.425</c:v>
                </c:pt>
                <c:pt idx="18">
                  <c:v>45.433</c:v>
                </c:pt>
                <c:pt idx="19">
                  <c:v>44.881</c:v>
                </c:pt>
                <c:pt idx="20">
                  <c:v>49.662</c:v>
                </c:pt>
                <c:pt idx="21">
                  <c:v>46.658</c:v>
                </c:pt>
                <c:pt idx="22">
                  <c:v>46.228</c:v>
                </c:pt>
                <c:pt idx="23">
                  <c:v>50.396</c:v>
                </c:pt>
                <c:pt idx="24">
                  <c:v>52.351</c:v>
                </c:pt>
                <c:pt idx="25">
                  <c:v>48.21400000000001</c:v>
                </c:pt>
                <c:pt idx="26">
                  <c:v>49.585</c:v>
                </c:pt>
                <c:pt idx="27">
                  <c:v>51.638</c:v>
                </c:pt>
                <c:pt idx="28">
                  <c:v>48.807</c:v>
                </c:pt>
                <c:pt idx="29">
                  <c:v>50.184</c:v>
                </c:pt>
                <c:pt idx="30">
                  <c:v>45.058</c:v>
                </c:pt>
                <c:pt idx="31">
                  <c:v>42.752</c:v>
                </c:pt>
                <c:pt idx="32">
                  <c:v>52.197</c:v>
                </c:pt>
                <c:pt idx="33">
                  <c:v>47.471</c:v>
                </c:pt>
                <c:pt idx="34">
                  <c:v>52.864</c:v>
                </c:pt>
                <c:pt idx="35">
                  <c:v>52.885</c:v>
                </c:pt>
                <c:pt idx="36">
                  <c:v>50.088</c:v>
                </c:pt>
                <c:pt idx="37">
                  <c:v>49.64100000000001</c:v>
                </c:pt>
                <c:pt idx="38">
                  <c:v>49.927</c:v>
                </c:pt>
                <c:pt idx="39">
                  <c:v>52.216</c:v>
                </c:pt>
                <c:pt idx="40">
                  <c:v>47.009</c:v>
                </c:pt>
                <c:pt idx="41">
                  <c:v>43.99</c:v>
                </c:pt>
                <c:pt idx="42">
                  <c:v>43.65600000000001</c:v>
                </c:pt>
                <c:pt idx="43">
                  <c:v>44.561</c:v>
                </c:pt>
                <c:pt idx="44">
                  <c:v>43.454</c:v>
                </c:pt>
                <c:pt idx="45">
                  <c:v>49.82400000000001</c:v>
                </c:pt>
                <c:pt idx="46">
                  <c:v>53.261</c:v>
                </c:pt>
                <c:pt idx="47">
                  <c:v>48.252</c:v>
                </c:pt>
                <c:pt idx="48">
                  <c:v>49.84</c:v>
                </c:pt>
                <c:pt idx="49">
                  <c:v>47.913</c:v>
                </c:pt>
                <c:pt idx="50">
                  <c:v>44.578</c:v>
                </c:pt>
                <c:pt idx="51">
                  <c:v>43.29900000000001</c:v>
                </c:pt>
                <c:pt idx="52">
                  <c:v>44.21800000000001</c:v>
                </c:pt>
                <c:pt idx="53">
                  <c:v>40.72400000000001</c:v>
                </c:pt>
                <c:pt idx="54">
                  <c:v>48.76900000000001</c:v>
                </c:pt>
                <c:pt idx="55">
                  <c:v>42.938</c:v>
                </c:pt>
                <c:pt idx="56">
                  <c:v>40.482</c:v>
                </c:pt>
                <c:pt idx="57">
                  <c:v>38.758</c:v>
                </c:pt>
                <c:pt idx="58">
                  <c:v>39.426</c:v>
                </c:pt>
                <c:pt idx="59">
                  <c:v>43.21700000000001</c:v>
                </c:pt>
                <c:pt idx="60">
                  <c:v>41.748</c:v>
                </c:pt>
                <c:pt idx="61">
                  <c:v>37.46</c:v>
                </c:pt>
                <c:pt idx="62">
                  <c:v>39.83</c:v>
                </c:pt>
                <c:pt idx="63">
                  <c:v>39.72700000000001</c:v>
                </c:pt>
                <c:pt idx="64">
                  <c:v>43.532</c:v>
                </c:pt>
                <c:pt idx="65">
                  <c:v>40.314</c:v>
                </c:pt>
                <c:pt idx="66">
                  <c:v>38.241</c:v>
                </c:pt>
                <c:pt idx="67">
                  <c:v>37.278</c:v>
                </c:pt>
                <c:pt idx="68">
                  <c:v>38.024</c:v>
                </c:pt>
                <c:pt idx="69">
                  <c:v>39.302</c:v>
                </c:pt>
                <c:pt idx="70">
                  <c:v>36.908</c:v>
                </c:pt>
                <c:pt idx="71">
                  <c:v>34.722</c:v>
                </c:pt>
                <c:pt idx="72">
                  <c:v>39.069</c:v>
                </c:pt>
                <c:pt idx="73">
                  <c:v>37.64700000000001</c:v>
                </c:pt>
                <c:pt idx="74">
                  <c:v>35.563</c:v>
                </c:pt>
                <c:pt idx="75">
                  <c:v>38.819</c:v>
                </c:pt>
                <c:pt idx="76">
                  <c:v>37.213</c:v>
                </c:pt>
                <c:pt idx="77">
                  <c:v>36.668</c:v>
                </c:pt>
                <c:pt idx="78">
                  <c:v>41.697</c:v>
                </c:pt>
                <c:pt idx="79">
                  <c:v>39.634</c:v>
                </c:pt>
                <c:pt idx="80">
                  <c:v>42.953</c:v>
                </c:pt>
                <c:pt idx="81">
                  <c:v>33.29700000000001</c:v>
                </c:pt>
                <c:pt idx="82">
                  <c:v>35.154</c:v>
                </c:pt>
                <c:pt idx="83">
                  <c:v>32.94600000000001</c:v>
                </c:pt>
                <c:pt idx="84">
                  <c:v>36.257</c:v>
                </c:pt>
                <c:pt idx="85">
                  <c:v>44.273</c:v>
                </c:pt>
                <c:pt idx="86">
                  <c:v>40.413</c:v>
                </c:pt>
                <c:pt idx="87">
                  <c:v>45.57400000000001</c:v>
                </c:pt>
                <c:pt idx="88">
                  <c:v>45.777</c:v>
                </c:pt>
                <c:pt idx="89">
                  <c:v>38.578</c:v>
                </c:pt>
                <c:pt idx="90">
                  <c:v>44.32700000000001</c:v>
                </c:pt>
                <c:pt idx="91">
                  <c:v>37.237</c:v>
                </c:pt>
                <c:pt idx="92">
                  <c:v>36.857</c:v>
                </c:pt>
                <c:pt idx="93">
                  <c:v>42.627</c:v>
                </c:pt>
                <c:pt idx="94">
                  <c:v>43.734</c:v>
                </c:pt>
                <c:pt idx="95">
                  <c:v>50.29700000000001</c:v>
                </c:pt>
                <c:pt idx="96">
                  <c:v>38.703</c:v>
                </c:pt>
                <c:pt idx="97">
                  <c:v>47.352</c:v>
                </c:pt>
                <c:pt idx="98">
                  <c:v>45.32700000000001</c:v>
                </c:pt>
                <c:pt idx="99">
                  <c:v>45.634</c:v>
                </c:pt>
              </c:numCache>
            </c:numRef>
          </c:val>
        </c:ser>
        <c:ser>
          <c:idx val="1"/>
          <c:order val="1"/>
          <c:tx>
            <c:strRef>
              <c:f>'[gainslosses_z_08-OCT-2013 (brian glass''s conflicted copy 2013-10-08).xls]n=50'!$G$2</c:f>
              <c:strCache>
                <c:ptCount val="1"/>
                <c:pt idx="0">
                  <c:v>Losses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plus>
              <c:numRef>
                <c:f>'[gainslosses_z_08-OCT-2013 (brian glass''s conflicted copy 2013-10-08).xls]n=50'!$E$1:$E$100</c:f>
                <c:numCache>
                  <c:formatCode>General</c:formatCode>
                  <c:ptCount val="100"/>
                  <c:pt idx="0">
                    <c:v>3.5546</c:v>
                  </c:pt>
                  <c:pt idx="1">
                    <c:v>3.4624</c:v>
                  </c:pt>
                  <c:pt idx="2">
                    <c:v>3.0684</c:v>
                  </c:pt>
                  <c:pt idx="3">
                    <c:v>5.237</c:v>
                  </c:pt>
                  <c:pt idx="4">
                    <c:v>5.2366</c:v>
                  </c:pt>
                  <c:pt idx="5">
                    <c:v>5.817199999999999</c:v>
                  </c:pt>
                  <c:pt idx="6">
                    <c:v>5.5964</c:v>
                  </c:pt>
                  <c:pt idx="7">
                    <c:v>5.1802</c:v>
                  </c:pt>
                  <c:pt idx="8">
                    <c:v>6.7788</c:v>
                  </c:pt>
                  <c:pt idx="9">
                    <c:v>4.618699999999999</c:v>
                  </c:pt>
                  <c:pt idx="10">
                    <c:v>5.8801</c:v>
                  </c:pt>
                  <c:pt idx="11">
                    <c:v>5.3517</c:v>
                  </c:pt>
                  <c:pt idx="12">
                    <c:v>6.631</c:v>
                  </c:pt>
                  <c:pt idx="13">
                    <c:v>4.588</c:v>
                  </c:pt>
                  <c:pt idx="14">
                    <c:v>7.890099999999999</c:v>
                  </c:pt>
                  <c:pt idx="15">
                    <c:v>5.2724</c:v>
                  </c:pt>
                  <c:pt idx="16">
                    <c:v>4.567799999999999</c:v>
                  </c:pt>
                  <c:pt idx="17">
                    <c:v>5.4408</c:v>
                  </c:pt>
                  <c:pt idx="18">
                    <c:v>5.366099999999999</c:v>
                  </c:pt>
                  <c:pt idx="19">
                    <c:v>4.5508</c:v>
                  </c:pt>
                  <c:pt idx="20">
                    <c:v>6.5417</c:v>
                  </c:pt>
                  <c:pt idx="21">
                    <c:v>5.6385</c:v>
                  </c:pt>
                  <c:pt idx="22">
                    <c:v>6.7953</c:v>
                  </c:pt>
                  <c:pt idx="23">
                    <c:v>4.4857</c:v>
                  </c:pt>
                  <c:pt idx="24">
                    <c:v>5.228499999999999</c:v>
                  </c:pt>
                  <c:pt idx="25">
                    <c:v>6.7785</c:v>
                  </c:pt>
                  <c:pt idx="26">
                    <c:v>6.1137</c:v>
                  </c:pt>
                  <c:pt idx="27">
                    <c:v>5.739</c:v>
                  </c:pt>
                  <c:pt idx="28">
                    <c:v>6.387</c:v>
                  </c:pt>
                  <c:pt idx="29">
                    <c:v>4.4843</c:v>
                  </c:pt>
                  <c:pt idx="30">
                    <c:v>5.052499999999999</c:v>
                  </c:pt>
                  <c:pt idx="31">
                    <c:v>6.924099999999999</c:v>
                  </c:pt>
                  <c:pt idx="32">
                    <c:v>7.1857</c:v>
                  </c:pt>
                  <c:pt idx="33">
                    <c:v>7.067799999999999</c:v>
                  </c:pt>
                  <c:pt idx="34">
                    <c:v>6.7048</c:v>
                  </c:pt>
                  <c:pt idx="35">
                    <c:v>5.181</c:v>
                  </c:pt>
                  <c:pt idx="36">
                    <c:v>6.0403</c:v>
                  </c:pt>
                  <c:pt idx="37">
                    <c:v>6.694999999999999</c:v>
                  </c:pt>
                  <c:pt idx="38">
                    <c:v>5.9131</c:v>
                  </c:pt>
                  <c:pt idx="39">
                    <c:v>5.9987</c:v>
                  </c:pt>
                  <c:pt idx="40">
                    <c:v>6.001</c:v>
                  </c:pt>
                  <c:pt idx="41">
                    <c:v>6.831</c:v>
                  </c:pt>
                  <c:pt idx="42">
                    <c:v>6.362499999999999</c:v>
                  </c:pt>
                  <c:pt idx="43">
                    <c:v>6.024299999999999</c:v>
                  </c:pt>
                  <c:pt idx="44">
                    <c:v>6.195799999999999</c:v>
                  </c:pt>
                  <c:pt idx="45">
                    <c:v>7.454099999999999</c:v>
                  </c:pt>
                  <c:pt idx="46">
                    <c:v>7.8781</c:v>
                  </c:pt>
                  <c:pt idx="47">
                    <c:v>7.132099999999999</c:v>
                  </c:pt>
                  <c:pt idx="48">
                    <c:v>6.6099</c:v>
                  </c:pt>
                  <c:pt idx="49">
                    <c:v>5.697599999999999</c:v>
                  </c:pt>
                  <c:pt idx="50">
                    <c:v>5.403</c:v>
                  </c:pt>
                  <c:pt idx="51">
                    <c:v>5.193899999999999</c:v>
                  </c:pt>
                  <c:pt idx="52">
                    <c:v>5.8506</c:v>
                  </c:pt>
                  <c:pt idx="53">
                    <c:v>7.5918</c:v>
                  </c:pt>
                  <c:pt idx="54">
                    <c:v>6.7055</c:v>
                  </c:pt>
                  <c:pt idx="55">
                    <c:v>6.918</c:v>
                  </c:pt>
                  <c:pt idx="56">
                    <c:v>5.2033</c:v>
                  </c:pt>
                  <c:pt idx="57">
                    <c:v>5.2952</c:v>
                  </c:pt>
                  <c:pt idx="58">
                    <c:v>4.9042</c:v>
                  </c:pt>
                  <c:pt idx="59">
                    <c:v>4.4781</c:v>
                  </c:pt>
                  <c:pt idx="60">
                    <c:v>5.9319</c:v>
                  </c:pt>
                  <c:pt idx="61">
                    <c:v>6.8565</c:v>
                  </c:pt>
                  <c:pt idx="62">
                    <c:v>5.9446</c:v>
                  </c:pt>
                  <c:pt idx="63">
                    <c:v>5.4148</c:v>
                  </c:pt>
                  <c:pt idx="64">
                    <c:v>7.322899999999999</c:v>
                  </c:pt>
                  <c:pt idx="65">
                    <c:v>5.7764</c:v>
                  </c:pt>
                  <c:pt idx="66">
                    <c:v>6.0775</c:v>
                  </c:pt>
                  <c:pt idx="67">
                    <c:v>5.622899999999999</c:v>
                  </c:pt>
                  <c:pt idx="68">
                    <c:v>5.5619</c:v>
                  </c:pt>
                  <c:pt idx="69">
                    <c:v>5.8387</c:v>
                  </c:pt>
                  <c:pt idx="70">
                    <c:v>6.844999999999999</c:v>
                  </c:pt>
                  <c:pt idx="71">
                    <c:v>6.725499999999999</c:v>
                  </c:pt>
                  <c:pt idx="72">
                    <c:v>6.7733</c:v>
                  </c:pt>
                  <c:pt idx="73">
                    <c:v>5.8481</c:v>
                  </c:pt>
                  <c:pt idx="74">
                    <c:v>5.5329</c:v>
                  </c:pt>
                  <c:pt idx="75">
                    <c:v>7.0603</c:v>
                  </c:pt>
                  <c:pt idx="76">
                    <c:v>7.426</c:v>
                  </c:pt>
                  <c:pt idx="77">
                    <c:v>6.527699999999999</c:v>
                  </c:pt>
                  <c:pt idx="78">
                    <c:v>5.9308</c:v>
                  </c:pt>
                  <c:pt idx="79">
                    <c:v>5.7506</c:v>
                  </c:pt>
                  <c:pt idx="80">
                    <c:v>7.2714</c:v>
                  </c:pt>
                  <c:pt idx="81">
                    <c:v>6.623399999999999</c:v>
                  </c:pt>
                  <c:pt idx="82">
                    <c:v>5.9231</c:v>
                  </c:pt>
                  <c:pt idx="83">
                    <c:v>6.629899999999999</c:v>
                  </c:pt>
                  <c:pt idx="84">
                    <c:v>7.3718</c:v>
                  </c:pt>
                  <c:pt idx="85">
                    <c:v>6.8567</c:v>
                  </c:pt>
                  <c:pt idx="86">
                    <c:v>6.563499999999999</c:v>
                  </c:pt>
                  <c:pt idx="87">
                    <c:v>7.576</c:v>
                  </c:pt>
                  <c:pt idx="88">
                    <c:v>7.117099999999999</c:v>
                  </c:pt>
                  <c:pt idx="89">
                    <c:v>7.0106</c:v>
                  </c:pt>
                  <c:pt idx="90">
                    <c:v>6.592099999999999</c:v>
                  </c:pt>
                  <c:pt idx="91">
                    <c:v>6.390099999999999</c:v>
                  </c:pt>
                  <c:pt idx="92">
                    <c:v>5.64</c:v>
                  </c:pt>
                  <c:pt idx="93">
                    <c:v>5.2836</c:v>
                  </c:pt>
                  <c:pt idx="94">
                    <c:v>6.4399</c:v>
                  </c:pt>
                  <c:pt idx="95">
                    <c:v>6.5461</c:v>
                  </c:pt>
                  <c:pt idx="96">
                    <c:v>5.9948</c:v>
                  </c:pt>
                  <c:pt idx="97">
                    <c:v>5.681199999999999</c:v>
                  </c:pt>
                  <c:pt idx="98">
                    <c:v>5.5967</c:v>
                  </c:pt>
                  <c:pt idx="99">
                    <c:v>6.2108</c:v>
                  </c:pt>
                </c:numCache>
              </c:numRef>
            </c:plus>
            <c:minus>
              <c:numRef>
                <c:f>'[gainslosses_z_08-OCT-2013 (brian glass''s conflicted copy 2013-10-08).xls]n=50'!$E$1:$E$100</c:f>
                <c:numCache>
                  <c:formatCode>General</c:formatCode>
                  <c:ptCount val="100"/>
                  <c:pt idx="0">
                    <c:v>3.5546</c:v>
                  </c:pt>
                  <c:pt idx="1">
                    <c:v>3.4624</c:v>
                  </c:pt>
                  <c:pt idx="2">
                    <c:v>3.0684</c:v>
                  </c:pt>
                  <c:pt idx="3">
                    <c:v>5.237</c:v>
                  </c:pt>
                  <c:pt idx="4">
                    <c:v>5.2366</c:v>
                  </c:pt>
                  <c:pt idx="5">
                    <c:v>5.817199999999999</c:v>
                  </c:pt>
                  <c:pt idx="6">
                    <c:v>5.5964</c:v>
                  </c:pt>
                  <c:pt idx="7">
                    <c:v>5.1802</c:v>
                  </c:pt>
                  <c:pt idx="8">
                    <c:v>6.7788</c:v>
                  </c:pt>
                  <c:pt idx="9">
                    <c:v>4.618699999999999</c:v>
                  </c:pt>
                  <c:pt idx="10">
                    <c:v>5.8801</c:v>
                  </c:pt>
                  <c:pt idx="11">
                    <c:v>5.3517</c:v>
                  </c:pt>
                  <c:pt idx="12">
                    <c:v>6.631</c:v>
                  </c:pt>
                  <c:pt idx="13">
                    <c:v>4.588</c:v>
                  </c:pt>
                  <c:pt idx="14">
                    <c:v>7.890099999999999</c:v>
                  </c:pt>
                  <c:pt idx="15">
                    <c:v>5.2724</c:v>
                  </c:pt>
                  <c:pt idx="16">
                    <c:v>4.567799999999999</c:v>
                  </c:pt>
                  <c:pt idx="17">
                    <c:v>5.4408</c:v>
                  </c:pt>
                  <c:pt idx="18">
                    <c:v>5.366099999999999</c:v>
                  </c:pt>
                  <c:pt idx="19">
                    <c:v>4.5508</c:v>
                  </c:pt>
                  <c:pt idx="20">
                    <c:v>6.5417</c:v>
                  </c:pt>
                  <c:pt idx="21">
                    <c:v>5.6385</c:v>
                  </c:pt>
                  <c:pt idx="22">
                    <c:v>6.7953</c:v>
                  </c:pt>
                  <c:pt idx="23">
                    <c:v>4.4857</c:v>
                  </c:pt>
                  <c:pt idx="24">
                    <c:v>5.228499999999999</c:v>
                  </c:pt>
                  <c:pt idx="25">
                    <c:v>6.7785</c:v>
                  </c:pt>
                  <c:pt idx="26">
                    <c:v>6.1137</c:v>
                  </c:pt>
                  <c:pt idx="27">
                    <c:v>5.739</c:v>
                  </c:pt>
                  <c:pt idx="28">
                    <c:v>6.387</c:v>
                  </c:pt>
                  <c:pt idx="29">
                    <c:v>4.4843</c:v>
                  </c:pt>
                  <c:pt idx="30">
                    <c:v>5.052499999999999</c:v>
                  </c:pt>
                  <c:pt idx="31">
                    <c:v>6.924099999999999</c:v>
                  </c:pt>
                  <c:pt idx="32">
                    <c:v>7.1857</c:v>
                  </c:pt>
                  <c:pt idx="33">
                    <c:v>7.067799999999999</c:v>
                  </c:pt>
                  <c:pt idx="34">
                    <c:v>6.7048</c:v>
                  </c:pt>
                  <c:pt idx="35">
                    <c:v>5.181</c:v>
                  </c:pt>
                  <c:pt idx="36">
                    <c:v>6.0403</c:v>
                  </c:pt>
                  <c:pt idx="37">
                    <c:v>6.694999999999999</c:v>
                  </c:pt>
                  <c:pt idx="38">
                    <c:v>5.9131</c:v>
                  </c:pt>
                  <c:pt idx="39">
                    <c:v>5.9987</c:v>
                  </c:pt>
                  <c:pt idx="40">
                    <c:v>6.001</c:v>
                  </c:pt>
                  <c:pt idx="41">
                    <c:v>6.831</c:v>
                  </c:pt>
                  <c:pt idx="42">
                    <c:v>6.362499999999999</c:v>
                  </c:pt>
                  <c:pt idx="43">
                    <c:v>6.024299999999999</c:v>
                  </c:pt>
                  <c:pt idx="44">
                    <c:v>6.195799999999999</c:v>
                  </c:pt>
                  <c:pt idx="45">
                    <c:v>7.454099999999999</c:v>
                  </c:pt>
                  <c:pt idx="46">
                    <c:v>7.8781</c:v>
                  </c:pt>
                  <c:pt idx="47">
                    <c:v>7.132099999999999</c:v>
                  </c:pt>
                  <c:pt idx="48">
                    <c:v>6.6099</c:v>
                  </c:pt>
                  <c:pt idx="49">
                    <c:v>5.697599999999999</c:v>
                  </c:pt>
                  <c:pt idx="50">
                    <c:v>5.403</c:v>
                  </c:pt>
                  <c:pt idx="51">
                    <c:v>5.193899999999999</c:v>
                  </c:pt>
                  <c:pt idx="52">
                    <c:v>5.8506</c:v>
                  </c:pt>
                  <c:pt idx="53">
                    <c:v>7.5918</c:v>
                  </c:pt>
                  <c:pt idx="54">
                    <c:v>6.7055</c:v>
                  </c:pt>
                  <c:pt idx="55">
                    <c:v>6.918</c:v>
                  </c:pt>
                  <c:pt idx="56">
                    <c:v>5.2033</c:v>
                  </c:pt>
                  <c:pt idx="57">
                    <c:v>5.2952</c:v>
                  </c:pt>
                  <c:pt idx="58">
                    <c:v>4.9042</c:v>
                  </c:pt>
                  <c:pt idx="59">
                    <c:v>4.4781</c:v>
                  </c:pt>
                  <c:pt idx="60">
                    <c:v>5.9319</c:v>
                  </c:pt>
                  <c:pt idx="61">
                    <c:v>6.8565</c:v>
                  </c:pt>
                  <c:pt idx="62">
                    <c:v>5.9446</c:v>
                  </c:pt>
                  <c:pt idx="63">
                    <c:v>5.4148</c:v>
                  </c:pt>
                  <c:pt idx="64">
                    <c:v>7.322899999999999</c:v>
                  </c:pt>
                  <c:pt idx="65">
                    <c:v>5.7764</c:v>
                  </c:pt>
                  <c:pt idx="66">
                    <c:v>6.0775</c:v>
                  </c:pt>
                  <c:pt idx="67">
                    <c:v>5.622899999999999</c:v>
                  </c:pt>
                  <c:pt idx="68">
                    <c:v>5.5619</c:v>
                  </c:pt>
                  <c:pt idx="69">
                    <c:v>5.8387</c:v>
                  </c:pt>
                  <c:pt idx="70">
                    <c:v>6.844999999999999</c:v>
                  </c:pt>
                  <c:pt idx="71">
                    <c:v>6.725499999999999</c:v>
                  </c:pt>
                  <c:pt idx="72">
                    <c:v>6.7733</c:v>
                  </c:pt>
                  <c:pt idx="73">
                    <c:v>5.8481</c:v>
                  </c:pt>
                  <c:pt idx="74">
                    <c:v>5.5329</c:v>
                  </c:pt>
                  <c:pt idx="75">
                    <c:v>7.0603</c:v>
                  </c:pt>
                  <c:pt idx="76">
                    <c:v>7.426</c:v>
                  </c:pt>
                  <c:pt idx="77">
                    <c:v>6.527699999999999</c:v>
                  </c:pt>
                  <c:pt idx="78">
                    <c:v>5.9308</c:v>
                  </c:pt>
                  <c:pt idx="79">
                    <c:v>5.7506</c:v>
                  </c:pt>
                  <c:pt idx="80">
                    <c:v>7.2714</c:v>
                  </c:pt>
                  <c:pt idx="81">
                    <c:v>6.623399999999999</c:v>
                  </c:pt>
                  <c:pt idx="82">
                    <c:v>5.9231</c:v>
                  </c:pt>
                  <c:pt idx="83">
                    <c:v>6.629899999999999</c:v>
                  </c:pt>
                  <c:pt idx="84">
                    <c:v>7.3718</c:v>
                  </c:pt>
                  <c:pt idx="85">
                    <c:v>6.8567</c:v>
                  </c:pt>
                  <c:pt idx="86">
                    <c:v>6.563499999999999</c:v>
                  </c:pt>
                  <c:pt idx="87">
                    <c:v>7.576</c:v>
                  </c:pt>
                  <c:pt idx="88">
                    <c:v>7.117099999999999</c:v>
                  </c:pt>
                  <c:pt idx="89">
                    <c:v>7.0106</c:v>
                  </c:pt>
                  <c:pt idx="90">
                    <c:v>6.592099999999999</c:v>
                  </c:pt>
                  <c:pt idx="91">
                    <c:v>6.390099999999999</c:v>
                  </c:pt>
                  <c:pt idx="92">
                    <c:v>5.64</c:v>
                  </c:pt>
                  <c:pt idx="93">
                    <c:v>5.2836</c:v>
                  </c:pt>
                  <c:pt idx="94">
                    <c:v>6.4399</c:v>
                  </c:pt>
                  <c:pt idx="95">
                    <c:v>6.5461</c:v>
                  </c:pt>
                  <c:pt idx="96">
                    <c:v>5.9948</c:v>
                  </c:pt>
                  <c:pt idx="97">
                    <c:v>5.681199999999999</c:v>
                  </c:pt>
                  <c:pt idx="98">
                    <c:v>5.5967</c:v>
                  </c:pt>
                  <c:pt idx="99">
                    <c:v>6.2108</c:v>
                  </c:pt>
                </c:numCache>
              </c:numRef>
            </c:minus>
            <c:spPr>
              <a:ln w="3175">
                <a:solidFill>
                  <a:srgbClr val="FF0000"/>
                </a:solidFill>
                <a:prstDash val="solid"/>
              </a:ln>
            </c:spPr>
          </c:errBars>
          <c:val>
            <c:numRef>
              <c:f>'[gainslosses_z_08-OCT-2013 (brian glass''s conflicted copy 2013-10-08).xls]n=50'!$C$1:$C$100</c:f>
              <c:numCache>
                <c:formatCode>General</c:formatCode>
                <c:ptCount val="100"/>
                <c:pt idx="0">
                  <c:v>75.867</c:v>
                </c:pt>
                <c:pt idx="1">
                  <c:v>74.12299999999999</c:v>
                </c:pt>
                <c:pt idx="2">
                  <c:v>75.13</c:v>
                </c:pt>
                <c:pt idx="3">
                  <c:v>76.719</c:v>
                </c:pt>
                <c:pt idx="4">
                  <c:v>80.226</c:v>
                </c:pt>
                <c:pt idx="5">
                  <c:v>70.015</c:v>
                </c:pt>
                <c:pt idx="6">
                  <c:v>53.96100000000001</c:v>
                </c:pt>
                <c:pt idx="7">
                  <c:v>52.605</c:v>
                </c:pt>
                <c:pt idx="8">
                  <c:v>71.617</c:v>
                </c:pt>
                <c:pt idx="9">
                  <c:v>71.567</c:v>
                </c:pt>
                <c:pt idx="10">
                  <c:v>67.57799999999998</c:v>
                </c:pt>
                <c:pt idx="11">
                  <c:v>62.613</c:v>
                </c:pt>
                <c:pt idx="12">
                  <c:v>67.747</c:v>
                </c:pt>
                <c:pt idx="13">
                  <c:v>65.397</c:v>
                </c:pt>
                <c:pt idx="14">
                  <c:v>69.298</c:v>
                </c:pt>
                <c:pt idx="15">
                  <c:v>64.687</c:v>
                </c:pt>
                <c:pt idx="16">
                  <c:v>63.084</c:v>
                </c:pt>
                <c:pt idx="17">
                  <c:v>61.989</c:v>
                </c:pt>
                <c:pt idx="18">
                  <c:v>64.219</c:v>
                </c:pt>
                <c:pt idx="19">
                  <c:v>51.846</c:v>
                </c:pt>
                <c:pt idx="20">
                  <c:v>61.53400000000001</c:v>
                </c:pt>
                <c:pt idx="21">
                  <c:v>56.4</c:v>
                </c:pt>
                <c:pt idx="22">
                  <c:v>62.347</c:v>
                </c:pt>
                <c:pt idx="23">
                  <c:v>50.16300000000001</c:v>
                </c:pt>
                <c:pt idx="24">
                  <c:v>58.04</c:v>
                </c:pt>
                <c:pt idx="25">
                  <c:v>61.72400000000001</c:v>
                </c:pt>
                <c:pt idx="26">
                  <c:v>61.753</c:v>
                </c:pt>
                <c:pt idx="27">
                  <c:v>65.256</c:v>
                </c:pt>
                <c:pt idx="28">
                  <c:v>70.868</c:v>
                </c:pt>
                <c:pt idx="29">
                  <c:v>63.966</c:v>
                </c:pt>
                <c:pt idx="30">
                  <c:v>65.95800000000001</c:v>
                </c:pt>
                <c:pt idx="31">
                  <c:v>58.134</c:v>
                </c:pt>
                <c:pt idx="32">
                  <c:v>60.465</c:v>
                </c:pt>
                <c:pt idx="33">
                  <c:v>64.472</c:v>
                </c:pt>
                <c:pt idx="34">
                  <c:v>64.929</c:v>
                </c:pt>
                <c:pt idx="35">
                  <c:v>61.428</c:v>
                </c:pt>
                <c:pt idx="36">
                  <c:v>61.851</c:v>
                </c:pt>
                <c:pt idx="37">
                  <c:v>67.944</c:v>
                </c:pt>
                <c:pt idx="38">
                  <c:v>69.016</c:v>
                </c:pt>
                <c:pt idx="39">
                  <c:v>56.54600000000001</c:v>
                </c:pt>
                <c:pt idx="40">
                  <c:v>57.395</c:v>
                </c:pt>
                <c:pt idx="41">
                  <c:v>58.342</c:v>
                </c:pt>
                <c:pt idx="42">
                  <c:v>53.535</c:v>
                </c:pt>
                <c:pt idx="43">
                  <c:v>56.744</c:v>
                </c:pt>
                <c:pt idx="44">
                  <c:v>59.407</c:v>
                </c:pt>
                <c:pt idx="45">
                  <c:v>64.921</c:v>
                </c:pt>
                <c:pt idx="46">
                  <c:v>65.498</c:v>
                </c:pt>
                <c:pt idx="47">
                  <c:v>50.82</c:v>
                </c:pt>
                <c:pt idx="48">
                  <c:v>51.835</c:v>
                </c:pt>
                <c:pt idx="49">
                  <c:v>50.351</c:v>
                </c:pt>
                <c:pt idx="50">
                  <c:v>50.638</c:v>
                </c:pt>
                <c:pt idx="51">
                  <c:v>51.555</c:v>
                </c:pt>
                <c:pt idx="52">
                  <c:v>47.044</c:v>
                </c:pt>
                <c:pt idx="53">
                  <c:v>54.69300000000001</c:v>
                </c:pt>
                <c:pt idx="54">
                  <c:v>48.564</c:v>
                </c:pt>
                <c:pt idx="55">
                  <c:v>48.73900000000001</c:v>
                </c:pt>
                <c:pt idx="56">
                  <c:v>46.895</c:v>
                </c:pt>
                <c:pt idx="57">
                  <c:v>56.029</c:v>
                </c:pt>
                <c:pt idx="58">
                  <c:v>50.065</c:v>
                </c:pt>
                <c:pt idx="59">
                  <c:v>49.96</c:v>
                </c:pt>
                <c:pt idx="60">
                  <c:v>49.746</c:v>
                </c:pt>
                <c:pt idx="61">
                  <c:v>57.23600000000001</c:v>
                </c:pt>
                <c:pt idx="62">
                  <c:v>52.76600000000001</c:v>
                </c:pt>
                <c:pt idx="63">
                  <c:v>50.722</c:v>
                </c:pt>
                <c:pt idx="64">
                  <c:v>58.22900000000001</c:v>
                </c:pt>
                <c:pt idx="65">
                  <c:v>54.503</c:v>
                </c:pt>
                <c:pt idx="66">
                  <c:v>58.317</c:v>
                </c:pt>
                <c:pt idx="67">
                  <c:v>51.158</c:v>
                </c:pt>
                <c:pt idx="68">
                  <c:v>55.172</c:v>
                </c:pt>
                <c:pt idx="69">
                  <c:v>56.445</c:v>
                </c:pt>
                <c:pt idx="70">
                  <c:v>54.17400000000001</c:v>
                </c:pt>
                <c:pt idx="71">
                  <c:v>58.417</c:v>
                </c:pt>
                <c:pt idx="72">
                  <c:v>51.168</c:v>
                </c:pt>
                <c:pt idx="73">
                  <c:v>49.795</c:v>
                </c:pt>
                <c:pt idx="74">
                  <c:v>52.063</c:v>
                </c:pt>
                <c:pt idx="75">
                  <c:v>53.22600000000001</c:v>
                </c:pt>
                <c:pt idx="76">
                  <c:v>54.472</c:v>
                </c:pt>
                <c:pt idx="77">
                  <c:v>51.206</c:v>
                </c:pt>
                <c:pt idx="78">
                  <c:v>49.55</c:v>
                </c:pt>
                <c:pt idx="79">
                  <c:v>46.386</c:v>
                </c:pt>
                <c:pt idx="80">
                  <c:v>57.676</c:v>
                </c:pt>
                <c:pt idx="81">
                  <c:v>49.462</c:v>
                </c:pt>
                <c:pt idx="82">
                  <c:v>51.319</c:v>
                </c:pt>
                <c:pt idx="83">
                  <c:v>43.521</c:v>
                </c:pt>
                <c:pt idx="84">
                  <c:v>52.106</c:v>
                </c:pt>
                <c:pt idx="85">
                  <c:v>51.342</c:v>
                </c:pt>
                <c:pt idx="86">
                  <c:v>56.981</c:v>
                </c:pt>
                <c:pt idx="87">
                  <c:v>54.742</c:v>
                </c:pt>
                <c:pt idx="88">
                  <c:v>59.896</c:v>
                </c:pt>
                <c:pt idx="89">
                  <c:v>61.619</c:v>
                </c:pt>
                <c:pt idx="90">
                  <c:v>59.619</c:v>
                </c:pt>
                <c:pt idx="91">
                  <c:v>63.989</c:v>
                </c:pt>
                <c:pt idx="92">
                  <c:v>57.683</c:v>
                </c:pt>
                <c:pt idx="93">
                  <c:v>59.528</c:v>
                </c:pt>
                <c:pt idx="94">
                  <c:v>56.002</c:v>
                </c:pt>
                <c:pt idx="95">
                  <c:v>59.054</c:v>
                </c:pt>
                <c:pt idx="96">
                  <c:v>57.248</c:v>
                </c:pt>
                <c:pt idx="97">
                  <c:v>55.442</c:v>
                </c:pt>
                <c:pt idx="98">
                  <c:v>57.915</c:v>
                </c:pt>
                <c:pt idx="99">
                  <c:v>50.76600000000001</c:v>
                </c:pt>
              </c:numCache>
            </c:numRef>
          </c:val>
        </c:ser>
        <c:dLbls/>
        <c:marker val="1"/>
        <c:axId val="574799208"/>
        <c:axId val="400331768"/>
      </c:lineChart>
      <c:catAx>
        <c:axId val="574799208"/>
        <c:scaling>
          <c:orientation val="minMax"/>
        </c:scaling>
        <c:axPos val="b"/>
        <c:numFmt formatCode="General" sourceLinked="0"/>
        <c:tickLblPos val="nextTo"/>
        <c:spPr>
          <a:ln>
            <a:solidFill>
              <a:schemeClr val="accent1"/>
            </a:solidFill>
          </a:ln>
        </c:spPr>
        <c:txPr>
          <a:bodyPr rot="-5400000" vert="horz"/>
          <a:lstStyle/>
          <a:p>
            <a:pPr>
              <a:defRPr lang="en-GB"/>
            </a:pPr>
            <a:endParaRPr lang="en-US"/>
          </a:p>
        </c:txPr>
        <c:crossAx val="400331768"/>
        <c:crosses val="autoZero"/>
        <c:auto val="1"/>
        <c:lblAlgn val="ctr"/>
        <c:lblOffset val="100"/>
      </c:catAx>
      <c:valAx>
        <c:axId val="400331768"/>
        <c:scaling>
          <c:orientation val="minMax"/>
          <c:max val="100.0"/>
        </c:scaling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tickLblPos val="nextTo"/>
        <c:spPr>
          <a:ln>
            <a:solidFill>
              <a:schemeClr val="accent1"/>
            </a:solidFill>
          </a:ln>
        </c:spPr>
        <c:txPr>
          <a:bodyPr rot="0" vert="horz"/>
          <a:lstStyle/>
          <a:p>
            <a:pPr>
              <a:defRPr lang="en-GB"/>
            </a:pPr>
            <a:endParaRPr lang="en-US"/>
          </a:p>
        </c:txPr>
        <c:crossAx val="574799208"/>
        <c:crosses val="autoZero"/>
        <c:crossBetween val="between"/>
      </c:valAx>
      <c:spPr>
        <a:solidFill>
          <a:schemeClr val="bg1"/>
        </a:solidFill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878059166797559"/>
          <c:y val="0.460136290206904"/>
          <c:w val="0.112608776227929"/>
          <c:h val="0.13406972998267"/>
        </c:manualLayout>
      </c:layout>
      <c:spPr>
        <a:solidFill>
          <a:schemeClr val="bg1"/>
        </a:solidFill>
      </c:spPr>
      <c:txPr>
        <a:bodyPr/>
        <a:lstStyle/>
        <a:p>
          <a:pPr>
            <a:defRPr lang="en-GB"/>
          </a:pPr>
          <a:endParaRPr lang="en-US"/>
        </a:p>
      </c:txPr>
    </c:legend>
    <c:plotVisOnly val="1"/>
    <c:dispBlanksAs val="gap"/>
  </c:chart>
  <c:spPr>
    <a:solidFill>
      <a:schemeClr val="bg1"/>
    </a:solidFill>
  </c:spPr>
  <c:txPr>
    <a:bodyPr/>
    <a:lstStyle/>
    <a:p>
      <a:pPr>
        <a:defRPr sz="14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autoTitleDeleted val="1"/>
    <c:plotArea>
      <c:layout/>
      <c:lineChart>
        <c:grouping val="standard"/>
        <c:ser>
          <c:idx val="0"/>
          <c:order val="0"/>
          <c:tx>
            <c:strRef>
              <c:f>'[gainslosses_z_08-OCT-2013 (brian glass''s conflicted copy 2013-10-08).xls]n=50'!$G$1</c:f>
              <c:strCache>
                <c:ptCount val="1"/>
                <c:pt idx="0">
                  <c:v>Gains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plus>
              <c:numRef>
                <c:f>'[gainslosses_z_08-OCT-2013 (brian glass''s conflicted copy 2013-10-08).xls]n=50'!$D$101:$D$120</c:f>
                <c:numCache>
                  <c:formatCode>General</c:formatCode>
                  <c:ptCount val="20"/>
                  <c:pt idx="0">
                    <c:v>5.304499999999999</c:v>
                  </c:pt>
                  <c:pt idx="1">
                    <c:v>4.0494</c:v>
                  </c:pt>
                  <c:pt idx="2">
                    <c:v>4.759</c:v>
                  </c:pt>
                  <c:pt idx="3">
                    <c:v>5.2318</c:v>
                  </c:pt>
                  <c:pt idx="4">
                    <c:v>5.890899999999999</c:v>
                  </c:pt>
                  <c:pt idx="5">
                    <c:v>7.3772</c:v>
                  </c:pt>
                  <c:pt idx="6">
                    <c:v>5.9573</c:v>
                  </c:pt>
                  <c:pt idx="7">
                    <c:v>6.387999999999999</c:v>
                  </c:pt>
                  <c:pt idx="8">
                    <c:v>5.9086</c:v>
                  </c:pt>
                  <c:pt idx="9">
                    <c:v>5.4922</c:v>
                  </c:pt>
                  <c:pt idx="10">
                    <c:v>6.4216</c:v>
                  </c:pt>
                  <c:pt idx="11">
                    <c:v>5.9594</c:v>
                  </c:pt>
                  <c:pt idx="12">
                    <c:v>5.3434</c:v>
                  </c:pt>
                  <c:pt idx="13">
                    <c:v>6.150399999999999</c:v>
                  </c:pt>
                  <c:pt idx="14">
                    <c:v>5.8263</c:v>
                  </c:pt>
                  <c:pt idx="15">
                    <c:v>6.562899999999999</c:v>
                  </c:pt>
                  <c:pt idx="16">
                    <c:v>6.6865</c:v>
                  </c:pt>
                  <c:pt idx="17">
                    <c:v>6.566999999999999</c:v>
                  </c:pt>
                  <c:pt idx="18">
                    <c:v>6.302499999999999</c:v>
                  </c:pt>
                  <c:pt idx="19">
                    <c:v>5.4603</c:v>
                  </c:pt>
                </c:numCache>
              </c:numRef>
            </c:plus>
            <c:minus>
              <c:numRef>
                <c:f>'[gainslosses_z_08-OCT-2013 (brian glass''s conflicted copy 2013-10-08).xls]n=50'!$D$101:$D$120</c:f>
                <c:numCache>
                  <c:formatCode>General</c:formatCode>
                  <c:ptCount val="20"/>
                  <c:pt idx="0">
                    <c:v>5.304499999999999</c:v>
                  </c:pt>
                  <c:pt idx="1">
                    <c:v>4.0494</c:v>
                  </c:pt>
                  <c:pt idx="2">
                    <c:v>4.759</c:v>
                  </c:pt>
                  <c:pt idx="3">
                    <c:v>5.2318</c:v>
                  </c:pt>
                  <c:pt idx="4">
                    <c:v>5.890899999999999</c:v>
                  </c:pt>
                  <c:pt idx="5">
                    <c:v>7.3772</c:v>
                  </c:pt>
                  <c:pt idx="6">
                    <c:v>5.9573</c:v>
                  </c:pt>
                  <c:pt idx="7">
                    <c:v>6.387999999999999</c:v>
                  </c:pt>
                  <c:pt idx="8">
                    <c:v>5.9086</c:v>
                  </c:pt>
                  <c:pt idx="9">
                    <c:v>5.4922</c:v>
                  </c:pt>
                  <c:pt idx="10">
                    <c:v>6.4216</c:v>
                  </c:pt>
                  <c:pt idx="11">
                    <c:v>5.9594</c:v>
                  </c:pt>
                  <c:pt idx="12">
                    <c:v>5.3434</c:v>
                  </c:pt>
                  <c:pt idx="13">
                    <c:v>6.150399999999999</c:v>
                  </c:pt>
                  <c:pt idx="14">
                    <c:v>5.8263</c:v>
                  </c:pt>
                  <c:pt idx="15">
                    <c:v>6.562899999999999</c:v>
                  </c:pt>
                  <c:pt idx="16">
                    <c:v>6.6865</c:v>
                  </c:pt>
                  <c:pt idx="17">
                    <c:v>6.566999999999999</c:v>
                  </c:pt>
                  <c:pt idx="18">
                    <c:v>6.302499999999999</c:v>
                  </c:pt>
                  <c:pt idx="19">
                    <c:v>5.4603</c:v>
                  </c:pt>
                </c:numCache>
              </c:numRef>
            </c:minus>
            <c:spPr>
              <a:ln w="3175">
                <a:solidFill>
                  <a:srgbClr val="339966"/>
                </a:solidFill>
                <a:prstDash val="solid"/>
              </a:ln>
            </c:spPr>
          </c:errBars>
          <c:val>
            <c:numRef>
              <c:f>'[gainslosses_z_08-OCT-2013 (brian glass''s conflicted copy 2013-10-08).xls]n=50'!$B$101:$B$120</c:f>
              <c:numCache>
                <c:formatCode>General</c:formatCode>
                <c:ptCount val="20"/>
                <c:pt idx="0">
                  <c:v>66.849</c:v>
                </c:pt>
                <c:pt idx="1">
                  <c:v>63.83</c:v>
                </c:pt>
                <c:pt idx="2">
                  <c:v>61.77</c:v>
                </c:pt>
                <c:pt idx="3">
                  <c:v>61.547</c:v>
                </c:pt>
                <c:pt idx="4">
                  <c:v>59.257</c:v>
                </c:pt>
                <c:pt idx="5">
                  <c:v>57.643</c:v>
                </c:pt>
                <c:pt idx="6">
                  <c:v>54.885</c:v>
                </c:pt>
                <c:pt idx="7">
                  <c:v>49.392</c:v>
                </c:pt>
                <c:pt idx="8">
                  <c:v>42.17100000000001</c:v>
                </c:pt>
                <c:pt idx="9">
                  <c:v>44.155</c:v>
                </c:pt>
                <c:pt idx="10">
                  <c:v>47.29700000000001</c:v>
                </c:pt>
                <c:pt idx="11">
                  <c:v>41.64100000000001</c:v>
                </c:pt>
                <c:pt idx="12">
                  <c:v>44.53100000000001</c:v>
                </c:pt>
                <c:pt idx="13">
                  <c:v>47.201</c:v>
                </c:pt>
                <c:pt idx="14">
                  <c:v>45.13</c:v>
                </c:pt>
                <c:pt idx="15">
                  <c:v>48.29600000000001</c:v>
                </c:pt>
                <c:pt idx="16">
                  <c:v>48.89100000000001</c:v>
                </c:pt>
                <c:pt idx="17">
                  <c:v>46.695</c:v>
                </c:pt>
                <c:pt idx="18">
                  <c:v>50.562</c:v>
                </c:pt>
                <c:pt idx="19">
                  <c:v>41.04300000000001</c:v>
                </c:pt>
              </c:numCache>
            </c:numRef>
          </c:val>
        </c:ser>
        <c:ser>
          <c:idx val="1"/>
          <c:order val="1"/>
          <c:tx>
            <c:strRef>
              <c:f>'[gainslosses_z_08-OCT-2013 (brian glass''s conflicted copy 2013-10-08).xls]n=50'!$G$2</c:f>
              <c:strCache>
                <c:ptCount val="1"/>
                <c:pt idx="0">
                  <c:v>Losses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plus>
              <c:numRef>
                <c:f>'[gainslosses_z_08-OCT-2013 (brian glass''s conflicted copy 2013-10-08).xls]n=50'!$E$101:$E$120</c:f>
                <c:numCache>
                  <c:formatCode>General</c:formatCode>
                  <c:ptCount val="20"/>
                  <c:pt idx="0">
                    <c:v>5.2085</c:v>
                  </c:pt>
                  <c:pt idx="1">
                    <c:v>5.0901</c:v>
                  </c:pt>
                  <c:pt idx="2">
                    <c:v>4.807099999999999</c:v>
                  </c:pt>
                  <c:pt idx="3">
                    <c:v>4.3184</c:v>
                  </c:pt>
                  <c:pt idx="4">
                    <c:v>3.052999999999999</c:v>
                  </c:pt>
                  <c:pt idx="5">
                    <c:v>7.7877</c:v>
                  </c:pt>
                  <c:pt idx="6">
                    <c:v>7.1596</c:v>
                  </c:pt>
                  <c:pt idx="7">
                    <c:v>6.9394</c:v>
                  </c:pt>
                  <c:pt idx="8">
                    <c:v>6.694199999999999</c:v>
                  </c:pt>
                  <c:pt idx="9">
                    <c:v>6.6722</c:v>
                  </c:pt>
                  <c:pt idx="10">
                    <c:v>6.117099999999999</c:v>
                  </c:pt>
                  <c:pt idx="11">
                    <c:v>6.560499999999999</c:v>
                  </c:pt>
                  <c:pt idx="12">
                    <c:v>6.807399999999999</c:v>
                  </c:pt>
                  <c:pt idx="13">
                    <c:v>7.2957</c:v>
                  </c:pt>
                  <c:pt idx="14">
                    <c:v>5.7128</c:v>
                  </c:pt>
                  <c:pt idx="15">
                    <c:v>6.2779</c:v>
                  </c:pt>
                  <c:pt idx="16">
                    <c:v>6.603499999999999</c:v>
                  </c:pt>
                  <c:pt idx="17">
                    <c:v>6.9227</c:v>
                  </c:pt>
                  <c:pt idx="18">
                    <c:v>6.608099999999999</c:v>
                  </c:pt>
                  <c:pt idx="19">
                    <c:v>6.4148</c:v>
                  </c:pt>
                </c:numCache>
              </c:numRef>
            </c:plus>
            <c:minus>
              <c:numRef>
                <c:f>'[gainslosses_z_08-OCT-2013 (brian glass''s conflicted copy 2013-10-08).xls]n=50'!$E$101:$E$120</c:f>
                <c:numCache>
                  <c:formatCode>General</c:formatCode>
                  <c:ptCount val="20"/>
                  <c:pt idx="0">
                    <c:v>5.2085</c:v>
                  </c:pt>
                  <c:pt idx="1">
                    <c:v>5.0901</c:v>
                  </c:pt>
                  <c:pt idx="2">
                    <c:v>4.807099999999999</c:v>
                  </c:pt>
                  <c:pt idx="3">
                    <c:v>4.3184</c:v>
                  </c:pt>
                  <c:pt idx="4">
                    <c:v>3.052999999999999</c:v>
                  </c:pt>
                  <c:pt idx="5">
                    <c:v>7.7877</c:v>
                  </c:pt>
                  <c:pt idx="6">
                    <c:v>7.1596</c:v>
                  </c:pt>
                  <c:pt idx="7">
                    <c:v>6.9394</c:v>
                  </c:pt>
                  <c:pt idx="8">
                    <c:v>6.694199999999999</c:v>
                  </c:pt>
                  <c:pt idx="9">
                    <c:v>6.6722</c:v>
                  </c:pt>
                  <c:pt idx="10">
                    <c:v>6.117099999999999</c:v>
                  </c:pt>
                  <c:pt idx="11">
                    <c:v>6.560499999999999</c:v>
                  </c:pt>
                  <c:pt idx="12">
                    <c:v>6.807399999999999</c:v>
                  </c:pt>
                  <c:pt idx="13">
                    <c:v>7.2957</c:v>
                  </c:pt>
                  <c:pt idx="14">
                    <c:v>5.7128</c:v>
                  </c:pt>
                  <c:pt idx="15">
                    <c:v>6.2779</c:v>
                  </c:pt>
                  <c:pt idx="16">
                    <c:v>6.603499999999999</c:v>
                  </c:pt>
                  <c:pt idx="17">
                    <c:v>6.9227</c:v>
                  </c:pt>
                  <c:pt idx="18">
                    <c:v>6.608099999999999</c:v>
                  </c:pt>
                  <c:pt idx="19">
                    <c:v>6.4148</c:v>
                  </c:pt>
                </c:numCache>
              </c:numRef>
            </c:minus>
            <c:spPr>
              <a:ln w="3175">
                <a:solidFill>
                  <a:srgbClr val="FF0000"/>
                </a:solidFill>
                <a:prstDash val="solid"/>
              </a:ln>
            </c:spPr>
          </c:errBars>
          <c:val>
            <c:numRef>
              <c:f>'[gainslosses_z_08-OCT-2013 (brian glass''s conflicted copy 2013-10-08).xls]n=50'!$C$101:$C$120</c:f>
              <c:numCache>
                <c:formatCode>General</c:formatCode>
                <c:ptCount val="20"/>
                <c:pt idx="0">
                  <c:v>76.429</c:v>
                </c:pt>
                <c:pt idx="1">
                  <c:v>67.965</c:v>
                </c:pt>
                <c:pt idx="2">
                  <c:v>65.87899999999999</c:v>
                </c:pt>
                <c:pt idx="3">
                  <c:v>66.65099999999998</c:v>
                </c:pt>
                <c:pt idx="4">
                  <c:v>69.444</c:v>
                </c:pt>
                <c:pt idx="5">
                  <c:v>72.977</c:v>
                </c:pt>
                <c:pt idx="6">
                  <c:v>70.738</c:v>
                </c:pt>
                <c:pt idx="7">
                  <c:v>66.385</c:v>
                </c:pt>
                <c:pt idx="8">
                  <c:v>62.953</c:v>
                </c:pt>
                <c:pt idx="9">
                  <c:v>57.948</c:v>
                </c:pt>
                <c:pt idx="10">
                  <c:v>64.67199999999998</c:v>
                </c:pt>
                <c:pt idx="11">
                  <c:v>55.938</c:v>
                </c:pt>
                <c:pt idx="12">
                  <c:v>54.563</c:v>
                </c:pt>
                <c:pt idx="13">
                  <c:v>50.317</c:v>
                </c:pt>
                <c:pt idx="14">
                  <c:v>51.08900000000001</c:v>
                </c:pt>
                <c:pt idx="15">
                  <c:v>56.667</c:v>
                </c:pt>
                <c:pt idx="16">
                  <c:v>56.444</c:v>
                </c:pt>
                <c:pt idx="17">
                  <c:v>64.619</c:v>
                </c:pt>
                <c:pt idx="18">
                  <c:v>59.679</c:v>
                </c:pt>
                <c:pt idx="19">
                  <c:v>59.842</c:v>
                </c:pt>
              </c:numCache>
            </c:numRef>
          </c:val>
        </c:ser>
        <c:dLbls/>
        <c:marker val="1"/>
        <c:axId val="574844456"/>
        <c:axId val="574847976"/>
      </c:lineChart>
      <c:catAx>
        <c:axId val="574844456"/>
        <c:scaling>
          <c:orientation val="minMax"/>
        </c:scaling>
        <c:axPos val="b"/>
        <c:numFmt formatCode="General" sourceLinked="0"/>
        <c:tickLblPos val="nextTo"/>
        <c:spPr>
          <a:ln>
            <a:solidFill>
              <a:schemeClr val="accent1"/>
            </a:solidFill>
          </a:ln>
        </c:spPr>
        <c:txPr>
          <a:bodyPr rot="0" vert="horz"/>
          <a:lstStyle/>
          <a:p>
            <a:pPr>
              <a:defRPr lang="en-GB"/>
            </a:pPr>
            <a:endParaRPr lang="en-US"/>
          </a:p>
        </c:txPr>
        <c:crossAx val="574847976"/>
        <c:crosses val="autoZero"/>
        <c:auto val="1"/>
        <c:lblAlgn val="ctr"/>
        <c:lblOffset val="100"/>
      </c:catAx>
      <c:valAx>
        <c:axId val="574847976"/>
        <c:scaling>
          <c:orientation val="minMax"/>
          <c:max val="100.0"/>
        </c:scaling>
        <c:axPos val="l"/>
        <c:majorGridlines/>
        <c:numFmt formatCode="General" sourceLinked="1"/>
        <c:tickLblPos val="nextTo"/>
        <c:spPr>
          <a:ln>
            <a:solidFill>
              <a:schemeClr val="accent1"/>
            </a:solidFill>
          </a:ln>
        </c:spPr>
        <c:txPr>
          <a:bodyPr rot="0" vert="horz"/>
          <a:lstStyle/>
          <a:p>
            <a:pPr>
              <a:defRPr lang="en-GB"/>
            </a:pPr>
            <a:endParaRPr lang="en-US"/>
          </a:p>
        </c:txPr>
        <c:crossAx val="574844456"/>
        <c:crosses val="autoZero"/>
        <c:crossBetween val="between"/>
      </c:valAx>
      <c:spPr>
        <a:solidFill>
          <a:schemeClr val="bg1"/>
        </a:solidFill>
        <a:ln>
          <a:solidFill>
            <a:schemeClr val="accent1"/>
          </a:solidFill>
        </a:ln>
      </c:spPr>
    </c:plotArea>
    <c:plotVisOnly val="1"/>
    <c:dispBlanksAs val="gap"/>
  </c:chart>
  <c:spPr>
    <a:solidFill>
      <a:schemeClr val="bg1"/>
    </a:solidFill>
  </c:spPr>
  <c:txPr>
    <a:bodyPr/>
    <a:lstStyle/>
    <a:p>
      <a:pPr>
        <a:defRPr sz="14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autoTitleDeleted val="1"/>
    <c:plotArea>
      <c:layout>
        <c:manualLayout>
          <c:layoutTarget val="inner"/>
          <c:xMode val="edge"/>
          <c:yMode val="edge"/>
          <c:x val="0.123985744878922"/>
          <c:y val="0.0467877469146296"/>
          <c:w val="0.761001737511861"/>
          <c:h val="0.841029748750553"/>
        </c:manualLayout>
      </c:layout>
      <c:lineChart>
        <c:grouping val="standard"/>
        <c:ser>
          <c:idx val="0"/>
          <c:order val="0"/>
          <c:tx>
            <c:strRef>
              <c:f>'[gainslosses_z_08-OCT-2013 (brian glass''s conflicted copy 2013-10-08).xls]n=50'!$G$1</c:f>
              <c:strCache>
                <c:ptCount val="1"/>
                <c:pt idx="0">
                  <c:v>Gains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plus>
              <c:numRef>
                <c:f>'[gainslosses_z_08-OCT-2013 (brian glass''s conflicted copy 2013-10-08).xls]n=50'!$D$121:$D$140</c:f>
                <c:numCache>
                  <c:formatCode>General</c:formatCode>
                  <c:ptCount val="20"/>
                  <c:pt idx="0">
                    <c:v>6.0696</c:v>
                  </c:pt>
                  <c:pt idx="1">
                    <c:v>4.9854</c:v>
                  </c:pt>
                  <c:pt idx="2">
                    <c:v>5.0065</c:v>
                  </c:pt>
                  <c:pt idx="3">
                    <c:v>5.1785</c:v>
                  </c:pt>
                  <c:pt idx="4">
                    <c:v>4.198499999999999</c:v>
                  </c:pt>
                  <c:pt idx="5">
                    <c:v>4.8936</c:v>
                  </c:pt>
                  <c:pt idx="6">
                    <c:v>5.2239</c:v>
                  </c:pt>
                  <c:pt idx="7">
                    <c:v>5.320899999999999</c:v>
                  </c:pt>
                  <c:pt idx="8">
                    <c:v>5.6334</c:v>
                  </c:pt>
                  <c:pt idx="9">
                    <c:v>4.9859</c:v>
                  </c:pt>
                  <c:pt idx="10">
                    <c:v>7.0666</c:v>
                  </c:pt>
                  <c:pt idx="11">
                    <c:v>6.253</c:v>
                  </c:pt>
                  <c:pt idx="12">
                    <c:v>5.2183</c:v>
                  </c:pt>
                  <c:pt idx="13">
                    <c:v>5.9265</c:v>
                  </c:pt>
                  <c:pt idx="14">
                    <c:v>5.9438</c:v>
                  </c:pt>
                  <c:pt idx="15">
                    <c:v>6.0366</c:v>
                  </c:pt>
                  <c:pt idx="16">
                    <c:v>5.4843</c:v>
                  </c:pt>
                  <c:pt idx="17">
                    <c:v>5.7484</c:v>
                  </c:pt>
                  <c:pt idx="18">
                    <c:v>6.0061</c:v>
                  </c:pt>
                  <c:pt idx="19">
                    <c:v>4.464099999999999</c:v>
                  </c:pt>
                </c:numCache>
              </c:numRef>
            </c:plus>
            <c:minus>
              <c:numRef>
                <c:f>'[gainslosses_z_08-OCT-2013 (brian glass''s conflicted copy 2013-10-08).xls]n=50'!$D$121:$D$140</c:f>
                <c:numCache>
                  <c:formatCode>General</c:formatCode>
                  <c:ptCount val="20"/>
                  <c:pt idx="0">
                    <c:v>6.0696</c:v>
                  </c:pt>
                  <c:pt idx="1">
                    <c:v>4.9854</c:v>
                  </c:pt>
                  <c:pt idx="2">
                    <c:v>5.0065</c:v>
                  </c:pt>
                  <c:pt idx="3">
                    <c:v>5.1785</c:v>
                  </c:pt>
                  <c:pt idx="4">
                    <c:v>4.198499999999999</c:v>
                  </c:pt>
                  <c:pt idx="5">
                    <c:v>4.8936</c:v>
                  </c:pt>
                  <c:pt idx="6">
                    <c:v>5.2239</c:v>
                  </c:pt>
                  <c:pt idx="7">
                    <c:v>5.320899999999999</c:v>
                  </c:pt>
                  <c:pt idx="8">
                    <c:v>5.6334</c:v>
                  </c:pt>
                  <c:pt idx="9">
                    <c:v>4.9859</c:v>
                  </c:pt>
                  <c:pt idx="10">
                    <c:v>7.0666</c:v>
                  </c:pt>
                  <c:pt idx="11">
                    <c:v>6.253</c:v>
                  </c:pt>
                  <c:pt idx="12">
                    <c:v>5.2183</c:v>
                  </c:pt>
                  <c:pt idx="13">
                    <c:v>5.9265</c:v>
                  </c:pt>
                  <c:pt idx="14">
                    <c:v>5.9438</c:v>
                  </c:pt>
                  <c:pt idx="15">
                    <c:v>6.0366</c:v>
                  </c:pt>
                  <c:pt idx="16">
                    <c:v>5.4843</c:v>
                  </c:pt>
                  <c:pt idx="17">
                    <c:v>5.7484</c:v>
                  </c:pt>
                  <c:pt idx="18">
                    <c:v>6.0061</c:v>
                  </c:pt>
                  <c:pt idx="19">
                    <c:v>4.464099999999999</c:v>
                  </c:pt>
                </c:numCache>
              </c:numRef>
            </c:minus>
            <c:spPr>
              <a:ln w="3175">
                <a:solidFill>
                  <a:srgbClr val="339966"/>
                </a:solidFill>
                <a:prstDash val="solid"/>
              </a:ln>
            </c:spPr>
          </c:errBars>
          <c:val>
            <c:numRef>
              <c:f>'[gainslosses_z_08-OCT-2013 (brian glass''s conflicted copy 2013-10-08).xls]n=50'!$B$121:$B$140</c:f>
              <c:numCache>
                <c:formatCode>General</c:formatCode>
                <c:ptCount val="20"/>
                <c:pt idx="0">
                  <c:v>81.063</c:v>
                </c:pt>
                <c:pt idx="1">
                  <c:v>61.64</c:v>
                </c:pt>
                <c:pt idx="2">
                  <c:v>60.613</c:v>
                </c:pt>
                <c:pt idx="3">
                  <c:v>64.226</c:v>
                </c:pt>
                <c:pt idx="4">
                  <c:v>57.667</c:v>
                </c:pt>
                <c:pt idx="5">
                  <c:v>50.694</c:v>
                </c:pt>
                <c:pt idx="6">
                  <c:v>48.073</c:v>
                </c:pt>
                <c:pt idx="7">
                  <c:v>52.10700000000001</c:v>
                </c:pt>
                <c:pt idx="8">
                  <c:v>48.614</c:v>
                </c:pt>
                <c:pt idx="9">
                  <c:v>45.07700000000001</c:v>
                </c:pt>
                <c:pt idx="10">
                  <c:v>47.83600000000001</c:v>
                </c:pt>
                <c:pt idx="11">
                  <c:v>45.489</c:v>
                </c:pt>
                <c:pt idx="12">
                  <c:v>39.59600000000001</c:v>
                </c:pt>
                <c:pt idx="13">
                  <c:v>42.27</c:v>
                </c:pt>
                <c:pt idx="14">
                  <c:v>40.428</c:v>
                </c:pt>
                <c:pt idx="15">
                  <c:v>43.719</c:v>
                </c:pt>
                <c:pt idx="16">
                  <c:v>39.48</c:v>
                </c:pt>
                <c:pt idx="17">
                  <c:v>40.762</c:v>
                </c:pt>
                <c:pt idx="18">
                  <c:v>45.26900000000001</c:v>
                </c:pt>
                <c:pt idx="19">
                  <c:v>46.615</c:v>
                </c:pt>
              </c:numCache>
            </c:numRef>
          </c:val>
        </c:ser>
        <c:ser>
          <c:idx val="1"/>
          <c:order val="1"/>
          <c:tx>
            <c:strRef>
              <c:f>'[gainslosses_z_08-OCT-2013 (brian glass''s conflicted copy 2013-10-08).xls]n=50'!$G$2</c:f>
              <c:strCache>
                <c:ptCount val="1"/>
                <c:pt idx="0">
                  <c:v>Losses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plus>
              <c:numRef>
                <c:f>'[gainslosses_z_08-OCT-2013 (brian glass''s conflicted copy 2013-10-08).xls]n=50'!$E$121:$E$140</c:f>
                <c:numCache>
                  <c:formatCode>General</c:formatCode>
                  <c:ptCount val="20"/>
                  <c:pt idx="0">
                    <c:v>5.636999999999999</c:v>
                  </c:pt>
                  <c:pt idx="1">
                    <c:v>6.5095</c:v>
                  </c:pt>
                  <c:pt idx="2">
                    <c:v>5.3711</c:v>
                  </c:pt>
                  <c:pt idx="3">
                    <c:v>3.7656</c:v>
                  </c:pt>
                  <c:pt idx="4">
                    <c:v>4.8469</c:v>
                  </c:pt>
                  <c:pt idx="5">
                    <c:v>6.7387</c:v>
                  </c:pt>
                  <c:pt idx="6">
                    <c:v>6.314299999999999</c:v>
                  </c:pt>
                  <c:pt idx="7">
                    <c:v>6.699499999999999</c:v>
                  </c:pt>
                  <c:pt idx="8">
                    <c:v>6.3435</c:v>
                  </c:pt>
                  <c:pt idx="9">
                    <c:v>6.5318</c:v>
                  </c:pt>
                  <c:pt idx="10">
                    <c:v>5.9382</c:v>
                  </c:pt>
                  <c:pt idx="11">
                    <c:v>6.3401</c:v>
                  </c:pt>
                  <c:pt idx="12">
                    <c:v>6.2384</c:v>
                  </c:pt>
                  <c:pt idx="13">
                    <c:v>6.8334</c:v>
                  </c:pt>
                  <c:pt idx="14">
                    <c:v>6.4418</c:v>
                  </c:pt>
                  <c:pt idx="15">
                    <c:v>7.004099999999999</c:v>
                  </c:pt>
                  <c:pt idx="16">
                    <c:v>6.5484</c:v>
                  </c:pt>
                  <c:pt idx="17">
                    <c:v>5.8106</c:v>
                  </c:pt>
                  <c:pt idx="18">
                    <c:v>6.7793</c:v>
                  </c:pt>
                  <c:pt idx="19">
                    <c:v>5.4193</c:v>
                  </c:pt>
                </c:numCache>
              </c:numRef>
            </c:plus>
            <c:minus>
              <c:numRef>
                <c:f>'[gainslosses_z_08-OCT-2013 (brian glass''s conflicted copy 2013-10-08).xls]n=50'!$E$121:$E$140</c:f>
                <c:numCache>
                  <c:formatCode>General</c:formatCode>
                  <c:ptCount val="20"/>
                  <c:pt idx="0">
                    <c:v>5.636999999999999</c:v>
                  </c:pt>
                  <c:pt idx="1">
                    <c:v>6.5095</c:v>
                  </c:pt>
                  <c:pt idx="2">
                    <c:v>5.3711</c:v>
                  </c:pt>
                  <c:pt idx="3">
                    <c:v>3.7656</c:v>
                  </c:pt>
                  <c:pt idx="4">
                    <c:v>4.8469</c:v>
                  </c:pt>
                  <c:pt idx="5">
                    <c:v>6.7387</c:v>
                  </c:pt>
                  <c:pt idx="6">
                    <c:v>6.314299999999999</c:v>
                  </c:pt>
                  <c:pt idx="7">
                    <c:v>6.699499999999999</c:v>
                  </c:pt>
                  <c:pt idx="8">
                    <c:v>6.3435</c:v>
                  </c:pt>
                  <c:pt idx="9">
                    <c:v>6.5318</c:v>
                  </c:pt>
                  <c:pt idx="10">
                    <c:v>5.9382</c:v>
                  </c:pt>
                  <c:pt idx="11">
                    <c:v>6.3401</c:v>
                  </c:pt>
                  <c:pt idx="12">
                    <c:v>6.2384</c:v>
                  </c:pt>
                  <c:pt idx="13">
                    <c:v>6.8334</c:v>
                  </c:pt>
                  <c:pt idx="14">
                    <c:v>6.4418</c:v>
                  </c:pt>
                  <c:pt idx="15">
                    <c:v>7.004099999999999</c:v>
                  </c:pt>
                  <c:pt idx="16">
                    <c:v>6.5484</c:v>
                  </c:pt>
                  <c:pt idx="17">
                    <c:v>5.8106</c:v>
                  </c:pt>
                  <c:pt idx="18">
                    <c:v>6.7793</c:v>
                  </c:pt>
                  <c:pt idx="19">
                    <c:v>5.4193</c:v>
                  </c:pt>
                </c:numCache>
              </c:numRef>
            </c:minus>
            <c:spPr>
              <a:ln w="3175">
                <a:solidFill>
                  <a:srgbClr val="FF0000"/>
                </a:solidFill>
                <a:prstDash val="solid"/>
              </a:ln>
            </c:spPr>
          </c:errBars>
          <c:val>
            <c:numRef>
              <c:f>'[gainslosses_z_08-OCT-2013 (brian glass''s conflicted copy 2013-10-08).xls]n=50'!$C$121:$C$140</c:f>
              <c:numCache>
                <c:formatCode>General</c:formatCode>
                <c:ptCount val="20"/>
                <c:pt idx="0">
                  <c:v>77.104</c:v>
                </c:pt>
                <c:pt idx="1">
                  <c:v>63.277</c:v>
                </c:pt>
                <c:pt idx="2">
                  <c:v>61.54300000000001</c:v>
                </c:pt>
                <c:pt idx="3">
                  <c:v>69.227</c:v>
                </c:pt>
                <c:pt idx="4">
                  <c:v>59.572</c:v>
                </c:pt>
                <c:pt idx="5">
                  <c:v>59.357</c:v>
                </c:pt>
                <c:pt idx="6">
                  <c:v>56.59300000000001</c:v>
                </c:pt>
                <c:pt idx="7">
                  <c:v>58.931</c:v>
                </c:pt>
                <c:pt idx="8">
                  <c:v>54.375</c:v>
                </c:pt>
                <c:pt idx="9">
                  <c:v>55.11</c:v>
                </c:pt>
                <c:pt idx="10">
                  <c:v>56.092</c:v>
                </c:pt>
                <c:pt idx="11">
                  <c:v>52.595</c:v>
                </c:pt>
                <c:pt idx="12">
                  <c:v>55.9</c:v>
                </c:pt>
                <c:pt idx="13">
                  <c:v>51.802</c:v>
                </c:pt>
                <c:pt idx="14">
                  <c:v>44.42400000000001</c:v>
                </c:pt>
                <c:pt idx="15">
                  <c:v>43.207</c:v>
                </c:pt>
                <c:pt idx="16">
                  <c:v>41.155</c:v>
                </c:pt>
                <c:pt idx="17">
                  <c:v>47.999</c:v>
                </c:pt>
                <c:pt idx="18">
                  <c:v>54.62</c:v>
                </c:pt>
                <c:pt idx="19">
                  <c:v>43.62900000000001</c:v>
                </c:pt>
              </c:numCache>
            </c:numRef>
          </c:val>
        </c:ser>
        <c:dLbls/>
        <c:marker val="1"/>
        <c:axId val="575346024"/>
        <c:axId val="400213768"/>
      </c:lineChart>
      <c:catAx>
        <c:axId val="575346024"/>
        <c:scaling>
          <c:orientation val="minMax"/>
        </c:scaling>
        <c:axPos val="b"/>
        <c:numFmt formatCode="General" sourceLinked="0"/>
        <c:tickLblPos val="nextTo"/>
        <c:spPr>
          <a:ln>
            <a:solidFill>
              <a:schemeClr val="accent1"/>
            </a:solidFill>
          </a:ln>
        </c:spPr>
        <c:txPr>
          <a:bodyPr rot="0" vert="horz"/>
          <a:lstStyle/>
          <a:p>
            <a:pPr>
              <a:defRPr lang="en-GB"/>
            </a:pPr>
            <a:endParaRPr lang="en-US"/>
          </a:p>
        </c:txPr>
        <c:crossAx val="400213768"/>
        <c:crosses val="autoZero"/>
        <c:auto val="1"/>
        <c:lblAlgn val="ctr"/>
        <c:lblOffset val="100"/>
      </c:catAx>
      <c:valAx>
        <c:axId val="400213768"/>
        <c:scaling>
          <c:orientation val="minMax"/>
        </c:scaling>
        <c:axPos val="l"/>
        <c:majorGridlines/>
        <c:numFmt formatCode="General" sourceLinked="1"/>
        <c:tickLblPos val="nextTo"/>
        <c:spPr>
          <a:ln>
            <a:solidFill>
              <a:schemeClr val="accent1"/>
            </a:solidFill>
          </a:ln>
        </c:spPr>
        <c:txPr>
          <a:bodyPr rot="0" vert="horz"/>
          <a:lstStyle/>
          <a:p>
            <a:pPr>
              <a:defRPr lang="en-GB"/>
            </a:pPr>
            <a:endParaRPr lang="en-US"/>
          </a:p>
        </c:txPr>
        <c:crossAx val="575346024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583879341275378"/>
          <c:y val="0.0833495824726958"/>
          <c:w val="0.199273117163227"/>
          <c:h val="0.137056104027606"/>
        </c:manualLayout>
      </c:layout>
      <c:txPr>
        <a:bodyPr/>
        <a:lstStyle/>
        <a:p>
          <a:pPr>
            <a:defRPr lang="en-GB"/>
          </a:pPr>
          <a:endParaRPr lang="en-US"/>
        </a:p>
      </c:txPr>
    </c:legend>
    <c:plotVisOnly val="1"/>
    <c:dispBlanksAs val="gap"/>
  </c:chart>
  <c:spPr>
    <a:solidFill>
      <a:schemeClr val="bg1"/>
    </a:solidFill>
  </c:spPr>
  <c:txPr>
    <a:bodyPr/>
    <a:lstStyle/>
    <a:p>
      <a:pPr>
        <a:defRPr sz="14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207BD-F49B-4FE5-AFA4-47F830D3B9AD}" type="datetimeFigureOut">
              <a:rPr lang="en-GB" smtClean="0"/>
              <a:pPr/>
              <a:t>5/8/15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84469-90CC-47E1-95A8-C8FBCB6739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89051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1E7B2-E176-4868-8C8A-2C515101C04C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81012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1E7B2-E176-4868-8C8A-2C515101C04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81012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8FF9-EB40-41ED-BCC8-19B581197340}" type="datetimeFigureOut">
              <a:rPr lang="en-GB" smtClean="0"/>
              <a:pPr/>
              <a:t>5/8/15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150D-E678-4461-88C8-AC4BF9F84970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8FF9-EB40-41ED-BCC8-19B581197340}" type="datetimeFigureOut">
              <a:rPr lang="en-GB" smtClean="0"/>
              <a:pPr/>
              <a:t>5/8/15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150D-E678-4461-88C8-AC4BF9F849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8FF9-EB40-41ED-BCC8-19B581197340}" type="datetimeFigureOut">
              <a:rPr lang="en-GB" smtClean="0"/>
              <a:pPr/>
              <a:t>5/8/15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150D-E678-4461-88C8-AC4BF9F849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8FF9-EB40-41ED-BCC8-19B581197340}" type="datetimeFigureOut">
              <a:rPr lang="en-GB" smtClean="0"/>
              <a:pPr/>
              <a:t>5/8/15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150D-E678-4461-88C8-AC4BF9F849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8FF9-EB40-41ED-BCC8-19B581197340}" type="datetimeFigureOut">
              <a:rPr lang="en-GB" smtClean="0"/>
              <a:pPr/>
              <a:t>5/8/15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150D-E678-4461-88C8-AC4BF9F84970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8FF9-EB40-41ED-BCC8-19B581197340}" type="datetimeFigureOut">
              <a:rPr lang="en-GB" smtClean="0"/>
              <a:pPr/>
              <a:t>5/8/15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150D-E678-4461-88C8-AC4BF9F849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8FF9-EB40-41ED-BCC8-19B581197340}" type="datetimeFigureOut">
              <a:rPr lang="en-GB" smtClean="0"/>
              <a:pPr/>
              <a:t>5/8/15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150D-E678-4461-88C8-AC4BF9F84970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8FF9-EB40-41ED-BCC8-19B581197340}" type="datetimeFigureOut">
              <a:rPr lang="en-GB" smtClean="0"/>
              <a:pPr/>
              <a:t>5/8/15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150D-E678-4461-88C8-AC4BF9F849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8FF9-EB40-41ED-BCC8-19B581197340}" type="datetimeFigureOut">
              <a:rPr lang="en-GB" smtClean="0"/>
              <a:pPr/>
              <a:t>5/8/15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150D-E678-4461-88C8-AC4BF9F849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8FF9-EB40-41ED-BCC8-19B581197340}" type="datetimeFigureOut">
              <a:rPr lang="en-GB" smtClean="0"/>
              <a:pPr/>
              <a:t>5/8/15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150D-E678-4461-88C8-AC4BF9F84970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8FF9-EB40-41ED-BCC8-19B581197340}" type="datetimeFigureOut">
              <a:rPr lang="en-GB" smtClean="0"/>
              <a:pPr/>
              <a:t>5/8/15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5150D-E678-4461-88C8-AC4BF9F849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AD08FF9-EB40-41ED-BCC8-19B581197340}" type="datetimeFigureOut">
              <a:rPr lang="en-GB" smtClean="0"/>
              <a:pPr/>
              <a:t>5/8/15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8FB5150D-E678-4461-88C8-AC4BF9F8497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magdaosman.co.uk/" TargetMode="External"/><Relationship Id="rId3" Type="http://schemas.openxmlformats.org/officeDocument/2006/relationships/hyperlink" Target="mailto:m.osman@qmul.ac.uk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556792"/>
            <a:ext cx="8640960" cy="1470025"/>
          </a:xfrm>
        </p:spPr>
        <p:txBody>
          <a:bodyPr>
            <a:noAutofit/>
          </a:bodyPr>
          <a:lstStyle/>
          <a:p>
            <a:r>
              <a:rPr lang="en-GB" sz="4700" dirty="0" smtClean="0">
                <a:latin typeface="Aharoni" panose="02010803020104030203" pitchFamily="2" charset="-79"/>
                <a:cs typeface="Aharoni" panose="02010803020104030203" pitchFamily="2" charset="-79"/>
              </a:rPr>
              <a:t>The Taming of Un</a:t>
            </a:r>
            <a:r>
              <a:rPr lang="en-GB" sz="4700" dirty="0" smtClean="0">
                <a:latin typeface="Bauhaus 93" panose="04030905020B02020C02" pitchFamily="82" charset="0"/>
                <a:cs typeface="Aharoni" panose="02010803020104030203" pitchFamily="2" charset="-79"/>
              </a:rPr>
              <a:t>certainty</a:t>
            </a:r>
            <a:endParaRPr lang="en-GB" sz="4700" dirty="0">
              <a:latin typeface="Bauhaus 93" panose="04030905020B02020C02" pitchFamily="82" charset="0"/>
              <a:cs typeface="Aharoni" panose="02010803020104030203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chemeClr val="bg1">
                    <a:lumMod val="8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Magda Osman QMUL</a:t>
            </a:r>
          </a:p>
          <a:p>
            <a:r>
              <a:rPr lang="en-GB" dirty="0" smtClean="0">
                <a:solidFill>
                  <a:schemeClr val="bg1">
                    <a:lumMod val="8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Head of Dynamic Learning and Decision-making Lab</a:t>
            </a:r>
          </a:p>
          <a:p>
            <a:endParaRPr lang="en-GB" dirty="0">
              <a:solidFill>
                <a:schemeClr val="bg1">
                  <a:lumMod val="8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GB" dirty="0" smtClean="0">
                <a:solidFill>
                  <a:schemeClr val="bg1">
                    <a:lumMod val="8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  <a:hlinkClick r:id="rId2"/>
              </a:rPr>
              <a:t>www.magdaosman.co.uk</a:t>
            </a:r>
            <a:endParaRPr lang="en-GB" dirty="0" smtClean="0">
              <a:solidFill>
                <a:schemeClr val="bg1">
                  <a:lumMod val="8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GB" dirty="0" smtClean="0">
                <a:solidFill>
                  <a:schemeClr val="bg1">
                    <a:lumMod val="8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  <a:hlinkClick r:id="rId3"/>
              </a:rPr>
              <a:t>m.osman@qmul.ac.uk</a:t>
            </a:r>
            <a:endParaRPr lang="en-GB" dirty="0" smtClean="0">
              <a:solidFill>
                <a:schemeClr val="bg1">
                  <a:lumMod val="8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GB" dirty="0" smtClean="0">
              <a:solidFill>
                <a:schemeClr val="bg1">
                  <a:lumMod val="8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0547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  Heroes          vs.         Villains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3216" y="1676670"/>
            <a:ext cx="3970784" cy="4876800"/>
          </a:xfrm>
        </p:spPr>
        <p:txBody>
          <a:bodyPr/>
          <a:lstStyle/>
          <a:p>
            <a:endParaRPr lang="en-GB" sz="30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sz="3000" dirty="0" smtClean="0">
                <a:solidFill>
                  <a:schemeClr val="bg1">
                    <a:lumMod val="85000"/>
                  </a:schemeClr>
                </a:solidFill>
              </a:rPr>
              <a:t>Unconscious</a:t>
            </a:r>
          </a:p>
          <a:p>
            <a:r>
              <a:rPr lang="en-GB" sz="3000" dirty="0" smtClean="0">
                <a:solidFill>
                  <a:schemeClr val="bg1">
                    <a:lumMod val="85000"/>
                  </a:schemeClr>
                </a:solidFill>
              </a:rPr>
              <a:t>Invalidity</a:t>
            </a:r>
          </a:p>
          <a:p>
            <a:r>
              <a:rPr lang="en-GB" sz="3000" dirty="0" smtClean="0">
                <a:solidFill>
                  <a:schemeClr val="bg1">
                    <a:lumMod val="85000"/>
                  </a:schemeClr>
                </a:solidFill>
              </a:rPr>
              <a:t>Unreliability</a:t>
            </a:r>
          </a:p>
          <a:p>
            <a:endParaRPr lang="en-GB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46348" y="1676670"/>
            <a:ext cx="4541676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30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sz="3000" dirty="0" smtClean="0">
                <a:solidFill>
                  <a:schemeClr val="bg1">
                    <a:lumMod val="85000"/>
                  </a:schemeClr>
                </a:solidFill>
              </a:rPr>
              <a:t>Bounded Rationality</a:t>
            </a:r>
          </a:p>
          <a:p>
            <a:r>
              <a:rPr lang="en-GB" sz="3000" dirty="0" smtClean="0">
                <a:solidFill>
                  <a:schemeClr val="bg1">
                    <a:lumMod val="85000"/>
                  </a:schemeClr>
                </a:solidFill>
              </a:rPr>
              <a:t>Reinforcement learning</a:t>
            </a:r>
          </a:p>
          <a:p>
            <a:r>
              <a:rPr lang="en-GB" sz="3000" dirty="0" smtClean="0">
                <a:solidFill>
                  <a:schemeClr val="bg1">
                    <a:lumMod val="85000"/>
                  </a:schemeClr>
                </a:solidFill>
              </a:rPr>
              <a:t>Causality</a:t>
            </a:r>
          </a:p>
          <a:p>
            <a:endParaRPr lang="en-GB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026" name="Picture 2" descr="http://cdn4.list25.com/wp-content/uploads/2011/12/superhero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81388"/>
            <a:ext cx="3096344" cy="1573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746094"/>
            <a:ext cx="279082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20641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990600"/>
          </a:xfrm>
        </p:spPr>
        <p:txBody>
          <a:bodyPr/>
          <a:lstStyle/>
          <a:p>
            <a:r>
              <a:rPr lang="en-GB" dirty="0" smtClean="0"/>
              <a:t>Plot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0364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12562"/>
            <a:ext cx="9144000" cy="916238"/>
          </a:xfrm>
          <a:noFill/>
        </p:spPr>
        <p:txBody>
          <a:bodyPr>
            <a:normAutofit/>
          </a:bodyPr>
          <a:lstStyle/>
          <a:p>
            <a:r>
              <a:rPr lang="en-GB" dirty="0" smtClean="0"/>
              <a:t>Advances in DDM Research</a:t>
            </a:r>
            <a:endParaRPr lang="en-GB" dirty="0"/>
          </a:p>
        </p:txBody>
      </p:sp>
      <p:sp>
        <p:nvSpPr>
          <p:cNvPr id="4" name="AutoShape 4" descr="data:image/jpeg;base64,/9j/4AAQSkZJRgABAQAAAQABAAD/2wCEAAkGBhQSERUUExQWFBUVFxgZFRcWGBoZFhgXHRQYFRYXFxQXHyYeGBkjGRgVHy8gIycpLSwtGB4xNTAqNSYrLCkBCQoKBQUFDQUFDSkYEhgpKSkpKSkpKSkpKSkpKSkpKSkpKSkpKSkpKSkpKSkpKSkpKSkpKSkpKSkpKSkpKSkpKf/AABEIALQBGQMBIgACEQEDEQH/xAAcAAAABwEBAAAAAAAAAAAAAAAAAQIDBAUGBwj/xABEEAACAQMCBAQDBQYEBAUFAQABAhEAAyEEEgUiMUEGE1FhMnGBFEJSkaEHI2KxwfAVM9HhJHKS8UNTgqLSNGOTo8IW/8QAFAEBAAAAAAAAAAAAAAAAAAAAAP/EABQRAQAAAAAAAAAAAAAAAAAAAAD/2gAMAwEAAhEDEQA/AO2xRmiAoEUB0Io4owKBMUIo9tCKARQoyKIigOhQFCgIijihUdeI2i5ti4hcdU3LvHzWZoJMUVHQoCIoqVRGgEUIptLoJI9P9x/MGnJoBFFFHQoCii20dCgG2ipVFFAKEUKEUBbBSooqOgLbRRR0VAkr86EUomkM8D+xQIUe1OKKJTSg1AW2j2UA1CTQCjowKE0BzR0QNCaA6FFNHQChQoUAoU1qNSttdzsqKO7EAfmazmq/aLpFuC2C7uWVBtRgu5m2iXaABM56YPpQH4s8U+UrWLBnUspAIEi1gHe49QrBgsGSVmAZrmGqt/ZkKPc3MxG5nfcwdrk7lVJO4gBjuMgsYYTNbJeJfbNQ1y8wt27C3FUIWg7mUpd5sFl8q7Bgibe7HwhjxB4Qsai4E0z2jctqbiqVDsxBcKhuMeS2HztI6k9fuhs/CF262h05vktcNtdzEQW/CzDsxXaT7k1cUBQoBTd0wCR1AxTlR9acKPV0/Rgx/QUCrSRj0AH8/wDWnYolET7n+kf0o6A6FEKE0B0JoiaKgOhSaMGgOaKaFUvGOMrpCXu3E2Nna3KygKAzbpjbicgATlhQXU0JqpveJ9OoneXUMFLW0e4oJIGXRSoAmTnAqRw3jVnUBjZuLcCmG2mdp67W9G9uo70E6aKhQoATTd6Yx/T+tOGm3HyoFA0IowKAoEAUqPc0qhFAQoyaI0KA5oA0RoUBg0KKhQLmgTSJrM/tA4k9rS7bZ2m42wt+FNpZySMjlET7+9Bi/GniW5ev3Ss+Ra/d2SsFWfBuXSO4nkGe0wQSax3EOK3bl020bbAUb3IMMwkFd0be0EEY/Qtdq0W2ETc23cFAIG8kkQT0gyPXrUG9pAVUC4GY3FDg/Eh8s3GxM/AAAPXl6ig2HgbiX2rWnT3FV7V60ysrS6goisSs4Zd4jPWW+Z6xwHw+um8xp33LruzORmC3Kk5MBQo65Msck1yf9lmiP+JIS0+XYcnpGYUAMuCNrKBn7jeldtBoDoUKFAKZvgyns2ffkb+sU9UHWXovWVzkuT6QLZ6n5n9KCYaFHFCKApoUcUNtAVCKG2hQCaFCiFAdcM8W8cuAa1rILXFvMt9iW5ETUqCpgk+W37tcbeVCMhSR2riWpNu07qrOyqSqoNzE9gFkTmK4I+o1FtrqMSDaZlu2N6srW2uu7Iw2dMtubMhnk7Xigr9NfGpAuXXO65cKLaVg8bfKZ7gOpdlEq77VwS6AA9RVvpPFQtAsl284F9ua8gbzFVkt27KsGMhC7tAAHwYIFVC6lLh5rFiSgJVdNaWMH40Q2z06GcyY6inOD8PtXL2xdFcYDdvfTC6SBtClvId22PbJmVYEkBY5jQavTePdcqPce/aYC4oAKFUVDcS2T0F1tpLzBbK9IMjongnj7avTea0n944UsnlkrIKkpJjBA6mYnrXPvDhsad3sakC9vdGZFBFu1bVGe21ob/8AJyiqh535mIjp1rQaa3btqtpQiRKhRAEnccepJJPuaB4tTe0Fp6xTpFDbQHRChFACgMUdJA+f6UcUCKOjmhNAVCjoUCQKOKOhQIYVzT9q3EFW/YUkn91dIUBeViVAdyxACkK2Z+4YreajjltL3kvKNs8wMwhGUHmhp6r3BiuB8e482qv2716yVW4SGJAkhZiynYRAAJ6tMnFBTcSurbYhCd6NCuNpUrHVCFjcIz2OImKvOEeFNRrYNuxc2BucrtAJZF5dxIVYQ83X4ziZotfwa44S6gcleW7KM5jla0+0CWlJiFiAJ6mtv+yfxQLZfS3toR3nT3FA8pmI/eIXGAxMEA5JY9yBQVng1n0WoZRbE2jcF2XADXN/lxvYk7Qu9gQMAdzIrrvDuLW7olTBEbkaA6z6iT6HIJBgwTVD4k8AWtS7XUZrV1tpJwUZlEAspHUryyPaQYrMWzeXXXLN1ltOtk7yqb1NnlgWCAGQ7VuZ2tEEdYJDqU0JrI8E1OpRybr70Y8qMNpY/FutMcFuxSQMSoEGdLo+IJdnY0lcMpwynsGU5X60Eqq24n/EWpP3b7f+62o/IMBViKgXiPtVv18m98/8yx2oLCioRQigFCaAFCKApoRR0KAooRR0KAq4r4+4abHEixjy77hhjJQr5d+3PpuuC4c+/aa7VWD/AGpcOF1bEsF2+auQD/mKtsdQc5wO5A7TQcN4po/IvMu6QDhgSAwmDkQV5SQQcHqInPQP2RcaRdVqbBEjUINg5iFKByLZLTtUq7QDiRHU551x4HzyASxMGTM7oIK9J656Tn2ra+AdAvkvqVhb+nHmAA5dHtm2bbAmRDqrg5gt0iIDpt3w/p96WGtyUvW7itt3MAedhvOQrOLpMEAbv4hOssKwEMZjoe5EDJEQD8v6wMf4H8S/b380HFu3tc9JuOyjC4IASyD83aOlbMUCjRUJoUBZo6BoCgApVEKFAigTQmiNAc0YoRQFAAaFIuXAoLMYABJPYACSTUDT8dDBGa3ctpcA2O4XbmNobaxNstONwHYdTFBQftU4R53D7jhSzWf3hAYoTbGLy7gD9yTEGdvSuQ3dTYZBbuefaCSsMqvbBVt5G5ZO7eWaYB6x3r0TdKPutttMrzridrSuR1g5Fef9Rrrtp7mjuXDct2i9oi4iXBCOVUsWTI2LvAkEbpkxQWHh3WhnW8y3rmnUObnlu9zfdVxcW6VcoRJmZEg20yoAZXE0F3VC9c1KkXbtyUuWirrs8tGRSUUJcgbhuYZM9xULhXjq5YQWF0+neznk8u4p5pLAjeQSSW7U3xDxlZueUy6ZrAsq4VbFyE3E2thnanLtR12gE5WPSg3Pg7xvc0xXTa9hsJizeY9B+G4zdu2eYYmRzVtvFMfY7/SWtOiHvuuL5aAfNmUVzbTaZb9re5a4WJZ0C3GgMxaLbKpJKgqoI67AR121N4RxF9GbVrWNcfTq6talYI2ghJBzykb/ACyAZ2lRygMHTTplKbCAVgCCJBA6SD8qg3uEQwe2eZRA3STH4Rc+ILOYbcv8NWQYEYyO1HNBRX/Evkf/AFVt7Sf+aFL2hnq7JPlr/E0D124pyxrEuatSjK6/ZyysrBlKvdWCCMEHYc+1W4GazGo8PqNbu058h/KYt5fKHJfBZPgPQ5KnrQaiaOaql1922ALyb/4rQMn38rJP/pLH2FO6Djti+YtXVZhMr0cR15DDY+VBPmjmkFgOpFMtrF9Z+QJ/lQSJooqP9qXPMIHU+k+/SmW4ivZiTjlAyQSQDBEwdrf9JoJ80KjnWL3MZiMTPb8+tKt6pSJB6dfUfP0oIXGdbcULbtA+ZcO1WiVTBJYkiMKrHPeB3rlfiLxCb1q5l5thlRlBJe40BdoWThlC+YepUjAieq8S1Sm2y7thdGAYAFlBG3dHWAWB+oHUieReMeH2uF62wAzNZZWJ281y0wDKss0jawCjEEC3MyJIYHimhuM5uMCu+GGQPiRXKzPYM36VqfCerGntXJDeZdWEAhgLakcz7vhWSBuOTsYR6154kpVrhm8HlrdsEdFJC3Li/GqxA2iJCAkgbS0D/F9253b95kdYwQEClRAgLI6HFBoPAvGxw/iKgMfs98BSScbWKFWPbcu5ZPcRHU13G9xBlaTAH4cbu3v6kDB6kDJIrzZZfzFhmEq88oEhWOx5I6gHy2kn6jrXfPD2s+0aWzqAVJa3tcqdwZlJQ82RG4MZI7jpFBaabXs1wAyPi+UBgII7mTGJiPpU/wC0iSDiI/M9qq7pXH3dywwOWUnbtmZA5gOuJ7Gaea4sQYUsTGG+KfTv2/T2oLQ0kVXXdYQFCn5jpMz3+70kfT1plWDEkzymOveBJnvGaC4FHNQ9JqevXrEEiZ6DoYEgdPnUzfQIJqLqeKW06kEzET3+fT0qufjrOSEUBcQ5MDM9zjrtEe/USKr9UhcKzEMF2c/8Ug+pgHcvvPfoSF1p+PIzARAPR5BUt6QOb1zEYNWKGelY/S5U7thUOQxgrMIpUlI9Y6YHvkgtH4rtabTPeumRbt7nG6SOmxQIAJZm2jAz9YBj9oXjW7p7un02kUXNTcYMUMEFCGRVIJGWYyII/wAsk460/DjxVUZU0mntqU5kIZyVBKC3DXTyjmhPgAmOsU9+zfg7Xr93imqC77jP5bSY2/CzgnARVHlr7BzJDCty+tQKXMLbg7rlxtlvPSC3UfSPQ0GF8vi1vcf+HUIm4tF3/L6wjNeYgYkoNsQMHFVGs8Fa2+7X3saO6XTzdxbUDdglR8YHmQgxgZBJrpIveeAbZd0KkSiAKw6HnumGBjqoNPJoLkAw3TodRcGI/CE2g/Kg5UPA2sQBzY0CIQSSx1Q2wSGViLhiFWZiOnWhpfCXnAqtjSuUOzaDqBkSIQ3dm7mBBIJgxPWuh31F4PYu2r5UDmQOlxCpLqNyyGdWCE7SDgjAqp4X4C09u6r2bt3el1ruwuUMkKpBsXBLJCIMnoMGgrP2b63Ta9bunvaa2r6UhLdtl/eW7YlSRcJNwOLm8HmxK+s1mtfwy7pNVc0l65cupJbTyeYq4YI25yF3DoSDhkB9KtPFthuHcXTiGnWbdwj7Sgnf+G6Nn8a7XHqyE5ia6F4l4MNXat3LRDMhFxIOLtsgFknpDLBBOJC9MmgyPgLxy9g/YtdyMh22bpEIV6IJ7p+F+3RoIz00NXGPErpeYGN10HabJlb24GOVDBmD27E9jS/B/wC0ttIyafUlrlj4Uukc1uAOQ/jgRjrnl7LQdkqgscRV+JPaGfL04JPubsFY79s/SrjQ8Qt3l3WnV19VM/Q+h9jmspwxnTimp3WwsWpDDJYPeuFWYKT2tAZg9MYoNhdKxDRB7GIP0NZzxR4c0l5VN62LjTFsifNUiT+7vIRcU49SPapD6w3ACVzCyMQCYMBvYn1WTt6jqwx3BSeYEgcgDbTAExM8o3/DgjtOCFVZ0Gpsj9zq3urkhb8PAAH/AIoU4g/hTrlqaPH9QI83THbB23LJJUGI5Vt+aBgdWdMSYHWm+P8Aiyzpbbw83SrlULR5jBd4ts1slluQ6QYkwTM5rJ8a/aFqLdwhQiwOYPbXzEaCQC4LEkIVk9jgzBkNtZ8X2HlfMh+gEbyIGCwtFiTu9fUzUjR8ZtF9gv22JLiC4LhCzncUkEYC9jjaIHflKftF1Y5nYXBMEXFVkUnmETmIIMT90j5WLftI1N8bNlhg2+AbbEyAdq7OYFmMKAB1YDHWg61q9OSAwXEKWAwzDmDKSfQQYnPNjJDVPFfGun0iBr15d+0wg/zLhCxO1cxuUGSQIYg1zIcQ1K2xZL5cbhDbRbRMeYLWNxNwxLZi2RA608eL3QSrai+CbbspN5wlsorsLjKpPmW25Ov4ljrkLHjH7RNRrLajTobFm6yhr7qSLA3BRcPlkxLBlz2CwAazAdVvX3vbWZrzL9nBPlKFfy1NwqZbbsAVU2k7SSy5Ba/xlG2HUsdR5TXbmy7daboBC20AeYUo26I7R1kiqfTXPPc2Lb3Ec7l8kM4UNMrKA9JIj85kyFn4ne67G7dYPvCqWUBG5SGUjbgHc3UL9Jqss6Bntb0RdSq5dVDC9bEGTctAEhev7xeUkCSelXGgGqZ9jae4NwgNeUpbA2kSxuQuJ/2MxU3RjRWbrJqrhvNbUtbu6dyotXNoG0Oi7y5PcMQIEqImgz2h4Vb1GNNcuKwBJtlNzD7p2sCARmCNxPTHp0nwL4gtadE4fdLh2c+W122yK5clmUhv4pAIMHcokk1iuKqmstS1+3bvI52nUolvUPbAGxnvqV3bgcyLhxO4TUa/bslLdvzLSXZNtmN4tbCQGS9ut29oAaeUPu3ACCDNB3y4NkMXgoo3TlWmegMT+fYdxhSQCxfmiSe5Bjp6xHaAD9YqFZYcskqxG4lg1sNtE7irEFFMTtbpNL8pUYlTEtJXdEtIAX6xB+eetBM09qSWOQYOT0ACxMAwRtB+nvTVuy4CE9gNy/ESZB6k4AAOcnJ70Vu4BgKYiWx0gRBkjcYQickQCe9LtkEbGQNsK4kQsqRILQcQ3v19YAL0DFmboIImOhG3cM4/F1z39qtOb8I/OqJNGCdrdjIiT0ERJ/CQx+o79LHZ/wDe/Vv/AJUGDsahlLyWBckEty7oE4n4oyT7HvE1NvatwrBog+WZwZdSDG04MkYCgmR6nF3fAtEc4gdtn1iOoGKF25buKpKqR7gHsRJHbBP0NBQnFtW3AzC7TuB2QsnEkNyABv41mO9Fxm2eIX7emIixab96Vkl7gOFTpu2KfLAiNzN2UkbLjdxvJfyVVrkDacDZ2NwlyFlF3MJOSB2zVdodGdDZBt22u32iF3JNpGO1c3GUb2+ZOT9Q0Wj05wvJNshVtjNqxCqQpAzcuhdp7AYiOrTfsCMCLgW7uBnzIafoRAH/ACgVkuDa/UIrhbDWMs5I8pgzEyw+JjukzJP6RCLPibWDHkXMH8Wm6nr97+tBquAOQj23O5rbuAe7Wyd9sme5Rln3Bq2/0rFLxnUBHuC0y3CVjmsEviNoIYqCFE82cYpdrj2tIH/DXzP8Wj/mXFBoOHJ++vN63APoti0I/wCovU57QYAMAR/cfI1h341q1bktXdrSwIOlAYtzSPNcN0I9OnpFS9PxbV7SXt3Bg7QfsxnrMG059B1I6jM4oJ3ErXmXDauKt2yZVWB/fW32SQsz5iwGJmIwOcmFhW+HmxaS0rkKjDyXWByxG0megOIgnIU4yYn+KaiF/d3QEaVgacmcifjyYY9es07wnXP5rrdW/tuc8uiBbbR/mKFOB13dRkz1yCOP8ATUpN3kuGAt0DmwdoD4G4ySQIBE4PxVy7xR4JuadwjIonIKAw4BlmUxkwRgCROR8NdO45rNRbfy9pZRM7dJevgSxxuS6O0Y2/CfpUThvgJtTcW/xC6brIS1uySLaWweg8pSYgepk9x3oMNwjS6i55Y0IuMch7rCECkqJJeBtChoXmmR6RXSeCcA8ht3mM95l2GSQpUurLyFiQEBbaAwGXnJxe6fhCWyfhA6WwF2heh5QDnouesgZ6QNTw1bdtnLMBbRiAoEhQJIVTg4BA+lBVap3DR90ljucDPMpCxmF5tpHscywJy/i7xf9jVbcM+puI0kEbraKBBdJgs23G7EAk7uhrdd+0K9Btqqq5ZiC5IhQRbQsqqrBuxhuxED4KyTPJd1QvbV2Ny9tZtijfCNcY7eokxJMlgaB+1xseZcv3FQ3mIhDG2d5JUDsN5QMTmPYRUN7u7dbYjzCXZ2mSSJ35Hxc8nE7iFPQZseGeB9Ze8rVeWEsRutveuJbEZKEqXDbDynEYIjEUrX8C04bfqeIo74ldJb88scGBdhEXmE94n3yFJd0odg+4gqAFZYLFvNOcnaYhPofQUOFXvLeetwsCoQywIcMWmJmQIjpnvVquv0ihmsaO5e2CA+qvbV+H/ytPtGQOhY96TofHGqc7LJtaK2wwuktW7ZkAYLQ1zp/FMigtm4Hq7qtdu2zb3x5l/VMLIIBDSWuw3XsuAJxmq99NpbauH1b6h9pCjS2ZAO1l/zruxSCIGAYAIBqHb0v2m64ZLl24kM913LJalZ/fXrrGBIA69zEwJiarXWULeWv2ljgswddOJPZTD3gCPvlQSJ2mgVY4qtlWW0rLuRUbltBl5T5ge8JaN73BziSotgjlqx4V4puSg1Or1N/cFC27LspiT8V5vacbZx261SG4zur3bhYCQoUBUUAjCIsKggmIA7YocM1Fvfu2yrHa0nmE4MMehnYQx6FUJkF6DZfa7twyh+yon3bF26XGYAuuz7jJIEhRJnBiqviOpvK259mpEjF9Q1wjJgX02uCIECYyCQcVDucUe2ptyWUGWHVHX7rFSJUQCCG+Ehgcg1M0/Exct8wYszBmckGRJJAJUBVyDnOCMwJAXOEjUyNNc8t1UlrF3alwLtZWKXRC3k2zIgEAmQaouHcOCywOd6iMgxuDQTPdcjrI6E5jQ6fUWGMXECwwHKYkQQASJ6gEdJGO1J43et3brvaCIpnlgbggXYQ6iRGJByRuGZoOl+HtRcfT2d7b5RAOU8jKu1z8W47mGPhnbiGIJu7V1mGSAOUAdSBC9TAx3G3ttPeBA/Z1p1fh9l3UEuHjb91Rc2qJGQ37tTPUH3rRmynQr1ESScie8/envE+9BTteYEIT3jcAvUEOyjOSVDRjsZiRLp3CNpiRk4OW5ZB7MRt6jrt/imf/hqHIwYyQYLCMBjEmB0Hv71J0+jCKAOgAwZPTp/cdh6UFTpYD7doDK2N2CcAPsx0KgMMk4EwAIud5/CfyH+tIOkRuskenafXpP9KV/h9v8ACv8A0r/pQZXUagDG2TnpIC/Kfh79/Wm/tNo2ybl02QudwVrmOnMTO3OIbrIpi5ZBvDcAVMjdOeuFG0gf31xUj7Im7dtHK0IIJFsCV3icB2IPNM7dqjvISNKtsDzDeZ7SKz3N9gWhtQbu6KxkwfcBvWoF3xFYH7y8b6yWeQlsoG8ncwDNJJFowO8A+hAm37im0yQCHZUYHIKhfMII9DJBE9Ki2eC71HJyfEADgCSQAhEYB6ADoaCVpeLaZlDIdQFYBg2xIIImQYI6U3rL6yGRr6KMufLtyB6hXUgieoER17Gqyz4ae0x8gqgJ3NbG3Y2IkJgIfULPymZO0XSS4beD/l2hPLjmKMQ6wfZv9AcdyyclzUu3VEfT21XzJlQXRRGYyDHXtVja4qotEpcv4QuAbNsDKyBuCeuKqdNxq2wm0WZcQCnwH8BMER6dwcdIhf8A/pdPzDeg5lDKRBG5hdiTEcvmDP4DQaPT7N21GuDbyiFTAEL3k9hSLvEULbR55IwfLt22Bj3dT+YioXDeKoqtNxgSsy26MzLTlVEgqJiSDjpUDT+KdKlzYr77hz+7V3B7dem7PQmfbIoLa9rQrco1W85C7NOoMRO59m1AJGWI9pMCq65xNXfytSLzty7bdtLZSLjMibmx5oJtuOZVXGU6Gn3v3bhKqNg6hru4jr18tJn5MVpek0Vm3cW6f310SBda2SyyMhFAlBGMkmMSaCXY5slHAUBCDHmG0ZNkwCRIcPbicgyfSkarjNqysut5EByW0t1vzKYGO9WtiGBgR8QEqVMmLgwe4IJ+tJvoJ3SxkSuAYnuIEjBoKi3x7SNLDe3bFu4PyBP8vaoXF+J6WzbDtZ1BW6CMQoVSJZnBb90oD5ZtsTGKn8Ltou9bbKoR25TykSd5A7BZJgdlKkYKkxOO+GU1Vo72ZLiJcW1e3CVNxQrdSesL3ntOTIZNvGmk2RpuH2rpRmAW6+9wQZmAr9SzH4s8/o0ZPiXiW5rHupdspZZ1NoIj7ESfIfaQRG9xZKgkgc/5XPFdJas3Ct4LorgCDeA76d1UC2r2gD51sgC3yrIBCHd0qs4jw17qofMsXz0by71m2HEgi4Euur/CWUgqOiYIoKjUt57gagOWtBUbzGZrhfcW5t5JDbSqwfh2kYIio1rkDI7FgslQsSTAyD9Yic46RNWv+EG2xBOnVTAZrmptSZMkMlgu59BCzP1mBq7IXMvejrsU2LQPxf5lwea49eVPmKAcNutcvKgTfy7iEGZ2liWckBF3FuZoA3HtFTNW1tDvZlvXI+Cy+20sld+/VCC4LD4bQIEmLlNajTubcXNtuyFLi0i7bcwI5TzXnAZTufcfeukcN/ZYX09k3dTdVzaUuvlpCs1s7gSc43RHTAxQcvbdfUbmC21I22bahLSkmCQmfMbtuMk9zipWt4VMbfgyI2wFE7lGPX4sfM9cbriP7K79vNq9ZuZkC4hskD0UoWQ9/T6VX6jw1rEHNpWWJkqquGGSCDZDZIwcDtJoMFcRixnlCHmjJBaTtmMRHvEdzglp1K8wt4SdysJQg8jWyRnO7qDIk/OtbqvB0nk81AThWRtsg82GE5wfYxmIqTwvwZqRMLculliGtxbgkAyX5ZUZ9MSMxAMcB4BY1qNsvAP8QV83FxB3CefA+IYMA4bdup+L8HvaS9svIF3/AA3CRFwQQdr9+vQiY/XoHB/2X2w+/VMvXcLaMAwMyOe2AE9IWfYitZxTw1p7qeW9ljbwet0iexIKsJ94J+VBxBOHrcYkkhhAhc7m3/EDAEFRjJPKaa1Y33dgIHQM+xQsAA7oXG44J5e8eoroHjL9n6aa2t21ubTSovAkk2p2qLqsACbcQG7gQR0G3L6XRKuoAblJwRlmZYDbgMBmMCXkzvJHpQdF/ZZrmVbumcQAfMtjJAXC3FBPo20++4mt3549envXLF4yNJq7LncchbhAEG0yiHAH/Mpj2BPY10/VXYHxQex7frQL3g9G+UGf54oyRGTPv/2piTEnPpBXcPX5fnSEcgT39NwM/WMn5frQSluDtn+/zp2ai+ew+7I9ZEj/ANIyfpT3nex/6W/0oMNpmvB08y0ybldpu3VcKFNsdFwcvgCJjtkix1CiFiSCQBnoI2iDH9O9Fq03SxLKQCJwWEsCQJ7EqMAxgelM6nXKSCZKzEjpMfDJPXOP9qBaPbQLuMTedFJM5gsMxnk9uxpvS67lUeaSQIgMnqRBIBbp6mnbNpWdlZQQtxXAYDlLWCkkMOpbcPrU9dRBe0BcYyHUIARtfrzGFWHDfmKCHp9IclS8YyHKjHzYE0u/pCZDW2uDqd1yFU+vO8T0zFWmn0TKp+5367j9WYbRj2NNod2LS+aR99yTbXPYxBPsgHzFBmOMadvKuXBZG0I5ZjdS4FGw8wa4oB9hvI9orPvp1Nry7PXy7Z0nl20uW9Rf3sGDXXAYBSoXcNhA3PMkV0i5w5dpe8RfK5CkAWww6BbeRMkZMmaz2q8BSt0I7WnvW773FSAhusFW0PUIuRCkeoIoMx4V0djddF3cbVt9li7cfUPpwgEbJUi30Iy5EhgRIrf8O0mwTaFtUjlNq2oDD1B3GR8ppPh/QizZUpJ09xQzW3YsbTkAPtZpYqTMgkkGSOsUq9wHymNyxuAbJFuA2R12nkvDvDCfc9KB9rc/HcUT+JI7x96KcOlOFBJHqpVV+m0HIprh+tcqZi6Bgm2ux19rlkmQ3sKUhsOYgbzgxyXPXtBMT2J60BvoAr227hxBJk5t3FOSPwn9KfsWgbaeoVT3/CJyOtMNAIjcQGd+ZixgIbeCZMS1WIG1QI6AAxj50GQ4ro9UL73tE9hVdEDre3AF03DfhYHKVXDD4RMwKl8Mt6uAbzaaYJK2dxHeCPMkH/f2zoDYETBOZj36dqR5e4HB+R/1IoKLjvDbGqteXdVQVYG221SVbtgnKmYIxIMYMEc843wJtPanVWUa3uZU29GkkJkQQRPpuycyWB6xftTHLGc/EQfXIBj6xNHc0qFTbdAVYZVsgjvIIz9aDi5t2tqqFBDLuttC7TEyCMTcXl7j1gyN1ctwqxUbiZIJyQ2IMFTnuJMz6Gth4tt6a1ql09gc0C46kgqhLABM5l0LsQZHKnRSaPjPAjDABTJABAOWkKF7rHN9YPXIIMeAOGjV6uLgFy3YXzHaDtN7dttgg4IH7xgvqv0rqp0gUg+Yc9QTg/T/AHrnHhPiw0G2xbtobZb94x3hy/U3Dc2mFyAFZcD73r0LT3VuHcgImIYFGVhE4Ksf1igk+Uon3MzJH6g9PbpQt2RHQAnqYH8xRhs9OnQ4/QDNLDj0/OP5daBaWwCTH6/0mkhM/n0Gfz/OitmT26dv+39acHv/AFoCKZ9I9R/Ko+pt4mRy5kj+oNOXdUOgE+8iPzoiFI7fTMfTIoGEnYQ37wNIIMZB7EHERiK5r448DmwvnacEWgSZBJaxncM53WZmfST6k10tdPkSGJ7btv16GfSjtpllZRBwehBnsRHSDFBxbUahr+mey52ajTBgokc1kGYWSCGtdQcEp1mJreeB+Pm9YXT39hvJbA3jK3EEhTMQWEGRP3SccwXD8T0trS6m7ZKuiAlLhYW2u3LLb/KWy1xSNmbafEpYK43CBtjcI4mbN1Lioi211Fje0AEW5tHaChI3FLo3DIw34mNB28Ff4d2eoj9DmivXOWOUCMmT17QpEH86GpWOkKR+Ue/Soz3iBEB8QQA0fPuPpNBL0+09R+YHWfapePWq7SuHmMAHOO89PSp2z+4/2oKQIytzERGOkiT/ABDp171H1GoPR9u0EAAkKM9926OmIjrV69gYmTnEx/Wouq0iEiTE/wAUfoMUFTfXZBQrB5fQAzvtMYAwHEfNqK3xzeQ9hXuXLe5XUqVCjutwkTyssjaDMGJmrJuFgoyknacCYkd/iiZByMdQKjcG1htOyXIUkjfHTfEK8/gZVGfYDqDQS7XDN4FzU3BdmCEGLI7iE63D7tPyFTrbswkr5aDoDG4gfiHRV7x1jrGVp5LABn06eg9YHaq7Wzfc2VJFtY85h37i0D79WPYQO5gHdETcbeMW15bSjAaMb49OwH+xp+zJuuewCqP1J/mKfUAQAIA9OgFEhx880FfwYBfNtD/w7jQP4XPmL/M0STp2j/wT/wDrP/w6/Lr0na667dQG7XFKn/mXmX/276mFZ69KCFxHg63TuVmtXQIW6mG+TA4dfZqhXGuGLN+2ruRyXAORo6krO5SBkr0NTNNc8p/Lb4D/AJR7ARJtk9ogke3yML1RAYkkTHWMqnsfUn8zHpQRNNpRuhSxUuIkzyWzJj0BeBAwRVxTGntbcxEwAPRR8I9sfzp1j/YoB1pq5YJ7AfOf6U4rf3FHBPt+VBA1OjckEOcdgYHTM5z8qIaR1zhjEHA+fdvWrAp/f/alEUHION+GPsVwE6k33uMStp7e+6DccLLXN5G0tIAIG5mbrBFTX1Vy9dWzaYW7yMYLGG37s+Wz4YiHgEQd0jpnR+Lf2ejWX11CXjauoqgAqHQlGZkaOqsCzCQeh6Hvn9V4C1om5IuGSzBbrbmJGWAhQHHYhgMCAKCVqfEWt0m0au2GtkwXdEa3kiAHt9IE4YZgDvNW/h7iGm1D7rai1eMybQKKwQwP4Wgds4HtVVw7xRcj7NrrPnBxtZdrC7tnbNy3cVdw6c64yDOQTG4VqBZc3bdu2CjElEADdArKqwpVdrbmBkg5kwZDpEGPU+3+lJ2Nj9cj/SniKSwoG2UDJ9usT7Z+tOLEen6UFTGc/l/LpRo39yKBJPviice38qc3e1Ja4O/9/nQJkx0H60Umeo/r+c07Aoin/egyvi7wiNaqGAly03Kx+F7Zy9pgv3GgGI7dMmeY6Xw4uu+2WbllLGutsXtKvKCASjJEBesAMAMMhPRp7FqNEBd3FiAR26fn2rB/tG4cbWqs6rTvsusrZEbCyFBL9d0232kdwnyoJ/gDx2uo01uzdYLqrY2FWw10Jyhl7s+OZeoM4iK11vUyJIBY/CsNIBiPiiOn6Vxa9w65rSdRo7O43n/4m0AD5d8QGZHMNbDiHVmIyzDDDO28NftFRxYtanYSRAug7mVln/N9DgSwY/ECQA00G8sgYBER0AIA9sKYqZt+f51DtOd0MBPaDgjsYipe/wB6Bt4Py/Oo2pst0H5QY/nTt2w3UE/Kf1qr1Quk4k/JiPz6x/eaA7/EGUDInuAuep6n0zUPV6gXBII3pIDgNEHO1h0Kk9px1FIv6G6VyI+Rkx7sDNQL3Crh/F2nGRn1JJignrxy8lpglsXCF5U3AOMY2FgQw7AHvj+EXnCAi2lCMG6liD1c5eZzM+ufWslYtOmCrEk4xnOPnH+tTtLqXDtFq6DgyvX07mH9ADIFBqdRfVUZicAGaTw92Nm2X+Mopb/mKgt+s1S8VF+7Za2HVC4Im5ZfEqR8SNtmYOPTpVgeLeyfRyf/AOKBfG7hW1vAkoyt9AwkfUSKnKZyMzVRxDXb7bIWVN4K4D3DBETt2r+uKpn481m0Et2718oAoL7baR8InaJYCB2M+vU0Gi4pfti03mGFj4vQ9tsZLgiQBmQKzg8Q2wUVBKpED4jMYJIwzdekgdvWqLU3L97a2oQySAFlfLQGDO0tgAj++pmaH4pO0sAIIYbiNpEYJC5joaC2t+LkYgm4oE9NsxHzEz/vVgvihCAVKPIkDdA+uMfWsvq9DI3MhUn7spEzgbh9evqKj2eDyoBSIEfGe3Qm4okkwPigGDjrIbS14iLD/LH/AFY+WF61P0+qLAEqV9cz/L+sVz+wbinlYlcYWGURkQ0d5HTAj1irFWuMvrGCAkMI7k9cjvQbUageopfmD1H6VjrF66Mjcfdhke8Fc/nVkr3XXlcbx2KCOnrPr8qDQ7hRg1ldXe1QHYn1VJ+X3Wj6nv2pqzw/UsDLqkx1LSPbIKz8j+dBo+I6K3eTY8HMr6qw6MvoR61g9d4bvL11SEhlS2wAF3u3mZ6EHquQxEk1e6bw7chhc1DMCOhVd2T0J3Z/KiPg60TJLnmnafMIB9kZtoAkx6dqAuD+KmN65busrLaVN9wCGVjglgvLsx8WI69DIvDxi1t3K28dinOD8mEiqu/4Ntuu1izA9Z35wAZG/acADI7CmbPgiwpBEYjHlAEgTtErGAD0oLe5xkdQhIPuog9pBaR+VRR4kUSNskdYIP5mcH2o18NqDIdgPRZA9QImI64inLfB0OQCCe5MH2xA/lQGeOpErDR6YP5Hr+dN3PECRDKTPoJB7jr1NOvwtGPPBP06e4K0ze8OW2BwI+S/yIigZfxCttlw0MehX16c05+RNSx4ltBZucpE9BvET1BUEmflTC+G0UcgUH1Nq1I9BhRim9T4cd4l17zKKcfQj+xQKueMtLvZASxUA4Q95A698fqKruO8R0t+z+9QG396dylZEkTAIwBMEUm74JuA4uptyYa2v5iZ9akDwdune6mfiAQZ9Zhoz6e9ByC/rRZv3DonZRvItFnNsAbjhzIZmAHRsABWM7syeAJpipS7qBprrNlLllrivk81t7RHL16gEREsBNdZu+FbWwKdqIMYYAeg6iB9KTb8G6a2AEtoYyAWET+IQoz70FZ4bvOQFXXW7lsDkHlbYjBy7Mxz0EiIiIFa77Ld/wDOX/8AGP8AWmtHwsJkW1HyI/0qx8v5/nQNpp1joB8hH8qha5NuVMGY6A94+8DQoUEz7KBPvnt3PajNrbAkmZ6nP50KFANMnID0nrHf5+tMay6bYkdz37ZAx+ZoUKCTcXvJx7+/f1pUe5NHQoGnSYmfoSP5UY06jMUKFAxetKvRV6j7o7mKfKD/ALY/lQoUDpShGKFCgiNeJIExInHXt/rUtKFCgp9TxNhqzZhSnlB8jM7mEekY9KnaF96AnBPWMUdCgNl2kAHp8vT1iaWLeCZOPl6fKhQoB29O/wDc1G887wI9PX37TFChQSbhikW3nr/f1oqFA+Enuflik+WOsCfWM/nQoUAtpyg5oyO38yfX/ehQoFHt8/6TQIxM/wAvyoUKA1tD0pWyhQoEPygkUxc1JjoKKhQPWkHWAD7CnqFC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6" descr="data:image/jpeg;base64,/9j/4AAQSkZJRgABAQAAAQABAAD/2wCEAAkGBhQSERUUExQWFBUVFxgZFRcWGBoZFhgXHRQYFRYXFxQXHyYeGBkjGRgVHy8gIycpLSwtGB4xNTAqNSYrLCkBCQoKBQUFDQUFDSkYEhgpKSkpKSkpKSkpKSkpKSkpKSkpKSkpKSkpKSkpKSkpKSkpKSkpKSkpKSkpKSkpKSkpKf/AABEIALQBGQMBIgACEQEDEQH/xAAcAAAABwEBAAAAAAAAAAAAAAAAAQIDBAUGBwj/xABEEAACAQMCBAQDBQYEBAUFAQABAhEAAyEEEgUiMUEGE1FhMnGBFEJSkaEHI2KxwfAVM9HhJHKS8UNTgqLSNGOTo8IW/8QAFAEBAAAAAAAAAAAAAAAAAAAAAP/EABQRAQAAAAAAAAAAAAAAAAAAAAD/2gAMAwEAAhEDEQA/AO2xRmiAoEUB0Io4owKBMUIo9tCKARQoyKIigOhQFCgIijihUdeI2i5ti4hcdU3LvHzWZoJMUVHQoCIoqVRGgEUIptLoJI9P9x/MGnJoBFFFHQoCii20dCgG2ipVFFAKEUKEUBbBSooqOgLbRRR0VAkr86EUomkM8D+xQIUe1OKKJTSg1AW2j2UA1CTQCjowKE0BzR0QNCaA6FFNHQChQoUAoU1qNSttdzsqKO7EAfmazmq/aLpFuC2C7uWVBtRgu5m2iXaABM56YPpQH4s8U+UrWLBnUspAIEi1gHe49QrBgsGSVmAZrmGqt/ZkKPc3MxG5nfcwdrk7lVJO4gBjuMgsYYTNbJeJfbNQ1y8wt27C3FUIWg7mUpd5sFl8q7Bgibe7HwhjxB4Qsai4E0z2jctqbiqVDsxBcKhuMeS2HztI6k9fuhs/CF262h05vktcNtdzEQW/CzDsxXaT7k1cUBQoBTd0wCR1AxTlR9acKPV0/Rgx/QUCrSRj0AH8/wDWnYolET7n+kf0o6A6FEKE0B0JoiaKgOhSaMGgOaKaFUvGOMrpCXu3E2Nna3KygKAzbpjbicgATlhQXU0JqpveJ9OoneXUMFLW0e4oJIGXRSoAmTnAqRw3jVnUBjZuLcCmG2mdp67W9G9uo70E6aKhQoATTd6Yx/T+tOGm3HyoFA0IowKAoEAUqPc0qhFAQoyaI0KA5oA0RoUBg0KKhQLmgTSJrM/tA4k9rS7bZ2m42wt+FNpZySMjlET7+9Bi/GniW5ev3Ss+Ra/d2SsFWfBuXSO4nkGe0wQSax3EOK3bl020bbAUb3IMMwkFd0be0EEY/Qtdq0W2ETc23cFAIG8kkQT0gyPXrUG9pAVUC4GY3FDg/Eh8s3GxM/AAAPXl6ig2HgbiX2rWnT3FV7V60ysrS6goisSs4Zd4jPWW+Z6xwHw+um8xp33LruzORmC3Kk5MBQo65Msck1yf9lmiP+JIS0+XYcnpGYUAMuCNrKBn7jeldtBoDoUKFAKZvgyns2ffkb+sU9UHWXovWVzkuT6QLZ6n5n9KCYaFHFCKApoUcUNtAVCKG2hQCaFCiFAdcM8W8cuAa1rILXFvMt9iW5ETUqCpgk+W37tcbeVCMhSR2riWpNu07qrOyqSqoNzE9gFkTmK4I+o1FtrqMSDaZlu2N6srW2uu7Iw2dMtubMhnk7Xigr9NfGpAuXXO65cKLaVg8bfKZ7gOpdlEq77VwS6AA9RVvpPFQtAsl284F9ua8gbzFVkt27KsGMhC7tAAHwYIFVC6lLh5rFiSgJVdNaWMH40Q2z06GcyY6inOD8PtXL2xdFcYDdvfTC6SBtClvId22PbJmVYEkBY5jQavTePdcqPce/aYC4oAKFUVDcS2T0F1tpLzBbK9IMjongnj7avTea0n944UsnlkrIKkpJjBA6mYnrXPvDhsad3sakC9vdGZFBFu1bVGe21ob/8AJyiqh535mIjp1rQaa3btqtpQiRKhRAEnccepJJPuaB4tTe0Fp6xTpFDbQHRChFACgMUdJA+f6UcUCKOjmhNAVCjoUCQKOKOhQIYVzT9q3EFW/YUkn91dIUBeViVAdyxACkK2Z+4YreajjltL3kvKNs8wMwhGUHmhp6r3BiuB8e482qv2716yVW4SGJAkhZiynYRAAJ6tMnFBTcSurbYhCd6NCuNpUrHVCFjcIz2OImKvOEeFNRrYNuxc2BucrtAJZF5dxIVYQ83X4ziZotfwa44S6gcleW7KM5jla0+0CWlJiFiAJ6mtv+yfxQLZfS3toR3nT3FA8pmI/eIXGAxMEA5JY9yBQVng1n0WoZRbE2jcF2XADXN/lxvYk7Qu9gQMAdzIrrvDuLW7olTBEbkaA6z6iT6HIJBgwTVD4k8AWtS7XUZrV1tpJwUZlEAspHUryyPaQYrMWzeXXXLN1ltOtk7yqb1NnlgWCAGQ7VuZ2tEEdYJDqU0JrI8E1OpRybr70Y8qMNpY/FutMcFuxSQMSoEGdLo+IJdnY0lcMpwynsGU5X60Eqq24n/EWpP3b7f+62o/IMBViKgXiPtVv18m98/8yx2oLCioRQigFCaAFCKApoRR0KAooRR0KAq4r4+4abHEixjy77hhjJQr5d+3PpuuC4c+/aa7VWD/AGpcOF1bEsF2+auQD/mKtsdQc5wO5A7TQcN4po/IvMu6QDhgSAwmDkQV5SQQcHqInPQP2RcaRdVqbBEjUINg5iFKByLZLTtUq7QDiRHU551x4HzyASxMGTM7oIK9J656Tn2ra+AdAvkvqVhb+nHmAA5dHtm2bbAmRDqrg5gt0iIDpt3w/p96WGtyUvW7itt3MAedhvOQrOLpMEAbv4hOssKwEMZjoe5EDJEQD8v6wMf4H8S/b380HFu3tc9JuOyjC4IASyD83aOlbMUCjRUJoUBZo6BoCgApVEKFAigTQmiNAc0YoRQFAAaFIuXAoLMYABJPYACSTUDT8dDBGa3ctpcA2O4XbmNobaxNstONwHYdTFBQftU4R53D7jhSzWf3hAYoTbGLy7gD9yTEGdvSuQ3dTYZBbuefaCSsMqvbBVt5G5ZO7eWaYB6x3r0TdKPutttMrzridrSuR1g5Fef9Rrrtp7mjuXDct2i9oi4iXBCOVUsWTI2LvAkEbpkxQWHh3WhnW8y3rmnUObnlu9zfdVxcW6VcoRJmZEg20yoAZXE0F3VC9c1KkXbtyUuWirrs8tGRSUUJcgbhuYZM9xULhXjq5YQWF0+neznk8u4p5pLAjeQSSW7U3xDxlZueUy6ZrAsq4VbFyE3E2thnanLtR12gE5WPSg3Pg7xvc0xXTa9hsJizeY9B+G4zdu2eYYmRzVtvFMfY7/SWtOiHvuuL5aAfNmUVzbTaZb9re5a4WJZ0C3GgMxaLbKpJKgqoI67AR121N4RxF9GbVrWNcfTq6talYI2ghJBzykb/ACyAZ2lRygMHTTplKbCAVgCCJBA6SD8qg3uEQwe2eZRA3STH4Rc+ILOYbcv8NWQYEYyO1HNBRX/Evkf/AFVt7Sf+aFL2hnq7JPlr/E0D124pyxrEuatSjK6/ZyysrBlKvdWCCMEHYc+1W4GazGo8PqNbu058h/KYt5fKHJfBZPgPQ5KnrQaiaOaql1922ALyb/4rQMn38rJP/pLH2FO6Djti+YtXVZhMr0cR15DDY+VBPmjmkFgOpFMtrF9Z+QJ/lQSJooqP9qXPMIHU+k+/SmW4ivZiTjlAyQSQDBEwdrf9JoJ80KjnWL3MZiMTPb8+tKt6pSJB6dfUfP0oIXGdbcULbtA+ZcO1WiVTBJYkiMKrHPeB3rlfiLxCb1q5l5thlRlBJe40BdoWThlC+YepUjAieq8S1Sm2y7thdGAYAFlBG3dHWAWB+oHUieReMeH2uF62wAzNZZWJ281y0wDKss0jawCjEEC3MyJIYHimhuM5uMCu+GGQPiRXKzPYM36VqfCerGntXJDeZdWEAhgLakcz7vhWSBuOTsYR6154kpVrhm8HlrdsEdFJC3Li/GqxA2iJCAkgbS0D/F9253b95kdYwQEClRAgLI6HFBoPAvGxw/iKgMfs98BSScbWKFWPbcu5ZPcRHU13G9xBlaTAH4cbu3v6kDB6kDJIrzZZfzFhmEq88oEhWOx5I6gHy2kn6jrXfPD2s+0aWzqAVJa3tcqdwZlJQ82RG4MZI7jpFBaabXs1wAyPi+UBgII7mTGJiPpU/wC0iSDiI/M9qq7pXH3dywwOWUnbtmZA5gOuJ7Gaea4sQYUsTGG+KfTv2/T2oLQ0kVXXdYQFCn5jpMz3+70kfT1plWDEkzymOveBJnvGaC4FHNQ9JqevXrEEiZ6DoYEgdPnUzfQIJqLqeKW06kEzET3+fT0qufjrOSEUBcQ5MDM9zjrtEe/USKr9UhcKzEMF2c/8Ug+pgHcvvPfoSF1p+PIzARAPR5BUt6QOb1zEYNWKGelY/S5U7thUOQxgrMIpUlI9Y6YHvkgtH4rtabTPeumRbt7nG6SOmxQIAJZm2jAz9YBj9oXjW7p7un02kUXNTcYMUMEFCGRVIJGWYyII/wAsk460/DjxVUZU0mntqU5kIZyVBKC3DXTyjmhPgAmOsU9+zfg7Xr93imqC77jP5bSY2/CzgnARVHlr7BzJDCty+tQKXMLbg7rlxtlvPSC3UfSPQ0GF8vi1vcf+HUIm4tF3/L6wjNeYgYkoNsQMHFVGs8Fa2+7X3saO6XTzdxbUDdglR8YHmQgxgZBJrpIveeAbZd0KkSiAKw6HnumGBjqoNPJoLkAw3TodRcGI/CE2g/Kg5UPA2sQBzY0CIQSSx1Q2wSGViLhiFWZiOnWhpfCXnAqtjSuUOzaDqBkSIQ3dm7mBBIJgxPWuh31F4PYu2r5UDmQOlxCpLqNyyGdWCE7SDgjAqp4X4C09u6r2bt3el1ruwuUMkKpBsXBLJCIMnoMGgrP2b63Ta9bunvaa2r6UhLdtl/eW7YlSRcJNwOLm8HmxK+s1mtfwy7pNVc0l65cupJbTyeYq4YI25yF3DoSDhkB9KtPFthuHcXTiGnWbdwj7Sgnf+G6Nn8a7XHqyE5ia6F4l4MNXat3LRDMhFxIOLtsgFknpDLBBOJC9MmgyPgLxy9g/YtdyMh22bpEIV6IJ7p+F+3RoIz00NXGPErpeYGN10HabJlb24GOVDBmD27E9jS/B/wC0ttIyafUlrlj4Uukc1uAOQ/jgRjrnl7LQdkqgscRV+JPaGfL04JPubsFY79s/SrjQ8Qt3l3WnV19VM/Q+h9jmspwxnTimp3WwsWpDDJYPeuFWYKT2tAZg9MYoNhdKxDRB7GIP0NZzxR4c0l5VN62LjTFsifNUiT+7vIRcU49SPapD6w3ACVzCyMQCYMBvYn1WTt6jqwx3BSeYEgcgDbTAExM8o3/DgjtOCFVZ0Gpsj9zq3urkhb8PAAH/AIoU4g/hTrlqaPH9QI83THbB23LJJUGI5Vt+aBgdWdMSYHWm+P8Aiyzpbbw83SrlULR5jBd4ts1slluQ6QYkwTM5rJ8a/aFqLdwhQiwOYPbXzEaCQC4LEkIVk9jgzBkNtZ8X2HlfMh+gEbyIGCwtFiTu9fUzUjR8ZtF9gv22JLiC4LhCzncUkEYC9jjaIHflKftF1Y5nYXBMEXFVkUnmETmIIMT90j5WLftI1N8bNlhg2+AbbEyAdq7OYFmMKAB1YDHWg61q9OSAwXEKWAwzDmDKSfQQYnPNjJDVPFfGun0iBr15d+0wg/zLhCxO1cxuUGSQIYg1zIcQ1K2xZL5cbhDbRbRMeYLWNxNwxLZi2RA608eL3QSrai+CbbspN5wlsorsLjKpPmW25Ov4ljrkLHjH7RNRrLajTobFm6yhr7qSLA3BRcPlkxLBlz2CwAazAdVvX3vbWZrzL9nBPlKFfy1NwqZbbsAVU2k7SSy5Ba/xlG2HUsdR5TXbmy7daboBC20AeYUo26I7R1kiqfTXPPc2Lb3Ec7l8kM4UNMrKA9JIj85kyFn4ne67G7dYPvCqWUBG5SGUjbgHc3UL9Jqss6Bntb0RdSq5dVDC9bEGTctAEhev7xeUkCSelXGgGqZ9jae4NwgNeUpbA2kSxuQuJ/2MxU3RjRWbrJqrhvNbUtbu6dyotXNoG0Oi7y5PcMQIEqImgz2h4Vb1GNNcuKwBJtlNzD7p2sCARmCNxPTHp0nwL4gtadE4fdLh2c+W122yK5clmUhv4pAIMHcokk1iuKqmstS1+3bvI52nUolvUPbAGxnvqV3bgcyLhxO4TUa/bslLdvzLSXZNtmN4tbCQGS9ut29oAaeUPu3ACCDNB3y4NkMXgoo3TlWmegMT+fYdxhSQCxfmiSe5Bjp6xHaAD9YqFZYcskqxG4lg1sNtE7irEFFMTtbpNL8pUYlTEtJXdEtIAX6xB+eetBM09qSWOQYOT0ACxMAwRtB+nvTVuy4CE9gNy/ESZB6k4AAOcnJ70Vu4BgKYiWx0gRBkjcYQickQCe9LtkEbGQNsK4kQsqRILQcQ3v19YAL0DFmboIImOhG3cM4/F1z39qtOb8I/OqJNGCdrdjIiT0ERJ/CQx+o79LHZ/wDe/Vv/AJUGDsahlLyWBckEty7oE4n4oyT7HvE1NvatwrBog+WZwZdSDG04MkYCgmR6nF3fAtEc4gdtn1iOoGKF25buKpKqR7gHsRJHbBP0NBQnFtW3AzC7TuB2QsnEkNyABv41mO9Fxm2eIX7emIixab96Vkl7gOFTpu2KfLAiNzN2UkbLjdxvJfyVVrkDacDZ2NwlyFlF3MJOSB2zVdodGdDZBt22u32iF3JNpGO1c3GUb2+ZOT9Q0Wj05wvJNshVtjNqxCqQpAzcuhdp7AYiOrTfsCMCLgW7uBnzIafoRAH/ACgVkuDa/UIrhbDWMs5I8pgzEyw+JjukzJP6RCLPibWDHkXMH8Wm6nr97+tBquAOQj23O5rbuAe7Wyd9sme5Rln3Bq2/0rFLxnUBHuC0y3CVjmsEviNoIYqCFE82cYpdrj2tIH/DXzP8Wj/mXFBoOHJ++vN63APoti0I/wCovU57QYAMAR/cfI1h341q1bktXdrSwIOlAYtzSPNcN0I9OnpFS9PxbV7SXt3Bg7QfsxnrMG059B1I6jM4oJ3ErXmXDauKt2yZVWB/fW32SQsz5iwGJmIwOcmFhW+HmxaS0rkKjDyXWByxG0megOIgnIU4yYn+KaiF/d3QEaVgacmcifjyYY9es07wnXP5rrdW/tuc8uiBbbR/mKFOB13dRkz1yCOP8ATUpN3kuGAt0DmwdoD4G4ySQIBE4PxVy7xR4JuadwjIonIKAw4BlmUxkwRgCROR8NdO45rNRbfy9pZRM7dJevgSxxuS6O0Y2/CfpUThvgJtTcW/xC6brIS1uySLaWweg8pSYgepk9x3oMNwjS6i55Y0IuMch7rCECkqJJeBtChoXmmR6RXSeCcA8ht3mM95l2GSQpUurLyFiQEBbaAwGXnJxe6fhCWyfhA6WwF2heh5QDnouesgZ6QNTw1bdtnLMBbRiAoEhQJIVTg4BA+lBVap3DR90ljucDPMpCxmF5tpHscywJy/i7xf9jVbcM+puI0kEbraKBBdJgs23G7EAk7uhrdd+0K9Btqqq5ZiC5IhQRbQsqqrBuxhuxED4KyTPJd1QvbV2Ny9tZtijfCNcY7eokxJMlgaB+1xseZcv3FQ3mIhDG2d5JUDsN5QMTmPYRUN7u7dbYjzCXZ2mSSJ35Hxc8nE7iFPQZseGeB9Ze8rVeWEsRutveuJbEZKEqXDbDynEYIjEUrX8C04bfqeIo74ldJb88scGBdhEXmE94n3yFJd0odg+4gqAFZYLFvNOcnaYhPofQUOFXvLeetwsCoQywIcMWmJmQIjpnvVquv0ihmsaO5e2CA+qvbV+H/ytPtGQOhY96TofHGqc7LJtaK2wwuktW7ZkAYLQ1zp/FMigtm4Hq7qtdu2zb3x5l/VMLIIBDSWuw3XsuAJxmq99NpbauH1b6h9pCjS2ZAO1l/zruxSCIGAYAIBqHb0v2m64ZLl24kM913LJalZ/fXrrGBIA69zEwJiarXWULeWv2ljgswddOJPZTD3gCPvlQSJ2mgVY4qtlWW0rLuRUbltBl5T5ge8JaN73BziSotgjlqx4V4puSg1Or1N/cFC27LspiT8V5vacbZx261SG4zur3bhYCQoUBUUAjCIsKggmIA7YocM1Fvfu2yrHa0nmE4MMehnYQx6FUJkF6DZfa7twyh+yon3bF26XGYAuuz7jJIEhRJnBiqviOpvK259mpEjF9Q1wjJgX02uCIECYyCQcVDucUe2ptyWUGWHVHX7rFSJUQCCG+Ehgcg1M0/Exct8wYszBmckGRJJAJUBVyDnOCMwJAXOEjUyNNc8t1UlrF3alwLtZWKXRC3k2zIgEAmQaouHcOCywOd6iMgxuDQTPdcjrI6E5jQ6fUWGMXECwwHKYkQQASJ6gEdJGO1J43et3brvaCIpnlgbggXYQ6iRGJByRuGZoOl+HtRcfT2d7b5RAOU8jKu1z8W47mGPhnbiGIJu7V1mGSAOUAdSBC9TAx3G3ttPeBA/Z1p1fh9l3UEuHjb91Rc2qJGQ37tTPUH3rRmynQr1ESScie8/envE+9BTteYEIT3jcAvUEOyjOSVDRjsZiRLp3CNpiRk4OW5ZB7MRt6jrt/imf/hqHIwYyQYLCMBjEmB0Hv71J0+jCKAOgAwZPTp/cdh6UFTpYD7doDK2N2CcAPsx0KgMMk4EwAIud5/CfyH+tIOkRuskenafXpP9KV/h9v8ACv8A0r/pQZXUagDG2TnpIC/Kfh79/Wm/tNo2ybl02QudwVrmOnMTO3OIbrIpi5ZBvDcAVMjdOeuFG0gf31xUj7Im7dtHK0IIJFsCV3icB2IPNM7dqjvISNKtsDzDeZ7SKz3N9gWhtQbu6KxkwfcBvWoF3xFYH7y8b6yWeQlsoG8ncwDNJJFowO8A+hAm37im0yQCHZUYHIKhfMII9DJBE9Ki2eC71HJyfEADgCSQAhEYB6ADoaCVpeLaZlDIdQFYBg2xIIImQYI6U3rL6yGRr6KMufLtyB6hXUgieoER17Gqyz4ae0x8gqgJ3NbG3Y2IkJgIfULPymZO0XSS4beD/l2hPLjmKMQ6wfZv9AcdyyclzUu3VEfT21XzJlQXRRGYyDHXtVja4qotEpcv4QuAbNsDKyBuCeuKqdNxq2wm0WZcQCnwH8BMER6dwcdIhf8A/pdPzDeg5lDKRBG5hdiTEcvmDP4DQaPT7N21GuDbyiFTAEL3k9hSLvEULbR55IwfLt22Bj3dT+YioXDeKoqtNxgSsy26MzLTlVEgqJiSDjpUDT+KdKlzYr77hz+7V3B7dem7PQmfbIoLa9rQrco1W85C7NOoMRO59m1AJGWI9pMCq65xNXfytSLzty7bdtLZSLjMibmx5oJtuOZVXGU6Gn3v3bhKqNg6hru4jr18tJn5MVpek0Vm3cW6f310SBda2SyyMhFAlBGMkmMSaCXY5slHAUBCDHmG0ZNkwCRIcPbicgyfSkarjNqysut5EByW0t1vzKYGO9WtiGBgR8QEqVMmLgwe4IJ+tJvoJ3SxkSuAYnuIEjBoKi3x7SNLDe3bFu4PyBP8vaoXF+J6WzbDtZ1BW6CMQoVSJZnBb90oD5ZtsTGKn8Ltou9bbKoR25TykSd5A7BZJgdlKkYKkxOO+GU1Vo72ZLiJcW1e3CVNxQrdSesL3ntOTIZNvGmk2RpuH2rpRmAW6+9wQZmAr9SzH4s8/o0ZPiXiW5rHupdspZZ1NoIj7ESfIfaQRG9xZKgkgc/5XPFdJas3Ct4LorgCDeA76d1UC2r2gD51sgC3yrIBCHd0qs4jw17qofMsXz0by71m2HEgi4Euur/CWUgqOiYIoKjUt57gagOWtBUbzGZrhfcW5t5JDbSqwfh2kYIio1rkDI7FgslQsSTAyD9Yic46RNWv+EG2xBOnVTAZrmptSZMkMlgu59BCzP1mBq7IXMvejrsU2LQPxf5lwea49eVPmKAcNutcvKgTfy7iEGZ2liWckBF3FuZoA3HtFTNW1tDvZlvXI+Cy+20sld+/VCC4LD4bQIEmLlNajTubcXNtuyFLi0i7bcwI5TzXnAZTufcfeukcN/ZYX09k3dTdVzaUuvlpCs1s7gSc43RHTAxQcvbdfUbmC21I22bahLSkmCQmfMbtuMk9zipWt4VMbfgyI2wFE7lGPX4sfM9cbriP7K79vNq9ZuZkC4hskD0UoWQ9/T6VX6jw1rEHNpWWJkqquGGSCDZDZIwcDtJoMFcRixnlCHmjJBaTtmMRHvEdzglp1K8wt4SdysJQg8jWyRnO7qDIk/OtbqvB0nk81AThWRtsg82GE5wfYxmIqTwvwZqRMLculliGtxbgkAyX5ZUZ9MSMxAMcB4BY1qNsvAP8QV83FxB3CefA+IYMA4bdup+L8HvaS9svIF3/AA3CRFwQQdr9+vQiY/XoHB/2X2w+/VMvXcLaMAwMyOe2AE9IWfYitZxTw1p7qeW9ljbwet0iexIKsJ94J+VBxBOHrcYkkhhAhc7m3/EDAEFRjJPKaa1Y33dgIHQM+xQsAA7oXG44J5e8eoroHjL9n6aa2t21ubTSovAkk2p2qLqsACbcQG7gQR0G3L6XRKuoAblJwRlmZYDbgMBmMCXkzvJHpQdF/ZZrmVbumcQAfMtjJAXC3FBPo20++4mt3549envXLF4yNJq7LncchbhAEG0yiHAH/Mpj2BPY10/VXYHxQex7frQL3g9G+UGf54oyRGTPv/2piTEnPpBXcPX5fnSEcgT39NwM/WMn5frQSluDtn+/zp2ai+ew+7I9ZEj/ANIyfpT3nex/6W/0oMNpmvB08y0ybldpu3VcKFNsdFwcvgCJjtkix1CiFiSCQBnoI2iDH9O9Fq03SxLKQCJwWEsCQJ7EqMAxgelM6nXKSCZKzEjpMfDJPXOP9qBaPbQLuMTedFJM5gsMxnk9uxpvS67lUeaSQIgMnqRBIBbp6mnbNpWdlZQQtxXAYDlLWCkkMOpbcPrU9dRBe0BcYyHUIARtfrzGFWHDfmKCHp9IclS8YyHKjHzYE0u/pCZDW2uDqd1yFU+vO8T0zFWmn0TKp+5367j9WYbRj2NNod2LS+aR99yTbXPYxBPsgHzFBmOMadvKuXBZG0I5ZjdS4FGw8wa4oB9hvI9orPvp1Nry7PXy7Z0nl20uW9Rf3sGDXXAYBSoXcNhA3PMkV0i5w5dpe8RfK5CkAWww6BbeRMkZMmaz2q8BSt0I7WnvW773FSAhusFW0PUIuRCkeoIoMx4V0djddF3cbVt9li7cfUPpwgEbJUi30Iy5EhgRIrf8O0mwTaFtUjlNq2oDD1B3GR8ppPh/QizZUpJ09xQzW3YsbTkAPtZpYqTMgkkGSOsUq9wHymNyxuAbJFuA2R12nkvDvDCfc9KB9rc/HcUT+JI7x96KcOlOFBJHqpVV+m0HIprh+tcqZi6Bgm2ux19rlkmQ3sKUhsOYgbzgxyXPXtBMT2J60BvoAr227hxBJk5t3FOSPwn9KfsWgbaeoVT3/CJyOtMNAIjcQGd+ZixgIbeCZMS1WIG1QI6AAxj50GQ4ro9UL73tE9hVdEDre3AF03DfhYHKVXDD4RMwKl8Mt6uAbzaaYJK2dxHeCPMkH/f2zoDYETBOZj36dqR5e4HB+R/1IoKLjvDbGqteXdVQVYG221SVbtgnKmYIxIMYMEc843wJtPanVWUa3uZU29GkkJkQQRPpuycyWB6xftTHLGc/EQfXIBj6xNHc0qFTbdAVYZVsgjvIIz9aDi5t2tqqFBDLuttC7TEyCMTcXl7j1gyN1ctwqxUbiZIJyQ2IMFTnuJMz6Gth4tt6a1ql09gc0C46kgqhLABM5l0LsQZHKnRSaPjPAjDABTJABAOWkKF7rHN9YPXIIMeAOGjV6uLgFy3YXzHaDtN7dttgg4IH7xgvqv0rqp0gUg+Yc9QTg/T/AHrnHhPiw0G2xbtobZb94x3hy/U3Dc2mFyAFZcD73r0LT3VuHcgImIYFGVhE4Ksf1igk+Uon3MzJH6g9PbpQt2RHQAnqYH8xRhs9OnQ4/QDNLDj0/OP5daBaWwCTH6/0mkhM/n0Gfz/OitmT26dv+39acHv/AFoCKZ9I9R/Ko+pt4mRy5kj+oNOXdUOgE+8iPzoiFI7fTMfTIoGEnYQ37wNIIMZB7EHERiK5r448DmwvnacEWgSZBJaxncM53WZmfST6k10tdPkSGJ7btv16GfSjtpllZRBwehBnsRHSDFBxbUahr+mey52ajTBgokc1kGYWSCGtdQcEp1mJreeB+Pm9YXT39hvJbA3jK3EEhTMQWEGRP3SccwXD8T0trS6m7ZKuiAlLhYW2u3LLb/KWy1xSNmbafEpYK43CBtjcI4mbN1Lioi211Fje0AEW5tHaChI3FLo3DIw34mNB28Ff4d2eoj9DmivXOWOUCMmT17QpEH86GpWOkKR+Ue/Soz3iBEB8QQA0fPuPpNBL0+09R+YHWfapePWq7SuHmMAHOO89PSp2z+4/2oKQIytzERGOkiT/ABDp171H1GoPR9u0EAAkKM9926OmIjrV69gYmTnEx/Wouq0iEiTE/wAUfoMUFTfXZBQrB5fQAzvtMYAwHEfNqK3xzeQ9hXuXLe5XUqVCjutwkTyssjaDMGJmrJuFgoyknacCYkd/iiZByMdQKjcG1htOyXIUkjfHTfEK8/gZVGfYDqDQS7XDN4FzU3BdmCEGLI7iE63D7tPyFTrbswkr5aDoDG4gfiHRV7x1jrGVp5LABn06eg9YHaq7Wzfc2VJFtY85h37i0D79WPYQO5gHdETcbeMW15bSjAaMb49OwH+xp+zJuuewCqP1J/mKfUAQAIA9OgFEhx880FfwYBfNtD/w7jQP4XPmL/M0STp2j/wT/wDrP/w6/Lr0na667dQG7XFKn/mXmX/276mFZ69KCFxHg63TuVmtXQIW6mG+TA4dfZqhXGuGLN+2ruRyXAORo6krO5SBkr0NTNNc8p/Lb4D/AJR7ARJtk9ogke3yML1RAYkkTHWMqnsfUn8zHpQRNNpRuhSxUuIkzyWzJj0BeBAwRVxTGntbcxEwAPRR8I9sfzp1j/YoB1pq5YJ7AfOf6U4rf3FHBPt+VBA1OjckEOcdgYHTM5z8qIaR1zhjEHA+fdvWrAp/f/alEUHION+GPsVwE6k33uMStp7e+6DccLLXN5G0tIAIG5mbrBFTX1Vy9dWzaYW7yMYLGG37s+Wz4YiHgEQd0jpnR+Lf2ejWX11CXjauoqgAqHQlGZkaOqsCzCQeh6Hvn9V4C1om5IuGSzBbrbmJGWAhQHHYhgMCAKCVqfEWt0m0au2GtkwXdEa3kiAHt9IE4YZgDvNW/h7iGm1D7rai1eMybQKKwQwP4Wgds4HtVVw7xRcj7NrrPnBxtZdrC7tnbNy3cVdw6c64yDOQTG4VqBZc3bdu2CjElEADdArKqwpVdrbmBkg5kwZDpEGPU+3+lJ2Nj9cj/SniKSwoG2UDJ9usT7Z+tOLEen6UFTGc/l/LpRo39yKBJPviice38qc3e1Ja4O/9/nQJkx0H60Umeo/r+c07Aoin/egyvi7wiNaqGAly03Kx+F7Zy9pgv3GgGI7dMmeY6Xw4uu+2WbllLGutsXtKvKCASjJEBesAMAMMhPRp7FqNEBd3FiAR26fn2rB/tG4cbWqs6rTvsusrZEbCyFBL9d0232kdwnyoJ/gDx2uo01uzdYLqrY2FWw10Jyhl7s+OZeoM4iK11vUyJIBY/CsNIBiPiiOn6Vxa9w65rSdRo7O43n/4m0AD5d8QGZHMNbDiHVmIyzDDDO28NftFRxYtanYSRAug7mVln/N9DgSwY/ECQA00G8sgYBER0AIA9sKYqZt+f51DtOd0MBPaDgjsYipe/wB6Bt4Py/Oo2pst0H5QY/nTt2w3UE/Kf1qr1Quk4k/JiPz6x/eaA7/EGUDInuAuep6n0zUPV6gXBII3pIDgNEHO1h0Kk9px1FIv6G6VyI+Rkx7sDNQL3Crh/F2nGRn1JJignrxy8lpglsXCF5U3AOMY2FgQw7AHvj+EXnCAi2lCMG6liD1c5eZzM+ufWslYtOmCrEk4xnOPnH+tTtLqXDtFq6DgyvX07mH9ADIFBqdRfVUZicAGaTw92Nm2X+Mopb/mKgt+s1S8VF+7Za2HVC4Im5ZfEqR8SNtmYOPTpVgeLeyfRyf/AOKBfG7hW1vAkoyt9AwkfUSKnKZyMzVRxDXb7bIWVN4K4D3DBETt2r+uKpn481m0Et2718oAoL7baR8InaJYCB2M+vU0Gi4pfti03mGFj4vQ9tsZLgiQBmQKzg8Q2wUVBKpED4jMYJIwzdekgdvWqLU3L97a2oQySAFlfLQGDO0tgAj++pmaH4pO0sAIIYbiNpEYJC5joaC2t+LkYgm4oE9NsxHzEz/vVgvihCAVKPIkDdA+uMfWsvq9DI3MhUn7spEzgbh9evqKj2eDyoBSIEfGe3Qm4okkwPigGDjrIbS14iLD/LH/AFY+WF61P0+qLAEqV9cz/L+sVz+wbinlYlcYWGURkQ0d5HTAj1irFWuMvrGCAkMI7k9cjvQbUageopfmD1H6VjrF66Mjcfdhke8Fc/nVkr3XXlcbx2KCOnrPr8qDQ7hRg1ldXe1QHYn1VJ+X3Wj6nv2pqzw/UsDLqkx1LSPbIKz8j+dBo+I6K3eTY8HMr6qw6MvoR61g9d4bvL11SEhlS2wAF3u3mZ6EHquQxEk1e6bw7chhc1DMCOhVd2T0J3Z/KiPg60TJLnmnafMIB9kZtoAkx6dqAuD+KmN65busrLaVN9wCGVjglgvLsx8WI69DIvDxi1t3K28dinOD8mEiqu/4Ntuu1izA9Z35wAZG/acADI7CmbPgiwpBEYjHlAEgTtErGAD0oLe5xkdQhIPuog9pBaR+VRR4kUSNskdYIP5mcH2o18NqDIdgPRZA9QImI64inLfB0OQCCe5MH2xA/lQGeOpErDR6YP5Hr+dN3PECRDKTPoJB7jr1NOvwtGPPBP06e4K0ze8OW2BwI+S/yIigZfxCttlw0MehX16c05+RNSx4ltBZucpE9BvET1BUEmflTC+G0UcgUH1Nq1I9BhRim9T4cd4l17zKKcfQj+xQKueMtLvZASxUA4Q95A698fqKruO8R0t+z+9QG396dylZEkTAIwBMEUm74JuA4uptyYa2v5iZ9akDwdune6mfiAQZ9Zhoz6e9ByC/rRZv3DonZRvItFnNsAbjhzIZmAHRsABWM7syeAJpipS7qBprrNlLllrivk81t7RHL16gEREsBNdZu+FbWwKdqIMYYAeg6iB9KTb8G6a2AEtoYyAWET+IQoz70FZ4bvOQFXXW7lsDkHlbYjBy7Mxz0EiIiIFa77Ld/wDOX/8AGP8AWmtHwsJkW1HyI/0qx8v5/nQNpp1joB8hH8qha5NuVMGY6A94+8DQoUEz7KBPvnt3PajNrbAkmZ6nP50KFANMnID0nrHf5+tMay6bYkdz37ZAx+ZoUKCTcXvJx7+/f1pUe5NHQoGnSYmfoSP5UY06jMUKFAxetKvRV6j7o7mKfKD/ALY/lQoUDpShGKFCgiNeJIExInHXt/rUtKFCgp9TxNhqzZhSnlB8jM7mEekY9KnaF96AnBPWMUdCgNl2kAHp8vT1iaWLeCZOPl6fKhQoB29O/wDc1G887wI9PX37TFChQSbhikW3nr/f1oqFA+Enuflik+WOsCfWM/nQoUAtpyg5oyO38yfX/ehQoFHt8/6TQIxM/wAvyoUKA1tD0pWyhQoEPygkUxc1JjoKKhQPWkHWAD7CnqFCg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8" descr="data:image/jpeg;base64,/9j/4AAQSkZJRgABAQAAAQABAAD/2wCEAAkGBhQSERUUExQWFBUVFxgZFRcWGBoZFhgXHRQYFRYXFxQXHyYeGBkjGRgVHy8gIycpLSwtGB4xNTAqNSYrLCkBCQoKBQUFDQUFDSkYEhgpKSkpKSkpKSkpKSkpKSkpKSkpKSkpKSkpKSkpKSkpKSkpKSkpKSkpKSkpKSkpKSkpKf/AABEIALQBGQMBIgACEQEDEQH/xAAcAAAABwEBAAAAAAAAAAAAAAAAAQIDBAUGBwj/xABEEAACAQMCBAQDBQYEBAUFAQABAhEAAyEEEgUiMUEGE1FhMnGBFEJSkaEHI2KxwfAVM9HhJHKS8UNTgqLSNGOTo8IW/8QAFAEBAAAAAAAAAAAAAAAAAAAAAP/EABQRAQAAAAAAAAAAAAAAAAAAAAD/2gAMAwEAAhEDEQA/AO2xRmiAoEUB0Io4owKBMUIo9tCKARQoyKIigOhQFCgIijihUdeI2i5ti4hcdU3LvHzWZoJMUVHQoCIoqVRGgEUIptLoJI9P9x/MGnJoBFFFHQoCii20dCgG2ipVFFAKEUKEUBbBSooqOgLbRRR0VAkr86EUomkM8D+xQIUe1OKKJTSg1AW2j2UA1CTQCjowKE0BzR0QNCaA6FFNHQChQoUAoU1qNSttdzsqKO7EAfmazmq/aLpFuC2C7uWVBtRgu5m2iXaABM56YPpQH4s8U+UrWLBnUspAIEi1gHe49QrBgsGSVmAZrmGqt/ZkKPc3MxG5nfcwdrk7lVJO4gBjuMgsYYTNbJeJfbNQ1y8wt27C3FUIWg7mUpd5sFl8q7Bgibe7HwhjxB4Qsai4E0z2jctqbiqVDsxBcKhuMeS2HztI6k9fuhs/CF262h05vktcNtdzEQW/CzDsxXaT7k1cUBQoBTd0wCR1AxTlR9acKPV0/Rgx/QUCrSRj0AH8/wDWnYolET7n+kf0o6A6FEKE0B0JoiaKgOhSaMGgOaKaFUvGOMrpCXu3E2Nna3KygKAzbpjbicgATlhQXU0JqpveJ9OoneXUMFLW0e4oJIGXRSoAmTnAqRw3jVnUBjZuLcCmG2mdp67W9G9uo70E6aKhQoATTd6Yx/T+tOGm3HyoFA0IowKAoEAUqPc0qhFAQoyaI0KA5oA0RoUBg0KKhQLmgTSJrM/tA4k9rS7bZ2m42wt+FNpZySMjlET7+9Bi/GniW5ev3Ss+Ra/d2SsFWfBuXSO4nkGe0wQSax3EOK3bl020bbAUb3IMMwkFd0be0EEY/Qtdq0W2ETc23cFAIG8kkQT0gyPXrUG9pAVUC4GY3FDg/Eh8s3GxM/AAAPXl6ig2HgbiX2rWnT3FV7V60ysrS6goisSs4Zd4jPWW+Z6xwHw+um8xp33LruzORmC3Kk5MBQo65Msck1yf9lmiP+JIS0+XYcnpGYUAMuCNrKBn7jeldtBoDoUKFAKZvgyns2ffkb+sU9UHWXovWVzkuT6QLZ6n5n9KCYaFHFCKApoUcUNtAVCKG2hQCaFCiFAdcM8W8cuAa1rILXFvMt9iW5ETUqCpgk+W37tcbeVCMhSR2riWpNu07qrOyqSqoNzE9gFkTmK4I+o1FtrqMSDaZlu2N6srW2uu7Iw2dMtubMhnk7Xigr9NfGpAuXXO65cKLaVg8bfKZ7gOpdlEq77VwS6AA9RVvpPFQtAsl284F9ua8gbzFVkt27KsGMhC7tAAHwYIFVC6lLh5rFiSgJVdNaWMH40Q2z06GcyY6inOD8PtXL2xdFcYDdvfTC6SBtClvId22PbJmVYEkBY5jQavTePdcqPce/aYC4oAKFUVDcS2T0F1tpLzBbK9IMjongnj7avTea0n944UsnlkrIKkpJjBA6mYnrXPvDhsad3sakC9vdGZFBFu1bVGe21ob/8AJyiqh535mIjp1rQaa3btqtpQiRKhRAEnccepJJPuaB4tTe0Fp6xTpFDbQHRChFACgMUdJA+f6UcUCKOjmhNAVCjoUCQKOKOhQIYVzT9q3EFW/YUkn91dIUBeViVAdyxACkK2Z+4YreajjltL3kvKNs8wMwhGUHmhp6r3BiuB8e482qv2716yVW4SGJAkhZiynYRAAJ6tMnFBTcSurbYhCd6NCuNpUrHVCFjcIz2OImKvOEeFNRrYNuxc2BucrtAJZF5dxIVYQ83X4ziZotfwa44S6gcleW7KM5jla0+0CWlJiFiAJ6mtv+yfxQLZfS3toR3nT3FA8pmI/eIXGAxMEA5JY9yBQVng1n0WoZRbE2jcF2XADXN/lxvYk7Qu9gQMAdzIrrvDuLW7olTBEbkaA6z6iT6HIJBgwTVD4k8AWtS7XUZrV1tpJwUZlEAspHUryyPaQYrMWzeXXXLN1ltOtk7yqb1NnlgWCAGQ7VuZ2tEEdYJDqU0JrI8E1OpRybr70Y8qMNpY/FutMcFuxSQMSoEGdLo+IJdnY0lcMpwynsGU5X60Eqq24n/EWpP3b7f+62o/IMBViKgXiPtVv18m98/8yx2oLCioRQigFCaAFCKApoRR0KAooRR0KAq4r4+4abHEixjy77hhjJQr5d+3PpuuC4c+/aa7VWD/AGpcOF1bEsF2+auQD/mKtsdQc5wO5A7TQcN4po/IvMu6QDhgSAwmDkQV5SQQcHqInPQP2RcaRdVqbBEjUINg5iFKByLZLTtUq7QDiRHU551x4HzyASxMGTM7oIK9J656Tn2ra+AdAvkvqVhb+nHmAA5dHtm2bbAmRDqrg5gt0iIDpt3w/p96WGtyUvW7itt3MAedhvOQrOLpMEAbv4hOssKwEMZjoe5EDJEQD8v6wMf4H8S/b380HFu3tc9JuOyjC4IASyD83aOlbMUCjRUJoUBZo6BoCgApVEKFAigTQmiNAc0YoRQFAAaFIuXAoLMYABJPYACSTUDT8dDBGa3ctpcA2O4XbmNobaxNstONwHYdTFBQftU4R53D7jhSzWf3hAYoTbGLy7gD9yTEGdvSuQ3dTYZBbuefaCSsMqvbBVt5G5ZO7eWaYB6x3r0TdKPutttMrzridrSuR1g5Fef9Rrrtp7mjuXDct2i9oi4iXBCOVUsWTI2LvAkEbpkxQWHh3WhnW8y3rmnUObnlu9zfdVxcW6VcoRJmZEg20yoAZXE0F3VC9c1KkXbtyUuWirrs8tGRSUUJcgbhuYZM9xULhXjq5YQWF0+neznk8u4p5pLAjeQSSW7U3xDxlZueUy6ZrAsq4VbFyE3E2thnanLtR12gE5WPSg3Pg7xvc0xXTa9hsJizeY9B+G4zdu2eYYmRzVtvFMfY7/SWtOiHvuuL5aAfNmUVzbTaZb9re5a4WJZ0C3GgMxaLbKpJKgqoI67AR121N4RxF9GbVrWNcfTq6talYI2ghJBzykb/ACyAZ2lRygMHTTplKbCAVgCCJBA6SD8qg3uEQwe2eZRA3STH4Rc+ILOYbcv8NWQYEYyO1HNBRX/Evkf/AFVt7Sf+aFL2hnq7JPlr/E0D124pyxrEuatSjK6/ZyysrBlKvdWCCMEHYc+1W4GazGo8PqNbu058h/KYt5fKHJfBZPgPQ5KnrQaiaOaql1922ALyb/4rQMn38rJP/pLH2FO6Djti+YtXVZhMr0cR15DDY+VBPmjmkFgOpFMtrF9Z+QJ/lQSJooqP9qXPMIHU+k+/SmW4ivZiTjlAyQSQDBEwdrf9JoJ80KjnWL3MZiMTPb8+tKt6pSJB6dfUfP0oIXGdbcULbtA+ZcO1WiVTBJYkiMKrHPeB3rlfiLxCb1q5l5thlRlBJe40BdoWThlC+YepUjAieq8S1Sm2y7thdGAYAFlBG3dHWAWB+oHUieReMeH2uF62wAzNZZWJ281y0wDKss0jawCjEEC3MyJIYHimhuM5uMCu+GGQPiRXKzPYM36VqfCerGntXJDeZdWEAhgLakcz7vhWSBuOTsYR6154kpVrhm8HlrdsEdFJC3Li/GqxA2iJCAkgbS0D/F9253b95kdYwQEClRAgLI6HFBoPAvGxw/iKgMfs98BSScbWKFWPbcu5ZPcRHU13G9xBlaTAH4cbu3v6kDB6kDJIrzZZfzFhmEq88oEhWOx5I6gHy2kn6jrXfPD2s+0aWzqAVJa3tcqdwZlJQ82RG4MZI7jpFBaabXs1wAyPi+UBgII7mTGJiPpU/wC0iSDiI/M9qq7pXH3dywwOWUnbtmZA5gOuJ7Gaea4sQYUsTGG+KfTv2/T2oLQ0kVXXdYQFCn5jpMz3+70kfT1plWDEkzymOveBJnvGaC4FHNQ9JqevXrEEiZ6DoYEgdPnUzfQIJqLqeKW06kEzET3+fT0qufjrOSEUBcQ5MDM9zjrtEe/USKr9UhcKzEMF2c/8Ug+pgHcvvPfoSF1p+PIzARAPR5BUt6QOb1zEYNWKGelY/S5U7thUOQxgrMIpUlI9Y6YHvkgtH4rtabTPeumRbt7nG6SOmxQIAJZm2jAz9YBj9oXjW7p7un02kUXNTcYMUMEFCGRVIJGWYyII/wAsk460/DjxVUZU0mntqU5kIZyVBKC3DXTyjmhPgAmOsU9+zfg7Xr93imqC77jP5bSY2/CzgnARVHlr7BzJDCty+tQKXMLbg7rlxtlvPSC3UfSPQ0GF8vi1vcf+HUIm4tF3/L6wjNeYgYkoNsQMHFVGs8Fa2+7X3saO6XTzdxbUDdglR8YHmQgxgZBJrpIveeAbZd0KkSiAKw6HnumGBjqoNPJoLkAw3TodRcGI/CE2g/Kg5UPA2sQBzY0CIQSSx1Q2wSGViLhiFWZiOnWhpfCXnAqtjSuUOzaDqBkSIQ3dm7mBBIJgxPWuh31F4PYu2r5UDmQOlxCpLqNyyGdWCE7SDgjAqp4X4C09u6r2bt3el1ruwuUMkKpBsXBLJCIMnoMGgrP2b63Ta9bunvaa2r6UhLdtl/eW7YlSRcJNwOLm8HmxK+s1mtfwy7pNVc0l65cupJbTyeYq4YI25yF3DoSDhkB9KtPFthuHcXTiGnWbdwj7Sgnf+G6Nn8a7XHqyE5ia6F4l4MNXat3LRDMhFxIOLtsgFknpDLBBOJC9MmgyPgLxy9g/YtdyMh22bpEIV6IJ7p+F+3RoIz00NXGPErpeYGN10HabJlb24GOVDBmD27E9jS/B/wC0ttIyafUlrlj4Uukc1uAOQ/jgRjrnl7LQdkqgscRV+JPaGfL04JPubsFY79s/SrjQ8Qt3l3WnV19VM/Q+h9jmspwxnTimp3WwsWpDDJYPeuFWYKT2tAZg9MYoNhdKxDRB7GIP0NZzxR4c0l5VN62LjTFsifNUiT+7vIRcU49SPapD6w3ACVzCyMQCYMBvYn1WTt6jqwx3BSeYEgcgDbTAExM8o3/DgjtOCFVZ0Gpsj9zq3urkhb8PAAH/AIoU4g/hTrlqaPH9QI83THbB23LJJUGI5Vt+aBgdWdMSYHWm+P8Aiyzpbbw83SrlULR5jBd4ts1slluQ6QYkwTM5rJ8a/aFqLdwhQiwOYPbXzEaCQC4LEkIVk9jgzBkNtZ8X2HlfMh+gEbyIGCwtFiTu9fUzUjR8ZtF9gv22JLiC4LhCzncUkEYC9jjaIHflKftF1Y5nYXBMEXFVkUnmETmIIMT90j5WLftI1N8bNlhg2+AbbEyAdq7OYFmMKAB1YDHWg61q9OSAwXEKWAwzDmDKSfQQYnPNjJDVPFfGun0iBr15d+0wg/zLhCxO1cxuUGSQIYg1zIcQ1K2xZL5cbhDbRbRMeYLWNxNwxLZi2RA608eL3QSrai+CbbspN5wlsorsLjKpPmW25Ov4ljrkLHjH7RNRrLajTobFm6yhr7qSLA3BRcPlkxLBlz2CwAazAdVvX3vbWZrzL9nBPlKFfy1NwqZbbsAVU2k7SSy5Ba/xlG2HUsdR5TXbmy7daboBC20AeYUo26I7R1kiqfTXPPc2Lb3Ec7l8kM4UNMrKA9JIj85kyFn4ne67G7dYPvCqWUBG5SGUjbgHc3UL9Jqss6Bntb0RdSq5dVDC9bEGTctAEhev7xeUkCSelXGgGqZ9jae4NwgNeUpbA2kSxuQuJ/2MxU3RjRWbrJqrhvNbUtbu6dyotXNoG0Oi7y5PcMQIEqImgz2h4Vb1GNNcuKwBJtlNzD7p2sCARmCNxPTHp0nwL4gtadE4fdLh2c+W122yK5clmUhv4pAIMHcokk1iuKqmstS1+3bvI52nUolvUPbAGxnvqV3bgcyLhxO4TUa/bslLdvzLSXZNtmN4tbCQGS9ut29oAaeUPu3ACCDNB3y4NkMXgoo3TlWmegMT+fYdxhSQCxfmiSe5Bjp6xHaAD9YqFZYcskqxG4lg1sNtE7irEFFMTtbpNL8pUYlTEtJXdEtIAX6xB+eetBM09qSWOQYOT0ACxMAwRtB+nvTVuy4CE9gNy/ESZB6k4AAOcnJ70Vu4BgKYiWx0gRBkjcYQickQCe9LtkEbGQNsK4kQsqRILQcQ3v19YAL0DFmboIImOhG3cM4/F1z39qtOb8I/OqJNGCdrdjIiT0ERJ/CQx+o79LHZ/wDe/Vv/AJUGDsahlLyWBckEty7oE4n4oyT7HvE1NvatwrBog+WZwZdSDG04MkYCgmR6nF3fAtEc4gdtn1iOoGKF25buKpKqR7gHsRJHbBP0NBQnFtW3AzC7TuB2QsnEkNyABv41mO9Fxm2eIX7emIixab96Vkl7gOFTpu2KfLAiNzN2UkbLjdxvJfyVVrkDacDZ2NwlyFlF3MJOSB2zVdodGdDZBt22u32iF3JNpGO1c3GUb2+ZOT9Q0Wj05wvJNshVtjNqxCqQpAzcuhdp7AYiOrTfsCMCLgW7uBnzIafoRAH/ACgVkuDa/UIrhbDWMs5I8pgzEyw+JjukzJP6RCLPibWDHkXMH8Wm6nr97+tBquAOQj23O5rbuAe7Wyd9sme5Rln3Bq2/0rFLxnUBHuC0y3CVjmsEviNoIYqCFE82cYpdrj2tIH/DXzP8Wj/mXFBoOHJ++vN63APoti0I/wCovU57QYAMAR/cfI1h341q1bktXdrSwIOlAYtzSPNcN0I9OnpFS9PxbV7SXt3Bg7QfsxnrMG059B1I6jM4oJ3ErXmXDauKt2yZVWB/fW32SQsz5iwGJmIwOcmFhW+HmxaS0rkKjDyXWByxG0megOIgnIU4yYn+KaiF/d3QEaVgacmcifjyYY9es07wnXP5rrdW/tuc8uiBbbR/mKFOB13dRkz1yCOP8ATUpN3kuGAt0DmwdoD4G4ySQIBE4PxVy7xR4JuadwjIonIKAw4BlmUxkwRgCROR8NdO45rNRbfy9pZRM7dJevgSxxuS6O0Y2/CfpUThvgJtTcW/xC6brIS1uySLaWweg8pSYgepk9x3oMNwjS6i55Y0IuMch7rCECkqJJeBtChoXmmR6RXSeCcA8ht3mM95l2GSQpUurLyFiQEBbaAwGXnJxe6fhCWyfhA6WwF2heh5QDnouesgZ6QNTw1bdtnLMBbRiAoEhQJIVTg4BA+lBVap3DR90ljucDPMpCxmF5tpHscywJy/i7xf9jVbcM+puI0kEbraKBBdJgs23G7EAk7uhrdd+0K9Btqqq5ZiC5IhQRbQsqqrBuxhuxED4KyTPJd1QvbV2Ny9tZtijfCNcY7eokxJMlgaB+1xseZcv3FQ3mIhDG2d5JUDsN5QMTmPYRUN7u7dbYjzCXZ2mSSJ35Hxc8nE7iFPQZseGeB9Ze8rVeWEsRutveuJbEZKEqXDbDynEYIjEUrX8C04bfqeIo74ldJb88scGBdhEXmE94n3yFJd0odg+4gqAFZYLFvNOcnaYhPofQUOFXvLeetwsCoQywIcMWmJmQIjpnvVquv0ihmsaO5e2CA+qvbV+H/ytPtGQOhY96TofHGqc7LJtaK2wwuktW7ZkAYLQ1zp/FMigtm4Hq7qtdu2zb3x5l/VMLIIBDSWuw3XsuAJxmq99NpbauH1b6h9pCjS2ZAO1l/zruxSCIGAYAIBqHb0v2m64ZLl24kM913LJalZ/fXrrGBIA69zEwJiarXWULeWv2ljgswddOJPZTD3gCPvlQSJ2mgVY4qtlWW0rLuRUbltBl5T5ge8JaN73BziSotgjlqx4V4puSg1Or1N/cFC27LspiT8V5vacbZx261SG4zur3bhYCQoUBUUAjCIsKggmIA7YocM1Fvfu2yrHa0nmE4MMehnYQx6FUJkF6DZfa7twyh+yon3bF26XGYAuuz7jJIEhRJnBiqviOpvK259mpEjF9Q1wjJgX02uCIECYyCQcVDucUe2ptyWUGWHVHX7rFSJUQCCG+Ehgcg1M0/Exct8wYszBmckGRJJAJUBVyDnOCMwJAXOEjUyNNc8t1UlrF3alwLtZWKXRC3k2zIgEAmQaouHcOCywOd6iMgxuDQTPdcjrI6E5jQ6fUWGMXECwwHKYkQQASJ6gEdJGO1J43et3brvaCIpnlgbggXYQ6iRGJByRuGZoOl+HtRcfT2d7b5RAOU8jKu1z8W47mGPhnbiGIJu7V1mGSAOUAdSBC9TAx3G3ttPeBA/Z1p1fh9l3UEuHjb91Rc2qJGQ37tTPUH3rRmynQr1ESScie8/envE+9BTteYEIT3jcAvUEOyjOSVDRjsZiRLp3CNpiRk4OW5ZB7MRt6jrt/imf/hqHIwYyQYLCMBjEmB0Hv71J0+jCKAOgAwZPTp/cdh6UFTpYD7doDK2N2CcAPsx0KgMMk4EwAIud5/CfyH+tIOkRuskenafXpP9KV/h9v8ACv8A0r/pQZXUagDG2TnpIC/Kfh79/Wm/tNo2ybl02QudwVrmOnMTO3OIbrIpi5ZBvDcAVMjdOeuFG0gf31xUj7Im7dtHK0IIJFsCV3icB2IPNM7dqjvISNKtsDzDeZ7SKz3N9gWhtQbu6KxkwfcBvWoF3xFYH7y8b6yWeQlsoG8ncwDNJJFowO8A+hAm37im0yQCHZUYHIKhfMII9DJBE9Ki2eC71HJyfEADgCSQAhEYB6ADoaCVpeLaZlDIdQFYBg2xIIImQYI6U3rL6yGRr6KMufLtyB6hXUgieoER17Gqyz4ae0x8gqgJ3NbG3Y2IkJgIfULPymZO0XSS4beD/l2hPLjmKMQ6wfZv9AcdyyclzUu3VEfT21XzJlQXRRGYyDHXtVja4qotEpcv4QuAbNsDKyBuCeuKqdNxq2wm0WZcQCnwH8BMER6dwcdIhf8A/pdPzDeg5lDKRBG5hdiTEcvmDP4DQaPT7N21GuDbyiFTAEL3k9hSLvEULbR55IwfLt22Bj3dT+YioXDeKoqtNxgSsy26MzLTlVEgqJiSDjpUDT+KdKlzYr77hz+7V3B7dem7PQmfbIoLa9rQrco1W85C7NOoMRO59m1AJGWI9pMCq65xNXfytSLzty7bdtLZSLjMibmx5oJtuOZVXGU6Gn3v3bhKqNg6hru4jr18tJn5MVpek0Vm3cW6f310SBda2SyyMhFAlBGMkmMSaCXY5slHAUBCDHmG0ZNkwCRIcPbicgyfSkarjNqysut5EByW0t1vzKYGO9WtiGBgR8QEqVMmLgwe4IJ+tJvoJ3SxkSuAYnuIEjBoKi3x7SNLDe3bFu4PyBP8vaoXF+J6WzbDtZ1BW6CMQoVSJZnBb90oD5ZtsTGKn8Ltou9bbKoR25TykSd5A7BZJgdlKkYKkxOO+GU1Vo72ZLiJcW1e3CVNxQrdSesL3ntOTIZNvGmk2RpuH2rpRmAW6+9wQZmAr9SzH4s8/o0ZPiXiW5rHupdspZZ1NoIj7ESfIfaQRG9xZKgkgc/5XPFdJas3Ct4LorgCDeA76d1UC2r2gD51sgC3yrIBCHd0qs4jw17qofMsXz0by71m2HEgi4Euur/CWUgqOiYIoKjUt57gagOWtBUbzGZrhfcW5t5JDbSqwfh2kYIio1rkDI7FgslQsSTAyD9Yic46RNWv+EG2xBOnVTAZrmptSZMkMlgu59BCzP1mBq7IXMvejrsU2LQPxf5lwea49eVPmKAcNutcvKgTfy7iEGZ2liWckBF3FuZoA3HtFTNW1tDvZlvXI+Cy+20sld+/VCC4LD4bQIEmLlNajTubcXNtuyFLi0i7bcwI5TzXnAZTufcfeukcN/ZYX09k3dTdVzaUuvlpCs1s7gSc43RHTAxQcvbdfUbmC21I22bahLSkmCQmfMbtuMk9zipWt4VMbfgyI2wFE7lGPX4sfM9cbriP7K79vNq9ZuZkC4hskD0UoWQ9/T6VX6jw1rEHNpWWJkqquGGSCDZDZIwcDtJoMFcRixnlCHmjJBaTtmMRHvEdzglp1K8wt4SdysJQg8jWyRnO7qDIk/OtbqvB0nk81AThWRtsg82GE5wfYxmIqTwvwZqRMLculliGtxbgkAyX5ZUZ9MSMxAMcB4BY1qNsvAP8QV83FxB3CefA+IYMA4bdup+L8HvaS9svIF3/AA3CRFwQQdr9+vQiY/XoHB/2X2w+/VMvXcLaMAwMyOe2AE9IWfYitZxTw1p7qeW9ljbwet0iexIKsJ94J+VBxBOHrcYkkhhAhc7m3/EDAEFRjJPKaa1Y33dgIHQM+xQsAA7oXG44J5e8eoroHjL9n6aa2t21ubTSovAkk2p2qLqsACbcQG7gQR0G3L6XRKuoAblJwRlmZYDbgMBmMCXkzvJHpQdF/ZZrmVbumcQAfMtjJAXC3FBPo20++4mt3549envXLF4yNJq7LncchbhAEG0yiHAH/Mpj2BPY10/VXYHxQex7frQL3g9G+UGf54oyRGTPv/2piTEnPpBXcPX5fnSEcgT39NwM/WMn5frQSluDtn+/zp2ai+ew+7I9ZEj/ANIyfpT3nex/6W/0oMNpmvB08y0ybldpu3VcKFNsdFwcvgCJjtkix1CiFiSCQBnoI2iDH9O9Fq03SxLKQCJwWEsCQJ7EqMAxgelM6nXKSCZKzEjpMfDJPXOP9qBaPbQLuMTedFJM5gsMxnk9uxpvS67lUeaSQIgMnqRBIBbp6mnbNpWdlZQQtxXAYDlLWCkkMOpbcPrU9dRBe0BcYyHUIARtfrzGFWHDfmKCHp9IclS8YyHKjHzYE0u/pCZDW2uDqd1yFU+vO8T0zFWmn0TKp+5367j9WYbRj2NNod2LS+aR99yTbXPYxBPsgHzFBmOMadvKuXBZG0I5ZjdS4FGw8wa4oB9hvI9orPvp1Nry7PXy7Z0nl20uW9Rf3sGDXXAYBSoXcNhA3PMkV0i5w5dpe8RfK5CkAWww6BbeRMkZMmaz2q8BSt0I7WnvW773FSAhusFW0PUIuRCkeoIoMx4V0djddF3cbVt9li7cfUPpwgEbJUi30Iy5EhgRIrf8O0mwTaFtUjlNq2oDD1B3GR8ppPh/QizZUpJ09xQzW3YsbTkAPtZpYqTMgkkGSOsUq9wHymNyxuAbJFuA2R12nkvDvDCfc9KB9rc/HcUT+JI7x96KcOlOFBJHqpVV+m0HIprh+tcqZi6Bgm2ux19rlkmQ3sKUhsOYgbzgxyXPXtBMT2J60BvoAr227hxBJk5t3FOSPwn9KfsWgbaeoVT3/CJyOtMNAIjcQGd+ZixgIbeCZMS1WIG1QI6AAxj50GQ4ro9UL73tE9hVdEDre3AF03DfhYHKVXDD4RMwKl8Mt6uAbzaaYJK2dxHeCPMkH/f2zoDYETBOZj36dqR5e4HB+R/1IoKLjvDbGqteXdVQVYG221SVbtgnKmYIxIMYMEc843wJtPanVWUa3uZU29GkkJkQQRPpuycyWB6xftTHLGc/EQfXIBj6xNHc0qFTbdAVYZVsgjvIIz9aDi5t2tqqFBDLuttC7TEyCMTcXl7j1gyN1ctwqxUbiZIJyQ2IMFTnuJMz6Gth4tt6a1ql09gc0C46kgqhLABM5l0LsQZHKnRSaPjPAjDABTJABAOWkKF7rHN9YPXIIMeAOGjV6uLgFy3YXzHaDtN7dttgg4IH7xgvqv0rqp0gUg+Yc9QTg/T/AHrnHhPiw0G2xbtobZb94x3hy/U3Dc2mFyAFZcD73r0LT3VuHcgImIYFGVhE4Ksf1igk+Uon3MzJH6g9PbpQt2RHQAnqYH8xRhs9OnQ4/QDNLDj0/OP5daBaWwCTH6/0mkhM/n0Gfz/OitmT26dv+39acHv/AFoCKZ9I9R/Ko+pt4mRy5kj+oNOXdUOgE+8iPzoiFI7fTMfTIoGEnYQ37wNIIMZB7EHERiK5r448DmwvnacEWgSZBJaxncM53WZmfST6k10tdPkSGJ7btv16GfSjtpllZRBwehBnsRHSDFBxbUahr+mey52ajTBgokc1kGYWSCGtdQcEp1mJreeB+Pm9YXT39hvJbA3jK3EEhTMQWEGRP3SccwXD8T0trS6m7ZKuiAlLhYW2u3LLb/KWy1xSNmbafEpYK43CBtjcI4mbN1Lioi211Fje0AEW5tHaChI3FLo3DIw34mNB28Ff4d2eoj9DmivXOWOUCMmT17QpEH86GpWOkKR+Ue/Soz3iBEB8QQA0fPuPpNBL0+09R+YHWfapePWq7SuHmMAHOO89PSp2z+4/2oKQIytzERGOkiT/ABDp171H1GoPR9u0EAAkKM9926OmIjrV69gYmTnEx/Wouq0iEiTE/wAUfoMUFTfXZBQrB5fQAzvtMYAwHEfNqK3xzeQ9hXuXLe5XUqVCjutwkTyssjaDMGJmrJuFgoyknacCYkd/iiZByMdQKjcG1htOyXIUkjfHTfEK8/gZVGfYDqDQS7XDN4FzU3BdmCEGLI7iE63D7tPyFTrbswkr5aDoDG4gfiHRV7x1jrGVp5LABn06eg9YHaq7Wzfc2VJFtY85h37i0D79WPYQO5gHdETcbeMW15bSjAaMb49OwH+xp+zJuuewCqP1J/mKfUAQAIA9OgFEhx880FfwYBfNtD/w7jQP4XPmL/M0STp2j/wT/wDrP/w6/Lr0na667dQG7XFKn/mXmX/276mFZ69KCFxHg63TuVmtXQIW6mG+TA4dfZqhXGuGLN+2ruRyXAORo6krO5SBkr0NTNNc8p/Lb4D/AJR7ARJtk9ogke3yML1RAYkkTHWMqnsfUn8zHpQRNNpRuhSxUuIkzyWzJj0BeBAwRVxTGntbcxEwAPRR8I9sfzp1j/YoB1pq5YJ7AfOf6U4rf3FHBPt+VBA1OjckEOcdgYHTM5z8qIaR1zhjEHA+fdvWrAp/f/alEUHION+GPsVwE6k33uMStp7e+6DccLLXN5G0tIAIG5mbrBFTX1Vy9dWzaYW7yMYLGG37s+Wz4YiHgEQd0jpnR+Lf2ejWX11CXjauoqgAqHQlGZkaOqsCzCQeh6Hvn9V4C1om5IuGSzBbrbmJGWAhQHHYhgMCAKCVqfEWt0m0au2GtkwXdEa3kiAHt9IE4YZgDvNW/h7iGm1D7rai1eMybQKKwQwP4Wgds4HtVVw7xRcj7NrrPnBxtZdrC7tnbNy3cVdw6c64yDOQTG4VqBZc3bdu2CjElEADdArKqwpVdrbmBkg5kwZDpEGPU+3+lJ2Nj9cj/SniKSwoG2UDJ9usT7Z+tOLEen6UFTGc/l/LpRo39yKBJPviice38qc3e1Ja4O/9/nQJkx0H60Umeo/r+c07Aoin/egyvi7wiNaqGAly03Kx+F7Zy9pgv3GgGI7dMmeY6Xw4uu+2WbllLGutsXtKvKCASjJEBesAMAMMhPRp7FqNEBd3FiAR26fn2rB/tG4cbWqs6rTvsusrZEbCyFBL9d0232kdwnyoJ/gDx2uo01uzdYLqrY2FWw10Jyhl7s+OZeoM4iK11vUyJIBY/CsNIBiPiiOn6Vxa9w65rSdRo7O43n/4m0AD5d8QGZHMNbDiHVmIyzDDDO28NftFRxYtanYSRAug7mVln/N9DgSwY/ECQA00G8sgYBER0AIA9sKYqZt+f51DtOd0MBPaDgjsYipe/wB6Bt4Py/Oo2pst0H5QY/nTt2w3UE/Kf1qr1Quk4k/JiPz6x/eaA7/EGUDInuAuep6n0zUPV6gXBII3pIDgNEHO1h0Kk9px1FIv6G6VyI+Rkx7sDNQL3Crh/F2nGRn1JJignrxy8lpglsXCF5U3AOMY2FgQw7AHvj+EXnCAi2lCMG6liD1c5eZzM+ufWslYtOmCrEk4xnOPnH+tTtLqXDtFq6DgyvX07mH9ADIFBqdRfVUZicAGaTw92Nm2X+Mopb/mKgt+s1S8VF+7Za2HVC4Im5ZfEqR8SNtmYOPTpVgeLeyfRyf/AOKBfG7hW1vAkoyt9AwkfUSKnKZyMzVRxDXb7bIWVN4K4D3DBETt2r+uKpn481m0Et2718oAoL7baR8InaJYCB2M+vU0Gi4pfti03mGFj4vQ9tsZLgiQBmQKzg8Q2wUVBKpED4jMYJIwzdekgdvWqLU3L97a2oQySAFlfLQGDO0tgAj++pmaH4pO0sAIIYbiNpEYJC5joaC2t+LkYgm4oE9NsxHzEz/vVgvihCAVKPIkDdA+uMfWsvq9DI3MhUn7spEzgbh9evqKj2eDyoBSIEfGe3Qm4okkwPigGDjrIbS14iLD/LH/AFY+WF61P0+qLAEqV9cz/L+sVz+wbinlYlcYWGURkQ0d5HTAj1irFWuMvrGCAkMI7k9cjvQbUageopfmD1H6VjrF66Mjcfdhke8Fc/nVkr3XXlcbx2KCOnrPr8qDQ7hRg1ldXe1QHYn1VJ+X3Wj6nv2pqzw/UsDLqkx1LSPbIKz8j+dBo+I6K3eTY8HMr6qw6MvoR61g9d4bvL11SEhlS2wAF3u3mZ6EHquQxEk1e6bw7chhc1DMCOhVd2T0J3Z/KiPg60TJLnmnafMIB9kZtoAkx6dqAuD+KmN65busrLaVN9wCGVjglgvLsx8WI69DIvDxi1t3K28dinOD8mEiqu/4Ntuu1izA9Z35wAZG/acADI7CmbPgiwpBEYjHlAEgTtErGAD0oLe5xkdQhIPuog9pBaR+VRR4kUSNskdYIP5mcH2o18NqDIdgPRZA9QImI64inLfB0OQCCe5MH2xA/lQGeOpErDR6YP5Hr+dN3PECRDKTPoJB7jr1NOvwtGPPBP06e4K0ze8OW2BwI+S/yIigZfxCttlw0MehX16c05+RNSx4ltBZucpE9BvET1BUEmflTC+G0UcgUH1Nq1I9BhRim9T4cd4l17zKKcfQj+xQKueMtLvZASxUA4Q95A698fqKruO8R0t+z+9QG396dylZEkTAIwBMEUm74JuA4uptyYa2v5iZ9akDwdune6mfiAQZ9Zhoz6e9ByC/rRZv3DonZRvItFnNsAbjhzIZmAHRsABWM7syeAJpipS7qBprrNlLllrivk81t7RHL16gEREsBNdZu+FbWwKdqIMYYAeg6iB9KTb8G6a2AEtoYyAWET+IQoz70FZ4bvOQFXXW7lsDkHlbYjBy7Mxz0EiIiIFa77Ld/wDOX/8AGP8AWmtHwsJkW1HyI/0qx8v5/nQNpp1joB8hH8qha5NuVMGY6A94+8DQoUEz7KBPvnt3PajNrbAkmZ6nP50KFANMnID0nrHf5+tMay6bYkdz37ZAx+ZoUKCTcXvJx7+/f1pUe5NHQoGnSYmfoSP5UY06jMUKFAxetKvRV6j7o7mKfKD/ALY/lQoUDpShGKFCgiNeJIExInHXt/rUtKFCgp9TxNhqzZhSnlB8jM7mEekY9KnaF96AnBPWMUdCgNl2kAHp8vT1iaWLeCZOPl6fKhQoB29O/wDc1G887wI9PX37TFChQSbhikW3nr/f1oqFA+Enuflik+WOsCfWM/nQoUAtpyg5oyO38yfX/ehQoFHt8/6TQIxM/wAvyoUKA1tD0pWyhQoEPygkUxc1JjoKKhQPWkHWAD7CnqFCg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20" descr="data:image/jpeg;base64,/9j/4AAQSkZJRgABAQAAAQABAAD/2wCEAAkGBhQSERQUExQWFRUUFRgVGBgYFxkYHRcYFRUXFhUYGRsdGyYeGBsjGRcXHy8gIycpLSwsFx4xNTAqNSYrLCkBCQoKDgwOGg8PGiolHyQsLCwwLywsKSwsLiwsLCwsLCksNCksLCwsLCosKSwsLCwsKSksLCksLCwsLCksLCwvLP/AABEIAKwBJQMBIgACEQEDEQH/xAAcAAACAgMBAQAAAAAAAAAAAAAABQQGAgMHAQj/xABHEAACAAMFBAYGBggFBAMAAAABAgADEQQFEiExBkFRcRMiYYGRoTJCUrHB0QcUFXKS4SMzU1RigtLwFkOissJEg5PiJDTx/8QAGgEAAQUBAAAAAAAAAAAAAAAAAAECAwQFBv/EADURAAEEAAQCCAYBBAMBAAAAAAEAAgMRBBIhMUFRBRNhcYGR0fAUIjKhscFCI1Lh8RVDYjP/2gAMAwEAAhEDEQA/ALxBBBHQLPRBBBAhEEEECEQQQQIRBBHoFdM4ELyCJUu7Jh9UjnlElLibewHIE/KIzKwblCWQQ8l3Gg1JPl7oky7vljRB35++ITimDZJarQFY3LYnOiN4RZlQDQAR7ERxZ4BFqvrdEw7gOZHwjatxNvYDxMO4IYcS8pLSpLhG9z3CkbBcacWPePlDGCIzPIeKLUJbml8Ce8xsW7ZY9Qe+JMENMjzxKFpFjT2F/CI2CSo3DwEZQQ3MUIAgJgiJe8stImgalG92kMe6mkpzG5nBp4lKrw2xloaIMe6taLwyNM84XzPpBEuhmSwATTJiTXlSOaWq3sC4r6QFR7LKRWn8wPjGFsvNpqKrDNTWvHLhxjBOJxBdebTuC6UYPCtbly2eZJ/S7fd1+yZ2SOMepQkBh3bx2jKJ8fPlptRdg+YagBPaMqjup5x0j6PNsWnE2ee2JwKy2OrgekpO9gM67xXhGjh8Vnpr91lYrBCO3R7K9wQQReWYiCCCBCIIIIEIggggQqlBBBG4noggggQiCNsiys/oivuHfDSzXIBm5r2DT5xE+VrNyhJ0Qk0AJPZE6TcztrReevhDyXKCiigAdkZRUdiifpCS1Ak3Kg1q3PIeAibLlBdAByFIygis57nblIiCCCGJEQQQQIRBBBAhEEEECEtvm/Us3R4gzGbMEtQuZz9JuQGcTZdqRtGU94il3nM6a8JhOa2ZFlrwxuMTnnQ07hEiIy+ipxGKVxgipS57LoxHImJCXtNHrV5gGDrAm9WVZYIRy7+feoPKo+cSZd/LvVh4GHZwm5HJnBENL2lH1qcwRG2bPQo3XFKZkEZVyhbSZddVzDbe5ZbTekk0XEWBG4lTSoG4VrnCCzXHUNjbC3q0FRX+I7hoMot20FlAEt1zWmGvHUqabt8V212oKrUIxAZCu/lGM5rbtdm2JoaL4KvEQy2ZtJl2yzsP2yDuZgp8iYWkw32QsRm22zqN0wOeUvrn/b5xEz6hSpyVkN8l3OCCCN9csiCCCBCIIIIEIggggQqlBBBG4noiddt39Ian0R5nhEGJlhvIywRSoOfCkRyZsvy7oT+XLCigFB2RlC5b8TeGHh849+3E4N4D5xmmGTkm0mEEL/txODeA+cefbqey3l84OpfyRSYwQsN+r7LeXzj1b9XerDw+cHUSckUmUEaLPbkf0TnwORjfEZBBopEQQRTvpDv+ZJRJUo0aZUswNCqqRpTMVNc+wwxxoWnsYXmgrDeO0FnkfrZqKRurU/hFTHl17RWe0kiTNVyoqQK1A40Ijkl33WrMr2hWeUWIy6oLDU5ZtSvHPOOg7PhJTFkkLKUgLkoDFRUioAqMyTQmIOv+aitIdHkxlzTqrXBGmy21JgJRgaHCewgAkeYjdFgG9lmOaWmiNVzu62/+RbeP1l/97ge6J8+0KilmIUDef7zhUoMm8rTLOkxi4/n/AEg97CEF8XkZ0wn1QaKOA48zFcjVWwLTa27WDMSl/mb4L8z3Qon3zOfWYw7FOEeUQoIWk6lm01jqSeZMCzmGjEciRGEbrtsbz5jIi5KFLNuGKtK+BoN9INk4AuNBbJd6zV0mP+In3xt+0PrE2UlodejUsTWgFQoPW3ZKGYdoh5Ku6VIlzGPXpriC5ZaDLLWN30YWaTOFqdpKEGcGTEgNFIrQEg6EDTQw1jg80FNPh3QtDneSl2uzP9VOMHF0cpiW1ZgiY2y3lsVe2sUi87AWOJRnoRxjtVtsImrQll7VIBHHUGK9btjJSy2Kl6n2iDQ7joDr5ExDNATZ4K5hsfE9jY376D9LlEm65rEAIanSOm7DXLKsiF3/AF7ijVzwqDUBaVoDkSTqR2QquSyYGMxzhC1WmVTuOugFNY0XjtkBVZQqPBfm3PKM4TdW/wCQWe3ZSYljXjq2374Lp8Ec1uD6Q3lsFngNLJ9IVxLWmdCTUDhr7j0eRaFdQyMGVhUEGoI7DG1DMJRY3XPzQOiNOWcEEETKBEEEECEQQQQIVSgggjcT0QQQQIRBBBAhEEEECEQRIs9gd9BlxOQ/PuhrZLnVc26x8vDfEL5ms3SWo1z2I4g5yA07ainhDmNM+2S5dMboldMTBa04VMbg1dIzZJC91lIiOf8A0k3SQ6WgVKkCW38JBJU8iCRzHbHQI0W6xJOltLmCqsKEf3oQc+6IXNzClJE/I61yiVPPRCUM1xYlO/Oopyzi7dACgVs8gD205RVbddLWKfhqGAIdCd4rliHGoPvia21JplLFfvVHhT4xmusGiuuip8YcwaHVWm4WKMyURUOahRnXfXQaAeEPIp+yd3TZrdPNdsI9EVIxHjTTCPM8s7hF6C8mq53pHJ15ynv71RvpGuxlMu2Sway+pMpuWtUbuJIP3hFBBjuzoCCCAQRQg5gg6gxTLw+jCUzEyZrSQTmtA6j7tSCviYe5vJVo5ABRVBs1leY2FFZ24KCT5RZrs+jqfMoZpWUvD0m8AaDvMdGsdiSUoSWoVRuAAr2mmpjdAGJDKeCr92bDWaTQlOkbjMz8F9HyjTbdlphtMydKmIFmJLUy2WgrLBAOIZjInID1jwEOp17y1yqSewfHSIcy/j6q+Jif4ZzxVJGSvY4PG6QHY+f1mdxmSSiE5+NBuGVOEa7HafqzoiKyE19JSuXChArwh298TDvA5D51hdecsz1o7GozU+yeyI3dGuAtp1WrF0m5xyzAEFWGx30jDrHCe3TuPzjfbLUgRiSKUOVRnUZUigi8mlnBNU1HrDeOPbGyba2ZgksDNQxY6KDplxjLnxroWkOGuyfL0fEKfG7T3x/2le07TWqAp6MULHLM++gitR0CTMrVW1GR4GoyPIjdzin35d/RTSAOq3WX4juPwjJhkvRWGO4JfFh2U2tayNharSmOa+yfaX4jfzivQRbY8sOYJz2Ne3K5diXaLEAVUEEVBrWoOh0jE34/BfP5xz3Zq++jbo3PUY5E+qT8D5eMXGOrwjoZ2ZgNeIWBNCYnUVNa+JnEDujBrzmH1z5D4RFgi4I2DgFCt5t0z228Y8jTBDsreSEQQR6q1yGZhyF5BEuVdUxt1OeXlrEyVcXtN4fMxE6ZjdyhKI2ybMz+ipPu8dIfSrtlr6oPPP3xqtN8IuS9Y9mnj8oh+ILtGBJaiSbjY+kQOWZ+UMLPdqJoKnic4gpfjE+hWvAmvuzhja7asuWZj9VVFTXyHOpAivO+Rot5oJQC40FvjReE5klTGQVZUZlHFgpIHjSEM7axpbKXl/o2bCzKRVKkBSQTVhU5kDLWLLFCGdkwtimnw0kBAkG6+Xtm7Mtumzp9tZpswkGrsRXTWlMqEUAyAGkdC2IuppFts/1ac6SWZhMk9IWlsvRzCCFJNGx08fFBa7CLFOtMh1UtLP6IkA9XWVTLI4GQ9xG6LXsRh+sWdlQYigQmlK0ShNaZigrFXrHdZ4ronYeM4U0B9N34Wuk3pbuhlM9K0GQ4kmg8zCOw38XUdLiUMaB60BO8EimA8IZ7SSS1mmAbgG7lIJ8gYT3NZUmyFUkmhbEoYjMtUYqa5AU74ZjnkEclhYVt2tF+7O4qzFLMdSGNTQDcTmacDCyz7LzaoxVWTECRiBOHecsiKcDFgvWU8qWHlMR0eRFa1XdUHWnu5REu4Wh5bYCgVyaGpqhr1sIzp8N0UGyOq781pxzuiOUbcuCsl22tWXCpBKdUgEHCRuNND2GJkctk2V7ondNgLyZgCOQSSnWqCCRnybXjnHRruvNJyK6MGVhVWGh+R7I1YMSDTXeB98VjyxkkuA7x74KZBBBF1VkQQQQIS61XKrZqcJ4aj8oWWm73TUVHEZj8oskeO4AqSAO2LLMQ9um6W1U4IkW90LkoKD3neREeNIGxactVpsyuKMKj3coi2ezhBz9wFAO4ARKnNujVHG9N4hkkwY0fTue3l4LTwwcGanTkvAmZPEAeFfnCDa5BSWd9WHdl8YfGaBWppQAnsrX5RXtqplcI4AHxP5RiMNOHerrPqVdgggjRVhEXTZi9ulTAx66f6l3HmND3cYpcSrstxkzVcbjmOKnURcweIMEodw4++xV8RF1rK48F0WCMZcwMAQagioPEHQxlHY7rn0QQQQIVhl3TLHq15kn8olJLA0AHIUiui8pntny+UeidObQueVfhFB0Dz9TklKwzJoXMkDmaRCnXyg0qx7PmYWrdc1t3if7MSJdxN6zAcs/lCCKJv1OtCjWq8nfKtBwHx4xhZbC0zQZcTp+cOLPdCLr1j2/LSKzf30hGRajZZNmM11whmZ+jRSyB1FQreqdTTvgfiWsFMCcxrnnK0WVabHdyy+1uJ+HCE/0gSC13z6MVKBZmRp+rdXp5eNIdC2UldI4w0TGwBxYeriYVHpUz01jlm0c+ZaVmGbPmSg5xYMZ6NFBGFSlQGpQVO9qngBWcx04Nq3g4XOkDx/EgrZcl6kUYl3DJhGmL+EA0y4GnPMx0S134lnlI084XKg4BmSaCoHGh36RzXYhVlBCa4i8yW9fUcEYacKinjEy9b56SfMM6WHGLCMyCqrUAKfEniTFDBN3G1aUtLpcWG8tdVW9rZhn2prRgJViKqNQFAUeQHfF3+juwysInkhTQhVoBSoFWJGRJHvjVZLqs5CvLbMnq4iGGLXCV49mvCFl5WKdYpn1mU3SS2YdKhBAVTlVcOirqBQ7+MWxh2mTMPZVP4t/UdSe6+zkuqMoYEaginMHIxVLnu8SZkwu1Cj9GM6BqiorxqCKCF9y7Yq4MyU2KWrYXIB6jZekPWQ1ydYl324cuaU6QK439eWCCBxqhr3RVx0RydyrQfI5WFlqCDocjFXsVuNlmvLapTFnxHBh3Uhxs/aS8kYsypK14gUp76d0LL+sytaUBYLiUVJ3ZkD3ARisFEtKvvNgOCeuiTpZBo8twQRuYHURzWyW+bdNrMlyWs7HFTWqtkJi8HFKEb8NOBi92G5nkmqTQQdVKmh8Dke2Ef0nXZjsyzQOtJYV+7MopH4sELGQHZdwVHOHFucaEK6WC9EmBSrBgy4lIORXj/em+JL2pBqyjvEcT2X2laVSUzEKGxSz7DH0h91hqNKgcTHSLLOE9MSijj0l49o5xr4aYNcGTHTn6+qpFjZRmZvyT173ljfXkDEd7+G5T3kD5wmgjoBhmBV6U+ZfUw6UXkPnEObOZvSJPOMIImaxrdglSW/tqpVlIUgu5FcI3DcSTpXPjpEG59q5loYnBLlylIBYsSanRRpn20oIpd+Wvp7TMdRXE9FA3gURe8gDxjoNwXGtnlYSAWbNzxPDkNB3nfGFicZKSQx1LYwuCbJupqWpWNAwJ565Vy490bIrVvQCYwXIA5U/vjE+yXr+ifEesiM1eIAJz7Y5KZpZJlJu1clh6vZRbRbf0rHUVyG4lclJ7N8Kr0tJY5mpJqY0C8wwqoiOzVNTCQ4d4dmfpSeAF5BBE2xXZjGN2WXLrTGxArxC11jQJpBNbqGBXIRv+oPvUjnlD2z3jZpCkyw70GbBCagZk4moKcoz/AMRyJyhTjAYjOimmepAYkeER/wBVxpg81GZa4KfstNYycLCmA0B4g5+VSPCHEYy5QUBQKAZUjKO7w8bo4msebICwJXB7y4DdEEEETqNOVvWUNEPcoHxjGftEqqWwNkCd26FEeMKiKr8M3Ka3StqxeymXbtSXUYlXEamikjIUrka7/hEfaLaCd9XnCRhScZbdGSQSDTIgGgJ1pXKsJJ95JZ1xBCVJp1dA1BVf4Tv1OmnGTdM6TOlzZsxDmoBFanBUKSAOBXFUZ9aMjDzt6mnAl3M6e/JWp+qdLcQob1y996y2Rv2YLMKv0gBridnmNmASCzEk0JO/sy0EGbZMVpe1sr0mTJaNQEnEFCI2Gowig1OXEw0sc4o06XKYNNlzQEJVNDZ0m6AAEk9J1tanWJ8xZlrs5OIsJkp5E6VkM2UqWXSjAkGh3HKJmNa6ENOpG57UolLJS9mi23tYppkNLEwqrIUqgoUBGGoyrlHObfcwslgtGMCa5fAJlM+vkKk55A9ufeYuNi2pxWZOt0k+SArsitQumUwOKEKCoNc99aaQr2qs4tNlmJKYCrdIK55KS2HLfiyrDH4ljw0duvBaGCie0u5V91Qbn2lErJ0LZBcSnMgaYgciQMgdaZQ9S1Cb11VgDT0wBWtaHU5GhzPA8IqMyUkjK0yZ6k7yDLA5VQ18YumyN7WKajWeW2FnoaNUMxA1DH0mFNOG7WNABrhQITcXI10eW9QrjKs0uZLNEC4xRgBQgj4g6HlCx78CgyZ8tq0wsQa1ypioaa66xjdd5uqNKyM2WaKD64XVR2gad0SJxW1ycSikxNAQDQ71PEH+9IrVW6zLvZVq47RJs0xEJNCzsFBw48VQ2WkwUPonTLgItC3lZsCqrNSoopDZZ1yO6nMxTb2FSsxECPKZXAzAJX0hn6OJSR2GFew5ZUmvhd1eYksykBYkEirKo9ZcQNeCsDrURyYN8oMgkPcdlZhnYKa5g711+U+HqqaUGg3DlEG8LvVsbknERXsyH5RXZd2zcbBdUNC4NBXnxpu1hxZL1VbMWLhnVSSGO8scINeYEZBbxpbrmxyihR/S1WC/JkrKuJfZbdyOojTtRfbT7NMlqlKruOIkjMAZDfCu2bW2NmMucrSm9qSxy8KU5GsQn2blWipst5OT7Mxz4VBHuiEMaDbhXh6LJdC+iwEFVMiLzsBe7GYqGtVIUnirVAB7RTyEVe1bL25TiZGmjjmT4kCvnDfZi0GUWRleVNriqwK4hSnVPYK5dteUrwHDQ2qLIJIpBYXTLxlUIYb8jEKMrBP6SRm4dlJNa17aV40OkYx0HRchdAGu3bp6JcUwsfqKtEL7/t/Q2ea+8KQv3m6q+Zr3QwhZftxLakCs7rhNRhpStKVIIzpnw1MX5M2Q5d1XbVi9lSNhrt6SfjIqsoV/mOS+5j3CL3brV0aE79BziJcVyrZZbLixVYsWph3UG86Ae+FF+W15lejGei1IFOLHt/KOTf8AVS67DtyR34pDeN+sk7q0IX0gwqGJ1r/esRbVtC7hlCogYYThB0OozY0iVJ2XYozF8x2VHbXjCq13e8v0hlxGY8fnCdXG4gkCwqUzZbLnDde2Cfhah0Pv3Q0JhFHpYnfA+LMbUTJMopMLTb6ZLmeO784hzbU7EFmJIyBJ0HAcB2CNUEPawN2THOLt1m09jqzHmSYwBpmNRBBD01dju23CdKSYNHUHkfWHcajuiTCjZOQUsckNkcJbudmYeREN46djrYC7kshw+YgIgggh4N7JqayLky67U7B84ztF0qq1VWc8MSjzIpFc+2LRgLmdhUbzhHhlnCq07XzQCFtWZ4qppywrlzzjFMOLlJySg93D7V+1aprazN81jem0NnCsqyzKAmFJyzcKBtzgZAmYDQgisKrzt/6MGzzelA6nRy1C1UrmxArpRdxBPhFf2js7Wpw7ODMAw4qUxAaVyrXt1hJK2XtDGiSy9NStKDmTTDzNIo4rB4mMW83XH3X4WzhW4WUfK7KeR/Gvmr/ZLweyTzaHExsdMWMVUUQpXEM8VCB6I5w0vLaULZvrcnGVV1LYNxrQYvZIrTrUqDyjnsqT9V/XWyYp/ZWdix5F6iWvdign7dzQMMgdGNC7HpZjDtdhTwURBDiZ4iRuO3/Sld0W2QfKfHX1/Cv1y33Q2m0WaSqPaUVmkzSZctXUtWaMjiDBwSMq5555US1bVzbM0xA6zWfqMSuFEIbrBd7AjKppvpXWFx2ttBriZXrriUGvPjG8baTKUMiytzs6GvMwfEPJ+dtjv/wpD0bIwf0nUeaY2G8rQAXS0tgJqV6hTPdjUuE35OFFMq74m2e+kkOZsxEE0LXqoEZ1zqaDqsBlmrtXPTSEh2vQ5mxWSvESgIZ3GZloZWk2FKIaiYMMtENcziKYRxoKmFfiWV/867iAomYHERHMXDx1TOVeZtGKcEdACKswC5mtDSppoMzGNlv8ByEnULZkhtTXQmuuZMMLw2lkWZSJ0zppjCjS5Zqp3UZiAWFOwRT722nlTVVUliUi+qstAOw1BqTrmYVmOcWUG0mjo0PlznUceGqcW6xyZs6ZNtE2bNpifolZa5Z4cTHqqBlSlab4UW3apwrSrMi2WUdRL9JvvzPSYxosl42Zc2M01UqRhA1yOYfSmVIlS7Rd51Ujn0g9xMQ/FU63NcfDT34KWbAO/wCoV77v2k9gvKbJbFLmMjbyDr94aN31jded9TJ4UPQBRoooCanrEaYqGnYBlTOHKTbrORVx2h5g96GNpS6ToZte2YQPHBEpx7Du13kqfwGIGgCqUAMWObY7ATlNKjhjr71jEWGw/tif5v8A1hPjo+TvJJ/x83JQbv2mtMn9XOcdlajzi0XPtzOtLiVOmBQfWGVcxWvdU67oXypF2esW7pxHkUiQiXSBox5zm+AAiF+Jgduw+SljwuIYdrHerxcjS5fSFZuJQAT1StKE5036xNF5SmaiupNCaVoaDU0Ooz1EUaVtHd6SWkpiWW2RpMmA5NiGeGozhfIvOwpMxK7Z0BL43IGmTFcsofhsd1L8wa7yVqfCunZkLa215e/BdKWfUAjfnHk20AKScgITTdokUnShFUNQAQAKnz8IS3rtpZ2SuOtPVU1qajdQV3xddj5yDr9kjejYQQQ38qyODOOFTSWDRm9o+yPn/ZU2+xGW5WhI1XtEV6R9IyyxRA9O0LlyqTGM76UH9UP+JV9ymM52I+TK2I3zJH4VlsM/WFxPy8v2raVAWmmW/lC2WoJAOhIBrw3xWLT9Ikx9UJ+85PwEQn21m7klj8R+MQ5570aPEqz1TyFdL32Xs02rSW6NuGE4D4+j3ZdkKrLsWT+tnypfYp6Q+VB5xWZm11oO9R2hR8axHmbR2htZrd1F9wETSTYmQ3TW91/u1TZ0YGirJ7/9K9S9kbKPStExj/DLp3Z1jaLgsK5np2pxZVB8KRzd7zmnWbMP87fOI7OTqaxB1c53f9lOOj2BdNmC7UOcsV4NPP8AXGs7RXanoyZJ5hn0/lMc1gheocfqe5SDBRDgunTfpSljJUryU07NWEa7H9I82fNSVJldZzQVoO0k65AAnuil7O7NTbZMCJhVfWmOcKrzO89gz98du2W2OsNiTqtLmTCOtNZlxHiFAPUXsHeTDxhGkgvDiFTxMmHwwLWgF3L1RIDYRjILbyMoIctIsx/zFHKYvxMEdHBioYYxGxrqHYuXkDnuLjWq5xOmSm/WIyV3lSvmPjEX6nIBrjLD2Qyj/V/6wwm2uTMFGYEV31GnhCq0WiUCQsutN5Zs+WcbcjC8UHEd1ftQtcAbItTQ8rPClnWmmJmb/kcXhC+222Y2TOCo0CmijkBQDwjUZy/sx+JvnGyRZmmnDLlFj/DU051rTvMV48LHCMzyTXFxuvPZSOlc80BXYFjLlI/VKvU7lo/+kgHzjda9gAVDAJQiudZR8DlXviZY7ptkpsUuU6nQ5A1HAgw1W6sYx2xJcuu8Mwc/ygkf3pEeIxOGAt7mkeBPkljbiWu/pWPt6LnM3ZtNzMPA/KJll+jae4DFlly97zapl2DMmLrZ7bZ5b4bPL62f6R1aYw+6oBp/dYiX/Zp9OkmTQwOgJKtnuwsB4CMx0AxJ/ox5R/c6/sFqN6Rlg0kks8qH5SlLrsNjFRLa2TRvYUQHsl1zH3iYQ3/tdap+TYpUsaIoKgDwHlSLLdps/wDnYj2AHLhmH/4wPYpbE4Z0tRwPSjzK5xL/AMNH/cb5kJrOmHB1vZfn7+y5tBHQHuKWxpjs57z/AERmmwAmZqJR+67fKIXdFPGzh42FoN6eh/k0jy/wueQRerR9HNNZiLzmj4rCi1bJBTQTQeVG8wYgPRs/AA+PqrLOmMK7+RHgf1arkEOH2afcynnUfAxpfZ+aNwPIj4xE7BYhu7D+fwrTekMM7Z4/H5S2CJpueb7B8j8Y1Nd8wao34TEJgkG7T5FTjERO2ePMKPBEuz3ROmGiSZjngqM3uEO7N9G14OKizkffZEPgzAwwRuOwKR+JhZ9bwO8hVmCLgv0TXgRXolHZ0qVPg1POIlq+je8Jetmc/cKv/tYmF6p44FRjHYZxoSN8wkL252lrLLVRTUDhXt1p2RoiVPuqchwvKmKeDIwPgRGSXNPYVEmaQd4lsfhDaKsZ2AXYUOCJM67ZqelLdcq5owy45iI0JScCDsiCJ1guO0TwTJkTZgBoSiMwByyqBSuY8Y3TtlbWgq1lngcTKf5QuU8lGZowcpcL7wlcEZzZLKaMCDwII98YQiku0QQRKu+7Zk98EtSx38AOJO4QrWlxobpHODRmcaCixbNn9iGejz6omoTRm5+yPPlrFi2b2OlSKM7BpvtFSVU/w0z76V5RcJmzrquIvLA4liPesbmG6PaynT78vVcxjumv4Qadvp6pNZ7OqKFRQqjQDICNkSXsYH+ZLPJmPuWI0brarRc/d6oggghyFjN2LQGhmAHhiz8MMa52xaqKtNCrxJp71zhy+1Ehsmp3lcvMRBtE6yOa9JQ9uFvjXzijL8QRUZAPaL/HoVLHkB+e/BLksdklbnnt/F1E8Bme+Ns2/JhGFKS19mWMI+cZmTZ/20v/AFRrpZ/2ss/jP/GMeXozFTG5Hg99/iqWgzFwsHytI8vVRRaX9t/xH5xteSpU9K2Z4tQ08YwtMqTmBMYHgtR/uoIgSWKMCjywOLiUfH0jFzB9GNgdneQT9lBiMYZBlboFrnKstg0qbmNKVqO8ChjK03w00ATVDkaMOqw45jI8iIYSbVZsJ6YS2OVOilup7anqgwqvAysX6EOB/GR5b/GNfc6hZ252UWJCWFj6JQ/zoDn2Egxgllc6Kx7jGf2fM9hvAw9PTOwG1ywAkuoH8CmveMz4xO+0racmkYhwKH+qKw8krqpXmKR5ihhZfJMLbVmEqc3/AEMnvUD4xmtnf9ykfiTPlCO7JEt2PSzejA7DU99KCLFYpFiQgq0sncWYE+eQ8Ijdp7PqmO09n1Sy3WgSiBMsctSRUdbXwyiN9ryv3WV4tDq9rDInuHNoVaACmJCMq6ZjjENNnZFf/sqeRT+owAtrX9oBFa/tQBfCDSzSe8E+8xulbR4fRs8kcl/OJiXBZd9or/PLEbluexDWYDzmr8KQpLeRS21RP8ZzKU6NKcOt84P8ZTP2af6vnE3o7Au9D3u3uJjWbysKDqyw3/br5tDfl/tKb8v9q0pts49Re5mESJX0gTfYqPvE+8GIzbUS1yl2dRzwjyCxrbbCb6qS17ifiIXID/FLl/8AKdStv550s5b8XwWJX+LZz0P1ecuWdKU7qgGKlM2otB9cDko+IMR3vqedZr9xp7qQ3qG8gjq+xX2Tfc1v8ucOeAf84LROVxSaENdziWa5U31jnL2lzqzHmxPxjXSD4dpQI61BV9szWaQD0ZkywTUhWRQTSm7TLsjNtqcGjoeU5T5ERz+CFGHaNE4x5jbjau1t20R1wzZEuavBjLceFfhFUvKw3dO0s8yQxNcUpwR+BiRTlSIkENdhIXfU1TwyPh1jcR3FKpWyqGaAZ36LiUo3KlSBzr3R0K5rBZpSBVDBf4ApxdpYnM90VKNsi0shqpI+PMQQ4SKG8gU+Ixk2IAEjtPJdIsl7WaX6Mpq8TQnxLZd0bpu1EthQyiRwOExRbNfo0cU7R8oaSpwYVUgjsh5gYTZ/Ko9W3dMrbapLVwSih4hsvw0I90QIIIla3KKCeBSIIIIclUW13ckzMih4jXv4wptFyuvo0YdmR8DFgggQqlMksvpAjmKRhFwjS9kQ6op7hAhVWCLN9myvYHn848N2SvYHn84EJRd8qUc5jZ8Mx31h3ZZslfR6M94HxrGr7Klex5n5x59jSvZP4j84EJvLvKX7K9xB+EYzbQrHVh2ZEe8Qq+xZXs+Z+cH2NK9nzPzhmQDVNyBMTLU+t4r+cRptzym1wjtAZfcI0i6pY9U/ib5xuk2ZV0FO8n3mHV2paUObswPVmqOf/wCRoOzEzc8o/wA5/phxBCUeaKKSnZqb7Ur/AMg+Uef4cme3K/8AIIdxpexo2qKe4QUeaSjzS0bMv+0k/j/KD/DL/tJP4/yiW1zSj6tORMRbVcqLShby+UFHmijzWDbOsNZsgc5n5QLs8d8+QP8AuV+EKmWhjyCjzRR5px/h4b7RIA+/WPPsJP3qT4/nCiCCjzRR5pr9jy/3qV5x4bol/vUrwaFcbkkgjfBR5oo81M+zJX7zL/C/yjFrulD/AKlO5Jh+ERvq47YPq47YKPNLR5qR9RlfvC/+OZ8owaxy/wBuh/lmf0Rq+rjtj0WYdsLXaiu1Y9Av7RfB/wCiMGQD1ge4/ERP+zF4t5fKD7MXi3l8oEqWwQy+zF4t5fKD7MXi3l8oVCWxlLmlTVSQeyGcq6VJpVvL5RNW45Y4nmflAhQrNfpGTivaNfDQ+UNbPa0f0WB7N/hGCXdLHqDvz98bkkqNAByAECFnBBBAhf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22" descr="data:image/jpeg;base64,/9j/4AAQSkZJRgABAQAAAQABAAD/2wCEAAkGBhQSERQUExQWFRUUFRgVGBgYFxkYHRcYFRUXFhUYGRsdGyYeGBsjGRcXHy8gIycpLSwsFx4xNTAqNSYrLCkBCQoKDgwOGg8PGiolHyQsLCwwLywsKSwsLiwsLCwsLCksNCksLCwsLCosKSwsLCwsKSksLCksLCwsLCksLCwvLP/AABEIAKwBJQMBIgACEQEDEQH/xAAcAAACAgMBAQAAAAAAAAAAAAAABQQGAgMHAQj/xABHEAACAAMFBAYGBggFBAMAAAABAgADEQQFEiExBkFRcRMiYYGRoTJCUrHB0QcUFXKS4SMzU1RigtLwFkOissJEg5PiJDTx/8QAGgEAAQUBAAAAAAAAAAAAAAAAAAECAwQFBv/EADURAAEEAAQCCAYBBAMBAAAAAAEAAgMRBBIhMUFRBRNhcYGR0fAUIjKhscFCI1Lh8RVDYjP/2gAMAwEAAhEDEQA/ALxBBBHQLPRBBBAhEEEECEQQQQIRBBHoFdM4ELyCJUu7Jh9UjnlElLibewHIE/KIzKwblCWQQ8l3Gg1JPl7oky7vljRB35++ITimDZJarQFY3LYnOiN4RZlQDQAR7ERxZ4BFqvrdEw7gOZHwjatxNvYDxMO4IYcS8pLSpLhG9z3CkbBcacWPePlDGCIzPIeKLUJbml8Ce8xsW7ZY9Qe+JMENMjzxKFpFjT2F/CI2CSo3DwEZQQ3MUIAgJgiJe8stImgalG92kMe6mkpzG5nBp4lKrw2xloaIMe6taLwyNM84XzPpBEuhmSwATTJiTXlSOaWq3sC4r6QFR7LKRWn8wPjGFsvNpqKrDNTWvHLhxjBOJxBdebTuC6UYPCtbly2eZJ/S7fd1+yZ2SOMepQkBh3bx2jKJ8fPlptRdg+YagBPaMqjup5x0j6PNsWnE2ee2JwKy2OrgekpO9gM67xXhGjh8Vnpr91lYrBCO3R7K9wQQReWYiCCCBCIIIIEIggggQqlBBBG4noggggQiCNsiys/oivuHfDSzXIBm5r2DT5xE+VrNyhJ0Qk0AJPZE6TcztrReevhDyXKCiigAdkZRUdiifpCS1Ak3Kg1q3PIeAibLlBdAByFIygis57nblIiCCCGJEQQQQIRBBBAhEEEECEtvm/Us3R4gzGbMEtQuZz9JuQGcTZdqRtGU94il3nM6a8JhOa2ZFlrwxuMTnnQ07hEiIy+ipxGKVxgipS57LoxHImJCXtNHrV5gGDrAm9WVZYIRy7+feoPKo+cSZd/LvVh4GHZwm5HJnBENL2lH1qcwRG2bPQo3XFKZkEZVyhbSZddVzDbe5ZbTekk0XEWBG4lTSoG4VrnCCzXHUNjbC3q0FRX+I7hoMot20FlAEt1zWmGvHUqabt8V212oKrUIxAZCu/lGM5rbtdm2JoaL4KvEQy2ZtJl2yzsP2yDuZgp8iYWkw32QsRm22zqN0wOeUvrn/b5xEz6hSpyVkN8l3OCCCN9csiCCCBCIIIIEIggggQqlBBBG4noiddt39Ian0R5nhEGJlhvIywRSoOfCkRyZsvy7oT+XLCigFB2RlC5b8TeGHh849+3E4N4D5xmmGTkm0mEEL/txODeA+cefbqey3l84OpfyRSYwQsN+r7LeXzj1b9XerDw+cHUSckUmUEaLPbkf0TnwORjfEZBBopEQQRTvpDv+ZJRJUo0aZUswNCqqRpTMVNc+wwxxoWnsYXmgrDeO0FnkfrZqKRurU/hFTHl17RWe0kiTNVyoqQK1A40Ijkl33WrMr2hWeUWIy6oLDU5ZtSvHPOOg7PhJTFkkLKUgLkoDFRUioAqMyTQmIOv+aitIdHkxlzTqrXBGmy21JgJRgaHCewgAkeYjdFgG9lmOaWmiNVzu62/+RbeP1l/97ge6J8+0KilmIUDef7zhUoMm8rTLOkxi4/n/AEg97CEF8XkZ0wn1QaKOA48zFcjVWwLTa27WDMSl/mb4L8z3Qon3zOfWYw7FOEeUQoIWk6lm01jqSeZMCzmGjEciRGEbrtsbz5jIi5KFLNuGKtK+BoN9INk4AuNBbJd6zV0mP+In3xt+0PrE2UlodejUsTWgFQoPW3ZKGYdoh5Ku6VIlzGPXpriC5ZaDLLWN30YWaTOFqdpKEGcGTEgNFIrQEg6EDTQw1jg80FNPh3QtDneSl2uzP9VOMHF0cpiW1ZgiY2y3lsVe2sUi87AWOJRnoRxjtVtsImrQll7VIBHHUGK9btjJSy2Kl6n2iDQ7joDr5ExDNATZ4K5hsfE9jY376D9LlEm65rEAIanSOm7DXLKsiF3/AF7ijVzwqDUBaVoDkSTqR2QquSyYGMxzhC1WmVTuOugFNY0XjtkBVZQqPBfm3PKM4TdW/wCQWe3ZSYljXjq2374Lp8Ec1uD6Q3lsFngNLJ9IVxLWmdCTUDhr7j0eRaFdQyMGVhUEGoI7DG1DMJRY3XPzQOiNOWcEEETKBEEEECEQQQQIVSgggjcT0QQQQIRBBBAhEEEECEQRIs9gd9BlxOQ/PuhrZLnVc26x8vDfEL5ms3SWo1z2I4g5yA07ainhDmNM+2S5dMboldMTBa04VMbg1dIzZJC91lIiOf8A0k3SQ6WgVKkCW38JBJU8iCRzHbHQI0W6xJOltLmCqsKEf3oQc+6IXNzClJE/I61yiVPPRCUM1xYlO/Oopyzi7dACgVs8gD205RVbddLWKfhqGAIdCd4rliHGoPvia21JplLFfvVHhT4xmusGiuuip8YcwaHVWm4WKMyURUOahRnXfXQaAeEPIp+yd3TZrdPNdsI9EVIxHjTTCPM8s7hF6C8mq53pHJ15ynv71RvpGuxlMu2Sway+pMpuWtUbuJIP3hFBBjuzoCCCAQRQg5gg6gxTLw+jCUzEyZrSQTmtA6j7tSCviYe5vJVo5ABRVBs1leY2FFZ24KCT5RZrs+jqfMoZpWUvD0m8AaDvMdGsdiSUoSWoVRuAAr2mmpjdAGJDKeCr92bDWaTQlOkbjMz8F9HyjTbdlphtMydKmIFmJLUy2WgrLBAOIZjInID1jwEOp17y1yqSewfHSIcy/j6q+Jif4ZzxVJGSvY4PG6QHY+f1mdxmSSiE5+NBuGVOEa7HafqzoiKyE19JSuXChArwh298TDvA5D51hdecsz1o7GozU+yeyI3dGuAtp1WrF0m5xyzAEFWGx30jDrHCe3TuPzjfbLUgRiSKUOVRnUZUigi8mlnBNU1HrDeOPbGyba2ZgksDNQxY6KDplxjLnxroWkOGuyfL0fEKfG7T3x/2le07TWqAp6MULHLM++gitR0CTMrVW1GR4GoyPIjdzin35d/RTSAOq3WX4juPwjJhkvRWGO4JfFh2U2tayNharSmOa+yfaX4jfzivQRbY8sOYJz2Ne3K5diXaLEAVUEEVBrWoOh0jE34/BfP5xz3Zq++jbo3PUY5E+qT8D5eMXGOrwjoZ2ZgNeIWBNCYnUVNa+JnEDujBrzmH1z5D4RFgi4I2DgFCt5t0z228Y8jTBDsreSEQQR6q1yGZhyF5BEuVdUxt1OeXlrEyVcXtN4fMxE6ZjdyhKI2ybMz+ipPu8dIfSrtlr6oPPP3xqtN8IuS9Y9mnj8oh+ILtGBJaiSbjY+kQOWZ+UMLPdqJoKnic4gpfjE+hWvAmvuzhja7asuWZj9VVFTXyHOpAivO+Rot5oJQC40FvjReE5klTGQVZUZlHFgpIHjSEM7axpbKXl/o2bCzKRVKkBSQTVhU5kDLWLLFCGdkwtimnw0kBAkG6+Xtm7Mtumzp9tZpswkGrsRXTWlMqEUAyAGkdC2IuppFts/1ac6SWZhMk9IWlsvRzCCFJNGx08fFBa7CLFOtMh1UtLP6IkA9XWVTLI4GQ9xG6LXsRh+sWdlQYigQmlK0ShNaZigrFXrHdZ4ronYeM4U0B9N34Wuk3pbuhlM9K0GQ4kmg8zCOw38XUdLiUMaB60BO8EimA8IZ7SSS1mmAbgG7lIJ8gYT3NZUmyFUkmhbEoYjMtUYqa5AU74ZjnkEclhYVt2tF+7O4qzFLMdSGNTQDcTmacDCyz7LzaoxVWTECRiBOHecsiKcDFgvWU8qWHlMR0eRFa1XdUHWnu5REu4Wh5bYCgVyaGpqhr1sIzp8N0UGyOq781pxzuiOUbcuCsl22tWXCpBKdUgEHCRuNND2GJkctk2V7ondNgLyZgCOQSSnWqCCRnybXjnHRruvNJyK6MGVhVWGh+R7I1YMSDTXeB98VjyxkkuA7x74KZBBBF1VkQQQQIS61XKrZqcJ4aj8oWWm73TUVHEZj8oskeO4AqSAO2LLMQ9um6W1U4IkW90LkoKD3neREeNIGxactVpsyuKMKj3coi2ezhBz9wFAO4ARKnNujVHG9N4hkkwY0fTue3l4LTwwcGanTkvAmZPEAeFfnCDa5BSWd9WHdl8YfGaBWppQAnsrX5RXtqplcI4AHxP5RiMNOHerrPqVdgggjRVhEXTZi9ulTAx66f6l3HmND3cYpcSrstxkzVcbjmOKnURcweIMEodw4++xV8RF1rK48F0WCMZcwMAQagioPEHQxlHY7rn0QQQQIVhl3TLHq15kn8olJLA0AHIUiui8pntny+UeidObQueVfhFB0Dz9TklKwzJoXMkDmaRCnXyg0qx7PmYWrdc1t3if7MSJdxN6zAcs/lCCKJv1OtCjWq8nfKtBwHx4xhZbC0zQZcTp+cOLPdCLr1j2/LSKzf30hGRajZZNmM11whmZ+jRSyB1FQreqdTTvgfiWsFMCcxrnnK0WVabHdyy+1uJ+HCE/0gSC13z6MVKBZmRp+rdXp5eNIdC2UldI4w0TGwBxYeriYVHpUz01jlm0c+ZaVmGbPmSg5xYMZ6NFBGFSlQGpQVO9qngBWcx04Nq3g4XOkDx/EgrZcl6kUYl3DJhGmL+EA0y4GnPMx0S134lnlI084XKg4BmSaCoHGh36RzXYhVlBCa4i8yW9fUcEYacKinjEy9b56SfMM6WHGLCMyCqrUAKfEniTFDBN3G1aUtLpcWG8tdVW9rZhn2prRgJViKqNQFAUeQHfF3+juwysInkhTQhVoBSoFWJGRJHvjVZLqs5CvLbMnq4iGGLXCV49mvCFl5WKdYpn1mU3SS2YdKhBAVTlVcOirqBQ7+MWxh2mTMPZVP4t/UdSe6+zkuqMoYEaginMHIxVLnu8SZkwu1Cj9GM6BqiorxqCKCF9y7Yq4MyU2KWrYXIB6jZekPWQ1ydYl324cuaU6QK439eWCCBxqhr3RVx0RydyrQfI5WFlqCDocjFXsVuNlmvLapTFnxHBh3Uhxs/aS8kYsypK14gUp76d0LL+sytaUBYLiUVJ3ZkD3ARisFEtKvvNgOCeuiTpZBo8twQRuYHURzWyW+bdNrMlyWs7HFTWqtkJi8HFKEb8NOBi92G5nkmqTQQdVKmh8Dke2Ef0nXZjsyzQOtJYV+7MopH4sELGQHZdwVHOHFucaEK6WC9EmBSrBgy4lIORXj/em+JL2pBqyjvEcT2X2laVSUzEKGxSz7DH0h91hqNKgcTHSLLOE9MSijj0l49o5xr4aYNcGTHTn6+qpFjZRmZvyT173ljfXkDEd7+G5T3kD5wmgjoBhmBV6U+ZfUw6UXkPnEObOZvSJPOMIImaxrdglSW/tqpVlIUgu5FcI3DcSTpXPjpEG59q5loYnBLlylIBYsSanRRpn20oIpd+Wvp7TMdRXE9FA3gURe8gDxjoNwXGtnlYSAWbNzxPDkNB3nfGFicZKSQx1LYwuCbJupqWpWNAwJ565Vy490bIrVvQCYwXIA5U/vjE+yXr+ifEesiM1eIAJz7Y5KZpZJlJu1clh6vZRbRbf0rHUVyG4lclJ7N8Kr0tJY5mpJqY0C8wwqoiOzVNTCQ4d4dmfpSeAF5BBE2xXZjGN2WXLrTGxArxC11jQJpBNbqGBXIRv+oPvUjnlD2z3jZpCkyw70GbBCagZk4moKcoz/AMRyJyhTjAYjOimmepAYkeER/wBVxpg81GZa4KfstNYycLCmA0B4g5+VSPCHEYy5QUBQKAZUjKO7w8bo4msebICwJXB7y4DdEEEETqNOVvWUNEPcoHxjGftEqqWwNkCd26FEeMKiKr8M3Ka3StqxeymXbtSXUYlXEamikjIUrka7/hEfaLaCd9XnCRhScZbdGSQSDTIgGgJ1pXKsJJ95JZ1xBCVJp1dA1BVf4Tv1OmnGTdM6TOlzZsxDmoBFanBUKSAOBXFUZ9aMjDzt6mnAl3M6e/JWp+qdLcQob1y996y2Rv2YLMKv0gBridnmNmASCzEk0JO/sy0EGbZMVpe1sr0mTJaNQEnEFCI2Gowig1OXEw0sc4o06XKYNNlzQEJVNDZ0m6AAEk9J1tanWJ8xZlrs5OIsJkp5E6VkM2UqWXSjAkGh3HKJmNa6ENOpG57UolLJS9mi23tYppkNLEwqrIUqgoUBGGoyrlHObfcwslgtGMCa5fAJlM+vkKk55A9ufeYuNi2pxWZOt0k+SArsitQumUwOKEKCoNc99aaQr2qs4tNlmJKYCrdIK55KS2HLfiyrDH4ljw0duvBaGCie0u5V91Qbn2lErJ0LZBcSnMgaYgciQMgdaZQ9S1Cb11VgDT0wBWtaHU5GhzPA8IqMyUkjK0yZ6k7yDLA5VQ18YumyN7WKajWeW2FnoaNUMxA1DH0mFNOG7WNABrhQITcXI10eW9QrjKs0uZLNEC4xRgBQgj4g6HlCx78CgyZ8tq0wsQa1ypioaa66xjdd5uqNKyM2WaKD64XVR2gad0SJxW1ycSikxNAQDQ71PEH+9IrVW6zLvZVq47RJs0xEJNCzsFBw48VQ2WkwUPonTLgItC3lZsCqrNSoopDZZ1yO6nMxTb2FSsxECPKZXAzAJX0hn6OJSR2GFew5ZUmvhd1eYksykBYkEirKo9ZcQNeCsDrURyYN8oMgkPcdlZhnYKa5g711+U+HqqaUGg3DlEG8LvVsbknERXsyH5RXZd2zcbBdUNC4NBXnxpu1hxZL1VbMWLhnVSSGO8scINeYEZBbxpbrmxyihR/S1WC/JkrKuJfZbdyOojTtRfbT7NMlqlKruOIkjMAZDfCu2bW2NmMucrSm9qSxy8KU5GsQn2blWipst5OT7Mxz4VBHuiEMaDbhXh6LJdC+iwEFVMiLzsBe7GYqGtVIUnirVAB7RTyEVe1bL25TiZGmjjmT4kCvnDfZi0GUWRleVNriqwK4hSnVPYK5dteUrwHDQ2qLIJIpBYXTLxlUIYb8jEKMrBP6SRm4dlJNa17aV40OkYx0HRchdAGu3bp6JcUwsfqKtEL7/t/Q2ea+8KQv3m6q+Zr3QwhZftxLakCs7rhNRhpStKVIIzpnw1MX5M2Q5d1XbVi9lSNhrt6SfjIqsoV/mOS+5j3CL3brV0aE79BziJcVyrZZbLixVYsWph3UG86Ae+FF+W15lejGei1IFOLHt/KOTf8AVS67DtyR34pDeN+sk7q0IX0gwqGJ1r/esRbVtC7hlCogYYThB0OozY0iVJ2XYozF8x2VHbXjCq13e8v0hlxGY8fnCdXG4gkCwqUzZbLnDde2Cfhah0Pv3Q0JhFHpYnfA+LMbUTJMopMLTb6ZLmeO784hzbU7EFmJIyBJ0HAcB2CNUEPawN2THOLt1m09jqzHmSYwBpmNRBBD01dju23CdKSYNHUHkfWHcajuiTCjZOQUsckNkcJbudmYeREN46djrYC7kshw+YgIgggh4N7JqayLky67U7B84ztF0qq1VWc8MSjzIpFc+2LRgLmdhUbzhHhlnCq07XzQCFtWZ4qppywrlzzjFMOLlJySg93D7V+1aprazN81jem0NnCsqyzKAmFJyzcKBtzgZAmYDQgisKrzt/6MGzzelA6nRy1C1UrmxArpRdxBPhFf2js7Wpw7ODMAw4qUxAaVyrXt1hJK2XtDGiSy9NStKDmTTDzNIo4rB4mMW83XH3X4WzhW4WUfK7KeR/Gvmr/ZLweyTzaHExsdMWMVUUQpXEM8VCB6I5w0vLaULZvrcnGVV1LYNxrQYvZIrTrUqDyjnsqT9V/XWyYp/ZWdix5F6iWvdign7dzQMMgdGNC7HpZjDtdhTwURBDiZ4iRuO3/Sld0W2QfKfHX1/Cv1y33Q2m0WaSqPaUVmkzSZctXUtWaMjiDBwSMq5555US1bVzbM0xA6zWfqMSuFEIbrBd7AjKppvpXWFx2ttBriZXrriUGvPjG8baTKUMiytzs6GvMwfEPJ+dtjv/wpD0bIwf0nUeaY2G8rQAXS0tgJqV6hTPdjUuE35OFFMq74m2e+kkOZsxEE0LXqoEZ1zqaDqsBlmrtXPTSEh2vQ5mxWSvESgIZ3GZloZWk2FKIaiYMMtENcziKYRxoKmFfiWV/867iAomYHERHMXDx1TOVeZtGKcEdACKswC5mtDSppoMzGNlv8ByEnULZkhtTXQmuuZMMLw2lkWZSJ0zppjCjS5Zqp3UZiAWFOwRT722nlTVVUliUi+qstAOw1BqTrmYVmOcWUG0mjo0PlznUceGqcW6xyZs6ZNtE2bNpifolZa5Z4cTHqqBlSlab4UW3apwrSrMi2WUdRL9JvvzPSYxosl42Zc2M01UqRhA1yOYfSmVIlS7Rd51Ujn0g9xMQ/FU63NcfDT34KWbAO/wCoV77v2k9gvKbJbFLmMjbyDr94aN31jded9TJ4UPQBRoooCanrEaYqGnYBlTOHKTbrORVx2h5g96GNpS6ToZte2YQPHBEpx7Du13kqfwGIGgCqUAMWObY7ATlNKjhjr71jEWGw/tif5v8A1hPjo+TvJJ/x83JQbv2mtMn9XOcdlajzi0XPtzOtLiVOmBQfWGVcxWvdU67oXypF2esW7pxHkUiQiXSBox5zm+AAiF+Jgduw+SljwuIYdrHerxcjS5fSFZuJQAT1StKE5036xNF5SmaiupNCaVoaDU0Ooz1EUaVtHd6SWkpiWW2RpMmA5NiGeGozhfIvOwpMxK7Z0BL43IGmTFcsofhsd1L8wa7yVqfCunZkLa215e/BdKWfUAjfnHk20AKScgITTdokUnShFUNQAQAKnz8IS3rtpZ2SuOtPVU1qajdQV3xddj5yDr9kjejYQQQ38qyODOOFTSWDRm9o+yPn/ZU2+xGW5WhI1XtEV6R9IyyxRA9O0LlyqTGM76UH9UP+JV9ymM52I+TK2I3zJH4VlsM/WFxPy8v2raVAWmmW/lC2WoJAOhIBrw3xWLT9Ikx9UJ+85PwEQn21m7klj8R+MQ5570aPEqz1TyFdL32Xs02rSW6NuGE4D4+j3ZdkKrLsWT+tnypfYp6Q+VB5xWZm11oO9R2hR8axHmbR2htZrd1F9wETSTYmQ3TW91/u1TZ0YGirJ7/9K9S9kbKPStExj/DLp3Z1jaLgsK5np2pxZVB8KRzd7zmnWbMP87fOI7OTqaxB1c53f9lOOj2BdNmC7UOcsV4NPP8AXGs7RXanoyZJ5hn0/lMc1gheocfqe5SDBRDgunTfpSljJUryU07NWEa7H9I82fNSVJldZzQVoO0k65AAnuil7O7NTbZMCJhVfWmOcKrzO89gz98du2W2OsNiTqtLmTCOtNZlxHiFAPUXsHeTDxhGkgvDiFTxMmHwwLWgF3L1RIDYRjILbyMoIctIsx/zFHKYvxMEdHBioYYxGxrqHYuXkDnuLjWq5xOmSm/WIyV3lSvmPjEX6nIBrjLD2Qyj/V/6wwm2uTMFGYEV31GnhCq0WiUCQsutN5Zs+WcbcjC8UHEd1ftQtcAbItTQ8rPClnWmmJmb/kcXhC+222Y2TOCo0CmijkBQDwjUZy/sx+JvnGyRZmmnDLlFj/DU051rTvMV48LHCMzyTXFxuvPZSOlc80BXYFjLlI/VKvU7lo/+kgHzjda9gAVDAJQiudZR8DlXviZY7ptkpsUuU6nQ5A1HAgw1W6sYx2xJcuu8Mwc/ygkf3pEeIxOGAt7mkeBPkljbiWu/pWPt6LnM3ZtNzMPA/KJll+jae4DFlly97zapl2DMmLrZ7bZ5b4bPL62f6R1aYw+6oBp/dYiX/Zp9OkmTQwOgJKtnuwsB4CMx0AxJ/ox5R/c6/sFqN6Rlg0kks8qH5SlLrsNjFRLa2TRvYUQHsl1zH3iYQ3/tdap+TYpUsaIoKgDwHlSLLdps/wDnYj2AHLhmH/4wPYpbE4Z0tRwPSjzK5xL/AMNH/cb5kJrOmHB1vZfn7+y5tBHQHuKWxpjs57z/AERmmwAmZqJR+67fKIXdFPGzh42FoN6eh/k0jy/wueQRerR9HNNZiLzmj4rCi1bJBTQTQeVG8wYgPRs/AA+PqrLOmMK7+RHgf1arkEOH2afcynnUfAxpfZ+aNwPIj4xE7BYhu7D+fwrTekMM7Z4/H5S2CJpueb7B8j8Y1Nd8wao34TEJgkG7T5FTjERO2ePMKPBEuz3ROmGiSZjngqM3uEO7N9G14OKizkffZEPgzAwwRuOwKR+JhZ9bwO8hVmCLgv0TXgRXolHZ0qVPg1POIlq+je8Jetmc/cKv/tYmF6p44FRjHYZxoSN8wkL252lrLLVRTUDhXt1p2RoiVPuqchwvKmKeDIwPgRGSXNPYVEmaQd4lsfhDaKsZ2AXYUOCJM67ZqelLdcq5owy45iI0JScCDsiCJ1guO0TwTJkTZgBoSiMwByyqBSuY8Y3TtlbWgq1lngcTKf5QuU8lGZowcpcL7wlcEZzZLKaMCDwII98YQiku0QQRKu+7Zk98EtSx38AOJO4QrWlxobpHODRmcaCixbNn9iGejz6omoTRm5+yPPlrFi2b2OlSKM7BpvtFSVU/w0z76V5RcJmzrquIvLA4liPesbmG6PaynT78vVcxjumv4Qadvp6pNZ7OqKFRQqjQDICNkSXsYH+ZLPJmPuWI0brarRc/d6oggghyFjN2LQGhmAHhiz8MMa52xaqKtNCrxJp71zhy+1Ehsmp3lcvMRBtE6yOa9JQ9uFvjXzijL8QRUZAPaL/HoVLHkB+e/BLksdklbnnt/F1E8Bme+Ns2/JhGFKS19mWMI+cZmTZ/20v/AFRrpZ/2ss/jP/GMeXozFTG5Hg99/iqWgzFwsHytI8vVRRaX9t/xH5xteSpU9K2Z4tQ08YwtMqTmBMYHgtR/uoIgSWKMCjywOLiUfH0jFzB9GNgdneQT9lBiMYZBlboFrnKstg0qbmNKVqO8ChjK03w00ATVDkaMOqw45jI8iIYSbVZsJ6YS2OVOilup7anqgwqvAysX6EOB/GR5b/GNfc6hZ252UWJCWFj6JQ/zoDn2Egxgllc6Kx7jGf2fM9hvAw9PTOwG1ywAkuoH8CmveMz4xO+0racmkYhwKH+qKw8krqpXmKR5ihhZfJMLbVmEqc3/AEMnvUD4xmtnf9ykfiTPlCO7JEt2PSzejA7DU99KCLFYpFiQgq0sncWYE+eQ8Ijdp7PqmO09n1Sy3WgSiBMsctSRUdbXwyiN9ryv3WV4tDq9rDInuHNoVaACmJCMq6ZjjENNnZFf/sqeRT+owAtrX9oBFa/tQBfCDSzSe8E+8xulbR4fRs8kcl/OJiXBZd9or/PLEbluexDWYDzmr8KQpLeRS21RP8ZzKU6NKcOt84P8ZTP2af6vnE3o7Au9D3u3uJjWbysKDqyw3/br5tDfl/tKb8v9q0pts49Re5mESJX0gTfYqPvE+8GIzbUS1yl2dRzwjyCxrbbCb6qS17ifiIXID/FLl/8AKdStv550s5b8XwWJX+LZz0P1ecuWdKU7qgGKlM2otB9cDko+IMR3vqedZr9xp7qQ3qG8gjq+xX2Tfc1v8ucOeAf84LROVxSaENdziWa5U31jnL2lzqzHmxPxjXSD4dpQI61BV9szWaQD0ZkywTUhWRQTSm7TLsjNtqcGjoeU5T5ERz+CFGHaNE4x5jbjau1t20R1wzZEuavBjLceFfhFUvKw3dO0s8yQxNcUpwR+BiRTlSIkENdhIXfU1TwyPh1jcR3FKpWyqGaAZ36LiUo3KlSBzr3R0K5rBZpSBVDBf4ApxdpYnM90VKNsi0shqpI+PMQQ4SKG8gU+Ixk2IAEjtPJdIsl7WaX6Mpq8TQnxLZd0bpu1EthQyiRwOExRbNfo0cU7R8oaSpwYVUgjsh5gYTZ/Ko9W3dMrbapLVwSih4hsvw0I90QIIIla3KKCeBSIIIIclUW13ckzMih4jXv4wptFyuvo0YdmR8DFgggQqlMksvpAjmKRhFwjS9kQ6op7hAhVWCLN9myvYHn848N2SvYHn84EJRd8qUc5jZ8Mx31h3ZZslfR6M94HxrGr7Klex5n5x59jSvZP4j84EJvLvKX7K9xB+EYzbQrHVh2ZEe8Qq+xZXs+Z+cH2NK9nzPzhmQDVNyBMTLU+t4r+cRptzym1wjtAZfcI0i6pY9U/ib5xuk2ZV0FO8n3mHV2paUObswPVmqOf/wCRoOzEzc8o/wA5/phxBCUeaKKSnZqb7Ur/AMg+Uef4cme3K/8AIIdxpexo2qKe4QUeaSjzS0bMv+0k/j/KD/DL/tJP4/yiW1zSj6tORMRbVcqLShby+UFHmijzWDbOsNZsgc5n5QLs8d8+QP8AuV+EKmWhjyCjzRR5px/h4b7RIA+/WPPsJP3qT4/nCiCCjzRR5pr9jy/3qV5x4bol/vUrwaFcbkkgjfBR5oo81M+zJX7zL/C/yjFrulD/AKlO5Jh+ERvq47YPq47YKPNLR5qR9RlfvC/+OZ8owaxy/wBuh/lmf0Rq+rjtj0WYdsLXaiu1Y9Av7RfB/wCiMGQD1ge4/ERP+zF4t5fKD7MXi3l8oEqWwQy+zF4t5fKD7MXi3l8oVCWxlLmlTVSQeyGcq6VJpVvL5RNW45Y4nmflAhQrNfpGTivaNfDQ+UNbPa0f0WB7N/hGCXdLHqDvz98bkkqNAByAECFnBBBAhf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28" descr="data:image/jpeg;base64,/9j/4AAQSkZJRgABAQAAAQABAAD/2wCEAAkGBhQSEBQUEhQVFBUWFxUXGBcXFhUYFxwaGRQVFRQVFxgYHCYeFxwkGRUXHy8gIycpLCwsFx4xNTAqNSYrLCkBCQoKDgwOGg8PGi0kHyUuNCwqKjUpLCwqMDMvMCwpLCwqLDQsLCoqLCwsLCwsLCwsLCwpKSwsLCwsLCksKSwsNP/AABEIAOEA4QMBIgACEQEDEQH/xAAbAAACAwEBAQAAAAAAAAAAAAAABAIDBQEGB//EAEIQAAEDAgIGCAQDBgUEAwAAAAEAAhEDIQQxBRJBUWFxBhMigZGhscEy0eHwFCNCM1JicsLxFRaSstIHgpOiNENT/8QAGgEAAwEBAQEAAAAAAAAAAAAAAAIDAQQFBv/EADMRAAIBAgQEBgIBAwQDAAAAAAECAAMREiExURNBcYEEIjJhkdGhwbFDcuEFFGLxIzNC/9oADAMBAAIRAxEAPwD4fnz9fqooUs+fr9UQkUIQiEEIQiEEIUmtlEJxoUg/wUtVTbSWEzQJUWIFNMtYp9SkLxwkUFJd6pN9Uu9UlxzcET6pHVJzqlw0kY4YIkaa4Wpw0lw0o5pg8wpFcuaM+atdTVbqaYNEIlaFMic81BNMghCEQghCEQgutCAF0u2bEQhA3nw+qFFCIQQhCISefP1+qghSz5+v1RCRQugK2nSWEzQJFlOVcGKbWK1tNSZ5RVlbaasbTVuqBc2VFTHAWaJU7ltJSwGsuFJdLg3Mgc0u2jVf/CPDyzXfwDG/G/uH2Siw5mFzyEsfiWDbPcVD8czj4fVAqUW7C7x94QcVSGVORyC3CNjMudxD8c3j4D5qQxbN/kVD8ZS//P0UusobWkHv+aMI2ML+4lzXN2EE7lx1NUfg6bvhffj9YKDharMjI8fIrLDkfmbntJupqt1NDMdseI+9yYEESDKM11hkdIi6mq3MnmnnU1S+mqK8myxMhcTD2TzVBCqDeTItOLoCAF0u2DJbMgXbNiihCIQQhCIQQhCIR2lgLEk2DZ74mPRA0fsJg7ZFsiTF7xCX/Eu1dWbK5lVxuY3EwJva+9YTNAltPA6wBaSSd4jaBOfFMNwYmNY5Ei2yJk32/JUsqGLWEEdxzXuNE6IpuYGkAyI1v1EfzC6TNtI/pnk3YRoJuQAYym4z2ofQgkblv6f0E/DkOadam42JAlrtxtnxGaxg1ctQlTYzpQXzEyMdTIeNYnVPlvVv4plO1Nusd/3daOJwQe2DbcVZhNHNZkL7zn9EcZcOfxDhNiymY3D1qmfZHh5C/im8L0dafiJPK3ADxK0201U/SdOmfjEjYLnyUuM7ZKPiU4KDNvzLP8vU2wA2bSbF220AorYBlNpMNPANGyMzszSNXpUJJDS6d+qBwtdL4jTr3tIFODEDMxJmcuKYU6hNzp1il6YGX8Sz8UzM0xFiDbKASctkwuB2HcJLHXiLCZLo2OG4p3QRd1I1htcII2d6brYZrs2tI/lAyyyyN0NVpqxFj8zVpOwBuPiYjtG0HA6lSCLEGw3WnNUOwNan8J1huHyPstTF6Ga8Wlu20RO8jas92ArUvgOsNw/4n2TrVDZBux+5M0yuq9xKfxrXWqtg7/u4UX4Et7VIyPP6q4Y6nU7NVuqd/wB3HmoVcG+j2mHWb95jbzVAbG2ntyiEXz19+cjRxgNnWPl9FoUtHTcm0SfYeF0jDKw/df6/Nco499MdW89n727QtttrtC++m8vOjcpMExstfZM3MXS7sCHCQSTfZnEfNNuqk3tbbA3RntsUs6oREGImO8QStVorLKHYQAhusb3Ft2ZN+BUamGaLyQBANpuRNr81M1nRG2IyEwdkqg4p0mY4yBs25Zq4N5Ei0jWp6pjz5iRZVrrnEmTcri2ZBCEIhBCFJrZRCSpslMsaoMCYptUXaVVZOmxek0DpXVhhzsG8dw5rCptTeFqFjmubYtIcOYMhQ4mE3l8GIWnv34l7AXPbECcwcjJsDIMSvLafcHYh7miJ1ZtEnVEnvKYPSRznAmmw3BI7RuMiJPZInNc0tjmVywtY5jgCHSQQby2NpNytr1UdLAwo02VsxMxrErjdKsp2+J24bOZ2JXG6Tc93V0ZJNtYbeW4cU5o3QLWQ5/ad5Dlv5rlwqgxVPidGIucNP5iDaNfEZ9hh7h4ZuUvweGpftHl7tw+Qy7yo4nEVqtbqSRTuREkDvObpC1sJ0Yps+OXnjYeA9yqvUCDzG3sPuTVC58ov7n6mYNNsZanRE7JifIT5qf8AjGJOVL/0efdejo4ZrfhaG8gB6KrSdUsovc3MCRt2hc3HQmwX5M6OC4Fy3wJgHS2JGdH/ANH/ADUmdJiDD6fOCR5EKOH0ri3N1ms127wzdyUndInC1eiDzBHk6V08PlgB6Gc+PniI6iPUNMUn/q1f5reeXmm3NtOxYzWYStlNJx2ZD/j6KFTCYjC3aden4jvGbeY8VE0lJsDY7H9GVFVgLkXG4+opTqtq4iXkBs2B2x8IK33MWZq0sULfl1fX/l6qrD459B3V1gdXYc4G8HaPvgrOpfIZEcvreSRsGZzB5/c7pDRX6qdnZwPbcVRSqCsNV9nDI/e3gt6JEi4znYsrS2AntssRc8Y280Uqt/K3YzKlO3mXuIjTqljtR2Wz58lfUYoAisz+NvmoYOtPZOY+4Vznnz5yI25cpCoxUPbPNPVGJWo1URojLFUKZE81BWkYIQhEJ0NVjVF48FbSasJmgS6m1MtsJKqptUcdUgBo2/fr6LmPmNp0DIXluArucXExqjy+wncJi2vyN9xzWfivy6YYM3Z+/nbuVeMwYptZc65uR78N3clKK/fSMHZe2s9Gxqy9J40vd1NK5NjG3hy3qzEYt1Kg3WM1HDvG/wAB5pjQOjdRuu74neQ2DvzXMAKYLtntOgkucA7xvRmixTbAu45nfwH3dNYjENpt1nmB92G8rmIxDabC9xgD7AHFYmHw78ZU139mm3wAzgTaYzP0CgqmqS7nLmf0JZmFMBEGfIfcoq6+Kra1NmrEdqcoMguOU7gPNegxWlqdEAVHAvgSG3M7bbO9Y+I0oXEUMG2BlLczvIOwfxG6uoaFoUC04l4c9xENkxc5naRxMBWqBWADiw5KM27yVMkXwZnmTp2kHdJqrzFGlPcXHwFgoVqOOqtLXNhpzH5bfqvW06IaIAAA2AQPAKYauT/dKvoQd851f7Zm9bntlMjQGBdSohrxDtZxiQc4jJPvpAiCARuNx4JgtXC1czVC7FjOhaYVQonnNM6Doim58dWQJ7OROwauVzuhU9FBULXFxJpiwB37SN0e6f0rTp4maIq6r2GY2Ex5xfLK6ycHpCphHClWb2NhGy+bT+ocF6SF3olL3bY7e089wqVQ9rLuN/eM6X6PA9ul2XZwLAnh+6UphcSMQ3qq1njJ2Rn58NvNenpPDgHNILSJnZCxekOiNYdZTHbFzGZj+oJaNbF5H7HmJtWlh86dxvM3C4l1Cp1VT4dh5/qHA+Xitd7VmtIxVGD+1Z5/39VzRWLL6bqcw9o7JO7LyNleouLzaEa/cjTbD5eR0+onpCl1VQPbtvHrbcVDHM+Gqzb6/dkYHDh9RwqE6w2byM5K1KuHBaWxAiFcuEIB1kQuMEjSIh2s0EbVRUauYJ0Ocw/cZq6o1N6TaLqLxCo1QF+avqtS5XQpkGE7qHcULkriaLJsKZY1LUwnKKm5lEEvpBUUW69bg32y80yTqgncJS+A7NN7+4eHzIURoT2lTqB3lmHb1mInY32sPO6nhm9diZ/S30Fh4m6hgOxQqP2mw9B5nyVuB/Lwz37XWH+0ep8Erc7f2iMvK/UztJv4jE72N9AbeJRiMVVq1yaM9gGIOwG54ydnJSwZ6rCPf+p9h/tH9RWn0YwepS1trzPcLD3PepVHCAtt5R+5VFLkLvmf1MvrauKqMpu7OrM2Ije4jfFo+aY0riC5zcLhxYWMbTtBO4Zk753LY0vihRpOqADXIDQdsnK/C57llaJaMPh3Yh13vswHjl4kSeAU1qYgHA0yUe+8oyYSVJ1zJ9tpbicSzBs6ulDqzgNZ0eHfub3nis/ovVdSfVqEmp8WqbkjbrHfGxOdF9FF5OIq3cSS2d83f42H9l6ouABJIECSTYWzJK56viDRbCmbf/R39uktT8OKq4nyHIbe/WeKwfSDEvY2nSZLmiC4DWPAmbC20pgaCxtS762rwNR3owQm8J0jaa7aWHpTTk6xa2DfNwAyAN5PkvSwlrV2pHyoFvnuf8dI1GitUZuTbLYTyH+XsYy7K88BUeP9whVVNO4ugC2syZBAcRtixDm9l3Je0hQq0Q4FrgCDmCJB7lEeMxH/AMig9rGVPhLf+tiPyJ4bBdGalSj1odDydZoO0b52EnL6prA44VwcNihD8muNjI37neuXP17aYAAFgLcABkvO9KNFio01KcdZT+IDMiJvGTgLjh3LoTxXGbC+Wx2/xIP4bhLdO43mZgcU7CVupqfsybHZfJ44bxs7r6Wm9M9RADdYuFifh+ZKSefxmEnOrSz3m3uB4tVdA/icGWm9SllvIAt4gEdwVyqswdxmDZv0ZEMVUoh1F1/YkNEaLqdYKphgMmIuQbxq/pH0VWl6Ro121W5OMnn+od491p9G8Zr0dU5st3G7fcdylpzC69F3DtDuz8pW8VhXs3TtM4YNG69e8xtKjUqsqtydB++YPqtImRIyN1nM/MwhG2mfIX9CfBX6Lq61IcJHuPIqjjy9Db6k0Pm65xDSLdWo1w2+2fkrqgU9LU5ZO4g+ypoOlg5R4WVQboD2kyLMRKKoSzhF07UEJOqroZBxIdYd6FFCrJyyknKQSlJOUlF5VJPEvimeMeqhUGrhx/Efcn2C7jGkste/sSuYp0UaY2W9PqkXQdY51PSTxXZwzBvM+p9wrNJ9nD0m77+U+rlXpYRTpDh/S1MabHapDh7geyRcyvUmOdG6ATumxqU6NMZxMcYAHmSvTYalqta3cAPAQvN6ddGKp61gNQmd2uST4Lew+lKTnANeCTkL38lw1wxprYbkzsolRUa52EyOkzjUrUqI2x4uOqPIeaOkI169HDssBqjlrQB4NA8Sj4tJjhHlSn1U8CNfSbz+7r+TdQKq+QL/AMVLdzJnzk+7W7CeroUg1oa0QAAAOAsF5vptjKgDaYDhTN3O2E7Gzwzj5L1DVn1NPYUgh1RjgcwQSDwgheX4ditTHhxWnpV1DJgxYbyros+h1UUTL4BfNnk7yN3KR35+q0Lod2Jq9W0hvZLpMxaN3EgL570KwIfWfWLYDfhGwF05cgCO9fZf+n+EcTUqWiQydptrEDxaof6oeCzEHP33MnRqkeHxWtt/E87pbQNXDn8xtjk5t2nv2cjCztVfYsXSY5p6wNLYg6wtBXzfpNoP8PU7N6ThrMPq0nbEjuI4rzPC+L4vlbX+ZSjXx5HWfOOkOmq/Xfh6f5YJADpgu1sjrfpHLjdJ6JD8JjOqqEEVAATeCTdpv/FbvKe6dYe1KoMwS3+pvgQfFK9LnyMNWGbmz/tePNxX1dHC1NEAFmBB6jnOCtdXZyc1II6HlOYFv4fHupizH2HJ3aZ4G3io6Ob1OOfTHwukAcCNdvyUOkGPY/EUalNwdGrMbCHyPVWdIHBmOpPyHYJPAPIPkFQAtbFqy59RJkhb20VvwZXoodVjKlPYdYDu7TfJbzxs2HNefq4hrsexzCHAlokfy6pWzX0hTa7VLwHbrzlO5RrqxZTbMgXlaLKFYXyBMwdDMh9WmciCPAlp9VDQbvjbyPqD7Kej6o/FvLTLXa/zUNHiK9QDLteTwu1s8XQGci5YepEaxrJY7kVn4A9g88u4LVrCxWRgAe1PA+MrKfoM2p6xJVUnVTtUJOquhJB5QhCFaRltJOUknSTdIqLyqTQxeIYKJO0wAN1iPW6MZiGilTgiNg5MMCItdJYsflnu9Vyp/wDHB2g+5+aRTkOsc6npH9JYgdXR1zPZJPPsEDw9VfpquA+m7WEFuV7mbz4+iy8Z2sPTO4x5Eeyt0qdahRdwg97R/wASkXVepEdtG6Az02M0fTqvLi4gzEgkdnYBbisDE4dtLHU9SQ0uab8SWlaTdMUmsaXPFwDAuctwyWHpbSjalVj2A9mM4vDpELnoCqSVN7WI9pesaYGIWveaDbaT5+9JWaOOrpOoD+rX8xrhVdIXdXiKNYZHVP8ApM/7SFLTrupxdKuPhdqnnFj4tI8VgGMAbpbuJpOEk7NfsZ7Fi8X0a0VSfiatKtMgOiDEQ6HeS9lTeCARcG45bCvK9IqDsPiW4mmLEjW3a0QQeDm+64fBsQWQGxIy6idni1Flci4Bz6Gex0fo+lR1hSkAxmd05WtZfTejwZSwVM1HNYHy8kmB2j2bn+ENXyvR+ObWYHsMg+IO0HcVfpHSeqwvqOc5rAN5IAgAAHLkvM8VTqVzhY53z3lmpKyAKbLrPomkenNAS2mDVO8y1k8yJPh3ry2lukVSuAHuaGtghrRAGYME3NrZr5/jOndMD8tjnH+KGt8iSfJaWidOtrYfrXkNLbP3A7+/Z4Zqi/6c1BceH7k6R8PispuYh/1AxQ6pjJBLnFwA2ACO74oTeI0GyrSpMqT+W0Cxi+q0H0WDg5xuM6wj8qnFjuBlreZNz3r17ivQrMaKpTBzGZ7xaKiqzuRkch2mH/lKgNj/APV9FbpLQ1Os4OfMgRYxaSfdYGLq1cRjH9Q4jVEAhxaIbbMb3E+KY0FpSu+sab3BwaHaxgTa1iM7xvV2pVgMePMC/uLyIqUicGDIm3sbRyl0epMcHNDpaQRLt3clXdW/FuDt0QM7UwSZ4n0W49eX0QdfFVX7O0R3ugeUpvD1HIZydBFroowqBqZt4fAUqTgWTyJ4SbRnIznasnRlcGtU1jn1ncNZpb6ea1ajoEnn9V57QtzUcdseZJKrTYlWYyVRQGUCblWuPikAQZG0mDAPksfA1bPhwHwQb2EEEC1jkmMW+GO5H0WZgWw0nYT6AfNWp+gyNT1iW4x4LiR92uUhVTVUpSquhJF5ShCFaRk6ZTdIpNpTdIxzU3EohjZb2SNpFvZUYLtUnt25+/qFdTcqMK7UrEbD/cKI0I7yvMHtLMJ28O9u1tx6+xTGjqXXYc05gtdnnF5HqQl8Eerrlux1vdvy71Zo93VYgsOTrD1b8u9I/O39wjJyv0M0cL0epj4tZ/CYHgPmtbDYNjPga1vEAT45qkVABJMAZk5JP/MtMVGtF2kwXZAcRv5rgbi1dzO4cOlsJf0lptdQOsQCDLZOZ2gb7eySwI/FYQ0v/spRq+er5S3uCS01hdTEA1S51NxkGbxN2jdG7lvXrMDSY1gFMANIkRt4ztTOeDSW2ZvcHkPaKg4tVr5C1iN5m9E9L6zepfZ7PhnaBs5j05L0Nag2o0seNZpEEFeb07oJznddQs8XIFiY/U3+Lht550jpl+Q4EEVQIB2E5a3AjcpPQ4xFSjz1Gx+pVK3CHDq8tDuIVtEYjCPL8MS9hzGZ/wC5v6uY8lXjemHWUKlN9Mtc4RINpkZg3GW8qjR9LGUabalMFzHdrV+LvLcxOchMP6XTavhmuPG3k9pXUULNcgORzBsct5zYwq2BKA8iLjPaaPQ/B0zh9YsaXFzxJaCYtaSs1/Q+oazmNOrRkHWJ2XgRtIkj+69FoPGtq0dZjBTGs4aoiLRewCeLlwN4mpTquRz72navh6dSmoPLteVYLBMpMDGCI8SdpJ2lZfSXTIo09Vp/MeIHAZF3y48kaZ6SsoghsPqfujIfzH2z5LI0fo8vJxOKNswD+rdbdubtt3vRom/Fq6fkmLVqi3Cpa/gCGEb+Ewjnm1WrZo2i3Z8AS7wCZ6L4HUpF5zfl/KMvEyfBIMDsbX1nAikzZw3fzHb/AGXpzYQLBWruVUqfU2Z/QkaChjiHpGQ/ZiOmMX1dF7tsQOZsPn3LN6O4bVpFxzebchYecqnTdY1qzaLcgb7p2k8h7rXaAAAMhbw91tuHSC8zn25TL46pbkMu8S0xX1aTjtNvG3pKS0TSilP7xJ9h6KvTlUve2m3v5nLy9U9qhoAGQACsBhpgb5yROKoTtlEdK1IYeJA9/ZU4UQwcbqGlH6z2sH3P0Vr7LoAsgEgTdiZTWSVUpp7krVHgroJBzK0IQqycnEc1bTcqs+a7TclYTQY/Tcq8czJw2fYRTcmIkEHauf0m86PULSrG9pjajcxn98D6qzGjrKbarc25/fA+qpwL9VxpuyP35hTwdXqahY74T9g+xQQRpyzHSAN9eevWW08NWxEF51WfeTdvMp7E6AZ1UMHbFwTmeBTjHK9jlxPWe/lyA5TsWits8/eZGjcQ2vTOHrWcPhJzt7jzC7ozHvwz+qrfBmHZgcRvaVZpXRBeesp2eLnZMbR/F6qGH0hTxDeqrjVeLB2RnnsPDIqnldSbXU6jmDuJPzKwF/MNDyI2M9Q2sCAQRETM25ysBz8Jiql+w8O/l1wD4GRyKy8XQr4djmSTTdaRcXN+LSciOO1aFHoo00m6xLakSTmL7COCgtJKQxF9dCP3LGq9XyhdNQf1PUgpHT5nDVf5fcLAbo7F0f2b9Zu4EEf6X+y6/T+LYO3SsMyWOA8QYUl8KcQZGB72Mq3iRhKupHaLaJ09VpUurp0ta5MkOOcbAmnNxuIsZptP/YPD4itnQuknVqWu6AZIgTFo3lO6yapXwubIAd9YtOjiQXc2+J53/DKODaH1ZqP/AE2tOdhl3nuCVDK2NeC7sUge7u/edx/stXT+Momk5j3CdgF3AjIxs742pHopjXFrmEHVbcHYJzbPn4qys/DNU+rc7e0kyrxBSHp2H7m7h8O1jQxggDz4neVm6c0t1LYHxuFhuH7x9kaW042iIEOfsGwcXfJZmDwedfEG+YBzJ2EjfuCnRpf1KnYczHq1f6af9TmEZ+HpGq/9o/4Qc73v6lJYenXA61snWJJGZPEjaM1cxrsVV1nWY37gcTtP0W04wIFgF1M+DXMnX6nMqY9MgNPuYuiqRc51V2cmOZzPsnq1SAScgrXuWTpTETDBmc/YIF6rzTamsowvae55+5+iuqOUqbNVoCpqOV/UZDQSmq5L6ynVcq2iV0KJBjO24oRqjehNFkVMGeaghEIzTcmqb0kx081fTeoussrSzGUZGsMx6KQisz+Nv35+qnTel61Msdrs7/vcpjPLnyjnflzjuisf+h+YsJ9Oa2KblgVKQrDWZZwzH35JnAaWnsPsRtNp57ioVaWLzL3EvTqW8p7GboqJHSOiG1bjsv37/wCYe6ua9Sp4gEkAiRmNq5AWU3WdRwsLNMqjpOthuzVbrsyE/wBLvYrZwum6T8nAHc6x+XmpEgiCAQdhWfiNA0nTqyyd1x4H2Tk0qnrFjuPqIBUT0m42P3N0PSulml1Co1okltgM8wsH/BK9P9lVtwLm+WS7ONG2f/GfVKvhwCCrjvlNNckEMp/mQwRxdNmoxhAkm7Rt4uVp0di6vx1NUbtb2ZZR1saeH/jC47ROIf8AtKsDi4nyFl1E53JQe+pnOBlazH8CdGjcPRvVqa7v3R8hfxIQ/S9Sp2MOzVHCJA3nY1QGBw1K9R/WH90Zd4b7lcdplzuxh2ao4ATz3Dmttizzb3OQ+Jl8OWnsMz8ybMJTw/bqnXqZhud998+ZVDWVMU7Wd2WD7gbzx/sr8LoS+tWOsc4mfE7Vpl0CBYJGqBTcG5326RlpkixFht9wYwNaGtEAffiqnvQ96XxGJABJP1+qkqkmVZgBK8Zigxs7dg4rNwlMkl7szl81EA1XazvhH3Cae5doXAMPPnOMnEb8pCo5LVHKdR6WeZVEWTdpA3KCdiC7Yoq8jBCEIhBCEIhOgq9j55qdLASCSbBs98SB4QutwB3wZvY7ic9sQsIvNBtJ03pimZVDMPIlpnuI2gepTDaOzWGRItmAMyoMssrRarTLDrMy3fPeFYQysP3X/finDSAJ7UAGMjnF0ni8BDjq2cPDu3LL767xrbabQpaQqUuy8TunyvtChh8C94NQOh0kjYTvM7LoZjv01Wz6/fELUw9ZpaNUiBayRyUzAz/EZQHyJy/MUp6YqUzFVs8cj45FaNDTVN36tXg63nkguBEG43FUHQ1N8wNXbY+ygeG2ot0lxxF0N+s1adcEWII4GVTpKsW0nlpggWPeFnVei0Rq1Nkm3GwEZrh0DV+E1QQTES++WyLLBRS4OL8QNV7Ww/mLYb8RVbrCoYy+KPRXDQlR16lSeHad6wtLRujzTpwSM5BvEEAz3BM9WInWmcrbZj5pmqsCcNviYtNSBiv8zLpaDpi7peeJgeA+adYA0Q0ADcBCk9kA3mM/TPalzUUWLN6jKqFX0iWueqnPVVSsAJJgLOxGlJswSd/yCdKRbSI9QLrHMVjAwXz2DassB1U6zrN+7D5qVLCEnWeZO75rSpYSc7CJtu2BdSgJ6dd5zMS2ukXJEQPv6pao9MnCk7YNth28cp4JepQkEh0m+w3iJ555p1WKzRZ7lS52wJp2Fvq6wvlbdmTwkFRfhQP1QBE2OZEwN6uBaQJvFUKytT1THnzEhVrZkEIQiEEIQiEv/GO1dXZ5rpxTiZtkQTG8QSqAF1x3ZIhLW4sizbAAjxuTzV9PHGNkxExchIroKwi80G00m447m5zlt3qQrSZOZSDXzzVjKikySqtHHAOEESl3YIgyx3t5rraitbUU810j5HWQbpF7fjbPl55JvDaaaDNweIkeSqFRQdQYdg7reiUhTqIwLDQzUbpgEk6zTOz0U24zI2tl3yZ81jHR7d58lA6P/i8vql4abzcbbTdGPNpIIiIO5Qq6UAzc2LRlsyjxWJ/hw/e8vqpswLRmSfAI4abzeI20er6cbEd51RmeMpJ+lHOsxvuVMYVg2TzUteEwCDQRSWOpi34VzjL3e/0CYp02tyHzUXVFW6omzaLkJY6og49waWg2PilnVFSXynVIjNGX45xjKRtjhCoGKIgNyE+YglVOduUVYC0kTeMNxRjZMRMXg7PNcOLN5AMxmNo2qhTz5+v1WzJx7yTJzKihCIQQhCIQXQEBq647svu6IQcd2SihCIQQhCIQVgM81WhEJa2orG1FRE81wFKVjBo4KqsFTekg6M13rUhSMHjvWo61J9au9aswRscb61cNVK9audaswQxxvrlB1RKmqgVfBMEil5c6qqnVVBy41spwsUtOyShx3IJ3KKaLBCEIhBCEIhJZ8/X6qKFLPn6/VEJFCEIhJDI8x7qKEIhBCEIhBCEIhBCEIhJMzHMLhQhEJ2pmVFCEQghCEQghCEQghCEQktnegZFCEQkUIQiEEIQiEEIQiEEIQiEeQhCIT//Z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AutoShape 30" descr="data:image/jpeg;base64,/9j/4AAQSkZJRgABAQAAAQABAAD/2wCEAAkGBhQSEBQUEhQVFBUWFxUXGBcXFhUYFxwaGRQVFRQVFxgYHCYeFxwkGRUXHy8gIycpLCwsFx4xNTAqNSYrLCkBCQoKDgwOGg8PGi0kHyUuNCwqKjUpLCwqMDMvMCwpLCwqLDQsLCoqLCwsLCwsLCwsLCwpKSwsLCwsLCksKSwsNP/AABEIAOEA4QMBIgACEQEDEQH/xAAbAAACAwEBAQAAAAAAAAAAAAAABAIDBQEGB//EAEIQAAEDAgIGCAQDBgUEAwAAAAEAAhEDIQQxBRJBUWFxBhMigZGhscEy0eHwFCNCM1JicsLxFRaSstIHgpOiNENT/8QAGgEAAwEBAQEAAAAAAAAAAAAAAAIDAQQFBv/EADMRAAIBAgQEBgIBAwQDAAAAAAECAAMREiExURNBcYEEIjJhkdGhwbFDcuEFFGLxIzNC/9oADAMBAAIRAxEAPwD4fnz9fqooUs+fr9UQkUIQiEEIQiEEIUmtlEJxoUg/wUtVTbSWEzQJUWIFNMtYp9SkLxwkUFJd6pN9Uu9UlxzcET6pHVJzqlw0kY4YIkaa4Wpw0lw0o5pg8wpFcuaM+atdTVbqaYNEIlaFMic81BNMghCEQghCEQgutCAF0u2bEQhA3nw+qFFCIQQhCISefP1+qghSz5+v1RCRQugK2nSWEzQJFlOVcGKbWK1tNSZ5RVlbaasbTVuqBc2VFTHAWaJU7ltJSwGsuFJdLg3Mgc0u2jVf/CPDyzXfwDG/G/uH2Siw5mFzyEsfiWDbPcVD8czj4fVAqUW7C7x94QcVSGVORyC3CNjMudxD8c3j4D5qQxbN/kVD8ZS//P0UusobWkHv+aMI2ML+4lzXN2EE7lx1NUfg6bvhffj9YKDharMjI8fIrLDkfmbntJupqt1NDMdseI+9yYEESDKM11hkdIi6mq3MnmnnU1S+mqK8myxMhcTD2TzVBCqDeTItOLoCAF0u2DJbMgXbNiihCIQQhCIQQhCIR2lgLEk2DZ74mPRA0fsJg7ZFsiTF7xCX/Eu1dWbK5lVxuY3EwJva+9YTNAltPA6wBaSSd4jaBOfFMNwYmNY5Ei2yJk32/JUsqGLWEEdxzXuNE6IpuYGkAyI1v1EfzC6TNtI/pnk3YRoJuQAYym4z2ofQgkblv6f0E/DkOadam42JAlrtxtnxGaxg1ctQlTYzpQXzEyMdTIeNYnVPlvVv4plO1Nusd/3daOJwQe2DbcVZhNHNZkL7zn9EcZcOfxDhNiymY3D1qmfZHh5C/im8L0dafiJPK3ADxK0201U/SdOmfjEjYLnyUuM7ZKPiU4KDNvzLP8vU2wA2bSbF220AorYBlNpMNPANGyMzszSNXpUJJDS6d+qBwtdL4jTr3tIFODEDMxJmcuKYU6hNzp1il6YGX8Sz8UzM0xFiDbKASctkwuB2HcJLHXiLCZLo2OG4p3QRd1I1htcII2d6brYZrs2tI/lAyyyyN0NVpqxFj8zVpOwBuPiYjtG0HA6lSCLEGw3WnNUOwNan8J1huHyPstTF6Ga8Wlu20RO8jas92ArUvgOsNw/4n2TrVDZBux+5M0yuq9xKfxrXWqtg7/u4UX4Et7VIyPP6q4Y6nU7NVuqd/wB3HmoVcG+j2mHWb95jbzVAbG2ntyiEXz19+cjRxgNnWPl9FoUtHTcm0SfYeF0jDKw/df6/Nco499MdW89n727QtttrtC++m8vOjcpMExstfZM3MXS7sCHCQSTfZnEfNNuqk3tbbA3RntsUs6oREGImO8QStVorLKHYQAhusb3Ft2ZN+BUamGaLyQBANpuRNr81M1nRG2IyEwdkqg4p0mY4yBs25Zq4N5Ei0jWp6pjz5iRZVrrnEmTcri2ZBCEIhBCFJrZRCSpslMsaoMCYptUXaVVZOmxek0DpXVhhzsG8dw5rCptTeFqFjmubYtIcOYMhQ4mE3l8GIWnv34l7AXPbECcwcjJsDIMSvLafcHYh7miJ1ZtEnVEnvKYPSRznAmmw3BI7RuMiJPZInNc0tjmVywtY5jgCHSQQby2NpNytr1UdLAwo02VsxMxrErjdKsp2+J24bOZ2JXG6Tc93V0ZJNtYbeW4cU5o3QLWQ5/ad5Dlv5rlwqgxVPidGIucNP5iDaNfEZ9hh7h4ZuUvweGpftHl7tw+Qy7yo4nEVqtbqSRTuREkDvObpC1sJ0Yps+OXnjYeA9yqvUCDzG3sPuTVC58ov7n6mYNNsZanRE7JifIT5qf8AjGJOVL/0efdejo4ZrfhaG8gB6KrSdUsovc3MCRt2hc3HQmwX5M6OC4Fy3wJgHS2JGdH/ANH/ADUmdJiDD6fOCR5EKOH0ri3N1ms127wzdyUndInC1eiDzBHk6V08PlgB6Gc+PniI6iPUNMUn/q1f5reeXmm3NtOxYzWYStlNJx2ZD/j6KFTCYjC3aden4jvGbeY8VE0lJsDY7H9GVFVgLkXG4+opTqtq4iXkBs2B2x8IK33MWZq0sULfl1fX/l6qrD459B3V1gdXYc4G8HaPvgrOpfIZEcvreSRsGZzB5/c7pDRX6qdnZwPbcVRSqCsNV9nDI/e3gt6JEi4znYsrS2AntssRc8Y280Uqt/K3YzKlO3mXuIjTqljtR2Wz58lfUYoAisz+NvmoYOtPZOY+4Vznnz5yI25cpCoxUPbPNPVGJWo1URojLFUKZE81BWkYIQhEJ0NVjVF48FbSasJmgS6m1MtsJKqptUcdUgBo2/fr6LmPmNp0DIXluArucXExqjy+wncJi2vyN9xzWfivy6YYM3Z+/nbuVeMwYptZc65uR78N3clKK/fSMHZe2s9Gxqy9J40vd1NK5NjG3hy3qzEYt1Kg3WM1HDvG/wAB5pjQOjdRuu74neQ2DvzXMAKYLtntOgkucA7xvRmixTbAu45nfwH3dNYjENpt1nmB92G8rmIxDabC9xgD7AHFYmHw78ZU139mm3wAzgTaYzP0CgqmqS7nLmf0JZmFMBEGfIfcoq6+Kra1NmrEdqcoMguOU7gPNegxWlqdEAVHAvgSG3M7bbO9Y+I0oXEUMG2BlLczvIOwfxG6uoaFoUC04l4c9xENkxc5naRxMBWqBWADiw5KM27yVMkXwZnmTp2kHdJqrzFGlPcXHwFgoVqOOqtLXNhpzH5bfqvW06IaIAAA2AQPAKYauT/dKvoQd851f7Zm9bntlMjQGBdSohrxDtZxiQc4jJPvpAiCARuNx4JgtXC1czVC7FjOhaYVQonnNM6Doim58dWQJ7OROwauVzuhU9FBULXFxJpiwB37SN0e6f0rTp4maIq6r2GY2Ex5xfLK6ycHpCphHClWb2NhGy+bT+ocF6SF3olL3bY7e089wqVQ9rLuN/eM6X6PA9ul2XZwLAnh+6UphcSMQ3qq1njJ2Rn58NvNenpPDgHNILSJnZCxekOiNYdZTHbFzGZj+oJaNbF5H7HmJtWlh86dxvM3C4l1Cp1VT4dh5/qHA+Xitd7VmtIxVGD+1Z5/39VzRWLL6bqcw9o7JO7LyNleouLzaEa/cjTbD5eR0+onpCl1VQPbtvHrbcVDHM+Gqzb6/dkYHDh9RwqE6w2byM5K1KuHBaWxAiFcuEIB1kQuMEjSIh2s0EbVRUauYJ0Ocw/cZq6o1N6TaLqLxCo1QF+avqtS5XQpkGE7qHcULkriaLJsKZY1LUwnKKm5lEEvpBUUW69bg32y80yTqgncJS+A7NN7+4eHzIURoT2lTqB3lmHb1mInY32sPO6nhm9diZ/S30Fh4m6hgOxQqP2mw9B5nyVuB/Lwz37XWH+0ep8Erc7f2iMvK/UztJv4jE72N9AbeJRiMVVq1yaM9gGIOwG54ydnJSwZ6rCPf+p9h/tH9RWn0YwepS1trzPcLD3PepVHCAtt5R+5VFLkLvmf1MvrauKqMpu7OrM2Ije4jfFo+aY0riC5zcLhxYWMbTtBO4Zk753LY0vihRpOqADXIDQdsnK/C57llaJaMPh3Yh13vswHjl4kSeAU1qYgHA0yUe+8oyYSVJ1zJ9tpbicSzBs6ulDqzgNZ0eHfub3nis/ovVdSfVqEmp8WqbkjbrHfGxOdF9FF5OIq3cSS2d83f42H9l6ouABJIECSTYWzJK56viDRbCmbf/R39uktT8OKq4nyHIbe/WeKwfSDEvY2nSZLmiC4DWPAmbC20pgaCxtS762rwNR3owQm8J0jaa7aWHpTTk6xa2DfNwAyAN5PkvSwlrV2pHyoFvnuf8dI1GitUZuTbLYTyH+XsYy7K88BUeP9whVVNO4ugC2syZBAcRtixDm9l3Je0hQq0Q4FrgCDmCJB7lEeMxH/AMig9rGVPhLf+tiPyJ4bBdGalSj1odDydZoO0b52EnL6prA44VwcNihD8muNjI37neuXP17aYAAFgLcABkvO9KNFio01KcdZT+IDMiJvGTgLjh3LoTxXGbC+Wx2/xIP4bhLdO43mZgcU7CVupqfsybHZfJ44bxs7r6Wm9M9RADdYuFifh+ZKSefxmEnOrSz3m3uB4tVdA/icGWm9SllvIAt4gEdwVyqswdxmDZv0ZEMVUoh1F1/YkNEaLqdYKphgMmIuQbxq/pH0VWl6Ro121W5OMnn+od491p9G8Zr0dU5st3G7fcdylpzC69F3DtDuz8pW8VhXs3TtM4YNG69e8xtKjUqsqtydB++YPqtImRIyN1nM/MwhG2mfIX9CfBX6Lq61IcJHuPIqjjy9Db6k0Pm65xDSLdWo1w2+2fkrqgU9LU5ZO4g+ypoOlg5R4WVQboD2kyLMRKKoSzhF07UEJOqroZBxIdYd6FFCrJyyknKQSlJOUlF5VJPEvimeMeqhUGrhx/Efcn2C7jGkste/sSuYp0UaY2W9PqkXQdY51PSTxXZwzBvM+p9wrNJ9nD0m77+U+rlXpYRTpDh/S1MabHapDh7geyRcyvUmOdG6ATumxqU6NMZxMcYAHmSvTYalqta3cAPAQvN6ddGKp61gNQmd2uST4Lew+lKTnANeCTkL38lw1wxprYbkzsolRUa52EyOkzjUrUqI2x4uOqPIeaOkI169HDssBqjlrQB4NA8Sj4tJjhHlSn1U8CNfSbz+7r+TdQKq+QL/AMVLdzJnzk+7W7CeroUg1oa0QAAAOAsF5vptjKgDaYDhTN3O2E7Gzwzj5L1DVn1NPYUgh1RjgcwQSDwgheX4ditTHhxWnpV1DJgxYbyros+h1UUTL4BfNnk7yN3KR35+q0Lod2Jq9W0hvZLpMxaN3EgL570KwIfWfWLYDfhGwF05cgCO9fZf+n+EcTUqWiQydptrEDxaof6oeCzEHP33MnRqkeHxWtt/E87pbQNXDn8xtjk5t2nv2cjCztVfYsXSY5p6wNLYg6wtBXzfpNoP8PU7N6ThrMPq0nbEjuI4rzPC+L4vlbX+ZSjXx5HWfOOkOmq/Xfh6f5YJADpgu1sjrfpHLjdJ6JD8JjOqqEEVAATeCTdpv/FbvKe6dYe1KoMwS3+pvgQfFK9LnyMNWGbmz/tePNxX1dHC1NEAFmBB6jnOCtdXZyc1II6HlOYFv4fHupizH2HJ3aZ4G3io6Ob1OOfTHwukAcCNdvyUOkGPY/EUalNwdGrMbCHyPVWdIHBmOpPyHYJPAPIPkFQAtbFqy59RJkhb20VvwZXoodVjKlPYdYDu7TfJbzxs2HNefq4hrsexzCHAlokfy6pWzX0hTa7VLwHbrzlO5RrqxZTbMgXlaLKFYXyBMwdDMh9WmciCPAlp9VDQbvjbyPqD7Kej6o/FvLTLXa/zUNHiK9QDLteTwu1s8XQGci5YepEaxrJY7kVn4A9g88u4LVrCxWRgAe1PA+MrKfoM2p6xJVUnVTtUJOquhJB5QhCFaRltJOUknSTdIqLyqTQxeIYKJO0wAN1iPW6MZiGilTgiNg5MMCItdJYsflnu9Vyp/wDHB2g+5+aRTkOsc6npH9JYgdXR1zPZJPPsEDw9VfpquA+m7WEFuV7mbz4+iy8Z2sPTO4x5Eeyt0qdahRdwg97R/wASkXVepEdtG6Az02M0fTqvLi4gzEgkdnYBbisDE4dtLHU9SQ0uab8SWlaTdMUmsaXPFwDAuctwyWHpbSjalVj2A9mM4vDpELnoCqSVN7WI9pesaYGIWveaDbaT5+9JWaOOrpOoD+rX8xrhVdIXdXiKNYZHVP8ApM/7SFLTrupxdKuPhdqnnFj4tI8VgGMAbpbuJpOEk7NfsZ7Fi8X0a0VSfiatKtMgOiDEQ6HeS9lTeCARcG45bCvK9IqDsPiW4mmLEjW3a0QQeDm+64fBsQWQGxIy6idni1Flci4Bz6Gex0fo+lR1hSkAxmd05WtZfTejwZSwVM1HNYHy8kmB2j2bn+ENXyvR+ObWYHsMg+IO0HcVfpHSeqwvqOc5rAN5IAgAAHLkvM8VTqVzhY53z3lmpKyAKbLrPomkenNAS2mDVO8y1k8yJPh3ry2lukVSuAHuaGtghrRAGYME3NrZr5/jOndMD8tjnH+KGt8iSfJaWidOtrYfrXkNLbP3A7+/Z4Zqi/6c1BceH7k6R8PispuYh/1AxQ6pjJBLnFwA2ACO74oTeI0GyrSpMqT+W0Cxi+q0H0WDg5xuM6wj8qnFjuBlreZNz3r17ivQrMaKpTBzGZ7xaKiqzuRkch2mH/lKgNj/APV9FbpLQ1Os4OfMgRYxaSfdYGLq1cRjH9Q4jVEAhxaIbbMb3E+KY0FpSu+sab3BwaHaxgTa1iM7xvV2pVgMePMC/uLyIqUicGDIm3sbRyl0epMcHNDpaQRLt3clXdW/FuDt0QM7UwSZ4n0W49eX0QdfFVX7O0R3ugeUpvD1HIZydBFroowqBqZt4fAUqTgWTyJ4SbRnIznasnRlcGtU1jn1ncNZpb6ea1ajoEnn9V57QtzUcdseZJKrTYlWYyVRQGUCblWuPikAQZG0mDAPksfA1bPhwHwQb2EEEC1jkmMW+GO5H0WZgWw0nYT6AfNWp+gyNT1iW4x4LiR92uUhVTVUpSquhJF5ShCFaRk6ZTdIpNpTdIxzU3EohjZb2SNpFvZUYLtUnt25+/qFdTcqMK7UrEbD/cKI0I7yvMHtLMJ28O9u1tx6+xTGjqXXYc05gtdnnF5HqQl8Eerrlux1vdvy71Zo93VYgsOTrD1b8u9I/O39wjJyv0M0cL0epj4tZ/CYHgPmtbDYNjPga1vEAT45qkVABJMAZk5JP/MtMVGtF2kwXZAcRv5rgbi1dzO4cOlsJf0lptdQOsQCDLZOZ2gb7eySwI/FYQ0v/spRq+er5S3uCS01hdTEA1S51NxkGbxN2jdG7lvXrMDSY1gFMANIkRt4ztTOeDSW2ZvcHkPaKg4tVr5C1iN5m9E9L6zepfZ7PhnaBs5j05L0Nag2o0seNZpEEFeb07oJznddQs8XIFiY/U3+Lht550jpl+Q4EEVQIB2E5a3AjcpPQ4xFSjz1Gx+pVK3CHDq8tDuIVtEYjCPL8MS9hzGZ/wC5v6uY8lXjemHWUKlN9Mtc4RINpkZg3GW8qjR9LGUabalMFzHdrV+LvLcxOchMP6XTavhmuPG3k9pXUULNcgORzBsct5zYwq2BKA8iLjPaaPQ/B0zh9YsaXFzxJaCYtaSs1/Q+oazmNOrRkHWJ2XgRtIkj+69FoPGtq0dZjBTGs4aoiLRewCeLlwN4mpTquRz72navh6dSmoPLteVYLBMpMDGCI8SdpJ2lZfSXTIo09Vp/MeIHAZF3y48kaZ6SsoghsPqfujIfzH2z5LI0fo8vJxOKNswD+rdbdubtt3vRom/Fq6fkmLVqi3Cpa/gCGEb+Ewjnm1WrZo2i3Z8AS7wCZ6L4HUpF5zfl/KMvEyfBIMDsbX1nAikzZw3fzHb/AGXpzYQLBWruVUqfU2Z/QkaChjiHpGQ/ZiOmMX1dF7tsQOZsPn3LN6O4bVpFxzebchYecqnTdY1qzaLcgb7p2k8h7rXaAAAMhbw91tuHSC8zn25TL46pbkMu8S0xX1aTjtNvG3pKS0TSilP7xJ9h6KvTlUve2m3v5nLy9U9qhoAGQACsBhpgb5yROKoTtlEdK1IYeJA9/ZU4UQwcbqGlH6z2sH3P0Vr7LoAsgEgTdiZTWSVUpp7krVHgroJBzK0IQqycnEc1bTcqs+a7TclYTQY/Tcq8czJw2fYRTcmIkEHauf0m86PULSrG9pjajcxn98D6qzGjrKbarc25/fA+qpwL9VxpuyP35hTwdXqahY74T9g+xQQRpyzHSAN9eevWW08NWxEF51WfeTdvMp7E6AZ1UMHbFwTmeBTjHK9jlxPWe/lyA5TsWits8/eZGjcQ2vTOHrWcPhJzt7jzC7ozHvwz+qrfBmHZgcRvaVZpXRBeesp2eLnZMbR/F6qGH0hTxDeqrjVeLB2RnnsPDIqnldSbXU6jmDuJPzKwF/MNDyI2M9Q2sCAQRETM25ysBz8Jiql+w8O/l1wD4GRyKy8XQr4djmSTTdaRcXN+LSciOO1aFHoo00m6xLakSTmL7COCgtJKQxF9dCP3LGq9XyhdNQf1PUgpHT5nDVf5fcLAbo7F0f2b9Zu4EEf6X+y6/T+LYO3SsMyWOA8QYUl8KcQZGB72Mq3iRhKupHaLaJ09VpUurp0ta5MkOOcbAmnNxuIsZptP/YPD4itnQuknVqWu6AZIgTFo3lO6yapXwubIAd9YtOjiQXc2+J53/DKODaH1ZqP/AE2tOdhl3nuCVDK2NeC7sUge7u/edx/stXT+Momk5j3CdgF3AjIxs742pHopjXFrmEHVbcHYJzbPn4qys/DNU+rc7e0kyrxBSHp2H7m7h8O1jQxggDz4neVm6c0t1LYHxuFhuH7x9kaW042iIEOfsGwcXfJZmDwedfEG+YBzJ2EjfuCnRpf1KnYczHq1f6af9TmEZ+HpGq/9o/4Qc73v6lJYenXA61snWJJGZPEjaM1cxrsVV1nWY37gcTtP0W04wIFgF1M+DXMnX6nMqY9MgNPuYuiqRc51V2cmOZzPsnq1SAScgrXuWTpTETDBmc/YIF6rzTamsowvae55+5+iuqOUqbNVoCpqOV/UZDQSmq5L6ynVcq2iV0KJBjO24oRqjehNFkVMGeaghEIzTcmqb0kx081fTeoussrSzGUZGsMx6KQisz+Nv35+qnTel61Msdrs7/vcpjPLnyjnflzjuisf+h+YsJ9Oa2KblgVKQrDWZZwzH35JnAaWnsPsRtNp57ioVaWLzL3EvTqW8p7GboqJHSOiG1bjsv37/wCYe6ua9Sp4gEkAiRmNq5AWU3WdRwsLNMqjpOthuzVbrsyE/wBLvYrZwum6T8nAHc6x+XmpEgiCAQdhWfiNA0nTqyyd1x4H2Tk0qnrFjuPqIBUT0m42P3N0PSulml1Co1okltgM8wsH/BK9P9lVtwLm+WS7ONG2f/GfVKvhwCCrjvlNNckEMp/mQwRxdNmoxhAkm7Rt4uVp0di6vx1NUbtb2ZZR1saeH/jC47ROIf8AtKsDi4nyFl1E53JQe+pnOBlazH8CdGjcPRvVqa7v3R8hfxIQ/S9Sp2MOzVHCJA3nY1QGBw1K9R/WH90Zd4b7lcdplzuxh2ao4ATz3Dmttizzb3OQ+Jl8OWnsMz8ybMJTw/bqnXqZhud998+ZVDWVMU7Wd2WD7gbzx/sr8LoS+tWOsc4mfE7Vpl0CBYJGqBTcG5326RlpkixFht9wYwNaGtEAffiqnvQ96XxGJABJP1+qkqkmVZgBK8Zigxs7dg4rNwlMkl7szl81EA1XazvhH3Cae5doXAMPPnOMnEb8pCo5LVHKdR6WeZVEWTdpA3KCdiC7Yoq8jBCEIhBCEIhOgq9j55qdLASCSbBs98SB4QutwB3wZvY7ic9sQsIvNBtJ03pimZVDMPIlpnuI2gepTDaOzWGRItmAMyoMssrRarTLDrMy3fPeFYQysP3X/finDSAJ7UAGMjnF0ni8BDjq2cPDu3LL767xrbabQpaQqUuy8TunyvtChh8C94NQOh0kjYTvM7LoZjv01Wz6/fELUw9ZpaNUiBayRyUzAz/EZQHyJy/MUp6YqUzFVs8cj45FaNDTVN36tXg63nkguBEG43FUHQ1N8wNXbY+ygeG2ot0lxxF0N+s1adcEWII4GVTpKsW0nlpggWPeFnVei0Rq1Nkm3GwEZrh0DV+E1QQTES++WyLLBRS4OL8QNV7Ww/mLYb8RVbrCoYy+KPRXDQlR16lSeHad6wtLRujzTpwSM5BvEEAz3BM9WInWmcrbZj5pmqsCcNviYtNSBiv8zLpaDpi7peeJgeA+adYA0Q0ADcBCk9kA3mM/TPalzUUWLN6jKqFX0iWueqnPVVSsAJJgLOxGlJswSd/yCdKRbSI9QLrHMVjAwXz2DassB1U6zrN+7D5qVLCEnWeZO75rSpYSc7CJtu2BdSgJ6dd5zMS2ukXJEQPv6pao9MnCk7YNth28cp4JepQkEh0m+w3iJ555p1WKzRZ7lS52wJp2Fvq6wvlbdmTwkFRfhQP1QBE2OZEwN6uBaQJvFUKytT1THnzEhVrZkEIQiEEIQiEv/GO1dXZ5rpxTiZtkQTG8QSqAF1x3ZIhLW4sizbAAjxuTzV9PHGNkxExchIroKwi80G00m447m5zlt3qQrSZOZSDXzzVjKikySqtHHAOEESl3YIgyx3t5rraitbUU810j5HWQbpF7fjbPl55JvDaaaDNweIkeSqFRQdQYdg7reiUhTqIwLDQzUbpgEk6zTOz0U24zI2tl3yZ81jHR7d58lA6P/i8vql4abzcbbTdGPNpIIiIO5Qq6UAzc2LRlsyjxWJ/hw/e8vqpswLRmSfAI4abzeI20er6cbEd51RmeMpJ+lHOsxvuVMYVg2TzUteEwCDQRSWOpi34VzjL3e/0CYp02tyHzUXVFW6omzaLkJY6og49waWg2PilnVFSXynVIjNGX45xjKRtjhCoGKIgNyE+YglVOduUVYC0kTeMNxRjZMRMXg7PNcOLN5AMxmNo2qhTz5+v1WzJx7yTJzKihCIQQhCIQXQEBq647svu6IQcd2SihCIQQhCIQVgM81WhEJa2orG1FRE81wFKVjBo4KqsFTekg6M13rUhSMHjvWo61J9au9aswRscb61cNVK9audaswQxxvrlB1RKmqgVfBMEil5c6qqnVVBy41spwsUtOyShx3IJ3KKaLBCEIhBCEIhJZ8/X6qKFLPn6/VEJFCEIhJDI8x7qKEIhBCEIhBCEIhBCEIhJMzHMLhQhEJ2pmVFCEQghCEQghCEQghCEQktnegZFCEQkUIQiEEIQiEEIQiEEIQiEeQhCIT//Z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60375" y="2276872"/>
            <a:ext cx="836009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8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sz="2200" b="1" dirty="0" smtClean="0">
                <a:solidFill>
                  <a:schemeClr val="bg1">
                    <a:lumMod val="85000"/>
                  </a:schemeClr>
                </a:solidFill>
              </a:rPr>
              <a:t>Machine learning/  Animal learning/  Neuroscience: </a:t>
            </a:r>
          </a:p>
          <a:p>
            <a:r>
              <a:rPr lang="en-GB" sz="1200" dirty="0" err="1" smtClean="0">
                <a:solidFill>
                  <a:schemeClr val="bg1">
                    <a:lumMod val="85000"/>
                  </a:schemeClr>
                </a:solidFill>
              </a:rPr>
              <a:t>Huys</a:t>
            </a: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 &amp; Dayan (2009),Dayan (2009); Daw, </a:t>
            </a:r>
            <a:r>
              <a:rPr lang="en-GB" sz="1200" dirty="0" err="1" smtClean="0">
                <a:solidFill>
                  <a:schemeClr val="bg1">
                    <a:lumMod val="85000"/>
                  </a:schemeClr>
                </a:solidFill>
              </a:rPr>
              <a:t>Niv</a:t>
            </a: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 &amp; Dayan, (2005), Dickinson (1985); </a:t>
            </a:r>
            <a:r>
              <a:rPr lang="en-GB" sz="1200" dirty="0" err="1" smtClean="0">
                <a:solidFill>
                  <a:schemeClr val="bg1">
                    <a:lumMod val="85000"/>
                  </a:schemeClr>
                </a:solidFill>
              </a:rPr>
              <a:t>Matignon</a:t>
            </a: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,</a:t>
            </a:r>
            <a:r>
              <a:rPr lang="en-GB" sz="12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Laurent, &amp; Fort-</a:t>
            </a:r>
            <a:r>
              <a:rPr lang="en-GB" sz="1200" dirty="0" err="1" smtClean="0">
                <a:solidFill>
                  <a:schemeClr val="bg1">
                    <a:lumMod val="85000"/>
                  </a:schemeClr>
                </a:solidFill>
              </a:rPr>
              <a:t>Piat</a:t>
            </a: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 (2006)</a:t>
            </a:r>
          </a:p>
          <a:p>
            <a:endParaRPr lang="en-GB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sz="2200" b="1" dirty="0" smtClean="0">
                <a:solidFill>
                  <a:schemeClr val="bg1">
                    <a:lumMod val="85000"/>
                  </a:schemeClr>
                </a:solidFill>
              </a:rPr>
              <a:t>Dynamic </a:t>
            </a:r>
            <a:r>
              <a:rPr lang="en-GB" sz="2200" b="1" dirty="0">
                <a:solidFill>
                  <a:schemeClr val="bg1">
                    <a:lumMod val="85000"/>
                  </a:schemeClr>
                </a:solidFill>
              </a:rPr>
              <a:t>control </a:t>
            </a:r>
            <a:r>
              <a:rPr lang="en-GB" sz="2200" b="1" dirty="0" smtClean="0">
                <a:solidFill>
                  <a:schemeClr val="bg1">
                    <a:lumMod val="85000"/>
                  </a:schemeClr>
                </a:solidFill>
              </a:rPr>
              <a:t>/  Naturalistic decision </a:t>
            </a:r>
            <a:r>
              <a:rPr lang="en-GB" sz="2200" b="1" dirty="0">
                <a:solidFill>
                  <a:schemeClr val="bg1">
                    <a:lumMod val="85000"/>
                  </a:schemeClr>
                </a:solidFill>
              </a:rPr>
              <a:t>making </a:t>
            </a:r>
            <a:r>
              <a:rPr lang="en-GB" sz="2200" b="1" dirty="0" smtClean="0">
                <a:solidFill>
                  <a:schemeClr val="bg1">
                    <a:lumMod val="85000"/>
                  </a:schemeClr>
                </a:solidFill>
              </a:rPr>
              <a:t>tasks/  Contingency learning/ Management Science:</a:t>
            </a:r>
          </a:p>
          <a:p>
            <a:r>
              <a:rPr lang="en-GB" sz="1200" dirty="0" err="1" smtClean="0">
                <a:solidFill>
                  <a:schemeClr val="bg1">
                    <a:lumMod val="85000"/>
                  </a:schemeClr>
                </a:solidFill>
              </a:rPr>
              <a:t>Brehmer</a:t>
            </a: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GB" sz="1200" dirty="0">
                <a:solidFill>
                  <a:schemeClr val="bg1">
                    <a:lumMod val="85000"/>
                  </a:schemeClr>
                </a:solidFill>
              </a:rPr>
              <a:t>(1992), </a:t>
            </a:r>
            <a:r>
              <a:rPr lang="en-GB" sz="1200" dirty="0" err="1">
                <a:solidFill>
                  <a:schemeClr val="bg1">
                    <a:lumMod val="85000"/>
                  </a:schemeClr>
                </a:solidFill>
              </a:rPr>
              <a:t>Busemeyer</a:t>
            </a:r>
            <a:r>
              <a:rPr lang="en-GB" sz="1200" dirty="0">
                <a:solidFill>
                  <a:schemeClr val="bg1">
                    <a:lumMod val="85000"/>
                  </a:schemeClr>
                </a:solidFill>
              </a:rPr>
              <a:t> (1999), Edwards (1962), </a:t>
            </a:r>
            <a:r>
              <a:rPr lang="en-GB" sz="1200" dirty="0" err="1">
                <a:solidFill>
                  <a:schemeClr val="bg1">
                    <a:lumMod val="85000"/>
                  </a:schemeClr>
                </a:solidFill>
              </a:rPr>
              <a:t>Kirlik</a:t>
            </a:r>
            <a:r>
              <a:rPr lang="en-GB" sz="1200" dirty="0">
                <a:solidFill>
                  <a:schemeClr val="bg1">
                    <a:lumMod val="85000"/>
                  </a:schemeClr>
                </a:solidFill>
              </a:rPr>
              <a:t>, Miller &amp; </a:t>
            </a:r>
            <a:r>
              <a:rPr lang="en-GB" sz="1200" dirty="0" err="1">
                <a:solidFill>
                  <a:schemeClr val="bg1">
                    <a:lumMod val="85000"/>
                  </a:schemeClr>
                </a:solidFill>
              </a:rPr>
              <a:t>Jagacinski</a:t>
            </a:r>
            <a:r>
              <a:rPr lang="en-GB" sz="1200" dirty="0">
                <a:solidFill>
                  <a:schemeClr val="bg1">
                    <a:lumMod val="85000"/>
                  </a:schemeClr>
                </a:solidFill>
              </a:rPr>
              <a:t> (</a:t>
            </a: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1993), </a:t>
            </a:r>
            <a:r>
              <a:rPr lang="en-GB" sz="1200" dirty="0" err="1" smtClean="0">
                <a:solidFill>
                  <a:schemeClr val="bg1">
                    <a:lumMod val="85000"/>
                  </a:schemeClr>
                </a:solidFill>
              </a:rPr>
              <a:t>Sterman</a:t>
            </a:r>
            <a:r>
              <a:rPr lang="en-GB" sz="12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</a:rPr>
              <a:t>(1989)</a:t>
            </a:r>
          </a:p>
          <a:p>
            <a:endParaRPr lang="en-GB" sz="2000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en-GB" sz="24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sz="2400" b="1" dirty="0" smtClean="0">
                <a:solidFill>
                  <a:schemeClr val="bg1">
                    <a:lumMod val="85000"/>
                  </a:schemeClr>
                </a:solidFill>
              </a:rPr>
              <a:t>So, what are the key influences on Dynamic Decision-Making?</a:t>
            </a:r>
            <a:endParaRPr lang="en-GB" sz="2000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70830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93737"/>
            <a:ext cx="9144000" cy="762001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Monitoring &amp; Control Theory </a:t>
            </a:r>
            <a:r>
              <a:rPr lang="en-GB" sz="3500" dirty="0" smtClean="0"/>
              <a:t/>
            </a:r>
            <a:br>
              <a:rPr lang="en-GB" sz="3500" dirty="0" smtClean="0"/>
            </a:br>
            <a:r>
              <a:rPr lang="en-GB" sz="3500" dirty="0"/>
              <a:t>	</a:t>
            </a:r>
            <a:r>
              <a:rPr lang="en-GB" sz="3500" dirty="0" smtClean="0"/>
              <a:t>					</a:t>
            </a:r>
            <a:r>
              <a:rPr lang="en-GB" sz="2500" dirty="0" smtClean="0"/>
              <a:t>(Osman, 2008, 2010, 2011) </a:t>
            </a:r>
            <a:endParaRPr lang="en-GB" sz="2500" dirty="0"/>
          </a:p>
        </p:txBody>
      </p:sp>
      <p:sp>
        <p:nvSpPr>
          <p:cNvPr id="4" name="AutoShape 4" descr="data:image/jpeg;base64,/9j/4AAQSkZJRgABAQAAAQABAAD/2wCEAAkGBhQSERUUExQWFBUVFxgZFRcWGBoZFhgXHRQYFRYXFxQXHyYeGBkjGRgVHy8gIycpLSwtGB4xNTAqNSYrLCkBCQoKBQUFDQUFDSkYEhgpKSkpKSkpKSkpKSkpKSkpKSkpKSkpKSkpKSkpKSkpKSkpKSkpKSkpKSkpKSkpKSkpKf/AABEIALQBGQMBIgACEQEDEQH/xAAcAAAABwEBAAAAAAAAAAAAAAAAAQIDBAUGBwj/xABEEAACAQMCBAQDBQYEBAUFAQABAhEAAyEEEgUiMUEGE1FhMnGBFEJSkaEHI2KxwfAVM9HhJHKS8UNTgqLSNGOTo8IW/8QAFAEBAAAAAAAAAAAAAAAAAAAAAP/EABQRAQAAAAAAAAAAAAAAAAAAAAD/2gAMAwEAAhEDEQA/AO2xRmiAoEUB0Io4owKBMUIo9tCKARQoyKIigOhQFCgIijihUdeI2i5ti4hcdU3LvHzWZoJMUVHQoCIoqVRGgEUIptLoJI9P9x/MGnJoBFFFHQoCii20dCgG2ipVFFAKEUKEUBbBSooqOgLbRRR0VAkr86EUomkM8D+xQIUe1OKKJTSg1AW2j2UA1CTQCjowKE0BzR0QNCaA6FFNHQChQoUAoU1qNSttdzsqKO7EAfmazmq/aLpFuC2C7uWVBtRgu5m2iXaABM56YPpQH4s8U+UrWLBnUspAIEi1gHe49QrBgsGSVmAZrmGqt/ZkKPc3MxG5nfcwdrk7lVJO4gBjuMgsYYTNbJeJfbNQ1y8wt27C3FUIWg7mUpd5sFl8q7Bgibe7HwhjxB4Qsai4E0z2jctqbiqVDsxBcKhuMeS2HztI6k9fuhs/CF262h05vktcNtdzEQW/CzDsxXaT7k1cUBQoBTd0wCR1AxTlR9acKPV0/Rgx/QUCrSRj0AH8/wDWnYolET7n+kf0o6A6FEKE0B0JoiaKgOhSaMGgOaKaFUvGOMrpCXu3E2Nna3KygKAzbpjbicgATlhQXU0JqpveJ9OoneXUMFLW0e4oJIGXRSoAmTnAqRw3jVnUBjZuLcCmG2mdp67W9G9uo70E6aKhQoATTd6Yx/T+tOGm3HyoFA0IowKAoEAUqPc0qhFAQoyaI0KA5oA0RoUBg0KKhQLmgTSJrM/tA4k9rS7bZ2m42wt+FNpZySMjlET7+9Bi/GniW5ev3Ss+Ra/d2SsFWfBuXSO4nkGe0wQSax3EOK3bl020bbAUb3IMMwkFd0be0EEY/Qtdq0W2ETc23cFAIG8kkQT0gyPXrUG9pAVUC4GY3FDg/Eh8s3GxM/AAAPXl6ig2HgbiX2rWnT3FV7V60ysrS6goisSs4Zd4jPWW+Z6xwHw+um8xp33LruzORmC3Kk5MBQo65Msck1yf9lmiP+JIS0+XYcnpGYUAMuCNrKBn7jeldtBoDoUKFAKZvgyns2ffkb+sU9UHWXovWVzkuT6QLZ6n5n9KCYaFHFCKApoUcUNtAVCKG2hQCaFCiFAdcM8W8cuAa1rILXFvMt9iW5ETUqCpgk+W37tcbeVCMhSR2riWpNu07qrOyqSqoNzE9gFkTmK4I+o1FtrqMSDaZlu2N6srW2uu7Iw2dMtubMhnk7Xigr9NfGpAuXXO65cKLaVg8bfKZ7gOpdlEq77VwS6AA9RVvpPFQtAsl284F9ua8gbzFVkt27KsGMhC7tAAHwYIFVC6lLh5rFiSgJVdNaWMH40Q2z06GcyY6inOD8PtXL2xdFcYDdvfTC6SBtClvId22PbJmVYEkBY5jQavTePdcqPce/aYC4oAKFUVDcS2T0F1tpLzBbK9IMjongnj7avTea0n944UsnlkrIKkpJjBA6mYnrXPvDhsad3sakC9vdGZFBFu1bVGe21ob/8AJyiqh535mIjp1rQaa3btqtpQiRKhRAEnccepJJPuaB4tTe0Fp6xTpFDbQHRChFACgMUdJA+f6UcUCKOjmhNAVCjoUCQKOKOhQIYVzT9q3EFW/YUkn91dIUBeViVAdyxACkK2Z+4YreajjltL3kvKNs8wMwhGUHmhp6r3BiuB8e482qv2716yVW4SGJAkhZiynYRAAJ6tMnFBTcSurbYhCd6NCuNpUrHVCFjcIz2OImKvOEeFNRrYNuxc2BucrtAJZF5dxIVYQ83X4ziZotfwa44S6gcleW7KM5jla0+0CWlJiFiAJ6mtv+yfxQLZfS3toR3nT3FA8pmI/eIXGAxMEA5JY9yBQVng1n0WoZRbE2jcF2XADXN/lxvYk7Qu9gQMAdzIrrvDuLW7olTBEbkaA6z6iT6HIJBgwTVD4k8AWtS7XUZrV1tpJwUZlEAspHUryyPaQYrMWzeXXXLN1ltOtk7yqb1NnlgWCAGQ7VuZ2tEEdYJDqU0JrI8E1OpRybr70Y8qMNpY/FutMcFuxSQMSoEGdLo+IJdnY0lcMpwynsGU5X60Eqq24n/EWpP3b7f+62o/IMBViKgXiPtVv18m98/8yx2oLCioRQigFCaAFCKApoRR0KAooRR0KAq4r4+4abHEixjy77hhjJQr5d+3PpuuC4c+/aa7VWD/AGpcOF1bEsF2+auQD/mKtsdQc5wO5A7TQcN4po/IvMu6QDhgSAwmDkQV5SQQcHqInPQP2RcaRdVqbBEjUINg5iFKByLZLTtUq7QDiRHU551x4HzyASxMGTM7oIK9J656Tn2ra+AdAvkvqVhb+nHmAA5dHtm2bbAmRDqrg5gt0iIDpt3w/p96WGtyUvW7itt3MAedhvOQrOLpMEAbv4hOssKwEMZjoe5EDJEQD8v6wMf4H8S/b380HFu3tc9JuOyjC4IASyD83aOlbMUCjRUJoUBZo6BoCgApVEKFAigTQmiNAc0YoRQFAAaFIuXAoLMYABJPYACSTUDT8dDBGa3ctpcA2O4XbmNobaxNstONwHYdTFBQftU4R53D7jhSzWf3hAYoTbGLy7gD9yTEGdvSuQ3dTYZBbuefaCSsMqvbBVt5G5ZO7eWaYB6x3r0TdKPutttMrzridrSuR1g5Fef9Rrrtp7mjuXDct2i9oi4iXBCOVUsWTI2LvAkEbpkxQWHh3WhnW8y3rmnUObnlu9zfdVxcW6VcoRJmZEg20yoAZXE0F3VC9c1KkXbtyUuWirrs8tGRSUUJcgbhuYZM9xULhXjq5YQWF0+neznk8u4p5pLAjeQSSW7U3xDxlZueUy6ZrAsq4VbFyE3E2thnanLtR12gE5WPSg3Pg7xvc0xXTa9hsJizeY9B+G4zdu2eYYmRzVtvFMfY7/SWtOiHvuuL5aAfNmUVzbTaZb9re5a4WJZ0C3GgMxaLbKpJKgqoI67AR121N4RxF9GbVrWNcfTq6talYI2ghJBzykb/ACyAZ2lRygMHTTplKbCAVgCCJBA6SD8qg3uEQwe2eZRA3STH4Rc+ILOYbcv8NWQYEYyO1HNBRX/Evkf/AFVt7Sf+aFL2hnq7JPlr/E0D124pyxrEuatSjK6/ZyysrBlKvdWCCMEHYc+1W4GazGo8PqNbu058h/KYt5fKHJfBZPgPQ5KnrQaiaOaql1922ALyb/4rQMn38rJP/pLH2FO6Djti+YtXVZhMr0cR15DDY+VBPmjmkFgOpFMtrF9Z+QJ/lQSJooqP9qXPMIHU+k+/SmW4ivZiTjlAyQSQDBEwdrf9JoJ80KjnWL3MZiMTPb8+tKt6pSJB6dfUfP0oIXGdbcULbtA+ZcO1WiVTBJYkiMKrHPeB3rlfiLxCb1q5l5thlRlBJe40BdoWThlC+YepUjAieq8S1Sm2y7thdGAYAFlBG3dHWAWB+oHUieReMeH2uF62wAzNZZWJ281y0wDKss0jawCjEEC3MyJIYHimhuM5uMCu+GGQPiRXKzPYM36VqfCerGntXJDeZdWEAhgLakcz7vhWSBuOTsYR6154kpVrhm8HlrdsEdFJC3Li/GqxA2iJCAkgbS0D/F9253b95kdYwQEClRAgLI6HFBoPAvGxw/iKgMfs98BSScbWKFWPbcu5ZPcRHU13G9xBlaTAH4cbu3v6kDB6kDJIrzZZfzFhmEq88oEhWOx5I6gHy2kn6jrXfPD2s+0aWzqAVJa3tcqdwZlJQ82RG4MZI7jpFBaabXs1wAyPi+UBgII7mTGJiPpU/wC0iSDiI/M9qq7pXH3dywwOWUnbtmZA5gOuJ7Gaea4sQYUsTGG+KfTv2/T2oLQ0kVXXdYQFCn5jpMz3+70kfT1plWDEkzymOveBJnvGaC4FHNQ9JqevXrEEiZ6DoYEgdPnUzfQIJqLqeKW06kEzET3+fT0qufjrOSEUBcQ5MDM9zjrtEe/USKr9UhcKzEMF2c/8Ug+pgHcvvPfoSF1p+PIzARAPR5BUt6QOb1zEYNWKGelY/S5U7thUOQxgrMIpUlI9Y6YHvkgtH4rtabTPeumRbt7nG6SOmxQIAJZm2jAz9YBj9oXjW7p7un02kUXNTcYMUMEFCGRVIJGWYyII/wAsk460/DjxVUZU0mntqU5kIZyVBKC3DXTyjmhPgAmOsU9+zfg7Xr93imqC77jP5bSY2/CzgnARVHlr7BzJDCty+tQKXMLbg7rlxtlvPSC3UfSPQ0GF8vi1vcf+HUIm4tF3/L6wjNeYgYkoNsQMHFVGs8Fa2+7X3saO6XTzdxbUDdglR8YHmQgxgZBJrpIveeAbZd0KkSiAKw6HnumGBjqoNPJoLkAw3TodRcGI/CE2g/Kg5UPA2sQBzY0CIQSSx1Q2wSGViLhiFWZiOnWhpfCXnAqtjSuUOzaDqBkSIQ3dm7mBBIJgxPWuh31F4PYu2r5UDmQOlxCpLqNyyGdWCE7SDgjAqp4X4C09u6r2bt3el1ruwuUMkKpBsXBLJCIMnoMGgrP2b63Ta9bunvaa2r6UhLdtl/eW7YlSRcJNwOLm8HmxK+s1mtfwy7pNVc0l65cupJbTyeYq4YI25yF3DoSDhkB9KtPFthuHcXTiGnWbdwj7Sgnf+G6Nn8a7XHqyE5ia6F4l4MNXat3LRDMhFxIOLtsgFknpDLBBOJC9MmgyPgLxy9g/YtdyMh22bpEIV6IJ7p+F+3RoIz00NXGPErpeYGN10HabJlb24GOVDBmD27E9jS/B/wC0ttIyafUlrlj4Uukc1uAOQ/jgRjrnl7LQdkqgscRV+JPaGfL04JPubsFY79s/SrjQ8Qt3l3WnV19VM/Q+h9jmspwxnTimp3WwsWpDDJYPeuFWYKT2tAZg9MYoNhdKxDRB7GIP0NZzxR4c0l5VN62LjTFsifNUiT+7vIRcU49SPapD6w3ACVzCyMQCYMBvYn1WTt6jqwx3BSeYEgcgDbTAExM8o3/DgjtOCFVZ0Gpsj9zq3urkhb8PAAH/AIoU4g/hTrlqaPH9QI83THbB23LJJUGI5Vt+aBgdWdMSYHWm+P8Aiyzpbbw83SrlULR5jBd4ts1slluQ6QYkwTM5rJ8a/aFqLdwhQiwOYPbXzEaCQC4LEkIVk9jgzBkNtZ8X2HlfMh+gEbyIGCwtFiTu9fUzUjR8ZtF9gv22JLiC4LhCzncUkEYC9jjaIHflKftF1Y5nYXBMEXFVkUnmETmIIMT90j5WLftI1N8bNlhg2+AbbEyAdq7OYFmMKAB1YDHWg61q9OSAwXEKWAwzDmDKSfQQYnPNjJDVPFfGun0iBr15d+0wg/zLhCxO1cxuUGSQIYg1zIcQ1K2xZL5cbhDbRbRMeYLWNxNwxLZi2RA608eL3QSrai+CbbspN5wlsorsLjKpPmW25Ov4ljrkLHjH7RNRrLajTobFm6yhr7qSLA3BRcPlkxLBlz2CwAazAdVvX3vbWZrzL9nBPlKFfy1NwqZbbsAVU2k7SSy5Ba/xlG2HUsdR5TXbmy7daboBC20AeYUo26I7R1kiqfTXPPc2Lb3Ec7l8kM4UNMrKA9JIj85kyFn4ne67G7dYPvCqWUBG5SGUjbgHc3UL9Jqss6Bntb0RdSq5dVDC9bEGTctAEhev7xeUkCSelXGgGqZ9jae4NwgNeUpbA2kSxuQuJ/2MxU3RjRWbrJqrhvNbUtbu6dyotXNoG0Oi7y5PcMQIEqImgz2h4Vb1GNNcuKwBJtlNzD7p2sCARmCNxPTHp0nwL4gtadE4fdLh2c+W122yK5clmUhv4pAIMHcokk1iuKqmstS1+3bvI52nUolvUPbAGxnvqV3bgcyLhxO4TUa/bslLdvzLSXZNtmN4tbCQGS9ut29oAaeUPu3ACCDNB3y4NkMXgoo3TlWmegMT+fYdxhSQCxfmiSe5Bjp6xHaAD9YqFZYcskqxG4lg1sNtE7irEFFMTtbpNL8pUYlTEtJXdEtIAX6xB+eetBM09qSWOQYOT0ACxMAwRtB+nvTVuy4CE9gNy/ESZB6k4AAOcnJ70Vu4BgKYiWx0gRBkjcYQickQCe9LtkEbGQNsK4kQsqRILQcQ3v19YAL0DFmboIImOhG3cM4/F1z39qtOb8I/OqJNGCdrdjIiT0ERJ/CQx+o79LHZ/wDe/Vv/AJUGDsahlLyWBckEty7oE4n4oyT7HvE1NvatwrBog+WZwZdSDG04MkYCgmR6nF3fAtEc4gdtn1iOoGKF25buKpKqR7gHsRJHbBP0NBQnFtW3AzC7TuB2QsnEkNyABv41mO9Fxm2eIX7emIixab96Vkl7gOFTpu2KfLAiNzN2UkbLjdxvJfyVVrkDacDZ2NwlyFlF3MJOSB2zVdodGdDZBt22u32iF3JNpGO1c3GUb2+ZOT9Q0Wj05wvJNshVtjNqxCqQpAzcuhdp7AYiOrTfsCMCLgW7uBnzIafoRAH/ACgVkuDa/UIrhbDWMs5I8pgzEyw+JjukzJP6RCLPibWDHkXMH8Wm6nr97+tBquAOQj23O5rbuAe7Wyd9sme5Rln3Bq2/0rFLxnUBHuC0y3CVjmsEviNoIYqCFE82cYpdrj2tIH/DXzP8Wj/mXFBoOHJ++vN63APoti0I/wCovU57QYAMAR/cfI1h341q1bktXdrSwIOlAYtzSPNcN0I9OnpFS9PxbV7SXt3Bg7QfsxnrMG059B1I6jM4oJ3ErXmXDauKt2yZVWB/fW32SQsz5iwGJmIwOcmFhW+HmxaS0rkKjDyXWByxG0megOIgnIU4yYn+KaiF/d3QEaVgacmcifjyYY9es07wnXP5rrdW/tuc8uiBbbR/mKFOB13dRkz1yCOP8ATUpN3kuGAt0DmwdoD4G4ySQIBE4PxVy7xR4JuadwjIonIKAw4BlmUxkwRgCROR8NdO45rNRbfy9pZRM7dJevgSxxuS6O0Y2/CfpUThvgJtTcW/xC6brIS1uySLaWweg8pSYgepk9x3oMNwjS6i55Y0IuMch7rCECkqJJeBtChoXmmR6RXSeCcA8ht3mM95l2GSQpUurLyFiQEBbaAwGXnJxe6fhCWyfhA6WwF2heh5QDnouesgZ6QNTw1bdtnLMBbRiAoEhQJIVTg4BA+lBVap3DR90ljucDPMpCxmF5tpHscywJy/i7xf9jVbcM+puI0kEbraKBBdJgs23G7EAk7uhrdd+0K9Btqqq5ZiC5IhQRbQsqqrBuxhuxED4KyTPJd1QvbV2Ny9tZtijfCNcY7eokxJMlgaB+1xseZcv3FQ3mIhDG2d5JUDsN5QMTmPYRUN7u7dbYjzCXZ2mSSJ35Hxc8nE7iFPQZseGeB9Ze8rVeWEsRutveuJbEZKEqXDbDynEYIjEUrX8C04bfqeIo74ldJb88scGBdhEXmE94n3yFJd0odg+4gqAFZYLFvNOcnaYhPofQUOFXvLeetwsCoQywIcMWmJmQIjpnvVquv0ihmsaO5e2CA+qvbV+H/ytPtGQOhY96TofHGqc7LJtaK2wwuktW7ZkAYLQ1zp/FMigtm4Hq7qtdu2zb3x5l/VMLIIBDSWuw3XsuAJxmq99NpbauH1b6h9pCjS2ZAO1l/zruxSCIGAYAIBqHb0v2m64ZLl24kM913LJalZ/fXrrGBIA69zEwJiarXWULeWv2ljgswddOJPZTD3gCPvlQSJ2mgVY4qtlWW0rLuRUbltBl5T5ge8JaN73BziSotgjlqx4V4puSg1Or1N/cFC27LspiT8V5vacbZx261SG4zur3bhYCQoUBUUAjCIsKggmIA7YocM1Fvfu2yrHa0nmE4MMehnYQx6FUJkF6DZfa7twyh+yon3bF26XGYAuuz7jJIEhRJnBiqviOpvK259mpEjF9Q1wjJgX02uCIECYyCQcVDucUe2ptyWUGWHVHX7rFSJUQCCG+Ehgcg1M0/Exct8wYszBmckGRJJAJUBVyDnOCMwJAXOEjUyNNc8t1UlrF3alwLtZWKXRC3k2zIgEAmQaouHcOCywOd6iMgxuDQTPdcjrI6E5jQ6fUWGMXECwwHKYkQQASJ6gEdJGO1J43et3brvaCIpnlgbggXYQ6iRGJByRuGZoOl+HtRcfT2d7b5RAOU8jKu1z8W47mGPhnbiGIJu7V1mGSAOUAdSBC9TAx3G3ttPeBA/Z1p1fh9l3UEuHjb91Rc2qJGQ37tTPUH3rRmynQr1ESScie8/envE+9BTteYEIT3jcAvUEOyjOSVDRjsZiRLp3CNpiRk4OW5ZB7MRt6jrt/imf/hqHIwYyQYLCMBjEmB0Hv71J0+jCKAOgAwZPTp/cdh6UFTpYD7doDK2N2CcAPsx0KgMMk4EwAIud5/CfyH+tIOkRuskenafXpP9KV/h9v8ACv8A0r/pQZXUagDG2TnpIC/Kfh79/Wm/tNo2ybl02QudwVrmOnMTO3OIbrIpi5ZBvDcAVMjdOeuFG0gf31xUj7Im7dtHK0IIJFsCV3icB2IPNM7dqjvISNKtsDzDeZ7SKz3N9gWhtQbu6KxkwfcBvWoF3xFYH7y8b6yWeQlsoG8ncwDNJJFowO8A+hAm37im0yQCHZUYHIKhfMII9DJBE9Ki2eC71HJyfEADgCSQAhEYB6ADoaCVpeLaZlDIdQFYBg2xIIImQYI6U3rL6yGRr6KMufLtyB6hXUgieoER17Gqyz4ae0x8gqgJ3NbG3Y2IkJgIfULPymZO0XSS4beD/l2hPLjmKMQ6wfZv9AcdyyclzUu3VEfT21XzJlQXRRGYyDHXtVja4qotEpcv4QuAbNsDKyBuCeuKqdNxq2wm0WZcQCnwH8BMER6dwcdIhf8A/pdPzDeg5lDKRBG5hdiTEcvmDP4DQaPT7N21GuDbyiFTAEL3k9hSLvEULbR55IwfLt22Bj3dT+YioXDeKoqtNxgSsy26MzLTlVEgqJiSDjpUDT+KdKlzYr77hz+7V3B7dem7PQmfbIoLa9rQrco1W85C7NOoMRO59m1AJGWI9pMCq65xNXfytSLzty7bdtLZSLjMibmx5oJtuOZVXGU6Gn3v3bhKqNg6hru4jr18tJn5MVpek0Vm3cW6f310SBda2SyyMhFAlBGMkmMSaCXY5slHAUBCDHmG0ZNkwCRIcPbicgyfSkarjNqysut5EByW0t1vzKYGO9WtiGBgR8QEqVMmLgwe4IJ+tJvoJ3SxkSuAYnuIEjBoKi3x7SNLDe3bFu4PyBP8vaoXF+J6WzbDtZ1BW6CMQoVSJZnBb90oD5ZtsTGKn8Ltou9bbKoR25TykSd5A7BZJgdlKkYKkxOO+GU1Vo72ZLiJcW1e3CVNxQrdSesL3ntOTIZNvGmk2RpuH2rpRmAW6+9wQZmAr9SzH4s8/o0ZPiXiW5rHupdspZZ1NoIj7ESfIfaQRG9xZKgkgc/5XPFdJas3Ct4LorgCDeA76d1UC2r2gD51sgC3yrIBCHd0qs4jw17qofMsXz0by71m2HEgi4Euur/CWUgqOiYIoKjUt57gagOWtBUbzGZrhfcW5t5JDbSqwfh2kYIio1rkDI7FgslQsSTAyD9Yic46RNWv+EG2xBOnVTAZrmptSZMkMlgu59BCzP1mBq7IXMvejrsU2LQPxf5lwea49eVPmKAcNutcvKgTfy7iEGZ2liWckBF3FuZoA3HtFTNW1tDvZlvXI+Cy+20sld+/VCC4LD4bQIEmLlNajTubcXNtuyFLi0i7bcwI5TzXnAZTufcfeukcN/ZYX09k3dTdVzaUuvlpCs1s7gSc43RHTAxQcvbdfUbmC21I22bahLSkmCQmfMbtuMk9zipWt4VMbfgyI2wFE7lGPX4sfM9cbriP7K79vNq9ZuZkC4hskD0UoWQ9/T6VX6jw1rEHNpWWJkqquGGSCDZDZIwcDtJoMFcRixnlCHmjJBaTtmMRHvEdzglp1K8wt4SdysJQg8jWyRnO7qDIk/OtbqvB0nk81AThWRtsg82GE5wfYxmIqTwvwZqRMLculliGtxbgkAyX5ZUZ9MSMxAMcB4BY1qNsvAP8QV83FxB3CefA+IYMA4bdup+L8HvaS9svIF3/AA3CRFwQQdr9+vQiY/XoHB/2X2w+/VMvXcLaMAwMyOe2AE9IWfYitZxTw1p7qeW9ljbwet0iexIKsJ94J+VBxBOHrcYkkhhAhc7m3/EDAEFRjJPKaa1Y33dgIHQM+xQsAA7oXG44J5e8eoroHjL9n6aa2t21ubTSovAkk2p2qLqsACbcQG7gQR0G3L6XRKuoAblJwRlmZYDbgMBmMCXkzvJHpQdF/ZZrmVbumcQAfMtjJAXC3FBPo20++4mt3549envXLF4yNJq7LncchbhAEG0yiHAH/Mpj2BPY10/VXYHxQex7frQL3g9G+UGf54oyRGTPv/2piTEnPpBXcPX5fnSEcgT39NwM/WMn5frQSluDtn+/zp2ai+ew+7I9ZEj/ANIyfpT3nex/6W/0oMNpmvB08y0ybldpu3VcKFNsdFwcvgCJjtkix1CiFiSCQBnoI2iDH9O9Fq03SxLKQCJwWEsCQJ7EqMAxgelM6nXKSCZKzEjpMfDJPXOP9qBaPbQLuMTedFJM5gsMxnk9uxpvS67lUeaSQIgMnqRBIBbp6mnbNpWdlZQQtxXAYDlLWCkkMOpbcPrU9dRBe0BcYyHUIARtfrzGFWHDfmKCHp9IclS8YyHKjHzYE0u/pCZDW2uDqd1yFU+vO8T0zFWmn0TKp+5367j9WYbRj2NNod2LS+aR99yTbXPYxBPsgHzFBmOMadvKuXBZG0I5ZjdS4FGw8wa4oB9hvI9orPvp1Nry7PXy7Z0nl20uW9Rf3sGDXXAYBSoXcNhA3PMkV0i5w5dpe8RfK5CkAWww6BbeRMkZMmaz2q8BSt0I7WnvW773FSAhusFW0PUIuRCkeoIoMx4V0djddF3cbVt9li7cfUPpwgEbJUi30Iy5EhgRIrf8O0mwTaFtUjlNq2oDD1B3GR8ppPh/QizZUpJ09xQzW3YsbTkAPtZpYqTMgkkGSOsUq9wHymNyxuAbJFuA2R12nkvDvDCfc9KB9rc/HcUT+JI7x96KcOlOFBJHqpVV+m0HIprh+tcqZi6Bgm2ux19rlkmQ3sKUhsOYgbzgxyXPXtBMT2J60BvoAr227hxBJk5t3FOSPwn9KfsWgbaeoVT3/CJyOtMNAIjcQGd+ZixgIbeCZMS1WIG1QI6AAxj50GQ4ro9UL73tE9hVdEDre3AF03DfhYHKVXDD4RMwKl8Mt6uAbzaaYJK2dxHeCPMkH/f2zoDYETBOZj36dqR5e4HB+R/1IoKLjvDbGqteXdVQVYG221SVbtgnKmYIxIMYMEc843wJtPanVWUa3uZU29GkkJkQQRPpuycyWB6xftTHLGc/EQfXIBj6xNHc0qFTbdAVYZVsgjvIIz9aDi5t2tqqFBDLuttC7TEyCMTcXl7j1gyN1ctwqxUbiZIJyQ2IMFTnuJMz6Gth4tt6a1ql09gc0C46kgqhLABM5l0LsQZHKnRSaPjPAjDABTJABAOWkKF7rHN9YPXIIMeAOGjV6uLgFy3YXzHaDtN7dttgg4IH7xgvqv0rqp0gUg+Yc9QTg/T/AHrnHhPiw0G2xbtobZb94x3hy/U3Dc2mFyAFZcD73r0LT3VuHcgImIYFGVhE4Ksf1igk+Uon3MzJH6g9PbpQt2RHQAnqYH8xRhs9OnQ4/QDNLDj0/OP5daBaWwCTH6/0mkhM/n0Gfz/OitmT26dv+39acHv/AFoCKZ9I9R/Ko+pt4mRy5kj+oNOXdUOgE+8iPzoiFI7fTMfTIoGEnYQ37wNIIMZB7EHERiK5r448DmwvnacEWgSZBJaxncM53WZmfST6k10tdPkSGJ7btv16GfSjtpllZRBwehBnsRHSDFBxbUahr+mey52ajTBgokc1kGYWSCGtdQcEp1mJreeB+Pm9YXT39hvJbA3jK3EEhTMQWEGRP3SccwXD8T0trS6m7ZKuiAlLhYW2u3LLb/KWy1xSNmbafEpYK43CBtjcI4mbN1Lioi211Fje0AEW5tHaChI3FLo3DIw34mNB28Ff4d2eoj9DmivXOWOUCMmT17QpEH86GpWOkKR+Ue/Soz3iBEB8QQA0fPuPpNBL0+09R+YHWfapePWq7SuHmMAHOO89PSp2z+4/2oKQIytzERGOkiT/ABDp171H1GoPR9u0EAAkKM9926OmIjrV69gYmTnEx/Wouq0iEiTE/wAUfoMUFTfXZBQrB5fQAzvtMYAwHEfNqK3xzeQ9hXuXLe5XUqVCjutwkTyssjaDMGJmrJuFgoyknacCYkd/iiZByMdQKjcG1htOyXIUkjfHTfEK8/gZVGfYDqDQS7XDN4FzU3BdmCEGLI7iE63D7tPyFTrbswkr5aDoDG4gfiHRV7x1jrGVp5LABn06eg9YHaq7Wzfc2VJFtY85h37i0D79WPYQO5gHdETcbeMW15bSjAaMb49OwH+xp+zJuuewCqP1J/mKfUAQAIA9OgFEhx880FfwYBfNtD/w7jQP4XPmL/M0STp2j/wT/wDrP/w6/Lr0na667dQG7XFKn/mXmX/276mFZ69KCFxHg63TuVmtXQIW6mG+TA4dfZqhXGuGLN+2ruRyXAORo6krO5SBkr0NTNNc8p/Lb4D/AJR7ARJtk9ogke3yML1RAYkkTHWMqnsfUn8zHpQRNNpRuhSxUuIkzyWzJj0BeBAwRVxTGntbcxEwAPRR8I9sfzp1j/YoB1pq5YJ7AfOf6U4rf3FHBPt+VBA1OjckEOcdgYHTM5z8qIaR1zhjEHA+fdvWrAp/f/alEUHION+GPsVwE6k33uMStp7e+6DccLLXN5G0tIAIG5mbrBFTX1Vy9dWzaYW7yMYLGG37s+Wz4YiHgEQd0jpnR+Lf2ejWX11CXjauoqgAqHQlGZkaOqsCzCQeh6Hvn9V4C1om5IuGSzBbrbmJGWAhQHHYhgMCAKCVqfEWt0m0au2GtkwXdEa3kiAHt9IE4YZgDvNW/h7iGm1D7rai1eMybQKKwQwP4Wgds4HtVVw7xRcj7NrrPnBxtZdrC7tnbNy3cVdw6c64yDOQTG4VqBZc3bdu2CjElEADdArKqwpVdrbmBkg5kwZDpEGPU+3+lJ2Nj9cj/SniKSwoG2UDJ9usT7Z+tOLEen6UFTGc/l/LpRo39yKBJPviice38qc3e1Ja4O/9/nQJkx0H60Umeo/r+c07Aoin/egyvi7wiNaqGAly03Kx+F7Zy9pgv3GgGI7dMmeY6Xw4uu+2WbllLGutsXtKvKCASjJEBesAMAMMhPRp7FqNEBd3FiAR26fn2rB/tG4cbWqs6rTvsusrZEbCyFBL9d0232kdwnyoJ/gDx2uo01uzdYLqrY2FWw10Jyhl7s+OZeoM4iK11vUyJIBY/CsNIBiPiiOn6Vxa9w65rSdRo7O43n/4m0AD5d8QGZHMNbDiHVmIyzDDDO28NftFRxYtanYSRAug7mVln/N9DgSwY/ECQA00G8sgYBER0AIA9sKYqZt+f51DtOd0MBPaDgjsYipe/wB6Bt4Py/Oo2pst0H5QY/nTt2w3UE/Kf1qr1Quk4k/JiPz6x/eaA7/EGUDInuAuep6n0zUPV6gXBII3pIDgNEHO1h0Kk9px1FIv6G6VyI+Rkx7sDNQL3Crh/F2nGRn1JJignrxy8lpglsXCF5U3AOMY2FgQw7AHvj+EXnCAi2lCMG6liD1c5eZzM+ufWslYtOmCrEk4xnOPnH+tTtLqXDtFq6DgyvX07mH9ADIFBqdRfVUZicAGaTw92Nm2X+Mopb/mKgt+s1S8VF+7Za2HVC4Im5ZfEqR8SNtmYOPTpVgeLeyfRyf/AOKBfG7hW1vAkoyt9AwkfUSKnKZyMzVRxDXb7bIWVN4K4D3DBETt2r+uKpn481m0Et2718oAoL7baR8InaJYCB2M+vU0Gi4pfti03mGFj4vQ9tsZLgiQBmQKzg8Q2wUVBKpED4jMYJIwzdekgdvWqLU3L97a2oQySAFlfLQGDO0tgAj++pmaH4pO0sAIIYbiNpEYJC5joaC2t+LkYgm4oE9NsxHzEz/vVgvihCAVKPIkDdA+uMfWsvq9DI3MhUn7spEzgbh9evqKj2eDyoBSIEfGe3Qm4okkwPigGDjrIbS14iLD/LH/AFY+WF61P0+qLAEqV9cz/L+sVz+wbinlYlcYWGURkQ0d5HTAj1irFWuMvrGCAkMI7k9cjvQbUageopfmD1H6VjrF66Mjcfdhke8Fc/nVkr3XXlcbx2KCOnrPr8qDQ7hRg1ldXe1QHYn1VJ+X3Wj6nv2pqzw/UsDLqkx1LSPbIKz8j+dBo+I6K3eTY8HMr6qw6MvoR61g9d4bvL11SEhlS2wAF3u3mZ6EHquQxEk1e6bw7chhc1DMCOhVd2T0J3Z/KiPg60TJLnmnafMIB9kZtoAkx6dqAuD+KmN65busrLaVN9wCGVjglgvLsx8WI69DIvDxi1t3K28dinOD8mEiqu/4Ntuu1izA9Z35wAZG/acADI7CmbPgiwpBEYjHlAEgTtErGAD0oLe5xkdQhIPuog9pBaR+VRR4kUSNskdYIP5mcH2o18NqDIdgPRZA9QImI64inLfB0OQCCe5MH2xA/lQGeOpErDR6YP5Hr+dN3PECRDKTPoJB7jr1NOvwtGPPBP06e4K0ze8OW2BwI+S/yIigZfxCttlw0MehX16c05+RNSx4ltBZucpE9BvET1BUEmflTC+G0UcgUH1Nq1I9BhRim9T4cd4l17zKKcfQj+xQKueMtLvZASxUA4Q95A698fqKruO8R0t+z+9QG396dylZEkTAIwBMEUm74JuA4uptyYa2v5iZ9akDwdune6mfiAQZ9Zhoz6e9ByC/rRZv3DonZRvItFnNsAbjhzIZmAHRsABWM7syeAJpipS7qBprrNlLllrivk81t7RHL16gEREsBNdZu+FbWwKdqIMYYAeg6iB9KTb8G6a2AEtoYyAWET+IQoz70FZ4bvOQFXXW7lsDkHlbYjBy7Mxz0EiIiIFa77Ld/wDOX/8AGP8AWmtHwsJkW1HyI/0qx8v5/nQNpp1joB8hH8qha5NuVMGY6A94+8DQoUEz7KBPvnt3PajNrbAkmZ6nP50KFANMnID0nrHf5+tMay6bYkdz37ZAx+ZoUKCTcXvJx7+/f1pUe5NHQoGnSYmfoSP5UY06jMUKFAxetKvRV6j7o7mKfKD/ALY/lQoUDpShGKFCgiNeJIExInHXt/rUtKFCgp9TxNhqzZhSnlB8jM7mEekY9KnaF96AnBPWMUdCgNl2kAHp8vT1iaWLeCZOPl6fKhQoB29O/wDc1G887wI9PX37TFChQSbhikW3nr/f1oqFA+Enuflik+WOsCfWM/nQoUAtpyg5oyO38yfX/ehQoFHt8/6TQIxM/wAvyoUKA1tD0pWyhQoEPygkUxc1JjoKKhQPWkHWAD7CnqFC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6" descr="data:image/jpeg;base64,/9j/4AAQSkZJRgABAQAAAQABAAD/2wCEAAkGBhQSERUUExQWFBUVFxgZFRcWGBoZFhgXHRQYFRYXFxQXHyYeGBkjGRgVHy8gIycpLSwtGB4xNTAqNSYrLCkBCQoKBQUFDQUFDSkYEhgpKSkpKSkpKSkpKSkpKSkpKSkpKSkpKSkpKSkpKSkpKSkpKSkpKSkpKSkpKSkpKSkpKf/AABEIALQBGQMBIgACEQEDEQH/xAAcAAAABwEBAAAAAAAAAAAAAAAAAQIDBAUGBwj/xABEEAACAQMCBAQDBQYEBAUFAQABAhEAAyEEEgUiMUEGE1FhMnGBFEJSkaEHI2KxwfAVM9HhJHKS8UNTgqLSNGOTo8IW/8QAFAEBAAAAAAAAAAAAAAAAAAAAAP/EABQRAQAAAAAAAAAAAAAAAAAAAAD/2gAMAwEAAhEDEQA/AO2xRmiAoEUB0Io4owKBMUIo9tCKARQoyKIigOhQFCgIijihUdeI2i5ti4hcdU3LvHzWZoJMUVHQoCIoqVRGgEUIptLoJI9P9x/MGnJoBFFFHQoCii20dCgG2ipVFFAKEUKEUBbBSooqOgLbRRR0VAkr86EUomkM8D+xQIUe1OKKJTSg1AW2j2UA1CTQCjowKE0BzR0QNCaA6FFNHQChQoUAoU1qNSttdzsqKO7EAfmazmq/aLpFuC2C7uWVBtRgu5m2iXaABM56YPpQH4s8U+UrWLBnUspAIEi1gHe49QrBgsGSVmAZrmGqt/ZkKPc3MxG5nfcwdrk7lVJO4gBjuMgsYYTNbJeJfbNQ1y8wt27C3FUIWg7mUpd5sFl8q7Bgibe7HwhjxB4Qsai4E0z2jctqbiqVDsxBcKhuMeS2HztI6k9fuhs/CF262h05vktcNtdzEQW/CzDsxXaT7k1cUBQoBTd0wCR1AxTlR9acKPV0/Rgx/QUCrSRj0AH8/wDWnYolET7n+kf0o6A6FEKE0B0JoiaKgOhSaMGgOaKaFUvGOMrpCXu3E2Nna3KygKAzbpjbicgATlhQXU0JqpveJ9OoneXUMFLW0e4oJIGXRSoAmTnAqRw3jVnUBjZuLcCmG2mdp67W9G9uo70E6aKhQoATTd6Yx/T+tOGm3HyoFA0IowKAoEAUqPc0qhFAQoyaI0KA5oA0RoUBg0KKhQLmgTSJrM/tA4k9rS7bZ2m42wt+FNpZySMjlET7+9Bi/GniW5ev3Ss+Ra/d2SsFWfBuXSO4nkGe0wQSax3EOK3bl020bbAUb3IMMwkFd0be0EEY/Qtdq0W2ETc23cFAIG8kkQT0gyPXrUG9pAVUC4GY3FDg/Eh8s3GxM/AAAPXl6ig2HgbiX2rWnT3FV7V60ysrS6goisSs4Zd4jPWW+Z6xwHw+um8xp33LruzORmC3Kk5MBQo65Msck1yf9lmiP+JIS0+XYcnpGYUAMuCNrKBn7jeldtBoDoUKFAKZvgyns2ffkb+sU9UHWXovWVzkuT6QLZ6n5n9KCYaFHFCKApoUcUNtAVCKG2hQCaFCiFAdcM8W8cuAa1rILXFvMt9iW5ETUqCpgk+W37tcbeVCMhSR2riWpNu07qrOyqSqoNzE9gFkTmK4I+o1FtrqMSDaZlu2N6srW2uu7Iw2dMtubMhnk7Xigr9NfGpAuXXO65cKLaVg8bfKZ7gOpdlEq77VwS6AA9RVvpPFQtAsl284F9ua8gbzFVkt27KsGMhC7tAAHwYIFVC6lLh5rFiSgJVdNaWMH40Q2z06GcyY6inOD8PtXL2xdFcYDdvfTC6SBtClvId22PbJmVYEkBY5jQavTePdcqPce/aYC4oAKFUVDcS2T0F1tpLzBbK9IMjongnj7avTea0n944UsnlkrIKkpJjBA6mYnrXPvDhsad3sakC9vdGZFBFu1bVGe21ob/8AJyiqh535mIjp1rQaa3btqtpQiRKhRAEnccepJJPuaB4tTe0Fp6xTpFDbQHRChFACgMUdJA+f6UcUCKOjmhNAVCjoUCQKOKOhQIYVzT9q3EFW/YUkn91dIUBeViVAdyxACkK2Z+4YreajjltL3kvKNs8wMwhGUHmhp6r3BiuB8e482qv2716yVW4SGJAkhZiynYRAAJ6tMnFBTcSurbYhCd6NCuNpUrHVCFjcIz2OImKvOEeFNRrYNuxc2BucrtAJZF5dxIVYQ83X4ziZotfwa44S6gcleW7KM5jla0+0CWlJiFiAJ6mtv+yfxQLZfS3toR3nT3FA8pmI/eIXGAxMEA5JY9yBQVng1n0WoZRbE2jcF2XADXN/lxvYk7Qu9gQMAdzIrrvDuLW7olTBEbkaA6z6iT6HIJBgwTVD4k8AWtS7XUZrV1tpJwUZlEAspHUryyPaQYrMWzeXXXLN1ltOtk7yqb1NnlgWCAGQ7VuZ2tEEdYJDqU0JrI8E1OpRybr70Y8qMNpY/FutMcFuxSQMSoEGdLo+IJdnY0lcMpwynsGU5X60Eqq24n/EWpP3b7f+62o/IMBViKgXiPtVv18m98/8yx2oLCioRQigFCaAFCKApoRR0KAooRR0KAq4r4+4abHEixjy77hhjJQr5d+3PpuuC4c+/aa7VWD/AGpcOF1bEsF2+auQD/mKtsdQc5wO5A7TQcN4po/IvMu6QDhgSAwmDkQV5SQQcHqInPQP2RcaRdVqbBEjUINg5iFKByLZLTtUq7QDiRHU551x4HzyASxMGTM7oIK9J656Tn2ra+AdAvkvqVhb+nHmAA5dHtm2bbAmRDqrg5gt0iIDpt3w/p96WGtyUvW7itt3MAedhvOQrOLpMEAbv4hOssKwEMZjoe5EDJEQD8v6wMf4H8S/b380HFu3tc9JuOyjC4IASyD83aOlbMUCjRUJoUBZo6BoCgApVEKFAigTQmiNAc0YoRQFAAaFIuXAoLMYABJPYACSTUDT8dDBGa3ctpcA2O4XbmNobaxNstONwHYdTFBQftU4R53D7jhSzWf3hAYoTbGLy7gD9yTEGdvSuQ3dTYZBbuefaCSsMqvbBVt5G5ZO7eWaYB6x3r0TdKPutttMrzridrSuR1g5Fef9Rrrtp7mjuXDct2i9oi4iXBCOVUsWTI2LvAkEbpkxQWHh3WhnW8y3rmnUObnlu9zfdVxcW6VcoRJmZEg20yoAZXE0F3VC9c1KkXbtyUuWirrs8tGRSUUJcgbhuYZM9xULhXjq5YQWF0+neznk8u4p5pLAjeQSSW7U3xDxlZueUy6ZrAsq4VbFyE3E2thnanLtR12gE5WPSg3Pg7xvc0xXTa9hsJizeY9B+G4zdu2eYYmRzVtvFMfY7/SWtOiHvuuL5aAfNmUVzbTaZb9re5a4WJZ0C3GgMxaLbKpJKgqoI67AR121N4RxF9GbVrWNcfTq6talYI2ghJBzykb/ACyAZ2lRygMHTTplKbCAVgCCJBA6SD8qg3uEQwe2eZRA3STH4Rc+ILOYbcv8NWQYEYyO1HNBRX/Evkf/AFVt7Sf+aFL2hnq7JPlr/E0D124pyxrEuatSjK6/ZyysrBlKvdWCCMEHYc+1W4GazGo8PqNbu058h/KYt5fKHJfBZPgPQ5KnrQaiaOaql1922ALyb/4rQMn38rJP/pLH2FO6Djti+YtXVZhMr0cR15DDY+VBPmjmkFgOpFMtrF9Z+QJ/lQSJooqP9qXPMIHU+k+/SmW4ivZiTjlAyQSQDBEwdrf9JoJ80KjnWL3MZiMTPb8+tKt6pSJB6dfUfP0oIXGdbcULbtA+ZcO1WiVTBJYkiMKrHPeB3rlfiLxCb1q5l5thlRlBJe40BdoWThlC+YepUjAieq8S1Sm2y7thdGAYAFlBG3dHWAWB+oHUieReMeH2uF62wAzNZZWJ281y0wDKss0jawCjEEC3MyJIYHimhuM5uMCu+GGQPiRXKzPYM36VqfCerGntXJDeZdWEAhgLakcz7vhWSBuOTsYR6154kpVrhm8HlrdsEdFJC3Li/GqxA2iJCAkgbS0D/F9253b95kdYwQEClRAgLI6HFBoPAvGxw/iKgMfs98BSScbWKFWPbcu5ZPcRHU13G9xBlaTAH4cbu3v6kDB6kDJIrzZZfzFhmEq88oEhWOx5I6gHy2kn6jrXfPD2s+0aWzqAVJa3tcqdwZlJQ82RG4MZI7jpFBaabXs1wAyPi+UBgII7mTGJiPpU/wC0iSDiI/M9qq7pXH3dywwOWUnbtmZA5gOuJ7Gaea4sQYUsTGG+KfTv2/T2oLQ0kVXXdYQFCn5jpMz3+70kfT1plWDEkzymOveBJnvGaC4FHNQ9JqevXrEEiZ6DoYEgdPnUzfQIJqLqeKW06kEzET3+fT0qufjrOSEUBcQ5MDM9zjrtEe/USKr9UhcKzEMF2c/8Ug+pgHcvvPfoSF1p+PIzARAPR5BUt6QOb1zEYNWKGelY/S5U7thUOQxgrMIpUlI9Y6YHvkgtH4rtabTPeumRbt7nG6SOmxQIAJZm2jAz9YBj9oXjW7p7un02kUXNTcYMUMEFCGRVIJGWYyII/wAsk460/DjxVUZU0mntqU5kIZyVBKC3DXTyjmhPgAmOsU9+zfg7Xr93imqC77jP5bSY2/CzgnARVHlr7BzJDCty+tQKXMLbg7rlxtlvPSC3UfSPQ0GF8vi1vcf+HUIm4tF3/L6wjNeYgYkoNsQMHFVGs8Fa2+7X3saO6XTzdxbUDdglR8YHmQgxgZBJrpIveeAbZd0KkSiAKw6HnumGBjqoNPJoLkAw3TodRcGI/CE2g/Kg5UPA2sQBzY0CIQSSx1Q2wSGViLhiFWZiOnWhpfCXnAqtjSuUOzaDqBkSIQ3dm7mBBIJgxPWuh31F4PYu2r5UDmQOlxCpLqNyyGdWCE7SDgjAqp4X4C09u6r2bt3el1ruwuUMkKpBsXBLJCIMnoMGgrP2b63Ta9bunvaa2r6UhLdtl/eW7YlSRcJNwOLm8HmxK+s1mtfwy7pNVc0l65cupJbTyeYq4YI25yF3DoSDhkB9KtPFthuHcXTiGnWbdwj7Sgnf+G6Nn8a7XHqyE5ia6F4l4MNXat3LRDMhFxIOLtsgFknpDLBBOJC9MmgyPgLxy9g/YtdyMh22bpEIV6IJ7p+F+3RoIz00NXGPErpeYGN10HabJlb24GOVDBmD27E9jS/B/wC0ttIyafUlrlj4Uukc1uAOQ/jgRjrnl7LQdkqgscRV+JPaGfL04JPubsFY79s/SrjQ8Qt3l3WnV19VM/Q+h9jmspwxnTimp3WwsWpDDJYPeuFWYKT2tAZg9MYoNhdKxDRB7GIP0NZzxR4c0l5VN62LjTFsifNUiT+7vIRcU49SPapD6w3ACVzCyMQCYMBvYn1WTt6jqwx3BSeYEgcgDbTAExM8o3/DgjtOCFVZ0Gpsj9zq3urkhb8PAAH/AIoU4g/hTrlqaPH9QI83THbB23LJJUGI5Vt+aBgdWdMSYHWm+P8Aiyzpbbw83SrlULR5jBd4ts1slluQ6QYkwTM5rJ8a/aFqLdwhQiwOYPbXzEaCQC4LEkIVk9jgzBkNtZ8X2HlfMh+gEbyIGCwtFiTu9fUzUjR8ZtF9gv22JLiC4LhCzncUkEYC9jjaIHflKftF1Y5nYXBMEXFVkUnmETmIIMT90j5WLftI1N8bNlhg2+AbbEyAdq7OYFmMKAB1YDHWg61q9OSAwXEKWAwzDmDKSfQQYnPNjJDVPFfGun0iBr15d+0wg/zLhCxO1cxuUGSQIYg1zIcQ1K2xZL5cbhDbRbRMeYLWNxNwxLZi2RA608eL3QSrai+CbbspN5wlsorsLjKpPmW25Ov4ljrkLHjH7RNRrLajTobFm6yhr7qSLA3BRcPlkxLBlz2CwAazAdVvX3vbWZrzL9nBPlKFfy1NwqZbbsAVU2k7SSy5Ba/xlG2HUsdR5TXbmy7daboBC20AeYUo26I7R1kiqfTXPPc2Lb3Ec7l8kM4UNMrKA9JIj85kyFn4ne67G7dYPvCqWUBG5SGUjbgHc3UL9Jqss6Bntb0RdSq5dVDC9bEGTctAEhev7xeUkCSelXGgGqZ9jae4NwgNeUpbA2kSxuQuJ/2MxU3RjRWbrJqrhvNbUtbu6dyotXNoG0Oi7y5PcMQIEqImgz2h4Vb1GNNcuKwBJtlNzD7p2sCARmCNxPTHp0nwL4gtadE4fdLh2c+W122yK5clmUhv4pAIMHcokk1iuKqmstS1+3bvI52nUolvUPbAGxnvqV3bgcyLhxO4TUa/bslLdvzLSXZNtmN4tbCQGS9ut29oAaeUPu3ACCDNB3y4NkMXgoo3TlWmegMT+fYdxhSQCxfmiSe5Bjp6xHaAD9YqFZYcskqxG4lg1sNtE7irEFFMTtbpNL8pUYlTEtJXdEtIAX6xB+eetBM09qSWOQYOT0ACxMAwRtB+nvTVuy4CE9gNy/ESZB6k4AAOcnJ70Vu4BgKYiWx0gRBkjcYQickQCe9LtkEbGQNsK4kQsqRILQcQ3v19YAL0DFmboIImOhG3cM4/F1z39qtOb8I/OqJNGCdrdjIiT0ERJ/CQx+o79LHZ/wDe/Vv/AJUGDsahlLyWBckEty7oE4n4oyT7HvE1NvatwrBog+WZwZdSDG04MkYCgmR6nF3fAtEc4gdtn1iOoGKF25buKpKqR7gHsRJHbBP0NBQnFtW3AzC7TuB2QsnEkNyABv41mO9Fxm2eIX7emIixab96Vkl7gOFTpu2KfLAiNzN2UkbLjdxvJfyVVrkDacDZ2NwlyFlF3MJOSB2zVdodGdDZBt22u32iF3JNpGO1c3GUb2+ZOT9Q0Wj05wvJNshVtjNqxCqQpAzcuhdp7AYiOrTfsCMCLgW7uBnzIafoRAH/ACgVkuDa/UIrhbDWMs5I8pgzEyw+JjukzJP6RCLPibWDHkXMH8Wm6nr97+tBquAOQj23O5rbuAe7Wyd9sme5Rln3Bq2/0rFLxnUBHuC0y3CVjmsEviNoIYqCFE82cYpdrj2tIH/DXzP8Wj/mXFBoOHJ++vN63APoti0I/wCovU57QYAMAR/cfI1h341q1bktXdrSwIOlAYtzSPNcN0I9OnpFS9PxbV7SXt3Bg7QfsxnrMG059B1I6jM4oJ3ErXmXDauKt2yZVWB/fW32SQsz5iwGJmIwOcmFhW+HmxaS0rkKjDyXWByxG0megOIgnIU4yYn+KaiF/d3QEaVgacmcifjyYY9es07wnXP5rrdW/tuc8uiBbbR/mKFOB13dRkz1yCOP8ATUpN3kuGAt0DmwdoD4G4ySQIBE4PxVy7xR4JuadwjIonIKAw4BlmUxkwRgCROR8NdO45rNRbfy9pZRM7dJevgSxxuS6O0Y2/CfpUThvgJtTcW/xC6brIS1uySLaWweg8pSYgepk9x3oMNwjS6i55Y0IuMch7rCECkqJJeBtChoXmmR6RXSeCcA8ht3mM95l2GSQpUurLyFiQEBbaAwGXnJxe6fhCWyfhA6WwF2heh5QDnouesgZ6QNTw1bdtnLMBbRiAoEhQJIVTg4BA+lBVap3DR90ljucDPMpCxmF5tpHscywJy/i7xf9jVbcM+puI0kEbraKBBdJgs23G7EAk7uhrdd+0K9Btqqq5ZiC5IhQRbQsqqrBuxhuxED4KyTPJd1QvbV2Ny9tZtijfCNcY7eokxJMlgaB+1xseZcv3FQ3mIhDG2d5JUDsN5QMTmPYRUN7u7dbYjzCXZ2mSSJ35Hxc8nE7iFPQZseGeB9Ze8rVeWEsRutveuJbEZKEqXDbDynEYIjEUrX8C04bfqeIo74ldJb88scGBdhEXmE94n3yFJd0odg+4gqAFZYLFvNOcnaYhPofQUOFXvLeetwsCoQywIcMWmJmQIjpnvVquv0ihmsaO5e2CA+qvbV+H/ytPtGQOhY96TofHGqc7LJtaK2wwuktW7ZkAYLQ1zp/FMigtm4Hq7qtdu2zb3x5l/VMLIIBDSWuw3XsuAJxmq99NpbauH1b6h9pCjS2ZAO1l/zruxSCIGAYAIBqHb0v2m64ZLl24kM913LJalZ/fXrrGBIA69zEwJiarXWULeWv2ljgswddOJPZTD3gCPvlQSJ2mgVY4qtlWW0rLuRUbltBl5T5ge8JaN73BziSotgjlqx4V4puSg1Or1N/cFC27LspiT8V5vacbZx261SG4zur3bhYCQoUBUUAjCIsKggmIA7YocM1Fvfu2yrHa0nmE4MMehnYQx6FUJkF6DZfa7twyh+yon3bF26XGYAuuz7jJIEhRJnBiqviOpvK259mpEjF9Q1wjJgX02uCIECYyCQcVDucUe2ptyWUGWHVHX7rFSJUQCCG+Ehgcg1M0/Exct8wYszBmckGRJJAJUBVyDnOCMwJAXOEjUyNNc8t1UlrF3alwLtZWKXRC3k2zIgEAmQaouHcOCywOd6iMgxuDQTPdcjrI6E5jQ6fUWGMXECwwHKYkQQASJ6gEdJGO1J43et3brvaCIpnlgbggXYQ6iRGJByRuGZoOl+HtRcfT2d7b5RAOU8jKu1z8W47mGPhnbiGIJu7V1mGSAOUAdSBC9TAx3G3ttPeBA/Z1p1fh9l3UEuHjb91Rc2qJGQ37tTPUH3rRmynQr1ESScie8/envE+9BTteYEIT3jcAvUEOyjOSVDRjsZiRLp3CNpiRk4OW5ZB7MRt6jrt/imf/hqHIwYyQYLCMBjEmB0Hv71J0+jCKAOgAwZPTp/cdh6UFTpYD7doDK2N2CcAPsx0KgMMk4EwAIud5/CfyH+tIOkRuskenafXpP9KV/h9v8ACv8A0r/pQZXUagDG2TnpIC/Kfh79/Wm/tNo2ybl02QudwVrmOnMTO3OIbrIpi5ZBvDcAVMjdOeuFG0gf31xUj7Im7dtHK0IIJFsCV3icB2IPNM7dqjvISNKtsDzDeZ7SKz3N9gWhtQbu6KxkwfcBvWoF3xFYH7y8b6yWeQlsoG8ncwDNJJFowO8A+hAm37im0yQCHZUYHIKhfMII9DJBE9Ki2eC71HJyfEADgCSQAhEYB6ADoaCVpeLaZlDIdQFYBg2xIIImQYI6U3rL6yGRr6KMufLtyB6hXUgieoER17Gqyz4ae0x8gqgJ3NbG3Y2IkJgIfULPymZO0XSS4beD/l2hPLjmKMQ6wfZv9AcdyyclzUu3VEfT21XzJlQXRRGYyDHXtVja4qotEpcv4QuAbNsDKyBuCeuKqdNxq2wm0WZcQCnwH8BMER6dwcdIhf8A/pdPzDeg5lDKRBG5hdiTEcvmDP4DQaPT7N21GuDbyiFTAEL3k9hSLvEULbR55IwfLt22Bj3dT+YioXDeKoqtNxgSsy26MzLTlVEgqJiSDjpUDT+KdKlzYr77hz+7V3B7dem7PQmfbIoLa9rQrco1W85C7NOoMRO59m1AJGWI9pMCq65xNXfytSLzty7bdtLZSLjMibmx5oJtuOZVXGU6Gn3v3bhKqNg6hru4jr18tJn5MVpek0Vm3cW6f310SBda2SyyMhFAlBGMkmMSaCXY5slHAUBCDHmG0ZNkwCRIcPbicgyfSkarjNqysut5EByW0t1vzKYGO9WtiGBgR8QEqVMmLgwe4IJ+tJvoJ3SxkSuAYnuIEjBoKi3x7SNLDe3bFu4PyBP8vaoXF+J6WzbDtZ1BW6CMQoVSJZnBb90oD5ZtsTGKn8Ltou9bbKoR25TykSd5A7BZJgdlKkYKkxOO+GU1Vo72ZLiJcW1e3CVNxQrdSesL3ntOTIZNvGmk2RpuH2rpRmAW6+9wQZmAr9SzH4s8/o0ZPiXiW5rHupdspZZ1NoIj7ESfIfaQRG9xZKgkgc/5XPFdJas3Ct4LorgCDeA76d1UC2r2gD51sgC3yrIBCHd0qs4jw17qofMsXz0by71m2HEgi4Euur/CWUgqOiYIoKjUt57gagOWtBUbzGZrhfcW5t5JDbSqwfh2kYIio1rkDI7FgslQsSTAyD9Yic46RNWv+EG2xBOnVTAZrmptSZMkMlgu59BCzP1mBq7IXMvejrsU2LQPxf5lwea49eVPmKAcNutcvKgTfy7iEGZ2liWckBF3FuZoA3HtFTNW1tDvZlvXI+Cy+20sld+/VCC4LD4bQIEmLlNajTubcXNtuyFLi0i7bcwI5TzXnAZTufcfeukcN/ZYX09k3dTdVzaUuvlpCs1s7gSc43RHTAxQcvbdfUbmC21I22bahLSkmCQmfMbtuMk9zipWt4VMbfgyI2wFE7lGPX4sfM9cbriP7K79vNq9ZuZkC4hskD0UoWQ9/T6VX6jw1rEHNpWWJkqquGGSCDZDZIwcDtJoMFcRixnlCHmjJBaTtmMRHvEdzglp1K8wt4SdysJQg8jWyRnO7qDIk/OtbqvB0nk81AThWRtsg82GE5wfYxmIqTwvwZqRMLculliGtxbgkAyX5ZUZ9MSMxAMcB4BY1qNsvAP8QV83FxB3CefA+IYMA4bdup+L8HvaS9svIF3/AA3CRFwQQdr9+vQiY/XoHB/2X2w+/VMvXcLaMAwMyOe2AE9IWfYitZxTw1p7qeW9ljbwet0iexIKsJ94J+VBxBOHrcYkkhhAhc7m3/EDAEFRjJPKaa1Y33dgIHQM+xQsAA7oXG44J5e8eoroHjL9n6aa2t21ubTSovAkk2p2qLqsACbcQG7gQR0G3L6XRKuoAblJwRlmZYDbgMBmMCXkzvJHpQdF/ZZrmVbumcQAfMtjJAXC3FBPo20++4mt3549envXLF4yNJq7LncchbhAEG0yiHAH/Mpj2BPY10/VXYHxQex7frQL3g9G+UGf54oyRGTPv/2piTEnPpBXcPX5fnSEcgT39NwM/WMn5frQSluDtn+/zp2ai+ew+7I9ZEj/ANIyfpT3nex/6W/0oMNpmvB08y0ybldpu3VcKFNsdFwcvgCJjtkix1CiFiSCQBnoI2iDH9O9Fq03SxLKQCJwWEsCQJ7EqMAxgelM6nXKSCZKzEjpMfDJPXOP9qBaPbQLuMTedFJM5gsMxnk9uxpvS67lUeaSQIgMnqRBIBbp6mnbNpWdlZQQtxXAYDlLWCkkMOpbcPrU9dRBe0BcYyHUIARtfrzGFWHDfmKCHp9IclS8YyHKjHzYE0u/pCZDW2uDqd1yFU+vO8T0zFWmn0TKp+5367j9WYbRj2NNod2LS+aR99yTbXPYxBPsgHzFBmOMadvKuXBZG0I5ZjdS4FGw8wa4oB9hvI9orPvp1Nry7PXy7Z0nl20uW9Rf3sGDXXAYBSoXcNhA3PMkV0i5w5dpe8RfK5CkAWww6BbeRMkZMmaz2q8BSt0I7WnvW773FSAhusFW0PUIuRCkeoIoMx4V0djddF3cbVt9li7cfUPpwgEbJUi30Iy5EhgRIrf8O0mwTaFtUjlNq2oDD1B3GR8ppPh/QizZUpJ09xQzW3YsbTkAPtZpYqTMgkkGSOsUq9wHymNyxuAbJFuA2R12nkvDvDCfc9KB9rc/HcUT+JI7x96KcOlOFBJHqpVV+m0HIprh+tcqZi6Bgm2ux19rlkmQ3sKUhsOYgbzgxyXPXtBMT2J60BvoAr227hxBJk5t3FOSPwn9KfsWgbaeoVT3/CJyOtMNAIjcQGd+ZixgIbeCZMS1WIG1QI6AAxj50GQ4ro9UL73tE9hVdEDre3AF03DfhYHKVXDD4RMwKl8Mt6uAbzaaYJK2dxHeCPMkH/f2zoDYETBOZj36dqR5e4HB+R/1IoKLjvDbGqteXdVQVYG221SVbtgnKmYIxIMYMEc843wJtPanVWUa3uZU29GkkJkQQRPpuycyWB6xftTHLGc/EQfXIBj6xNHc0qFTbdAVYZVsgjvIIz9aDi5t2tqqFBDLuttC7TEyCMTcXl7j1gyN1ctwqxUbiZIJyQ2IMFTnuJMz6Gth4tt6a1ql09gc0C46kgqhLABM5l0LsQZHKnRSaPjPAjDABTJABAOWkKF7rHN9YPXIIMeAOGjV6uLgFy3YXzHaDtN7dttgg4IH7xgvqv0rqp0gUg+Yc9QTg/T/AHrnHhPiw0G2xbtobZb94x3hy/U3Dc2mFyAFZcD73r0LT3VuHcgImIYFGVhE4Ksf1igk+Uon3MzJH6g9PbpQt2RHQAnqYH8xRhs9OnQ4/QDNLDj0/OP5daBaWwCTH6/0mkhM/n0Gfz/OitmT26dv+39acHv/AFoCKZ9I9R/Ko+pt4mRy5kj+oNOXdUOgE+8iPzoiFI7fTMfTIoGEnYQ37wNIIMZB7EHERiK5r448DmwvnacEWgSZBJaxncM53WZmfST6k10tdPkSGJ7btv16GfSjtpllZRBwehBnsRHSDFBxbUahr+mey52ajTBgokc1kGYWSCGtdQcEp1mJreeB+Pm9YXT39hvJbA3jK3EEhTMQWEGRP3SccwXD8T0trS6m7ZKuiAlLhYW2u3LLb/KWy1xSNmbafEpYK43CBtjcI4mbN1Lioi211Fje0AEW5tHaChI3FLo3DIw34mNB28Ff4d2eoj9DmivXOWOUCMmT17QpEH86GpWOkKR+Ue/Soz3iBEB8QQA0fPuPpNBL0+09R+YHWfapePWq7SuHmMAHOO89PSp2z+4/2oKQIytzERGOkiT/ABDp171H1GoPR9u0EAAkKM9926OmIjrV69gYmTnEx/Wouq0iEiTE/wAUfoMUFTfXZBQrB5fQAzvtMYAwHEfNqK3xzeQ9hXuXLe5XUqVCjutwkTyssjaDMGJmrJuFgoyknacCYkd/iiZByMdQKjcG1htOyXIUkjfHTfEK8/gZVGfYDqDQS7XDN4FzU3BdmCEGLI7iE63D7tPyFTrbswkr5aDoDG4gfiHRV7x1jrGVp5LABn06eg9YHaq7Wzfc2VJFtY85h37i0D79WPYQO5gHdETcbeMW15bSjAaMb49OwH+xp+zJuuewCqP1J/mKfUAQAIA9OgFEhx880FfwYBfNtD/w7jQP4XPmL/M0STp2j/wT/wDrP/w6/Lr0na667dQG7XFKn/mXmX/276mFZ69KCFxHg63TuVmtXQIW6mG+TA4dfZqhXGuGLN+2ruRyXAORo6krO5SBkr0NTNNc8p/Lb4D/AJR7ARJtk9ogke3yML1RAYkkTHWMqnsfUn8zHpQRNNpRuhSxUuIkzyWzJj0BeBAwRVxTGntbcxEwAPRR8I9sfzp1j/YoB1pq5YJ7AfOf6U4rf3FHBPt+VBA1OjckEOcdgYHTM5z8qIaR1zhjEHA+fdvWrAp/f/alEUHION+GPsVwE6k33uMStp7e+6DccLLXN5G0tIAIG5mbrBFTX1Vy9dWzaYW7yMYLGG37s+Wz4YiHgEQd0jpnR+Lf2ejWX11CXjauoqgAqHQlGZkaOqsCzCQeh6Hvn9V4C1om5IuGSzBbrbmJGWAhQHHYhgMCAKCVqfEWt0m0au2GtkwXdEa3kiAHt9IE4YZgDvNW/h7iGm1D7rai1eMybQKKwQwP4Wgds4HtVVw7xRcj7NrrPnBxtZdrC7tnbNy3cVdw6c64yDOQTG4VqBZc3bdu2CjElEADdArKqwpVdrbmBkg5kwZDpEGPU+3+lJ2Nj9cj/SniKSwoG2UDJ9usT7Z+tOLEen6UFTGc/l/LpRo39yKBJPviice38qc3e1Ja4O/9/nQJkx0H60Umeo/r+c07Aoin/egyvi7wiNaqGAly03Kx+F7Zy9pgv3GgGI7dMmeY6Xw4uu+2WbllLGutsXtKvKCASjJEBesAMAMMhPRp7FqNEBd3FiAR26fn2rB/tG4cbWqs6rTvsusrZEbCyFBL9d0232kdwnyoJ/gDx2uo01uzdYLqrY2FWw10Jyhl7s+OZeoM4iK11vUyJIBY/CsNIBiPiiOn6Vxa9w65rSdRo7O43n/4m0AD5d8QGZHMNbDiHVmIyzDDDO28NftFRxYtanYSRAug7mVln/N9DgSwY/ECQA00G8sgYBER0AIA9sKYqZt+f51DtOd0MBPaDgjsYipe/wB6Bt4Py/Oo2pst0H5QY/nTt2w3UE/Kf1qr1Quk4k/JiPz6x/eaA7/EGUDInuAuep6n0zUPV6gXBII3pIDgNEHO1h0Kk9px1FIv6G6VyI+Rkx7sDNQL3Crh/F2nGRn1JJignrxy8lpglsXCF5U3AOMY2FgQw7AHvj+EXnCAi2lCMG6liD1c5eZzM+ufWslYtOmCrEk4xnOPnH+tTtLqXDtFq6DgyvX07mH9ADIFBqdRfVUZicAGaTw92Nm2X+Mopb/mKgt+s1S8VF+7Za2HVC4Im5ZfEqR8SNtmYOPTpVgeLeyfRyf/AOKBfG7hW1vAkoyt9AwkfUSKnKZyMzVRxDXb7bIWVN4K4D3DBETt2r+uKpn481m0Et2718oAoL7baR8InaJYCB2M+vU0Gi4pfti03mGFj4vQ9tsZLgiQBmQKzg8Q2wUVBKpED4jMYJIwzdekgdvWqLU3L97a2oQySAFlfLQGDO0tgAj++pmaH4pO0sAIIYbiNpEYJC5joaC2t+LkYgm4oE9NsxHzEz/vVgvihCAVKPIkDdA+uMfWsvq9DI3MhUn7spEzgbh9evqKj2eDyoBSIEfGe3Qm4okkwPigGDjrIbS14iLD/LH/AFY+WF61P0+qLAEqV9cz/L+sVz+wbinlYlcYWGURkQ0d5HTAj1irFWuMvrGCAkMI7k9cjvQbUageopfmD1H6VjrF66Mjcfdhke8Fc/nVkr3XXlcbx2KCOnrPr8qDQ7hRg1ldXe1QHYn1VJ+X3Wj6nv2pqzw/UsDLqkx1LSPbIKz8j+dBo+I6K3eTY8HMr6qw6MvoR61g9d4bvL11SEhlS2wAF3u3mZ6EHquQxEk1e6bw7chhc1DMCOhVd2T0J3Z/KiPg60TJLnmnafMIB9kZtoAkx6dqAuD+KmN65busrLaVN9wCGVjglgvLsx8WI69DIvDxi1t3K28dinOD8mEiqu/4Ntuu1izA9Z35wAZG/acADI7CmbPgiwpBEYjHlAEgTtErGAD0oLe5xkdQhIPuog9pBaR+VRR4kUSNskdYIP5mcH2o18NqDIdgPRZA9QImI64inLfB0OQCCe5MH2xA/lQGeOpErDR6YP5Hr+dN3PECRDKTPoJB7jr1NOvwtGPPBP06e4K0ze8OW2BwI+S/yIigZfxCttlw0MehX16c05+RNSx4ltBZucpE9BvET1BUEmflTC+G0UcgUH1Nq1I9BhRim9T4cd4l17zKKcfQj+xQKueMtLvZASxUA4Q95A698fqKruO8R0t+z+9QG396dylZEkTAIwBMEUm74JuA4uptyYa2v5iZ9akDwdune6mfiAQZ9Zhoz6e9ByC/rRZv3DonZRvItFnNsAbjhzIZmAHRsABWM7syeAJpipS7qBprrNlLllrivk81t7RHL16gEREsBNdZu+FbWwKdqIMYYAeg6iB9KTb8G6a2AEtoYyAWET+IQoz70FZ4bvOQFXXW7lsDkHlbYjBy7Mxz0EiIiIFa77Ld/wDOX/8AGP8AWmtHwsJkW1HyI/0qx8v5/nQNpp1joB8hH8qha5NuVMGY6A94+8DQoUEz7KBPvnt3PajNrbAkmZ6nP50KFANMnID0nrHf5+tMay6bYkdz37ZAx+ZoUKCTcXvJx7+/f1pUe5NHQoGnSYmfoSP5UY06jMUKFAxetKvRV6j7o7mKfKD/ALY/lQoUDpShGKFCgiNeJIExInHXt/rUtKFCgp9TxNhqzZhSnlB8jM7mEekY9KnaF96AnBPWMUdCgNl2kAHp8vT1iaWLeCZOPl6fKhQoB29O/wDc1G887wI9PX37TFChQSbhikW3nr/f1oqFA+Enuflik+WOsCfWM/nQoUAtpyg5oyO38yfX/ehQoFHt8/6TQIxM/wAvyoUKA1tD0pWyhQoEPygkUxc1JjoKKhQPWkHWAD7CnqFCg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8" descr="data:image/jpeg;base64,/9j/4AAQSkZJRgABAQAAAQABAAD/2wCEAAkGBhQSERUUExQWFBUVFxgZFRcWGBoZFhgXHRQYFRYXFxQXHyYeGBkjGRgVHy8gIycpLSwtGB4xNTAqNSYrLCkBCQoKBQUFDQUFDSkYEhgpKSkpKSkpKSkpKSkpKSkpKSkpKSkpKSkpKSkpKSkpKSkpKSkpKSkpKSkpKSkpKSkpKf/AABEIALQBGQMBIgACEQEDEQH/xAAcAAAABwEBAAAAAAAAAAAAAAAAAQIDBAUGBwj/xABEEAACAQMCBAQDBQYEBAUFAQABAhEAAyEEEgUiMUEGE1FhMnGBFEJSkaEHI2KxwfAVM9HhJHKS8UNTgqLSNGOTo8IW/8QAFAEBAAAAAAAAAAAAAAAAAAAAAP/EABQRAQAAAAAAAAAAAAAAAAAAAAD/2gAMAwEAAhEDEQA/AO2xRmiAoEUB0Io4owKBMUIo9tCKARQoyKIigOhQFCgIijihUdeI2i5ti4hcdU3LvHzWZoJMUVHQoCIoqVRGgEUIptLoJI9P9x/MGnJoBFFFHQoCii20dCgG2ipVFFAKEUKEUBbBSooqOgLbRRR0VAkr86EUomkM8D+xQIUe1OKKJTSg1AW2j2UA1CTQCjowKE0BzR0QNCaA6FFNHQChQoUAoU1qNSttdzsqKO7EAfmazmq/aLpFuC2C7uWVBtRgu5m2iXaABM56YPpQH4s8U+UrWLBnUspAIEi1gHe49QrBgsGSVmAZrmGqt/ZkKPc3MxG5nfcwdrk7lVJO4gBjuMgsYYTNbJeJfbNQ1y8wt27C3FUIWg7mUpd5sFl8q7Bgibe7HwhjxB4Qsai4E0z2jctqbiqVDsxBcKhuMeS2HztI6k9fuhs/CF262h05vktcNtdzEQW/CzDsxXaT7k1cUBQoBTd0wCR1AxTlR9acKPV0/Rgx/QUCrSRj0AH8/wDWnYolET7n+kf0o6A6FEKE0B0JoiaKgOhSaMGgOaKaFUvGOMrpCXu3E2Nna3KygKAzbpjbicgATlhQXU0JqpveJ9OoneXUMFLW0e4oJIGXRSoAmTnAqRw3jVnUBjZuLcCmG2mdp67W9G9uo70E6aKhQoATTd6Yx/T+tOGm3HyoFA0IowKAoEAUqPc0qhFAQoyaI0KA5oA0RoUBg0KKhQLmgTSJrM/tA4k9rS7bZ2m42wt+FNpZySMjlET7+9Bi/GniW5ev3Ss+Ra/d2SsFWfBuXSO4nkGe0wQSax3EOK3bl020bbAUb3IMMwkFd0be0EEY/Qtdq0W2ETc23cFAIG8kkQT0gyPXrUG9pAVUC4GY3FDg/Eh8s3GxM/AAAPXl6ig2HgbiX2rWnT3FV7V60ysrS6goisSs4Zd4jPWW+Z6xwHw+um8xp33LruzORmC3Kk5MBQo65Msck1yf9lmiP+JIS0+XYcnpGYUAMuCNrKBn7jeldtBoDoUKFAKZvgyns2ffkb+sU9UHWXovWVzkuT6QLZ6n5n9KCYaFHFCKApoUcUNtAVCKG2hQCaFCiFAdcM8W8cuAa1rILXFvMt9iW5ETUqCpgk+W37tcbeVCMhSR2riWpNu07qrOyqSqoNzE9gFkTmK4I+o1FtrqMSDaZlu2N6srW2uu7Iw2dMtubMhnk7Xigr9NfGpAuXXO65cKLaVg8bfKZ7gOpdlEq77VwS6AA9RVvpPFQtAsl284F9ua8gbzFVkt27KsGMhC7tAAHwYIFVC6lLh5rFiSgJVdNaWMH40Q2z06GcyY6inOD8PtXL2xdFcYDdvfTC6SBtClvId22PbJmVYEkBY5jQavTePdcqPce/aYC4oAKFUVDcS2T0F1tpLzBbK9IMjongnj7avTea0n944UsnlkrIKkpJjBA6mYnrXPvDhsad3sakC9vdGZFBFu1bVGe21ob/8AJyiqh535mIjp1rQaa3btqtpQiRKhRAEnccepJJPuaB4tTe0Fp6xTpFDbQHRChFACgMUdJA+f6UcUCKOjmhNAVCjoUCQKOKOhQIYVzT9q3EFW/YUkn91dIUBeViVAdyxACkK2Z+4YreajjltL3kvKNs8wMwhGUHmhp6r3BiuB8e482qv2716yVW4SGJAkhZiynYRAAJ6tMnFBTcSurbYhCd6NCuNpUrHVCFjcIz2OImKvOEeFNRrYNuxc2BucrtAJZF5dxIVYQ83X4ziZotfwa44S6gcleW7KM5jla0+0CWlJiFiAJ6mtv+yfxQLZfS3toR3nT3FA8pmI/eIXGAxMEA5JY9yBQVng1n0WoZRbE2jcF2XADXN/lxvYk7Qu9gQMAdzIrrvDuLW7olTBEbkaA6z6iT6HIJBgwTVD4k8AWtS7XUZrV1tpJwUZlEAspHUryyPaQYrMWzeXXXLN1ltOtk7yqb1NnlgWCAGQ7VuZ2tEEdYJDqU0JrI8E1OpRybr70Y8qMNpY/FutMcFuxSQMSoEGdLo+IJdnY0lcMpwynsGU5X60Eqq24n/EWpP3b7f+62o/IMBViKgXiPtVv18m98/8yx2oLCioRQigFCaAFCKApoRR0KAooRR0KAq4r4+4abHEixjy77hhjJQr5d+3PpuuC4c+/aa7VWD/AGpcOF1bEsF2+auQD/mKtsdQc5wO5A7TQcN4po/IvMu6QDhgSAwmDkQV5SQQcHqInPQP2RcaRdVqbBEjUINg5iFKByLZLTtUq7QDiRHU551x4HzyASxMGTM7oIK9J656Tn2ra+AdAvkvqVhb+nHmAA5dHtm2bbAmRDqrg5gt0iIDpt3w/p96WGtyUvW7itt3MAedhvOQrOLpMEAbv4hOssKwEMZjoe5EDJEQD8v6wMf4H8S/b380HFu3tc9JuOyjC4IASyD83aOlbMUCjRUJoUBZo6BoCgApVEKFAigTQmiNAc0YoRQFAAaFIuXAoLMYABJPYACSTUDT8dDBGa3ctpcA2O4XbmNobaxNstONwHYdTFBQftU4R53D7jhSzWf3hAYoTbGLy7gD9yTEGdvSuQ3dTYZBbuefaCSsMqvbBVt5G5ZO7eWaYB6x3r0TdKPutttMrzridrSuR1g5Fef9Rrrtp7mjuXDct2i9oi4iXBCOVUsWTI2LvAkEbpkxQWHh3WhnW8y3rmnUObnlu9zfdVxcW6VcoRJmZEg20yoAZXE0F3VC9c1KkXbtyUuWirrs8tGRSUUJcgbhuYZM9xULhXjq5YQWF0+neznk8u4p5pLAjeQSSW7U3xDxlZueUy6ZrAsq4VbFyE3E2thnanLtR12gE5WPSg3Pg7xvc0xXTa9hsJizeY9B+G4zdu2eYYmRzVtvFMfY7/SWtOiHvuuL5aAfNmUVzbTaZb9re5a4WJZ0C3GgMxaLbKpJKgqoI67AR121N4RxF9GbVrWNcfTq6talYI2ghJBzykb/ACyAZ2lRygMHTTplKbCAVgCCJBA6SD8qg3uEQwe2eZRA3STH4Rc+ILOYbcv8NWQYEYyO1HNBRX/Evkf/AFVt7Sf+aFL2hnq7JPlr/E0D124pyxrEuatSjK6/ZyysrBlKvdWCCMEHYc+1W4GazGo8PqNbu058h/KYt5fKHJfBZPgPQ5KnrQaiaOaql1922ALyb/4rQMn38rJP/pLH2FO6Djti+YtXVZhMr0cR15DDY+VBPmjmkFgOpFMtrF9Z+QJ/lQSJooqP9qXPMIHU+k+/SmW4ivZiTjlAyQSQDBEwdrf9JoJ80KjnWL3MZiMTPb8+tKt6pSJB6dfUfP0oIXGdbcULbtA+ZcO1WiVTBJYkiMKrHPeB3rlfiLxCb1q5l5thlRlBJe40BdoWThlC+YepUjAieq8S1Sm2y7thdGAYAFlBG3dHWAWB+oHUieReMeH2uF62wAzNZZWJ281y0wDKss0jawCjEEC3MyJIYHimhuM5uMCu+GGQPiRXKzPYM36VqfCerGntXJDeZdWEAhgLakcz7vhWSBuOTsYR6154kpVrhm8HlrdsEdFJC3Li/GqxA2iJCAkgbS0D/F9253b95kdYwQEClRAgLI6HFBoPAvGxw/iKgMfs98BSScbWKFWPbcu5ZPcRHU13G9xBlaTAH4cbu3v6kDB6kDJIrzZZfzFhmEq88oEhWOx5I6gHy2kn6jrXfPD2s+0aWzqAVJa3tcqdwZlJQ82RG4MZI7jpFBaabXs1wAyPi+UBgII7mTGJiPpU/wC0iSDiI/M9qq7pXH3dywwOWUnbtmZA5gOuJ7Gaea4sQYUsTGG+KfTv2/T2oLQ0kVXXdYQFCn5jpMz3+70kfT1plWDEkzymOveBJnvGaC4FHNQ9JqevXrEEiZ6DoYEgdPnUzfQIJqLqeKW06kEzET3+fT0qufjrOSEUBcQ5MDM9zjrtEe/USKr9UhcKzEMF2c/8Ug+pgHcvvPfoSF1p+PIzARAPR5BUt6QOb1zEYNWKGelY/S5U7thUOQxgrMIpUlI9Y6YHvkgtH4rtabTPeumRbt7nG6SOmxQIAJZm2jAz9YBj9oXjW7p7un02kUXNTcYMUMEFCGRVIJGWYyII/wAsk460/DjxVUZU0mntqU5kIZyVBKC3DXTyjmhPgAmOsU9+zfg7Xr93imqC77jP5bSY2/CzgnARVHlr7BzJDCty+tQKXMLbg7rlxtlvPSC3UfSPQ0GF8vi1vcf+HUIm4tF3/L6wjNeYgYkoNsQMHFVGs8Fa2+7X3saO6XTzdxbUDdglR8YHmQgxgZBJrpIveeAbZd0KkSiAKw6HnumGBjqoNPJoLkAw3TodRcGI/CE2g/Kg5UPA2sQBzY0CIQSSx1Q2wSGViLhiFWZiOnWhpfCXnAqtjSuUOzaDqBkSIQ3dm7mBBIJgxPWuh31F4PYu2r5UDmQOlxCpLqNyyGdWCE7SDgjAqp4X4C09u6r2bt3el1ruwuUMkKpBsXBLJCIMnoMGgrP2b63Ta9bunvaa2r6UhLdtl/eW7YlSRcJNwOLm8HmxK+s1mtfwy7pNVc0l65cupJbTyeYq4YI25yF3DoSDhkB9KtPFthuHcXTiGnWbdwj7Sgnf+G6Nn8a7XHqyE5ia6F4l4MNXat3LRDMhFxIOLtsgFknpDLBBOJC9MmgyPgLxy9g/YtdyMh22bpEIV6IJ7p+F+3RoIz00NXGPErpeYGN10HabJlb24GOVDBmD27E9jS/B/wC0ttIyafUlrlj4Uukc1uAOQ/jgRjrnl7LQdkqgscRV+JPaGfL04JPubsFY79s/SrjQ8Qt3l3WnV19VM/Q+h9jmspwxnTimp3WwsWpDDJYPeuFWYKT2tAZg9MYoNhdKxDRB7GIP0NZzxR4c0l5VN62LjTFsifNUiT+7vIRcU49SPapD6w3ACVzCyMQCYMBvYn1WTt6jqwx3BSeYEgcgDbTAExM8o3/DgjtOCFVZ0Gpsj9zq3urkhb8PAAH/AIoU4g/hTrlqaPH9QI83THbB23LJJUGI5Vt+aBgdWdMSYHWm+P8Aiyzpbbw83SrlULR5jBd4ts1slluQ6QYkwTM5rJ8a/aFqLdwhQiwOYPbXzEaCQC4LEkIVk9jgzBkNtZ8X2HlfMh+gEbyIGCwtFiTu9fUzUjR8ZtF9gv22JLiC4LhCzncUkEYC9jjaIHflKftF1Y5nYXBMEXFVkUnmETmIIMT90j5WLftI1N8bNlhg2+AbbEyAdq7OYFmMKAB1YDHWg61q9OSAwXEKWAwzDmDKSfQQYnPNjJDVPFfGun0iBr15d+0wg/zLhCxO1cxuUGSQIYg1zIcQ1K2xZL5cbhDbRbRMeYLWNxNwxLZi2RA608eL3QSrai+CbbspN5wlsorsLjKpPmW25Ov4ljrkLHjH7RNRrLajTobFm6yhr7qSLA3BRcPlkxLBlz2CwAazAdVvX3vbWZrzL9nBPlKFfy1NwqZbbsAVU2k7SSy5Ba/xlG2HUsdR5TXbmy7daboBC20AeYUo26I7R1kiqfTXPPc2Lb3Ec7l8kM4UNMrKA9JIj85kyFn4ne67G7dYPvCqWUBG5SGUjbgHc3UL9Jqss6Bntb0RdSq5dVDC9bEGTctAEhev7xeUkCSelXGgGqZ9jae4NwgNeUpbA2kSxuQuJ/2MxU3RjRWbrJqrhvNbUtbu6dyotXNoG0Oi7y5PcMQIEqImgz2h4Vb1GNNcuKwBJtlNzD7p2sCARmCNxPTHp0nwL4gtadE4fdLh2c+W122yK5clmUhv4pAIMHcokk1iuKqmstS1+3bvI52nUolvUPbAGxnvqV3bgcyLhxO4TUa/bslLdvzLSXZNtmN4tbCQGS9ut29oAaeUPu3ACCDNB3y4NkMXgoo3TlWmegMT+fYdxhSQCxfmiSe5Bjp6xHaAD9YqFZYcskqxG4lg1sNtE7irEFFMTtbpNL8pUYlTEtJXdEtIAX6xB+eetBM09qSWOQYOT0ACxMAwRtB+nvTVuy4CE9gNy/ESZB6k4AAOcnJ70Vu4BgKYiWx0gRBkjcYQickQCe9LtkEbGQNsK4kQsqRILQcQ3v19YAL0DFmboIImOhG3cM4/F1z39qtOb8I/OqJNGCdrdjIiT0ERJ/CQx+o79LHZ/wDe/Vv/AJUGDsahlLyWBckEty7oE4n4oyT7HvE1NvatwrBog+WZwZdSDG04MkYCgmR6nF3fAtEc4gdtn1iOoGKF25buKpKqR7gHsRJHbBP0NBQnFtW3AzC7TuB2QsnEkNyABv41mO9Fxm2eIX7emIixab96Vkl7gOFTpu2KfLAiNzN2UkbLjdxvJfyVVrkDacDZ2NwlyFlF3MJOSB2zVdodGdDZBt22u32iF3JNpGO1c3GUb2+ZOT9Q0Wj05wvJNshVtjNqxCqQpAzcuhdp7AYiOrTfsCMCLgW7uBnzIafoRAH/ACgVkuDa/UIrhbDWMs5I8pgzEyw+JjukzJP6RCLPibWDHkXMH8Wm6nr97+tBquAOQj23O5rbuAe7Wyd9sme5Rln3Bq2/0rFLxnUBHuC0y3CVjmsEviNoIYqCFE82cYpdrj2tIH/DXzP8Wj/mXFBoOHJ++vN63APoti0I/wCovU57QYAMAR/cfI1h341q1bktXdrSwIOlAYtzSPNcN0I9OnpFS9PxbV7SXt3Bg7QfsxnrMG059B1I6jM4oJ3ErXmXDauKt2yZVWB/fW32SQsz5iwGJmIwOcmFhW+HmxaS0rkKjDyXWByxG0megOIgnIU4yYn+KaiF/d3QEaVgacmcifjyYY9es07wnXP5rrdW/tuc8uiBbbR/mKFOB13dRkz1yCOP8ATUpN3kuGAt0DmwdoD4G4ySQIBE4PxVy7xR4JuadwjIonIKAw4BlmUxkwRgCROR8NdO45rNRbfy9pZRM7dJevgSxxuS6O0Y2/CfpUThvgJtTcW/xC6brIS1uySLaWweg8pSYgepk9x3oMNwjS6i55Y0IuMch7rCECkqJJeBtChoXmmR6RXSeCcA8ht3mM95l2GSQpUurLyFiQEBbaAwGXnJxe6fhCWyfhA6WwF2heh5QDnouesgZ6QNTw1bdtnLMBbRiAoEhQJIVTg4BA+lBVap3DR90ljucDPMpCxmF5tpHscywJy/i7xf9jVbcM+puI0kEbraKBBdJgs23G7EAk7uhrdd+0K9Btqqq5ZiC5IhQRbQsqqrBuxhuxED4KyTPJd1QvbV2Ny9tZtijfCNcY7eokxJMlgaB+1xseZcv3FQ3mIhDG2d5JUDsN5QMTmPYRUN7u7dbYjzCXZ2mSSJ35Hxc8nE7iFPQZseGeB9Ze8rVeWEsRutveuJbEZKEqXDbDynEYIjEUrX8C04bfqeIo74ldJb88scGBdhEXmE94n3yFJd0odg+4gqAFZYLFvNOcnaYhPofQUOFXvLeetwsCoQywIcMWmJmQIjpnvVquv0ihmsaO5e2CA+qvbV+H/ytPtGQOhY96TofHGqc7LJtaK2wwuktW7ZkAYLQ1zp/FMigtm4Hq7qtdu2zb3x5l/VMLIIBDSWuw3XsuAJxmq99NpbauH1b6h9pCjS2ZAO1l/zruxSCIGAYAIBqHb0v2m64ZLl24kM913LJalZ/fXrrGBIA69zEwJiarXWULeWv2ljgswddOJPZTD3gCPvlQSJ2mgVY4qtlWW0rLuRUbltBl5T5ge8JaN73BziSotgjlqx4V4puSg1Or1N/cFC27LspiT8V5vacbZx261SG4zur3bhYCQoUBUUAjCIsKggmIA7YocM1Fvfu2yrHa0nmE4MMehnYQx6FUJkF6DZfa7twyh+yon3bF26XGYAuuz7jJIEhRJnBiqviOpvK259mpEjF9Q1wjJgX02uCIECYyCQcVDucUe2ptyWUGWHVHX7rFSJUQCCG+Ehgcg1M0/Exct8wYszBmckGRJJAJUBVyDnOCMwJAXOEjUyNNc8t1UlrF3alwLtZWKXRC3k2zIgEAmQaouHcOCywOd6iMgxuDQTPdcjrI6E5jQ6fUWGMXECwwHKYkQQASJ6gEdJGO1J43et3brvaCIpnlgbggXYQ6iRGJByRuGZoOl+HtRcfT2d7b5RAOU8jKu1z8W47mGPhnbiGIJu7V1mGSAOUAdSBC9TAx3G3ttPeBA/Z1p1fh9l3UEuHjb91Rc2qJGQ37tTPUH3rRmynQr1ESScie8/envE+9BTteYEIT3jcAvUEOyjOSVDRjsZiRLp3CNpiRk4OW5ZB7MRt6jrt/imf/hqHIwYyQYLCMBjEmB0Hv71J0+jCKAOgAwZPTp/cdh6UFTpYD7doDK2N2CcAPsx0KgMMk4EwAIud5/CfyH+tIOkRuskenafXpP9KV/h9v8ACv8A0r/pQZXUagDG2TnpIC/Kfh79/Wm/tNo2ybl02QudwVrmOnMTO3OIbrIpi5ZBvDcAVMjdOeuFG0gf31xUj7Im7dtHK0IIJFsCV3icB2IPNM7dqjvISNKtsDzDeZ7SKz3N9gWhtQbu6KxkwfcBvWoF3xFYH7y8b6yWeQlsoG8ncwDNJJFowO8A+hAm37im0yQCHZUYHIKhfMII9DJBE9Ki2eC71HJyfEADgCSQAhEYB6ADoaCVpeLaZlDIdQFYBg2xIIImQYI6U3rL6yGRr6KMufLtyB6hXUgieoER17Gqyz4ae0x8gqgJ3NbG3Y2IkJgIfULPymZO0XSS4beD/l2hPLjmKMQ6wfZv9AcdyyclzUu3VEfT21XzJlQXRRGYyDHXtVja4qotEpcv4QuAbNsDKyBuCeuKqdNxq2wm0WZcQCnwH8BMER6dwcdIhf8A/pdPzDeg5lDKRBG5hdiTEcvmDP4DQaPT7N21GuDbyiFTAEL3k9hSLvEULbR55IwfLt22Bj3dT+YioXDeKoqtNxgSsy26MzLTlVEgqJiSDjpUDT+KdKlzYr77hz+7V3B7dem7PQmfbIoLa9rQrco1W85C7NOoMRO59m1AJGWI9pMCq65xNXfytSLzty7bdtLZSLjMibmx5oJtuOZVXGU6Gn3v3bhKqNg6hru4jr18tJn5MVpek0Vm3cW6f310SBda2SyyMhFAlBGMkmMSaCXY5slHAUBCDHmG0ZNkwCRIcPbicgyfSkarjNqysut5EByW0t1vzKYGO9WtiGBgR8QEqVMmLgwe4IJ+tJvoJ3SxkSuAYnuIEjBoKi3x7SNLDe3bFu4PyBP8vaoXF+J6WzbDtZ1BW6CMQoVSJZnBb90oD5ZtsTGKn8Ltou9bbKoR25TykSd5A7BZJgdlKkYKkxOO+GU1Vo72ZLiJcW1e3CVNxQrdSesL3ntOTIZNvGmk2RpuH2rpRmAW6+9wQZmAr9SzH4s8/o0ZPiXiW5rHupdspZZ1NoIj7ESfIfaQRG9xZKgkgc/5XPFdJas3Ct4LorgCDeA76d1UC2r2gD51sgC3yrIBCHd0qs4jw17qofMsXz0by71m2HEgi4Euur/CWUgqOiYIoKjUt57gagOWtBUbzGZrhfcW5t5JDbSqwfh2kYIio1rkDI7FgslQsSTAyD9Yic46RNWv+EG2xBOnVTAZrmptSZMkMlgu59BCzP1mBq7IXMvejrsU2LQPxf5lwea49eVPmKAcNutcvKgTfy7iEGZ2liWckBF3FuZoA3HtFTNW1tDvZlvXI+Cy+20sld+/VCC4LD4bQIEmLlNajTubcXNtuyFLi0i7bcwI5TzXnAZTufcfeukcN/ZYX09k3dTdVzaUuvlpCs1s7gSc43RHTAxQcvbdfUbmC21I22bahLSkmCQmfMbtuMk9zipWt4VMbfgyI2wFE7lGPX4sfM9cbriP7K79vNq9ZuZkC4hskD0UoWQ9/T6VX6jw1rEHNpWWJkqquGGSCDZDZIwcDtJoMFcRixnlCHmjJBaTtmMRHvEdzglp1K8wt4SdysJQg8jWyRnO7qDIk/OtbqvB0nk81AThWRtsg82GE5wfYxmIqTwvwZqRMLculliGtxbgkAyX5ZUZ9MSMxAMcB4BY1qNsvAP8QV83FxB3CefA+IYMA4bdup+L8HvaS9svIF3/AA3CRFwQQdr9+vQiY/XoHB/2X2w+/VMvXcLaMAwMyOe2AE9IWfYitZxTw1p7qeW9ljbwet0iexIKsJ94J+VBxBOHrcYkkhhAhc7m3/EDAEFRjJPKaa1Y33dgIHQM+xQsAA7oXG44J5e8eoroHjL9n6aa2t21ubTSovAkk2p2qLqsACbcQG7gQR0G3L6XRKuoAblJwRlmZYDbgMBmMCXkzvJHpQdF/ZZrmVbumcQAfMtjJAXC3FBPo20++4mt3549envXLF4yNJq7LncchbhAEG0yiHAH/Mpj2BPY10/VXYHxQex7frQL3g9G+UGf54oyRGTPv/2piTEnPpBXcPX5fnSEcgT39NwM/WMn5frQSluDtn+/zp2ai+ew+7I9ZEj/ANIyfpT3nex/6W/0oMNpmvB08y0ybldpu3VcKFNsdFwcvgCJjtkix1CiFiSCQBnoI2iDH9O9Fq03SxLKQCJwWEsCQJ7EqMAxgelM6nXKSCZKzEjpMfDJPXOP9qBaPbQLuMTedFJM5gsMxnk9uxpvS67lUeaSQIgMnqRBIBbp6mnbNpWdlZQQtxXAYDlLWCkkMOpbcPrU9dRBe0BcYyHUIARtfrzGFWHDfmKCHp9IclS8YyHKjHzYE0u/pCZDW2uDqd1yFU+vO8T0zFWmn0TKp+5367j9WYbRj2NNod2LS+aR99yTbXPYxBPsgHzFBmOMadvKuXBZG0I5ZjdS4FGw8wa4oB9hvI9orPvp1Nry7PXy7Z0nl20uW9Rf3sGDXXAYBSoXcNhA3PMkV0i5w5dpe8RfK5CkAWww6BbeRMkZMmaz2q8BSt0I7WnvW773FSAhusFW0PUIuRCkeoIoMx4V0djddF3cbVt9li7cfUPpwgEbJUi30Iy5EhgRIrf8O0mwTaFtUjlNq2oDD1B3GR8ppPh/QizZUpJ09xQzW3YsbTkAPtZpYqTMgkkGSOsUq9wHymNyxuAbJFuA2R12nkvDvDCfc9KB9rc/HcUT+JI7x96KcOlOFBJHqpVV+m0HIprh+tcqZi6Bgm2ux19rlkmQ3sKUhsOYgbzgxyXPXtBMT2J60BvoAr227hxBJk5t3FOSPwn9KfsWgbaeoVT3/CJyOtMNAIjcQGd+ZixgIbeCZMS1WIG1QI6AAxj50GQ4ro9UL73tE9hVdEDre3AF03DfhYHKVXDD4RMwKl8Mt6uAbzaaYJK2dxHeCPMkH/f2zoDYETBOZj36dqR5e4HB+R/1IoKLjvDbGqteXdVQVYG221SVbtgnKmYIxIMYMEc843wJtPanVWUa3uZU29GkkJkQQRPpuycyWB6xftTHLGc/EQfXIBj6xNHc0qFTbdAVYZVsgjvIIz9aDi5t2tqqFBDLuttC7TEyCMTcXl7j1gyN1ctwqxUbiZIJyQ2IMFTnuJMz6Gth4tt6a1ql09gc0C46kgqhLABM5l0LsQZHKnRSaPjPAjDABTJABAOWkKF7rHN9YPXIIMeAOGjV6uLgFy3YXzHaDtN7dttgg4IH7xgvqv0rqp0gUg+Yc9QTg/T/AHrnHhPiw0G2xbtobZb94x3hy/U3Dc2mFyAFZcD73r0LT3VuHcgImIYFGVhE4Ksf1igk+Uon3MzJH6g9PbpQt2RHQAnqYH8xRhs9OnQ4/QDNLDj0/OP5daBaWwCTH6/0mkhM/n0Gfz/OitmT26dv+39acHv/AFoCKZ9I9R/Ko+pt4mRy5kj+oNOXdUOgE+8iPzoiFI7fTMfTIoGEnYQ37wNIIMZB7EHERiK5r448DmwvnacEWgSZBJaxncM53WZmfST6k10tdPkSGJ7btv16GfSjtpllZRBwehBnsRHSDFBxbUahr+mey52ajTBgokc1kGYWSCGtdQcEp1mJreeB+Pm9YXT39hvJbA3jK3EEhTMQWEGRP3SccwXD8T0trS6m7ZKuiAlLhYW2u3LLb/KWy1xSNmbafEpYK43CBtjcI4mbN1Lioi211Fje0AEW5tHaChI3FLo3DIw34mNB28Ff4d2eoj9DmivXOWOUCMmT17QpEH86GpWOkKR+Ue/Soz3iBEB8QQA0fPuPpNBL0+09R+YHWfapePWq7SuHmMAHOO89PSp2z+4/2oKQIytzERGOkiT/ABDp171H1GoPR9u0EAAkKM9926OmIjrV69gYmTnEx/Wouq0iEiTE/wAUfoMUFTfXZBQrB5fQAzvtMYAwHEfNqK3xzeQ9hXuXLe5XUqVCjutwkTyssjaDMGJmrJuFgoyknacCYkd/iiZByMdQKjcG1htOyXIUkjfHTfEK8/gZVGfYDqDQS7XDN4FzU3BdmCEGLI7iE63D7tPyFTrbswkr5aDoDG4gfiHRV7x1jrGVp5LABn06eg9YHaq7Wzfc2VJFtY85h37i0D79WPYQO5gHdETcbeMW15bSjAaMb49OwH+xp+zJuuewCqP1J/mKfUAQAIA9OgFEhx880FfwYBfNtD/w7jQP4XPmL/M0STp2j/wT/wDrP/w6/Lr0na667dQG7XFKn/mXmX/276mFZ69KCFxHg63TuVmtXQIW6mG+TA4dfZqhXGuGLN+2ruRyXAORo6krO5SBkr0NTNNc8p/Lb4D/AJR7ARJtk9ogke3yML1RAYkkTHWMqnsfUn8zHpQRNNpRuhSxUuIkzyWzJj0BeBAwRVxTGntbcxEwAPRR8I9sfzp1j/YoB1pq5YJ7AfOf6U4rf3FHBPt+VBA1OjckEOcdgYHTM5z8qIaR1zhjEHA+fdvWrAp/f/alEUHION+GPsVwE6k33uMStp7e+6DccLLXN5G0tIAIG5mbrBFTX1Vy9dWzaYW7yMYLGG37s+Wz4YiHgEQd0jpnR+Lf2ejWX11CXjauoqgAqHQlGZkaOqsCzCQeh6Hvn9V4C1om5IuGSzBbrbmJGWAhQHHYhgMCAKCVqfEWt0m0au2GtkwXdEa3kiAHt9IE4YZgDvNW/h7iGm1D7rai1eMybQKKwQwP4Wgds4HtVVw7xRcj7NrrPnBxtZdrC7tnbNy3cVdw6c64yDOQTG4VqBZc3bdu2CjElEADdArKqwpVdrbmBkg5kwZDpEGPU+3+lJ2Nj9cj/SniKSwoG2UDJ9usT7Z+tOLEen6UFTGc/l/LpRo39yKBJPviice38qc3e1Ja4O/9/nQJkx0H60Umeo/r+c07Aoin/egyvi7wiNaqGAly03Kx+F7Zy9pgv3GgGI7dMmeY6Xw4uu+2WbllLGutsXtKvKCASjJEBesAMAMMhPRp7FqNEBd3FiAR26fn2rB/tG4cbWqs6rTvsusrZEbCyFBL9d0232kdwnyoJ/gDx2uo01uzdYLqrY2FWw10Jyhl7s+OZeoM4iK11vUyJIBY/CsNIBiPiiOn6Vxa9w65rSdRo7O43n/4m0AD5d8QGZHMNbDiHVmIyzDDDO28NftFRxYtanYSRAug7mVln/N9DgSwY/ECQA00G8sgYBER0AIA9sKYqZt+f51DtOd0MBPaDgjsYipe/wB6Bt4Py/Oo2pst0H5QY/nTt2w3UE/Kf1qr1Quk4k/JiPz6x/eaA7/EGUDInuAuep6n0zUPV6gXBII3pIDgNEHO1h0Kk9px1FIv6G6VyI+Rkx7sDNQL3Crh/F2nGRn1JJignrxy8lpglsXCF5U3AOMY2FgQw7AHvj+EXnCAi2lCMG6liD1c5eZzM+ufWslYtOmCrEk4xnOPnH+tTtLqXDtFq6DgyvX07mH9ADIFBqdRfVUZicAGaTw92Nm2X+Mopb/mKgt+s1S8VF+7Za2HVC4Im5ZfEqR8SNtmYOPTpVgeLeyfRyf/AOKBfG7hW1vAkoyt9AwkfUSKnKZyMzVRxDXb7bIWVN4K4D3DBETt2r+uKpn481m0Et2718oAoL7baR8InaJYCB2M+vU0Gi4pfti03mGFj4vQ9tsZLgiQBmQKzg8Q2wUVBKpED4jMYJIwzdekgdvWqLU3L97a2oQySAFlfLQGDO0tgAj++pmaH4pO0sAIIYbiNpEYJC5joaC2t+LkYgm4oE9NsxHzEz/vVgvihCAVKPIkDdA+uMfWsvq9DI3MhUn7spEzgbh9evqKj2eDyoBSIEfGe3Qm4okkwPigGDjrIbS14iLD/LH/AFY+WF61P0+qLAEqV9cz/L+sVz+wbinlYlcYWGURkQ0d5HTAj1irFWuMvrGCAkMI7k9cjvQbUageopfmD1H6VjrF66Mjcfdhke8Fc/nVkr3XXlcbx2KCOnrPr8qDQ7hRg1ldXe1QHYn1VJ+X3Wj6nv2pqzw/UsDLqkx1LSPbIKz8j+dBo+I6K3eTY8HMr6qw6MvoR61g9d4bvL11SEhlS2wAF3u3mZ6EHquQxEk1e6bw7chhc1DMCOhVd2T0J3Z/KiPg60TJLnmnafMIB9kZtoAkx6dqAuD+KmN65busrLaVN9wCGVjglgvLsx8WI69DIvDxi1t3K28dinOD8mEiqu/4Ntuu1izA9Z35wAZG/acADI7CmbPgiwpBEYjHlAEgTtErGAD0oLe5xkdQhIPuog9pBaR+VRR4kUSNskdYIP5mcH2o18NqDIdgPRZA9QImI64inLfB0OQCCe5MH2xA/lQGeOpErDR6YP5Hr+dN3PECRDKTPoJB7jr1NOvwtGPPBP06e4K0ze8OW2BwI+S/yIigZfxCttlw0MehX16c05+RNSx4ltBZucpE9BvET1BUEmflTC+G0UcgUH1Nq1I9BhRim9T4cd4l17zKKcfQj+xQKueMtLvZASxUA4Q95A698fqKruO8R0t+z+9QG396dylZEkTAIwBMEUm74JuA4uptyYa2v5iZ9akDwdune6mfiAQZ9Zhoz6e9ByC/rRZv3DonZRvItFnNsAbjhzIZmAHRsABWM7syeAJpipS7qBprrNlLllrivk81t7RHL16gEREsBNdZu+FbWwKdqIMYYAeg6iB9KTb8G6a2AEtoYyAWET+IQoz70FZ4bvOQFXXW7lsDkHlbYjBy7Mxz0EiIiIFa77Ld/wDOX/8AGP8AWmtHwsJkW1HyI/0qx8v5/nQNpp1joB8hH8qha5NuVMGY6A94+8DQoUEz7KBPvnt3PajNrbAkmZ6nP50KFANMnID0nrHf5+tMay6bYkdz37ZAx+ZoUKCTcXvJx7+/f1pUe5NHQoGnSYmfoSP5UY06jMUKFAxetKvRV6j7o7mKfKD/ALY/lQoUDpShGKFCgiNeJIExInHXt/rUtKFCgp9TxNhqzZhSnlB8jM7mEekY9KnaF96AnBPWMUdCgNl2kAHp8vT1iaWLeCZOPl6fKhQoB29O/wDc1G887wI9PX37TFChQSbhikW3nr/f1oqFA+Enuflik+WOsCfWM/nQoUAtpyg5oyO38yfX/ehQoFHt8/6TQIxM/wAvyoUKA1tD0pWyhQoEPygkUxc1JjoKKhQPWkHWAD7CnqFCg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20" descr="data:image/jpeg;base64,/9j/4AAQSkZJRgABAQAAAQABAAD/2wCEAAkGBhQSERQUExQWFRUUFRgVGBgYFxkYHRcYFRUXFhUYGRsdGyYeGBsjGRcXHy8gIycpLSwsFx4xNTAqNSYrLCkBCQoKDgwOGg8PGiolHyQsLCwwLywsKSwsLiwsLCwsLCksNCksLCwsLCosKSwsLCwsKSksLCksLCwsLCksLCwvLP/AABEIAKwBJQMBIgACEQEDEQH/xAAcAAACAgMBAQAAAAAAAAAAAAAABQQGAgMHAQj/xABHEAACAAMFBAYGBggFBAMAAAABAgADEQQFEiExBkFRcRMiYYGRoTJCUrHB0QcUFXKS4SMzU1RigtLwFkOissJEg5PiJDTx/8QAGgEAAQUBAAAAAAAAAAAAAAAAAAECAwQFBv/EADURAAEEAAQCCAYBBAMBAAAAAAEAAgMRBBIhMUFRBRNhcYGR0fAUIjKhscFCI1Lh8RVDYjP/2gAMAwEAAhEDEQA/ALxBBBHQLPRBBBAhEEEECEQQQQIRBBHoFdM4ELyCJUu7Jh9UjnlElLibewHIE/KIzKwblCWQQ8l3Gg1JPl7oky7vljRB35++ITimDZJarQFY3LYnOiN4RZlQDQAR7ERxZ4BFqvrdEw7gOZHwjatxNvYDxMO4IYcS8pLSpLhG9z3CkbBcacWPePlDGCIzPIeKLUJbml8Ce8xsW7ZY9Qe+JMENMjzxKFpFjT2F/CI2CSo3DwEZQQ3MUIAgJgiJe8stImgalG92kMe6mkpzG5nBp4lKrw2xloaIMe6taLwyNM84XzPpBEuhmSwATTJiTXlSOaWq3sC4r6QFR7LKRWn8wPjGFsvNpqKrDNTWvHLhxjBOJxBdebTuC6UYPCtbly2eZJ/S7fd1+yZ2SOMepQkBh3bx2jKJ8fPlptRdg+YagBPaMqjup5x0j6PNsWnE2ee2JwKy2OrgekpO9gM67xXhGjh8Vnpr91lYrBCO3R7K9wQQReWYiCCCBCIIIIEIggggQqlBBBG4noggggQiCNsiys/oivuHfDSzXIBm5r2DT5xE+VrNyhJ0Qk0AJPZE6TcztrReevhDyXKCiigAdkZRUdiifpCS1Ak3Kg1q3PIeAibLlBdAByFIygis57nblIiCCCGJEQQQQIRBBBAhEEEECEtvm/Us3R4gzGbMEtQuZz9JuQGcTZdqRtGU94il3nM6a8JhOa2ZFlrwxuMTnnQ07hEiIy+ipxGKVxgipS57LoxHImJCXtNHrV5gGDrAm9WVZYIRy7+feoPKo+cSZd/LvVh4GHZwm5HJnBENL2lH1qcwRG2bPQo3XFKZkEZVyhbSZddVzDbe5ZbTekk0XEWBG4lTSoG4VrnCCzXHUNjbC3q0FRX+I7hoMot20FlAEt1zWmGvHUqabt8V212oKrUIxAZCu/lGM5rbtdm2JoaL4KvEQy2ZtJl2yzsP2yDuZgp8iYWkw32QsRm22zqN0wOeUvrn/b5xEz6hSpyVkN8l3OCCCN9csiCCCBCIIIIEIggggQqlBBBG4noiddt39Ian0R5nhEGJlhvIywRSoOfCkRyZsvy7oT+XLCigFB2RlC5b8TeGHh849+3E4N4D5xmmGTkm0mEEL/txODeA+cefbqey3l84OpfyRSYwQsN+r7LeXzj1b9XerDw+cHUSckUmUEaLPbkf0TnwORjfEZBBopEQQRTvpDv+ZJRJUo0aZUswNCqqRpTMVNc+wwxxoWnsYXmgrDeO0FnkfrZqKRurU/hFTHl17RWe0kiTNVyoqQK1A40Ijkl33WrMr2hWeUWIy6oLDU5ZtSvHPOOg7PhJTFkkLKUgLkoDFRUioAqMyTQmIOv+aitIdHkxlzTqrXBGmy21JgJRgaHCewgAkeYjdFgG9lmOaWmiNVzu62/+RbeP1l/97ge6J8+0KilmIUDef7zhUoMm8rTLOkxi4/n/AEg97CEF8XkZ0wn1QaKOA48zFcjVWwLTa27WDMSl/mb4L8z3Qon3zOfWYw7FOEeUQoIWk6lm01jqSeZMCzmGjEciRGEbrtsbz5jIi5KFLNuGKtK+BoN9INk4AuNBbJd6zV0mP+In3xt+0PrE2UlodejUsTWgFQoPW3ZKGYdoh5Ku6VIlzGPXpriC5ZaDLLWN30YWaTOFqdpKEGcGTEgNFIrQEg6EDTQw1jg80FNPh3QtDneSl2uzP9VOMHF0cpiW1ZgiY2y3lsVe2sUi87AWOJRnoRxjtVtsImrQll7VIBHHUGK9btjJSy2Kl6n2iDQ7joDr5ExDNATZ4K5hsfE9jY376D9LlEm65rEAIanSOm7DXLKsiF3/AF7ijVzwqDUBaVoDkSTqR2QquSyYGMxzhC1WmVTuOugFNY0XjtkBVZQqPBfm3PKM4TdW/wCQWe3ZSYljXjq2374Lp8Ec1uD6Q3lsFngNLJ9IVxLWmdCTUDhr7j0eRaFdQyMGVhUEGoI7DG1DMJRY3XPzQOiNOWcEEETKBEEEECEQQQQIVSgggjcT0QQQQIRBBBAhEEEECEQRIs9gd9BlxOQ/PuhrZLnVc26x8vDfEL5ms3SWo1z2I4g5yA07ainhDmNM+2S5dMboldMTBa04VMbg1dIzZJC91lIiOf8A0k3SQ6WgVKkCW38JBJU8iCRzHbHQI0W6xJOltLmCqsKEf3oQc+6IXNzClJE/I61yiVPPRCUM1xYlO/Oopyzi7dACgVs8gD205RVbddLWKfhqGAIdCd4rliHGoPvia21JplLFfvVHhT4xmusGiuuip8YcwaHVWm4WKMyURUOahRnXfXQaAeEPIp+yd3TZrdPNdsI9EVIxHjTTCPM8s7hF6C8mq53pHJ15ynv71RvpGuxlMu2Sway+pMpuWtUbuJIP3hFBBjuzoCCCAQRQg5gg6gxTLw+jCUzEyZrSQTmtA6j7tSCviYe5vJVo5ABRVBs1leY2FFZ24KCT5RZrs+jqfMoZpWUvD0m8AaDvMdGsdiSUoSWoVRuAAr2mmpjdAGJDKeCr92bDWaTQlOkbjMz8F9HyjTbdlphtMydKmIFmJLUy2WgrLBAOIZjInID1jwEOp17y1yqSewfHSIcy/j6q+Jif4ZzxVJGSvY4PG6QHY+f1mdxmSSiE5+NBuGVOEa7HafqzoiKyE19JSuXChArwh298TDvA5D51hdecsz1o7GozU+yeyI3dGuAtp1WrF0m5xyzAEFWGx30jDrHCe3TuPzjfbLUgRiSKUOVRnUZUigi8mlnBNU1HrDeOPbGyba2ZgksDNQxY6KDplxjLnxroWkOGuyfL0fEKfG7T3x/2le07TWqAp6MULHLM++gitR0CTMrVW1GR4GoyPIjdzin35d/RTSAOq3WX4juPwjJhkvRWGO4JfFh2U2tayNharSmOa+yfaX4jfzivQRbY8sOYJz2Ne3K5diXaLEAVUEEVBrWoOh0jE34/BfP5xz3Zq++jbo3PUY5E+qT8D5eMXGOrwjoZ2ZgNeIWBNCYnUVNa+JnEDujBrzmH1z5D4RFgi4I2DgFCt5t0z228Y8jTBDsreSEQQR6q1yGZhyF5BEuVdUxt1OeXlrEyVcXtN4fMxE6ZjdyhKI2ybMz+ipPu8dIfSrtlr6oPPP3xqtN8IuS9Y9mnj8oh+ILtGBJaiSbjY+kQOWZ+UMLPdqJoKnic4gpfjE+hWvAmvuzhja7asuWZj9VVFTXyHOpAivO+Rot5oJQC40FvjReE5klTGQVZUZlHFgpIHjSEM7axpbKXl/o2bCzKRVKkBSQTVhU5kDLWLLFCGdkwtimnw0kBAkG6+Xtm7Mtumzp9tZpswkGrsRXTWlMqEUAyAGkdC2IuppFts/1ac6SWZhMk9IWlsvRzCCFJNGx08fFBa7CLFOtMh1UtLP6IkA9XWVTLI4GQ9xG6LXsRh+sWdlQYigQmlK0ShNaZigrFXrHdZ4ronYeM4U0B9N34Wuk3pbuhlM9K0GQ4kmg8zCOw38XUdLiUMaB60BO8EimA8IZ7SSS1mmAbgG7lIJ8gYT3NZUmyFUkmhbEoYjMtUYqa5AU74ZjnkEclhYVt2tF+7O4qzFLMdSGNTQDcTmacDCyz7LzaoxVWTECRiBOHecsiKcDFgvWU8qWHlMR0eRFa1XdUHWnu5REu4Wh5bYCgVyaGpqhr1sIzp8N0UGyOq781pxzuiOUbcuCsl22tWXCpBKdUgEHCRuNND2GJkctk2V7ondNgLyZgCOQSSnWqCCRnybXjnHRruvNJyK6MGVhVWGh+R7I1YMSDTXeB98VjyxkkuA7x74KZBBBF1VkQQQQIS61XKrZqcJ4aj8oWWm73TUVHEZj8oskeO4AqSAO2LLMQ9um6W1U4IkW90LkoKD3neREeNIGxactVpsyuKMKj3coi2ezhBz9wFAO4ARKnNujVHG9N4hkkwY0fTue3l4LTwwcGanTkvAmZPEAeFfnCDa5BSWd9WHdl8YfGaBWppQAnsrX5RXtqplcI4AHxP5RiMNOHerrPqVdgggjRVhEXTZi9ulTAx66f6l3HmND3cYpcSrstxkzVcbjmOKnURcweIMEodw4++xV8RF1rK48F0WCMZcwMAQagioPEHQxlHY7rn0QQQQIVhl3TLHq15kn8olJLA0AHIUiui8pntny+UeidObQueVfhFB0Dz9TklKwzJoXMkDmaRCnXyg0qx7PmYWrdc1t3if7MSJdxN6zAcs/lCCKJv1OtCjWq8nfKtBwHx4xhZbC0zQZcTp+cOLPdCLr1j2/LSKzf30hGRajZZNmM11whmZ+jRSyB1FQreqdTTvgfiWsFMCcxrnnK0WVabHdyy+1uJ+HCE/0gSC13z6MVKBZmRp+rdXp5eNIdC2UldI4w0TGwBxYeriYVHpUz01jlm0c+ZaVmGbPmSg5xYMZ6NFBGFSlQGpQVO9qngBWcx04Nq3g4XOkDx/EgrZcl6kUYl3DJhGmL+EA0y4GnPMx0S134lnlI084XKg4BmSaCoHGh36RzXYhVlBCa4i8yW9fUcEYacKinjEy9b56SfMM6WHGLCMyCqrUAKfEniTFDBN3G1aUtLpcWG8tdVW9rZhn2prRgJViKqNQFAUeQHfF3+juwysInkhTQhVoBSoFWJGRJHvjVZLqs5CvLbMnq4iGGLXCV49mvCFl5WKdYpn1mU3SS2YdKhBAVTlVcOirqBQ7+MWxh2mTMPZVP4t/UdSe6+zkuqMoYEaginMHIxVLnu8SZkwu1Cj9GM6BqiorxqCKCF9y7Yq4MyU2KWrYXIB6jZekPWQ1ydYl324cuaU6QK439eWCCBxqhr3RVx0RydyrQfI5WFlqCDocjFXsVuNlmvLapTFnxHBh3Uhxs/aS8kYsypK14gUp76d0LL+sytaUBYLiUVJ3ZkD3ARisFEtKvvNgOCeuiTpZBo8twQRuYHURzWyW+bdNrMlyWs7HFTWqtkJi8HFKEb8NOBi92G5nkmqTQQdVKmh8Dke2Ef0nXZjsyzQOtJYV+7MopH4sELGQHZdwVHOHFucaEK6WC9EmBSrBgy4lIORXj/em+JL2pBqyjvEcT2X2laVSUzEKGxSz7DH0h91hqNKgcTHSLLOE9MSijj0l49o5xr4aYNcGTHTn6+qpFjZRmZvyT173ljfXkDEd7+G5T3kD5wmgjoBhmBV6U+ZfUw6UXkPnEObOZvSJPOMIImaxrdglSW/tqpVlIUgu5FcI3DcSTpXPjpEG59q5loYnBLlylIBYsSanRRpn20oIpd+Wvp7TMdRXE9FA3gURe8gDxjoNwXGtnlYSAWbNzxPDkNB3nfGFicZKSQx1LYwuCbJupqWpWNAwJ565Vy490bIrVvQCYwXIA5U/vjE+yXr+ifEesiM1eIAJz7Y5KZpZJlJu1clh6vZRbRbf0rHUVyG4lclJ7N8Kr0tJY5mpJqY0C8wwqoiOzVNTCQ4d4dmfpSeAF5BBE2xXZjGN2WXLrTGxArxC11jQJpBNbqGBXIRv+oPvUjnlD2z3jZpCkyw70GbBCagZk4moKcoz/AMRyJyhTjAYjOimmepAYkeER/wBVxpg81GZa4KfstNYycLCmA0B4g5+VSPCHEYy5QUBQKAZUjKO7w8bo4msebICwJXB7y4DdEEEETqNOVvWUNEPcoHxjGftEqqWwNkCd26FEeMKiKr8M3Ka3StqxeymXbtSXUYlXEamikjIUrka7/hEfaLaCd9XnCRhScZbdGSQSDTIgGgJ1pXKsJJ95JZ1xBCVJp1dA1BVf4Tv1OmnGTdM6TOlzZsxDmoBFanBUKSAOBXFUZ9aMjDzt6mnAl3M6e/JWp+qdLcQob1y996y2Rv2YLMKv0gBridnmNmASCzEk0JO/sy0EGbZMVpe1sr0mTJaNQEnEFCI2Gowig1OXEw0sc4o06XKYNNlzQEJVNDZ0m6AAEk9J1tanWJ8xZlrs5OIsJkp5E6VkM2UqWXSjAkGh3HKJmNa6ENOpG57UolLJS9mi23tYppkNLEwqrIUqgoUBGGoyrlHObfcwslgtGMCa5fAJlM+vkKk55A9ufeYuNi2pxWZOt0k+SArsitQumUwOKEKCoNc99aaQr2qs4tNlmJKYCrdIK55KS2HLfiyrDH4ljw0duvBaGCie0u5V91Qbn2lErJ0LZBcSnMgaYgciQMgdaZQ9S1Cb11VgDT0wBWtaHU5GhzPA8IqMyUkjK0yZ6k7yDLA5VQ18YumyN7WKajWeW2FnoaNUMxA1DH0mFNOG7WNABrhQITcXI10eW9QrjKs0uZLNEC4xRgBQgj4g6HlCx78CgyZ8tq0wsQa1ypioaa66xjdd5uqNKyM2WaKD64XVR2gad0SJxW1ycSikxNAQDQ71PEH+9IrVW6zLvZVq47RJs0xEJNCzsFBw48VQ2WkwUPonTLgItC3lZsCqrNSoopDZZ1yO6nMxTb2FSsxECPKZXAzAJX0hn6OJSR2GFew5ZUmvhd1eYksykBYkEirKo9ZcQNeCsDrURyYN8oMgkPcdlZhnYKa5g711+U+HqqaUGg3DlEG8LvVsbknERXsyH5RXZd2zcbBdUNC4NBXnxpu1hxZL1VbMWLhnVSSGO8scINeYEZBbxpbrmxyihR/S1WC/JkrKuJfZbdyOojTtRfbT7NMlqlKruOIkjMAZDfCu2bW2NmMucrSm9qSxy8KU5GsQn2blWipst5OT7Mxz4VBHuiEMaDbhXh6LJdC+iwEFVMiLzsBe7GYqGtVIUnirVAB7RTyEVe1bL25TiZGmjjmT4kCvnDfZi0GUWRleVNriqwK4hSnVPYK5dteUrwHDQ2qLIJIpBYXTLxlUIYb8jEKMrBP6SRm4dlJNa17aV40OkYx0HRchdAGu3bp6JcUwsfqKtEL7/t/Q2ea+8KQv3m6q+Zr3QwhZftxLakCs7rhNRhpStKVIIzpnw1MX5M2Q5d1XbVi9lSNhrt6SfjIqsoV/mOS+5j3CL3brV0aE79BziJcVyrZZbLixVYsWph3UG86Ae+FF+W15lejGei1IFOLHt/KOTf8AVS67DtyR34pDeN+sk7q0IX0gwqGJ1r/esRbVtC7hlCogYYThB0OozY0iVJ2XYozF8x2VHbXjCq13e8v0hlxGY8fnCdXG4gkCwqUzZbLnDde2Cfhah0Pv3Q0JhFHpYnfA+LMbUTJMopMLTb6ZLmeO784hzbU7EFmJIyBJ0HAcB2CNUEPawN2THOLt1m09jqzHmSYwBpmNRBBD01dju23CdKSYNHUHkfWHcajuiTCjZOQUsckNkcJbudmYeREN46djrYC7kshw+YgIgggh4N7JqayLky67U7B84ztF0qq1VWc8MSjzIpFc+2LRgLmdhUbzhHhlnCq07XzQCFtWZ4qppywrlzzjFMOLlJySg93D7V+1aprazN81jem0NnCsqyzKAmFJyzcKBtzgZAmYDQgisKrzt/6MGzzelA6nRy1C1UrmxArpRdxBPhFf2js7Wpw7ODMAw4qUxAaVyrXt1hJK2XtDGiSy9NStKDmTTDzNIo4rB4mMW83XH3X4WzhW4WUfK7KeR/Gvmr/ZLweyTzaHExsdMWMVUUQpXEM8VCB6I5w0vLaULZvrcnGVV1LYNxrQYvZIrTrUqDyjnsqT9V/XWyYp/ZWdix5F6iWvdign7dzQMMgdGNC7HpZjDtdhTwURBDiZ4iRuO3/Sld0W2QfKfHX1/Cv1y33Q2m0WaSqPaUVmkzSZctXUtWaMjiDBwSMq5555US1bVzbM0xA6zWfqMSuFEIbrBd7AjKppvpXWFx2ttBriZXrriUGvPjG8baTKUMiytzs6GvMwfEPJ+dtjv/wpD0bIwf0nUeaY2G8rQAXS0tgJqV6hTPdjUuE35OFFMq74m2e+kkOZsxEE0LXqoEZ1zqaDqsBlmrtXPTSEh2vQ5mxWSvESgIZ3GZloZWk2FKIaiYMMtENcziKYRxoKmFfiWV/867iAomYHERHMXDx1TOVeZtGKcEdACKswC5mtDSppoMzGNlv8ByEnULZkhtTXQmuuZMMLw2lkWZSJ0zppjCjS5Zqp3UZiAWFOwRT722nlTVVUliUi+qstAOw1BqTrmYVmOcWUG0mjo0PlznUceGqcW6xyZs6ZNtE2bNpifolZa5Z4cTHqqBlSlab4UW3apwrSrMi2WUdRL9JvvzPSYxosl42Zc2M01UqRhA1yOYfSmVIlS7Rd51Ujn0g9xMQ/FU63NcfDT34KWbAO/wCoV77v2k9gvKbJbFLmMjbyDr94aN31jded9TJ4UPQBRoooCanrEaYqGnYBlTOHKTbrORVx2h5g96GNpS6ToZte2YQPHBEpx7Du13kqfwGIGgCqUAMWObY7ATlNKjhjr71jEWGw/tif5v8A1hPjo+TvJJ/x83JQbv2mtMn9XOcdlajzi0XPtzOtLiVOmBQfWGVcxWvdU67oXypF2esW7pxHkUiQiXSBox5zm+AAiF+Jgduw+SljwuIYdrHerxcjS5fSFZuJQAT1StKE5036xNF5SmaiupNCaVoaDU0Ooz1EUaVtHd6SWkpiWW2RpMmA5NiGeGozhfIvOwpMxK7Z0BL43IGmTFcsofhsd1L8wa7yVqfCunZkLa215e/BdKWfUAjfnHk20AKScgITTdokUnShFUNQAQAKnz8IS3rtpZ2SuOtPVU1qajdQV3xddj5yDr9kjejYQQQ38qyODOOFTSWDRm9o+yPn/ZU2+xGW5WhI1XtEV6R9IyyxRA9O0LlyqTGM76UH9UP+JV9ymM52I+TK2I3zJH4VlsM/WFxPy8v2raVAWmmW/lC2WoJAOhIBrw3xWLT9Ikx9UJ+85PwEQn21m7klj8R+MQ5570aPEqz1TyFdL32Xs02rSW6NuGE4D4+j3ZdkKrLsWT+tnypfYp6Q+VB5xWZm11oO9R2hR8axHmbR2htZrd1F9wETSTYmQ3TW91/u1TZ0YGirJ7/9K9S9kbKPStExj/DLp3Z1jaLgsK5np2pxZVB8KRzd7zmnWbMP87fOI7OTqaxB1c53f9lOOj2BdNmC7UOcsV4NPP8AXGs7RXanoyZJ5hn0/lMc1gheocfqe5SDBRDgunTfpSljJUryU07NWEa7H9I82fNSVJldZzQVoO0k65AAnuil7O7NTbZMCJhVfWmOcKrzO89gz98du2W2OsNiTqtLmTCOtNZlxHiFAPUXsHeTDxhGkgvDiFTxMmHwwLWgF3L1RIDYRjILbyMoIctIsx/zFHKYvxMEdHBioYYxGxrqHYuXkDnuLjWq5xOmSm/WIyV3lSvmPjEX6nIBrjLD2Qyj/V/6wwm2uTMFGYEV31GnhCq0WiUCQsutN5Zs+WcbcjC8UHEd1ftQtcAbItTQ8rPClnWmmJmb/kcXhC+222Y2TOCo0CmijkBQDwjUZy/sx+JvnGyRZmmnDLlFj/DU051rTvMV48LHCMzyTXFxuvPZSOlc80BXYFjLlI/VKvU7lo/+kgHzjda9gAVDAJQiudZR8DlXviZY7ptkpsUuU6nQ5A1HAgw1W6sYx2xJcuu8Mwc/ygkf3pEeIxOGAt7mkeBPkljbiWu/pWPt6LnM3ZtNzMPA/KJll+jae4DFlly97zapl2DMmLrZ7bZ5b4bPL62f6R1aYw+6oBp/dYiX/Zp9OkmTQwOgJKtnuwsB4CMx0AxJ/ox5R/c6/sFqN6Rlg0kks8qH5SlLrsNjFRLa2TRvYUQHsl1zH3iYQ3/tdap+TYpUsaIoKgDwHlSLLdps/wDnYj2AHLhmH/4wPYpbE4Z0tRwPSjzK5xL/AMNH/cb5kJrOmHB1vZfn7+y5tBHQHuKWxpjs57z/AERmmwAmZqJR+67fKIXdFPGzh42FoN6eh/k0jy/wueQRerR9HNNZiLzmj4rCi1bJBTQTQeVG8wYgPRs/AA+PqrLOmMK7+RHgf1arkEOH2afcynnUfAxpfZ+aNwPIj4xE7BYhu7D+fwrTekMM7Z4/H5S2CJpueb7B8j8Y1Nd8wao34TEJgkG7T5FTjERO2ePMKPBEuz3ROmGiSZjngqM3uEO7N9G14OKizkffZEPgzAwwRuOwKR+JhZ9bwO8hVmCLgv0TXgRXolHZ0qVPg1POIlq+je8Jetmc/cKv/tYmF6p44FRjHYZxoSN8wkL252lrLLVRTUDhXt1p2RoiVPuqchwvKmKeDIwPgRGSXNPYVEmaQd4lsfhDaKsZ2AXYUOCJM67ZqelLdcq5owy45iI0JScCDsiCJ1guO0TwTJkTZgBoSiMwByyqBSuY8Y3TtlbWgq1lngcTKf5QuU8lGZowcpcL7wlcEZzZLKaMCDwII98YQiku0QQRKu+7Zk98EtSx38AOJO4QrWlxobpHODRmcaCixbNn9iGejz6omoTRm5+yPPlrFi2b2OlSKM7BpvtFSVU/w0z76V5RcJmzrquIvLA4liPesbmG6PaynT78vVcxjumv4Qadvp6pNZ7OqKFRQqjQDICNkSXsYH+ZLPJmPuWI0brarRc/d6oggghyFjN2LQGhmAHhiz8MMa52xaqKtNCrxJp71zhy+1Ehsmp3lcvMRBtE6yOa9JQ9uFvjXzijL8QRUZAPaL/HoVLHkB+e/BLksdklbnnt/F1E8Bme+Ns2/JhGFKS19mWMI+cZmTZ/20v/AFRrpZ/2ss/jP/GMeXozFTG5Hg99/iqWgzFwsHytI8vVRRaX9t/xH5xteSpU9K2Z4tQ08YwtMqTmBMYHgtR/uoIgSWKMCjywOLiUfH0jFzB9GNgdneQT9lBiMYZBlboFrnKstg0qbmNKVqO8ChjK03w00ATVDkaMOqw45jI8iIYSbVZsJ6YS2OVOilup7anqgwqvAysX6EOB/GR5b/GNfc6hZ252UWJCWFj6JQ/zoDn2Egxgllc6Kx7jGf2fM9hvAw9PTOwG1ywAkuoH8CmveMz4xO+0racmkYhwKH+qKw8krqpXmKR5ihhZfJMLbVmEqc3/AEMnvUD4xmtnf9ykfiTPlCO7JEt2PSzejA7DU99KCLFYpFiQgq0sncWYE+eQ8Ijdp7PqmO09n1Sy3WgSiBMsctSRUdbXwyiN9ryv3WV4tDq9rDInuHNoVaACmJCMq6ZjjENNnZFf/sqeRT+owAtrX9oBFa/tQBfCDSzSe8E+8xulbR4fRs8kcl/OJiXBZd9or/PLEbluexDWYDzmr8KQpLeRS21RP8ZzKU6NKcOt84P8ZTP2af6vnE3o7Au9D3u3uJjWbysKDqyw3/br5tDfl/tKb8v9q0pts49Re5mESJX0gTfYqPvE+8GIzbUS1yl2dRzwjyCxrbbCb6qS17ifiIXID/FLl/8AKdStv550s5b8XwWJX+LZz0P1ecuWdKU7qgGKlM2otB9cDko+IMR3vqedZr9xp7qQ3qG8gjq+xX2Tfc1v8ucOeAf84LROVxSaENdziWa5U31jnL2lzqzHmxPxjXSD4dpQI61BV9szWaQD0ZkywTUhWRQTSm7TLsjNtqcGjoeU5T5ERz+CFGHaNE4x5jbjau1t20R1wzZEuavBjLceFfhFUvKw3dO0s8yQxNcUpwR+BiRTlSIkENdhIXfU1TwyPh1jcR3FKpWyqGaAZ36LiUo3KlSBzr3R0K5rBZpSBVDBf4ApxdpYnM90VKNsi0shqpI+PMQQ4SKG8gU+Ixk2IAEjtPJdIsl7WaX6Mpq8TQnxLZd0bpu1EthQyiRwOExRbNfo0cU7R8oaSpwYVUgjsh5gYTZ/Ko9W3dMrbapLVwSih4hsvw0I90QIIIla3KKCeBSIIIIclUW13ckzMih4jXv4wptFyuvo0YdmR8DFgggQqlMksvpAjmKRhFwjS9kQ6op7hAhVWCLN9myvYHn848N2SvYHn84EJRd8qUc5jZ8Mx31h3ZZslfR6M94HxrGr7Klex5n5x59jSvZP4j84EJvLvKX7K9xB+EYzbQrHVh2ZEe8Qq+xZXs+Z+cH2NK9nzPzhmQDVNyBMTLU+t4r+cRptzym1wjtAZfcI0i6pY9U/ib5xuk2ZV0FO8n3mHV2paUObswPVmqOf/wCRoOzEzc8o/wA5/phxBCUeaKKSnZqb7Ur/AMg+Uef4cme3K/8AIIdxpexo2qKe4QUeaSjzS0bMv+0k/j/KD/DL/tJP4/yiW1zSj6tORMRbVcqLShby+UFHmijzWDbOsNZsgc5n5QLs8d8+QP8AuV+EKmWhjyCjzRR5px/h4b7RIA+/WPPsJP3qT4/nCiCCjzRR5pr9jy/3qV5x4bol/vUrwaFcbkkgjfBR5oo81M+zJX7zL/C/yjFrulD/AKlO5Jh+ERvq47YPq47YKPNLR5qR9RlfvC/+OZ8owaxy/wBuh/lmf0Rq+rjtj0WYdsLXaiu1Y9Av7RfB/wCiMGQD1ge4/ERP+zF4t5fKD7MXi3l8oEqWwQy+zF4t5fKD7MXi3l8oVCWxlLmlTVSQeyGcq6VJpVvL5RNW45Y4nmflAhQrNfpGTivaNfDQ+UNbPa0f0WB7N/hGCXdLHqDvz98bkkqNAByAECFnBBBAhf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22" descr="data:image/jpeg;base64,/9j/4AAQSkZJRgABAQAAAQABAAD/2wCEAAkGBhQSERQUExQWFRUUFRgVGBgYFxkYHRcYFRUXFhUYGRsdGyYeGBsjGRcXHy8gIycpLSwsFx4xNTAqNSYrLCkBCQoKDgwOGg8PGiolHyQsLCwwLywsKSwsLiwsLCwsLCksNCksLCwsLCosKSwsLCwsKSksLCksLCwsLCksLCwvLP/AABEIAKwBJQMBIgACEQEDEQH/xAAcAAACAgMBAQAAAAAAAAAAAAAABQQGAgMHAQj/xABHEAACAAMFBAYGBggFBAMAAAABAgADEQQFEiExBkFRcRMiYYGRoTJCUrHB0QcUFXKS4SMzU1RigtLwFkOissJEg5PiJDTx/8QAGgEAAQUBAAAAAAAAAAAAAAAAAAECAwQFBv/EADURAAEEAAQCCAYBBAMBAAAAAAEAAgMRBBIhMUFRBRNhcYGR0fAUIjKhscFCI1Lh8RVDYjP/2gAMAwEAAhEDEQA/ALxBBBHQLPRBBBAhEEEECEQQQQIRBBHoFdM4ELyCJUu7Jh9UjnlElLibewHIE/KIzKwblCWQQ8l3Gg1JPl7oky7vljRB35++ITimDZJarQFY3LYnOiN4RZlQDQAR7ERxZ4BFqvrdEw7gOZHwjatxNvYDxMO4IYcS8pLSpLhG9z3CkbBcacWPePlDGCIzPIeKLUJbml8Ce8xsW7ZY9Qe+JMENMjzxKFpFjT2F/CI2CSo3DwEZQQ3MUIAgJgiJe8stImgalG92kMe6mkpzG5nBp4lKrw2xloaIMe6taLwyNM84XzPpBEuhmSwATTJiTXlSOaWq3sC4r6QFR7LKRWn8wPjGFsvNpqKrDNTWvHLhxjBOJxBdebTuC6UYPCtbly2eZJ/S7fd1+yZ2SOMepQkBh3bx2jKJ8fPlptRdg+YagBPaMqjup5x0j6PNsWnE2ee2JwKy2OrgekpO9gM67xXhGjh8Vnpr91lYrBCO3R7K9wQQReWYiCCCBCIIIIEIggggQqlBBBG4noggggQiCNsiys/oivuHfDSzXIBm5r2DT5xE+VrNyhJ0Qk0AJPZE6TcztrReevhDyXKCiigAdkZRUdiifpCS1Ak3Kg1q3PIeAibLlBdAByFIygis57nblIiCCCGJEQQQQIRBBBAhEEEECEtvm/Us3R4gzGbMEtQuZz9JuQGcTZdqRtGU94il3nM6a8JhOa2ZFlrwxuMTnnQ07hEiIy+ipxGKVxgipS57LoxHImJCXtNHrV5gGDrAm9WVZYIRy7+feoPKo+cSZd/LvVh4GHZwm5HJnBENL2lH1qcwRG2bPQo3XFKZkEZVyhbSZddVzDbe5ZbTekk0XEWBG4lTSoG4VrnCCzXHUNjbC3q0FRX+I7hoMot20FlAEt1zWmGvHUqabt8V212oKrUIxAZCu/lGM5rbtdm2JoaL4KvEQy2ZtJl2yzsP2yDuZgp8iYWkw32QsRm22zqN0wOeUvrn/b5xEz6hSpyVkN8l3OCCCN9csiCCCBCIIIIEIggggQqlBBBG4noiddt39Ian0R5nhEGJlhvIywRSoOfCkRyZsvy7oT+XLCigFB2RlC5b8TeGHh849+3E4N4D5xmmGTkm0mEEL/txODeA+cefbqey3l84OpfyRSYwQsN+r7LeXzj1b9XerDw+cHUSckUmUEaLPbkf0TnwORjfEZBBopEQQRTvpDv+ZJRJUo0aZUswNCqqRpTMVNc+wwxxoWnsYXmgrDeO0FnkfrZqKRurU/hFTHl17RWe0kiTNVyoqQK1A40Ijkl33WrMr2hWeUWIy6oLDU5ZtSvHPOOg7PhJTFkkLKUgLkoDFRUioAqMyTQmIOv+aitIdHkxlzTqrXBGmy21JgJRgaHCewgAkeYjdFgG9lmOaWmiNVzu62/+RbeP1l/97ge6J8+0KilmIUDef7zhUoMm8rTLOkxi4/n/AEg97CEF8XkZ0wn1QaKOA48zFcjVWwLTa27WDMSl/mb4L8z3Qon3zOfWYw7FOEeUQoIWk6lm01jqSeZMCzmGjEciRGEbrtsbz5jIi5KFLNuGKtK+BoN9INk4AuNBbJd6zV0mP+In3xt+0PrE2UlodejUsTWgFQoPW3ZKGYdoh5Ku6VIlzGPXpriC5ZaDLLWN30YWaTOFqdpKEGcGTEgNFIrQEg6EDTQw1jg80FNPh3QtDneSl2uzP9VOMHF0cpiW1ZgiY2y3lsVe2sUi87AWOJRnoRxjtVtsImrQll7VIBHHUGK9btjJSy2Kl6n2iDQ7joDr5ExDNATZ4K5hsfE9jY376D9LlEm65rEAIanSOm7DXLKsiF3/AF7ijVzwqDUBaVoDkSTqR2QquSyYGMxzhC1WmVTuOugFNY0XjtkBVZQqPBfm3PKM4TdW/wCQWe3ZSYljXjq2374Lp8Ec1uD6Q3lsFngNLJ9IVxLWmdCTUDhr7j0eRaFdQyMGVhUEGoI7DG1DMJRY3XPzQOiNOWcEEETKBEEEECEQQQQIVSgggjcT0QQQQIRBBBAhEEEECEQRIs9gd9BlxOQ/PuhrZLnVc26x8vDfEL5ms3SWo1z2I4g5yA07ainhDmNM+2S5dMboldMTBa04VMbg1dIzZJC91lIiOf8A0k3SQ6WgVKkCW38JBJU8iCRzHbHQI0W6xJOltLmCqsKEf3oQc+6IXNzClJE/I61yiVPPRCUM1xYlO/Oopyzi7dACgVs8gD205RVbddLWKfhqGAIdCd4rliHGoPvia21JplLFfvVHhT4xmusGiuuip8YcwaHVWm4WKMyURUOahRnXfXQaAeEPIp+yd3TZrdPNdsI9EVIxHjTTCPM8s7hF6C8mq53pHJ15ynv71RvpGuxlMu2Sway+pMpuWtUbuJIP3hFBBjuzoCCCAQRQg5gg6gxTLw+jCUzEyZrSQTmtA6j7tSCviYe5vJVo5ABRVBs1leY2FFZ24KCT5RZrs+jqfMoZpWUvD0m8AaDvMdGsdiSUoSWoVRuAAr2mmpjdAGJDKeCr92bDWaTQlOkbjMz8F9HyjTbdlphtMydKmIFmJLUy2WgrLBAOIZjInID1jwEOp17y1yqSewfHSIcy/j6q+Jif4ZzxVJGSvY4PG6QHY+f1mdxmSSiE5+NBuGVOEa7HafqzoiKyE19JSuXChArwh298TDvA5D51hdecsz1o7GozU+yeyI3dGuAtp1WrF0m5xyzAEFWGx30jDrHCe3TuPzjfbLUgRiSKUOVRnUZUigi8mlnBNU1HrDeOPbGyba2ZgksDNQxY6KDplxjLnxroWkOGuyfL0fEKfG7T3x/2le07TWqAp6MULHLM++gitR0CTMrVW1GR4GoyPIjdzin35d/RTSAOq3WX4juPwjJhkvRWGO4JfFh2U2tayNharSmOa+yfaX4jfzivQRbY8sOYJz2Ne3K5diXaLEAVUEEVBrWoOh0jE34/BfP5xz3Zq++jbo3PUY5E+qT8D5eMXGOrwjoZ2ZgNeIWBNCYnUVNa+JnEDujBrzmH1z5D4RFgi4I2DgFCt5t0z228Y8jTBDsreSEQQR6q1yGZhyF5BEuVdUxt1OeXlrEyVcXtN4fMxE6ZjdyhKI2ybMz+ipPu8dIfSrtlr6oPPP3xqtN8IuS9Y9mnj8oh+ILtGBJaiSbjY+kQOWZ+UMLPdqJoKnic4gpfjE+hWvAmvuzhja7asuWZj9VVFTXyHOpAivO+Rot5oJQC40FvjReE5klTGQVZUZlHFgpIHjSEM7axpbKXl/o2bCzKRVKkBSQTVhU5kDLWLLFCGdkwtimnw0kBAkG6+Xtm7Mtumzp9tZpswkGrsRXTWlMqEUAyAGkdC2IuppFts/1ac6SWZhMk9IWlsvRzCCFJNGx08fFBa7CLFOtMh1UtLP6IkA9XWVTLI4GQ9xG6LXsRh+sWdlQYigQmlK0ShNaZigrFXrHdZ4ronYeM4U0B9N34Wuk3pbuhlM9K0GQ4kmg8zCOw38XUdLiUMaB60BO8EimA8IZ7SSS1mmAbgG7lIJ8gYT3NZUmyFUkmhbEoYjMtUYqa5AU74ZjnkEclhYVt2tF+7O4qzFLMdSGNTQDcTmacDCyz7LzaoxVWTECRiBOHecsiKcDFgvWU8qWHlMR0eRFa1XdUHWnu5REu4Wh5bYCgVyaGpqhr1sIzp8N0UGyOq781pxzuiOUbcuCsl22tWXCpBKdUgEHCRuNND2GJkctk2V7ondNgLyZgCOQSSnWqCCRnybXjnHRruvNJyK6MGVhVWGh+R7I1YMSDTXeB98VjyxkkuA7x74KZBBBF1VkQQQQIS61XKrZqcJ4aj8oWWm73TUVHEZj8oskeO4AqSAO2LLMQ9um6W1U4IkW90LkoKD3neREeNIGxactVpsyuKMKj3coi2ezhBz9wFAO4ARKnNujVHG9N4hkkwY0fTue3l4LTwwcGanTkvAmZPEAeFfnCDa5BSWd9WHdl8YfGaBWppQAnsrX5RXtqplcI4AHxP5RiMNOHerrPqVdgggjRVhEXTZi9ulTAx66f6l3HmND3cYpcSrstxkzVcbjmOKnURcweIMEodw4++xV8RF1rK48F0WCMZcwMAQagioPEHQxlHY7rn0QQQQIVhl3TLHq15kn8olJLA0AHIUiui8pntny+UeidObQueVfhFB0Dz9TklKwzJoXMkDmaRCnXyg0qx7PmYWrdc1t3if7MSJdxN6zAcs/lCCKJv1OtCjWq8nfKtBwHx4xhZbC0zQZcTp+cOLPdCLr1j2/LSKzf30hGRajZZNmM11whmZ+jRSyB1FQreqdTTvgfiWsFMCcxrnnK0WVabHdyy+1uJ+HCE/0gSC13z6MVKBZmRp+rdXp5eNIdC2UldI4w0TGwBxYeriYVHpUz01jlm0c+ZaVmGbPmSg5xYMZ6NFBGFSlQGpQVO9qngBWcx04Nq3g4XOkDx/EgrZcl6kUYl3DJhGmL+EA0y4GnPMx0S134lnlI084XKg4BmSaCoHGh36RzXYhVlBCa4i8yW9fUcEYacKinjEy9b56SfMM6WHGLCMyCqrUAKfEniTFDBN3G1aUtLpcWG8tdVW9rZhn2prRgJViKqNQFAUeQHfF3+juwysInkhTQhVoBSoFWJGRJHvjVZLqs5CvLbMnq4iGGLXCV49mvCFl5WKdYpn1mU3SS2YdKhBAVTlVcOirqBQ7+MWxh2mTMPZVP4t/UdSe6+zkuqMoYEaginMHIxVLnu8SZkwu1Cj9GM6BqiorxqCKCF9y7Yq4MyU2KWrYXIB6jZekPWQ1ydYl324cuaU6QK439eWCCBxqhr3RVx0RydyrQfI5WFlqCDocjFXsVuNlmvLapTFnxHBh3Uhxs/aS8kYsypK14gUp76d0LL+sytaUBYLiUVJ3ZkD3ARisFEtKvvNgOCeuiTpZBo8twQRuYHURzWyW+bdNrMlyWs7HFTWqtkJi8HFKEb8NOBi92G5nkmqTQQdVKmh8Dke2Ef0nXZjsyzQOtJYV+7MopH4sELGQHZdwVHOHFucaEK6WC9EmBSrBgy4lIORXj/em+JL2pBqyjvEcT2X2laVSUzEKGxSz7DH0h91hqNKgcTHSLLOE9MSijj0l49o5xr4aYNcGTHTn6+qpFjZRmZvyT173ljfXkDEd7+G5T3kD5wmgjoBhmBV6U+ZfUw6UXkPnEObOZvSJPOMIImaxrdglSW/tqpVlIUgu5FcI3DcSTpXPjpEG59q5loYnBLlylIBYsSanRRpn20oIpd+Wvp7TMdRXE9FA3gURe8gDxjoNwXGtnlYSAWbNzxPDkNB3nfGFicZKSQx1LYwuCbJupqWpWNAwJ565Vy490bIrVvQCYwXIA5U/vjE+yXr+ifEesiM1eIAJz7Y5KZpZJlJu1clh6vZRbRbf0rHUVyG4lclJ7N8Kr0tJY5mpJqY0C8wwqoiOzVNTCQ4d4dmfpSeAF5BBE2xXZjGN2WXLrTGxArxC11jQJpBNbqGBXIRv+oPvUjnlD2z3jZpCkyw70GbBCagZk4moKcoz/AMRyJyhTjAYjOimmepAYkeER/wBVxpg81GZa4KfstNYycLCmA0B4g5+VSPCHEYy5QUBQKAZUjKO7w8bo4msebICwJXB7y4DdEEEETqNOVvWUNEPcoHxjGftEqqWwNkCd26FEeMKiKr8M3Ka3StqxeymXbtSXUYlXEamikjIUrka7/hEfaLaCd9XnCRhScZbdGSQSDTIgGgJ1pXKsJJ95JZ1xBCVJp1dA1BVf4Tv1OmnGTdM6TOlzZsxDmoBFanBUKSAOBXFUZ9aMjDzt6mnAl3M6e/JWp+qdLcQob1y996y2Rv2YLMKv0gBridnmNmASCzEk0JO/sy0EGbZMVpe1sr0mTJaNQEnEFCI2Gowig1OXEw0sc4o06XKYNNlzQEJVNDZ0m6AAEk9J1tanWJ8xZlrs5OIsJkp5E6VkM2UqWXSjAkGh3HKJmNa6ENOpG57UolLJS9mi23tYppkNLEwqrIUqgoUBGGoyrlHObfcwslgtGMCa5fAJlM+vkKk55A9ufeYuNi2pxWZOt0k+SArsitQumUwOKEKCoNc99aaQr2qs4tNlmJKYCrdIK55KS2HLfiyrDH4ljw0duvBaGCie0u5V91Qbn2lErJ0LZBcSnMgaYgciQMgdaZQ9S1Cb11VgDT0wBWtaHU5GhzPA8IqMyUkjK0yZ6k7yDLA5VQ18YumyN7WKajWeW2FnoaNUMxA1DH0mFNOG7WNABrhQITcXI10eW9QrjKs0uZLNEC4xRgBQgj4g6HlCx78CgyZ8tq0wsQa1ypioaa66xjdd5uqNKyM2WaKD64XVR2gad0SJxW1ycSikxNAQDQ71PEH+9IrVW6zLvZVq47RJs0xEJNCzsFBw48VQ2WkwUPonTLgItC3lZsCqrNSoopDZZ1yO6nMxTb2FSsxECPKZXAzAJX0hn6OJSR2GFew5ZUmvhd1eYksykBYkEirKo9ZcQNeCsDrURyYN8oMgkPcdlZhnYKa5g711+U+HqqaUGg3DlEG8LvVsbknERXsyH5RXZd2zcbBdUNC4NBXnxpu1hxZL1VbMWLhnVSSGO8scINeYEZBbxpbrmxyihR/S1WC/JkrKuJfZbdyOojTtRfbT7NMlqlKruOIkjMAZDfCu2bW2NmMucrSm9qSxy8KU5GsQn2blWipst5OT7Mxz4VBHuiEMaDbhXh6LJdC+iwEFVMiLzsBe7GYqGtVIUnirVAB7RTyEVe1bL25TiZGmjjmT4kCvnDfZi0GUWRleVNriqwK4hSnVPYK5dteUrwHDQ2qLIJIpBYXTLxlUIYb8jEKMrBP6SRm4dlJNa17aV40OkYx0HRchdAGu3bp6JcUwsfqKtEL7/t/Q2ea+8KQv3m6q+Zr3QwhZftxLakCs7rhNRhpStKVIIzpnw1MX5M2Q5d1XbVi9lSNhrt6SfjIqsoV/mOS+5j3CL3brV0aE79BziJcVyrZZbLixVYsWph3UG86Ae+FF+W15lejGei1IFOLHt/KOTf8AVS67DtyR34pDeN+sk7q0IX0gwqGJ1r/esRbVtC7hlCogYYThB0OozY0iVJ2XYozF8x2VHbXjCq13e8v0hlxGY8fnCdXG4gkCwqUzZbLnDde2Cfhah0Pv3Q0JhFHpYnfA+LMbUTJMopMLTb6ZLmeO784hzbU7EFmJIyBJ0HAcB2CNUEPawN2THOLt1m09jqzHmSYwBpmNRBBD01dju23CdKSYNHUHkfWHcajuiTCjZOQUsckNkcJbudmYeREN46djrYC7kshw+YgIgggh4N7JqayLky67U7B84ztF0qq1VWc8MSjzIpFc+2LRgLmdhUbzhHhlnCq07XzQCFtWZ4qppywrlzzjFMOLlJySg93D7V+1aprazN81jem0NnCsqyzKAmFJyzcKBtzgZAmYDQgisKrzt/6MGzzelA6nRy1C1UrmxArpRdxBPhFf2js7Wpw7ODMAw4qUxAaVyrXt1hJK2XtDGiSy9NStKDmTTDzNIo4rB4mMW83XH3X4WzhW4WUfK7KeR/Gvmr/ZLweyTzaHExsdMWMVUUQpXEM8VCB6I5w0vLaULZvrcnGVV1LYNxrQYvZIrTrUqDyjnsqT9V/XWyYp/ZWdix5F6iWvdign7dzQMMgdGNC7HpZjDtdhTwURBDiZ4iRuO3/Sld0W2QfKfHX1/Cv1y33Q2m0WaSqPaUVmkzSZctXUtWaMjiDBwSMq5555US1bVzbM0xA6zWfqMSuFEIbrBd7AjKppvpXWFx2ttBriZXrriUGvPjG8baTKUMiytzs6GvMwfEPJ+dtjv/wpD0bIwf0nUeaY2G8rQAXS0tgJqV6hTPdjUuE35OFFMq74m2e+kkOZsxEE0LXqoEZ1zqaDqsBlmrtXPTSEh2vQ5mxWSvESgIZ3GZloZWk2FKIaiYMMtENcziKYRxoKmFfiWV/867iAomYHERHMXDx1TOVeZtGKcEdACKswC5mtDSppoMzGNlv8ByEnULZkhtTXQmuuZMMLw2lkWZSJ0zppjCjS5Zqp3UZiAWFOwRT722nlTVVUliUi+qstAOw1BqTrmYVmOcWUG0mjo0PlznUceGqcW6xyZs6ZNtE2bNpifolZa5Z4cTHqqBlSlab4UW3apwrSrMi2WUdRL9JvvzPSYxosl42Zc2M01UqRhA1yOYfSmVIlS7Rd51Ujn0g9xMQ/FU63NcfDT34KWbAO/wCoV77v2k9gvKbJbFLmMjbyDr94aN31jded9TJ4UPQBRoooCanrEaYqGnYBlTOHKTbrORVx2h5g96GNpS6ToZte2YQPHBEpx7Du13kqfwGIGgCqUAMWObY7ATlNKjhjr71jEWGw/tif5v8A1hPjo+TvJJ/x83JQbv2mtMn9XOcdlajzi0XPtzOtLiVOmBQfWGVcxWvdU67oXypF2esW7pxHkUiQiXSBox5zm+AAiF+Jgduw+SljwuIYdrHerxcjS5fSFZuJQAT1StKE5036xNF5SmaiupNCaVoaDU0Ooz1EUaVtHd6SWkpiWW2RpMmA5NiGeGozhfIvOwpMxK7Z0BL43IGmTFcsofhsd1L8wa7yVqfCunZkLa215e/BdKWfUAjfnHk20AKScgITTdokUnShFUNQAQAKnz8IS3rtpZ2SuOtPVU1qajdQV3xddj5yDr9kjejYQQQ38qyODOOFTSWDRm9o+yPn/ZU2+xGW5WhI1XtEV6R9IyyxRA9O0LlyqTGM76UH9UP+JV9ymM52I+TK2I3zJH4VlsM/WFxPy8v2raVAWmmW/lC2WoJAOhIBrw3xWLT9Ikx9UJ+85PwEQn21m7klj8R+MQ5570aPEqz1TyFdL32Xs02rSW6NuGE4D4+j3ZdkKrLsWT+tnypfYp6Q+VB5xWZm11oO9R2hR8axHmbR2htZrd1F9wETSTYmQ3TW91/u1TZ0YGirJ7/9K9S9kbKPStExj/DLp3Z1jaLgsK5np2pxZVB8KRzd7zmnWbMP87fOI7OTqaxB1c53f9lOOj2BdNmC7UOcsV4NPP8AXGs7RXanoyZJ5hn0/lMc1gheocfqe5SDBRDgunTfpSljJUryU07NWEa7H9I82fNSVJldZzQVoO0k65AAnuil7O7NTbZMCJhVfWmOcKrzO89gz98du2W2OsNiTqtLmTCOtNZlxHiFAPUXsHeTDxhGkgvDiFTxMmHwwLWgF3L1RIDYRjILbyMoIctIsx/zFHKYvxMEdHBioYYxGxrqHYuXkDnuLjWq5xOmSm/WIyV3lSvmPjEX6nIBrjLD2Qyj/V/6wwm2uTMFGYEV31GnhCq0WiUCQsutN5Zs+WcbcjC8UHEd1ftQtcAbItTQ8rPClnWmmJmb/kcXhC+222Y2TOCo0CmijkBQDwjUZy/sx+JvnGyRZmmnDLlFj/DU051rTvMV48LHCMzyTXFxuvPZSOlc80BXYFjLlI/VKvU7lo/+kgHzjda9gAVDAJQiudZR8DlXviZY7ptkpsUuU6nQ5A1HAgw1W6sYx2xJcuu8Mwc/ygkf3pEeIxOGAt7mkeBPkljbiWu/pWPt6LnM3ZtNzMPA/KJll+jae4DFlly97zapl2DMmLrZ7bZ5b4bPL62f6R1aYw+6oBp/dYiX/Zp9OkmTQwOgJKtnuwsB4CMx0AxJ/ox5R/c6/sFqN6Rlg0kks8qH5SlLrsNjFRLa2TRvYUQHsl1zH3iYQ3/tdap+TYpUsaIoKgDwHlSLLdps/wDnYj2AHLhmH/4wPYpbE4Z0tRwPSjzK5xL/AMNH/cb5kJrOmHB1vZfn7+y5tBHQHuKWxpjs57z/AERmmwAmZqJR+67fKIXdFPGzh42FoN6eh/k0jy/wueQRerR9HNNZiLzmj4rCi1bJBTQTQeVG8wYgPRs/AA+PqrLOmMK7+RHgf1arkEOH2afcynnUfAxpfZ+aNwPIj4xE7BYhu7D+fwrTekMM7Z4/H5S2CJpueb7B8j8Y1Nd8wao34TEJgkG7T5FTjERO2ePMKPBEuz3ROmGiSZjngqM3uEO7N9G14OKizkffZEPgzAwwRuOwKR+JhZ9bwO8hVmCLgv0TXgRXolHZ0qVPg1POIlq+je8Jetmc/cKv/tYmF6p44FRjHYZxoSN8wkL252lrLLVRTUDhXt1p2RoiVPuqchwvKmKeDIwPgRGSXNPYVEmaQd4lsfhDaKsZ2AXYUOCJM67ZqelLdcq5owy45iI0JScCDsiCJ1guO0TwTJkTZgBoSiMwByyqBSuY8Y3TtlbWgq1lngcTKf5QuU8lGZowcpcL7wlcEZzZLKaMCDwII98YQiku0QQRKu+7Zk98EtSx38AOJO4QrWlxobpHODRmcaCixbNn9iGejz6omoTRm5+yPPlrFi2b2OlSKM7BpvtFSVU/w0z76V5RcJmzrquIvLA4liPesbmG6PaynT78vVcxjumv4Qadvp6pNZ7OqKFRQqjQDICNkSXsYH+ZLPJmPuWI0brarRc/d6oggghyFjN2LQGhmAHhiz8MMa52xaqKtNCrxJp71zhy+1Ehsmp3lcvMRBtE6yOa9JQ9uFvjXzijL8QRUZAPaL/HoVLHkB+e/BLksdklbnnt/F1E8Bme+Ns2/JhGFKS19mWMI+cZmTZ/20v/AFRrpZ/2ss/jP/GMeXozFTG5Hg99/iqWgzFwsHytI8vVRRaX9t/xH5xteSpU9K2Z4tQ08YwtMqTmBMYHgtR/uoIgSWKMCjywOLiUfH0jFzB9GNgdneQT9lBiMYZBlboFrnKstg0qbmNKVqO8ChjK03w00ATVDkaMOqw45jI8iIYSbVZsJ6YS2OVOilup7anqgwqvAysX6EOB/GR5b/GNfc6hZ252UWJCWFj6JQ/zoDn2Egxgllc6Kx7jGf2fM9hvAw9PTOwG1ywAkuoH8CmveMz4xO+0racmkYhwKH+qKw8krqpXmKR5ihhZfJMLbVmEqc3/AEMnvUD4xmtnf9ykfiTPlCO7JEt2PSzejA7DU99KCLFYpFiQgq0sncWYE+eQ8Ijdp7PqmO09n1Sy3WgSiBMsctSRUdbXwyiN9ryv3WV4tDq9rDInuHNoVaACmJCMq6ZjjENNnZFf/sqeRT+owAtrX9oBFa/tQBfCDSzSe8E+8xulbR4fRs8kcl/OJiXBZd9or/PLEbluexDWYDzmr8KQpLeRS21RP8ZzKU6NKcOt84P8ZTP2af6vnE3o7Au9D3u3uJjWbysKDqyw3/br5tDfl/tKb8v9q0pts49Re5mESJX0gTfYqPvE+8GIzbUS1yl2dRzwjyCxrbbCb6qS17ifiIXID/FLl/8AKdStv550s5b8XwWJX+LZz0P1ecuWdKU7qgGKlM2otB9cDko+IMR3vqedZr9xp7qQ3qG8gjq+xX2Tfc1v8ucOeAf84LROVxSaENdziWa5U31jnL2lzqzHmxPxjXSD4dpQI61BV9szWaQD0ZkywTUhWRQTSm7TLsjNtqcGjoeU5T5ERz+CFGHaNE4x5jbjau1t20R1wzZEuavBjLceFfhFUvKw3dO0s8yQxNcUpwR+BiRTlSIkENdhIXfU1TwyPh1jcR3FKpWyqGaAZ36LiUo3KlSBzr3R0K5rBZpSBVDBf4ApxdpYnM90VKNsi0shqpI+PMQQ4SKG8gU+Ixk2IAEjtPJdIsl7WaX6Mpq8TQnxLZd0bpu1EthQyiRwOExRbNfo0cU7R8oaSpwYVUgjsh5gYTZ/Ko9W3dMrbapLVwSih4hsvw0I90QIIIla3KKCeBSIIIIclUW13ckzMih4jXv4wptFyuvo0YdmR8DFgggQqlMksvpAjmKRhFwjS9kQ6op7hAhVWCLN9myvYHn848N2SvYHn84EJRd8qUc5jZ8Mx31h3ZZslfR6M94HxrGr7Klex5n5x59jSvZP4j84EJvLvKX7K9xB+EYzbQrHVh2ZEe8Qq+xZXs+Z+cH2NK9nzPzhmQDVNyBMTLU+t4r+cRptzym1wjtAZfcI0i6pY9U/ib5xuk2ZV0FO8n3mHV2paUObswPVmqOf/wCRoOzEzc8o/wA5/phxBCUeaKKSnZqb7Ur/AMg+Uef4cme3K/8AIIdxpexo2qKe4QUeaSjzS0bMv+0k/j/KD/DL/tJP4/yiW1zSj6tORMRbVcqLShby+UFHmijzWDbOsNZsgc5n5QLs8d8+QP8AuV+EKmWhjyCjzRR5px/h4b7RIA+/WPPsJP3qT4/nCiCCjzRR5pr9jy/3qV5x4bol/vUrwaFcbkkgjfBR5oo81M+zJX7zL/C/yjFrulD/AKlO5Jh+ERvq47YPq47YKPNLR5qR9RlfvC/+OZ8owaxy/wBuh/lmf0Rq+rjtj0WYdsLXaiu1Y9Av7RfB/wCiMGQD1ge4/ERP+zF4t5fKD7MXi3l8oEqWwQy+zF4t5fKD7MXi3l8oVCWxlLmlTVSQeyGcq6VJpVvL5RNW45Y4nmflAhQrNfpGTivaNfDQ+UNbPa0f0WB7N/hGCXdLHqDvz98bkkqNAByAECFnBBBAhf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28" descr="data:image/jpeg;base64,/9j/4AAQSkZJRgABAQAAAQABAAD/2wCEAAkGBhQSEBQUEhQVFBUWFxUXGBcXFhUYFxwaGRQVFRQVFxgYHCYeFxwkGRUXHy8gIycpLCwsFx4xNTAqNSYrLCkBCQoKDgwOGg8PGi0kHyUuNCwqKjUpLCwqMDMvMCwpLCwqLDQsLCoqLCwsLCwsLCwsLCwpKSwsLCwsLCksKSwsNP/AABEIAOEA4QMBIgACEQEDEQH/xAAbAAACAwEBAQAAAAAAAAAAAAAABAIDBQEGB//EAEIQAAEDAgIGCAQDBgUEAwAAAAEAAhEDIQQxBRJBUWFxBhMigZGhscEy0eHwFCNCM1JicsLxFRaSstIHgpOiNENT/8QAGgEAAwEBAQEAAAAAAAAAAAAAAAIDAQQFBv/EADMRAAIBAgQEBgIBAwQDAAAAAAECAAMREiExURNBcYEEIjJhkdGhwbFDcuEFFGLxIzNC/9oADAMBAAIRAxEAPwD4fnz9fqooUs+fr9UQkUIQiEEIQiEEIUmtlEJxoUg/wUtVTbSWEzQJUWIFNMtYp9SkLxwkUFJd6pN9Uu9UlxzcET6pHVJzqlw0kY4YIkaa4Wpw0lw0o5pg8wpFcuaM+atdTVbqaYNEIlaFMic81BNMghCEQghCEQgutCAF0u2bEQhA3nw+qFFCIQQhCISefP1+qghSz5+v1RCRQugK2nSWEzQJFlOVcGKbWK1tNSZ5RVlbaasbTVuqBc2VFTHAWaJU7ltJSwGsuFJdLg3Mgc0u2jVf/CPDyzXfwDG/G/uH2Siw5mFzyEsfiWDbPcVD8czj4fVAqUW7C7x94QcVSGVORyC3CNjMudxD8c3j4D5qQxbN/kVD8ZS//P0UusobWkHv+aMI2ML+4lzXN2EE7lx1NUfg6bvhffj9YKDharMjI8fIrLDkfmbntJupqt1NDMdseI+9yYEESDKM11hkdIi6mq3MnmnnU1S+mqK8myxMhcTD2TzVBCqDeTItOLoCAF0u2DJbMgXbNiihCIQQhCIQQhCIR2lgLEk2DZ74mPRA0fsJg7ZFsiTF7xCX/Eu1dWbK5lVxuY3EwJva+9YTNAltPA6wBaSSd4jaBOfFMNwYmNY5Ei2yJk32/JUsqGLWEEdxzXuNE6IpuYGkAyI1v1EfzC6TNtI/pnk3YRoJuQAYym4z2ofQgkblv6f0E/DkOadam42JAlrtxtnxGaxg1ctQlTYzpQXzEyMdTIeNYnVPlvVv4plO1Nusd/3daOJwQe2DbcVZhNHNZkL7zn9EcZcOfxDhNiymY3D1qmfZHh5C/im8L0dafiJPK3ADxK0201U/SdOmfjEjYLnyUuM7ZKPiU4KDNvzLP8vU2wA2bSbF220AorYBlNpMNPANGyMzszSNXpUJJDS6d+qBwtdL4jTr3tIFODEDMxJmcuKYU6hNzp1il6YGX8Sz8UzM0xFiDbKASctkwuB2HcJLHXiLCZLo2OG4p3QRd1I1htcII2d6brYZrs2tI/lAyyyyN0NVpqxFj8zVpOwBuPiYjtG0HA6lSCLEGw3WnNUOwNan8J1huHyPstTF6Ga8Wlu20RO8jas92ArUvgOsNw/4n2TrVDZBux+5M0yuq9xKfxrXWqtg7/u4UX4Et7VIyPP6q4Y6nU7NVuqd/wB3HmoVcG+j2mHWb95jbzVAbG2ntyiEXz19+cjRxgNnWPl9FoUtHTcm0SfYeF0jDKw/df6/Nco499MdW89n727QtttrtC++m8vOjcpMExstfZM3MXS7sCHCQSTfZnEfNNuqk3tbbA3RntsUs6oREGImO8QStVorLKHYQAhusb3Ft2ZN+BUamGaLyQBANpuRNr81M1nRG2IyEwdkqg4p0mY4yBs25Zq4N5Ei0jWp6pjz5iRZVrrnEmTcri2ZBCEIhBCFJrZRCSpslMsaoMCYptUXaVVZOmxek0DpXVhhzsG8dw5rCptTeFqFjmubYtIcOYMhQ4mE3l8GIWnv34l7AXPbECcwcjJsDIMSvLafcHYh7miJ1ZtEnVEnvKYPSRznAmmw3BI7RuMiJPZInNc0tjmVywtY5jgCHSQQby2NpNytr1UdLAwo02VsxMxrErjdKsp2+J24bOZ2JXG6Tc93V0ZJNtYbeW4cU5o3QLWQ5/ad5Dlv5rlwqgxVPidGIucNP5iDaNfEZ9hh7h4ZuUvweGpftHl7tw+Qy7yo4nEVqtbqSRTuREkDvObpC1sJ0Yps+OXnjYeA9yqvUCDzG3sPuTVC58ov7n6mYNNsZanRE7JifIT5qf8AjGJOVL/0efdejo4ZrfhaG8gB6KrSdUsovc3MCRt2hc3HQmwX5M6OC4Fy3wJgHS2JGdH/ANH/ADUmdJiDD6fOCR5EKOH0ri3N1ms127wzdyUndInC1eiDzBHk6V08PlgB6Gc+PniI6iPUNMUn/q1f5reeXmm3NtOxYzWYStlNJx2ZD/j6KFTCYjC3aden4jvGbeY8VE0lJsDY7H9GVFVgLkXG4+opTqtq4iXkBs2B2x8IK33MWZq0sULfl1fX/l6qrD459B3V1gdXYc4G8HaPvgrOpfIZEcvreSRsGZzB5/c7pDRX6qdnZwPbcVRSqCsNV9nDI/e3gt6JEi4znYsrS2AntssRc8Y280Uqt/K3YzKlO3mXuIjTqljtR2Wz58lfUYoAisz+NvmoYOtPZOY+4Vznnz5yI25cpCoxUPbPNPVGJWo1URojLFUKZE81BWkYIQhEJ0NVjVF48FbSasJmgS6m1MtsJKqptUcdUgBo2/fr6LmPmNp0DIXluArucXExqjy+wncJi2vyN9xzWfivy6YYM3Z+/nbuVeMwYptZc65uR78N3clKK/fSMHZe2s9Gxqy9J40vd1NK5NjG3hy3qzEYt1Kg3WM1HDvG/wAB5pjQOjdRuu74neQ2DvzXMAKYLtntOgkucA7xvRmixTbAu45nfwH3dNYjENpt1nmB92G8rmIxDabC9xgD7AHFYmHw78ZU139mm3wAzgTaYzP0CgqmqS7nLmf0JZmFMBEGfIfcoq6+Kra1NmrEdqcoMguOU7gPNegxWlqdEAVHAvgSG3M7bbO9Y+I0oXEUMG2BlLczvIOwfxG6uoaFoUC04l4c9xENkxc5naRxMBWqBWADiw5KM27yVMkXwZnmTp2kHdJqrzFGlPcXHwFgoVqOOqtLXNhpzH5bfqvW06IaIAAA2AQPAKYauT/dKvoQd851f7Zm9bntlMjQGBdSohrxDtZxiQc4jJPvpAiCARuNx4JgtXC1czVC7FjOhaYVQonnNM6Doim58dWQJ7OROwauVzuhU9FBULXFxJpiwB37SN0e6f0rTp4maIq6r2GY2Ex5xfLK6ycHpCphHClWb2NhGy+bT+ocF6SF3olL3bY7e089wqVQ9rLuN/eM6X6PA9ul2XZwLAnh+6UphcSMQ3qq1njJ2Rn58NvNenpPDgHNILSJnZCxekOiNYdZTHbFzGZj+oJaNbF5H7HmJtWlh86dxvM3C4l1Cp1VT4dh5/qHA+Xitd7VmtIxVGD+1Z5/39VzRWLL6bqcw9o7JO7LyNleouLzaEa/cjTbD5eR0+onpCl1VQPbtvHrbcVDHM+Gqzb6/dkYHDh9RwqE6w2byM5K1KuHBaWxAiFcuEIB1kQuMEjSIh2s0EbVRUauYJ0Ocw/cZq6o1N6TaLqLxCo1QF+avqtS5XQpkGE7qHcULkriaLJsKZY1LUwnKKm5lEEvpBUUW69bg32y80yTqgncJS+A7NN7+4eHzIURoT2lTqB3lmHb1mInY32sPO6nhm9diZ/S30Fh4m6hgOxQqP2mw9B5nyVuB/Lwz37XWH+0ep8Erc7f2iMvK/UztJv4jE72N9AbeJRiMVVq1yaM9gGIOwG54ydnJSwZ6rCPf+p9h/tH9RWn0YwepS1trzPcLD3PepVHCAtt5R+5VFLkLvmf1MvrauKqMpu7OrM2Ije4jfFo+aY0riC5zcLhxYWMbTtBO4Zk753LY0vihRpOqADXIDQdsnK/C57llaJaMPh3Yh13vswHjl4kSeAU1qYgHA0yUe+8oyYSVJ1zJ9tpbicSzBs6ulDqzgNZ0eHfub3nis/ovVdSfVqEmp8WqbkjbrHfGxOdF9FF5OIq3cSS2d83f42H9l6ouABJIECSTYWzJK56viDRbCmbf/R39uktT8OKq4nyHIbe/WeKwfSDEvY2nSZLmiC4DWPAmbC20pgaCxtS762rwNR3owQm8J0jaa7aWHpTTk6xa2DfNwAyAN5PkvSwlrV2pHyoFvnuf8dI1GitUZuTbLYTyH+XsYy7K88BUeP9whVVNO4ugC2syZBAcRtixDm9l3Je0hQq0Q4FrgCDmCJB7lEeMxH/AMig9rGVPhLf+tiPyJ4bBdGalSj1odDydZoO0b52EnL6prA44VwcNihD8muNjI37neuXP17aYAAFgLcABkvO9KNFio01KcdZT+IDMiJvGTgLjh3LoTxXGbC+Wx2/xIP4bhLdO43mZgcU7CVupqfsybHZfJ44bxs7r6Wm9M9RADdYuFifh+ZKSefxmEnOrSz3m3uB4tVdA/icGWm9SllvIAt4gEdwVyqswdxmDZv0ZEMVUoh1F1/YkNEaLqdYKphgMmIuQbxq/pH0VWl6Ro121W5OMnn+od491p9G8Zr0dU5st3G7fcdylpzC69F3DtDuz8pW8VhXs3TtM4YNG69e8xtKjUqsqtydB++YPqtImRIyN1nM/MwhG2mfIX9CfBX6Lq61IcJHuPIqjjy9Db6k0Pm65xDSLdWo1w2+2fkrqgU9LU5ZO4g+ypoOlg5R4WVQboD2kyLMRKKoSzhF07UEJOqroZBxIdYd6FFCrJyyknKQSlJOUlF5VJPEvimeMeqhUGrhx/Efcn2C7jGkste/sSuYp0UaY2W9PqkXQdY51PSTxXZwzBvM+p9wrNJ9nD0m77+U+rlXpYRTpDh/S1MabHapDh7geyRcyvUmOdG6ATumxqU6NMZxMcYAHmSvTYalqta3cAPAQvN6ddGKp61gNQmd2uST4Lew+lKTnANeCTkL38lw1wxprYbkzsolRUa52EyOkzjUrUqI2x4uOqPIeaOkI169HDssBqjlrQB4NA8Sj4tJjhHlSn1U8CNfSbz+7r+TdQKq+QL/AMVLdzJnzk+7W7CeroUg1oa0QAAAOAsF5vptjKgDaYDhTN3O2E7Gzwzj5L1DVn1NPYUgh1RjgcwQSDwgheX4ditTHhxWnpV1DJgxYbyros+h1UUTL4BfNnk7yN3KR35+q0Lod2Jq9W0hvZLpMxaN3EgL570KwIfWfWLYDfhGwF05cgCO9fZf+n+EcTUqWiQydptrEDxaof6oeCzEHP33MnRqkeHxWtt/E87pbQNXDn8xtjk5t2nv2cjCztVfYsXSY5p6wNLYg6wtBXzfpNoP8PU7N6ThrMPq0nbEjuI4rzPC+L4vlbX+ZSjXx5HWfOOkOmq/Xfh6f5YJADpgu1sjrfpHLjdJ6JD8JjOqqEEVAATeCTdpv/FbvKe6dYe1KoMwS3+pvgQfFK9LnyMNWGbmz/tePNxX1dHC1NEAFmBB6jnOCtdXZyc1II6HlOYFv4fHupizH2HJ3aZ4G3io6Ob1OOfTHwukAcCNdvyUOkGPY/EUalNwdGrMbCHyPVWdIHBmOpPyHYJPAPIPkFQAtbFqy59RJkhb20VvwZXoodVjKlPYdYDu7TfJbzxs2HNefq4hrsexzCHAlokfy6pWzX0hTa7VLwHbrzlO5RrqxZTbMgXlaLKFYXyBMwdDMh9WmciCPAlp9VDQbvjbyPqD7Kej6o/FvLTLXa/zUNHiK9QDLteTwu1s8XQGci5YepEaxrJY7kVn4A9g88u4LVrCxWRgAe1PA+MrKfoM2p6xJVUnVTtUJOquhJB5QhCFaRltJOUknSTdIqLyqTQxeIYKJO0wAN1iPW6MZiGilTgiNg5MMCItdJYsflnu9Vyp/wDHB2g+5+aRTkOsc6npH9JYgdXR1zPZJPPsEDw9VfpquA+m7WEFuV7mbz4+iy8Z2sPTO4x5Eeyt0qdahRdwg97R/wASkXVepEdtG6Az02M0fTqvLi4gzEgkdnYBbisDE4dtLHU9SQ0uab8SWlaTdMUmsaXPFwDAuctwyWHpbSjalVj2A9mM4vDpELnoCqSVN7WI9pesaYGIWveaDbaT5+9JWaOOrpOoD+rX8xrhVdIXdXiKNYZHVP8ApM/7SFLTrupxdKuPhdqnnFj4tI8VgGMAbpbuJpOEk7NfsZ7Fi8X0a0VSfiatKtMgOiDEQ6HeS9lTeCARcG45bCvK9IqDsPiW4mmLEjW3a0QQeDm+64fBsQWQGxIy6idni1Flci4Bz6Gex0fo+lR1hSkAxmd05WtZfTejwZSwVM1HNYHy8kmB2j2bn+ENXyvR+ObWYHsMg+IO0HcVfpHSeqwvqOc5rAN5IAgAAHLkvM8VTqVzhY53z3lmpKyAKbLrPomkenNAS2mDVO8y1k8yJPh3ry2lukVSuAHuaGtghrRAGYME3NrZr5/jOndMD8tjnH+KGt8iSfJaWidOtrYfrXkNLbP3A7+/Z4Zqi/6c1BceH7k6R8PispuYh/1AxQ6pjJBLnFwA2ACO74oTeI0GyrSpMqT+W0Cxi+q0H0WDg5xuM6wj8qnFjuBlreZNz3r17ivQrMaKpTBzGZ7xaKiqzuRkch2mH/lKgNj/APV9FbpLQ1Os4OfMgRYxaSfdYGLq1cRjH9Q4jVEAhxaIbbMb3E+KY0FpSu+sab3BwaHaxgTa1iM7xvV2pVgMePMC/uLyIqUicGDIm3sbRyl0epMcHNDpaQRLt3clXdW/FuDt0QM7UwSZ4n0W49eX0QdfFVX7O0R3ugeUpvD1HIZydBFroowqBqZt4fAUqTgWTyJ4SbRnIznasnRlcGtU1jn1ncNZpb6ea1ajoEnn9V57QtzUcdseZJKrTYlWYyVRQGUCblWuPikAQZG0mDAPksfA1bPhwHwQb2EEEC1jkmMW+GO5H0WZgWw0nYT6AfNWp+gyNT1iW4x4LiR92uUhVTVUpSquhJF5ShCFaRk6ZTdIpNpTdIxzU3EohjZb2SNpFvZUYLtUnt25+/qFdTcqMK7UrEbD/cKI0I7yvMHtLMJ28O9u1tx6+xTGjqXXYc05gtdnnF5HqQl8Eerrlux1vdvy71Zo93VYgsOTrD1b8u9I/O39wjJyv0M0cL0epj4tZ/CYHgPmtbDYNjPga1vEAT45qkVABJMAZk5JP/MtMVGtF2kwXZAcRv5rgbi1dzO4cOlsJf0lptdQOsQCDLZOZ2gb7eySwI/FYQ0v/spRq+er5S3uCS01hdTEA1S51NxkGbxN2jdG7lvXrMDSY1gFMANIkRt4ztTOeDSW2ZvcHkPaKg4tVr5C1iN5m9E9L6zepfZ7PhnaBs5j05L0Nag2o0seNZpEEFeb07oJznddQs8XIFiY/U3+Lht550jpl+Q4EEVQIB2E5a3AjcpPQ4xFSjz1Gx+pVK3CHDq8tDuIVtEYjCPL8MS9hzGZ/wC5v6uY8lXjemHWUKlN9Mtc4RINpkZg3GW8qjR9LGUabalMFzHdrV+LvLcxOchMP6XTavhmuPG3k9pXUULNcgORzBsct5zYwq2BKA8iLjPaaPQ/B0zh9YsaXFzxJaCYtaSs1/Q+oazmNOrRkHWJ2XgRtIkj+69FoPGtq0dZjBTGs4aoiLRewCeLlwN4mpTquRz72navh6dSmoPLteVYLBMpMDGCI8SdpJ2lZfSXTIo09Vp/MeIHAZF3y48kaZ6SsoghsPqfujIfzH2z5LI0fo8vJxOKNswD+rdbdubtt3vRom/Fq6fkmLVqi3Cpa/gCGEb+Ewjnm1WrZo2i3Z8AS7wCZ6L4HUpF5zfl/KMvEyfBIMDsbX1nAikzZw3fzHb/AGXpzYQLBWruVUqfU2Z/QkaChjiHpGQ/ZiOmMX1dF7tsQOZsPn3LN6O4bVpFxzebchYecqnTdY1qzaLcgb7p2k8h7rXaAAAMhbw91tuHSC8zn25TL46pbkMu8S0xX1aTjtNvG3pKS0TSilP7xJ9h6KvTlUve2m3v5nLy9U9qhoAGQACsBhpgb5yROKoTtlEdK1IYeJA9/ZU4UQwcbqGlH6z2sH3P0Vr7LoAsgEgTdiZTWSVUpp7krVHgroJBzK0IQqycnEc1bTcqs+a7TclYTQY/Tcq8czJw2fYRTcmIkEHauf0m86PULSrG9pjajcxn98D6qzGjrKbarc25/fA+qpwL9VxpuyP35hTwdXqahY74T9g+xQQRpyzHSAN9eevWW08NWxEF51WfeTdvMp7E6AZ1UMHbFwTmeBTjHK9jlxPWe/lyA5TsWits8/eZGjcQ2vTOHrWcPhJzt7jzC7ozHvwz+qrfBmHZgcRvaVZpXRBeesp2eLnZMbR/F6qGH0hTxDeqrjVeLB2RnnsPDIqnldSbXU6jmDuJPzKwF/MNDyI2M9Q2sCAQRETM25ysBz8Jiql+w8O/l1wD4GRyKy8XQr4djmSTTdaRcXN+LSciOO1aFHoo00m6xLakSTmL7COCgtJKQxF9dCP3LGq9XyhdNQf1PUgpHT5nDVf5fcLAbo7F0f2b9Zu4EEf6X+y6/T+LYO3SsMyWOA8QYUl8KcQZGB72Mq3iRhKupHaLaJ09VpUurp0ta5MkOOcbAmnNxuIsZptP/YPD4itnQuknVqWu6AZIgTFo3lO6yapXwubIAd9YtOjiQXc2+J53/DKODaH1ZqP/AE2tOdhl3nuCVDK2NeC7sUge7u/edx/stXT+Momk5j3CdgF3AjIxs742pHopjXFrmEHVbcHYJzbPn4qys/DNU+rc7e0kyrxBSHp2H7m7h8O1jQxggDz4neVm6c0t1LYHxuFhuH7x9kaW042iIEOfsGwcXfJZmDwedfEG+YBzJ2EjfuCnRpf1KnYczHq1f6af9TmEZ+HpGq/9o/4Qc73v6lJYenXA61snWJJGZPEjaM1cxrsVV1nWY37gcTtP0W04wIFgF1M+DXMnX6nMqY9MgNPuYuiqRc51V2cmOZzPsnq1SAScgrXuWTpTETDBmc/YIF6rzTamsowvae55+5+iuqOUqbNVoCpqOV/UZDQSmq5L6ynVcq2iV0KJBjO24oRqjehNFkVMGeaghEIzTcmqb0kx081fTeoussrSzGUZGsMx6KQisz+Nv35+qnTel61Msdrs7/vcpjPLnyjnflzjuisf+h+YsJ9Oa2KblgVKQrDWZZwzH35JnAaWnsPsRtNp57ioVaWLzL3EvTqW8p7GboqJHSOiG1bjsv37/wCYe6ua9Sp4gEkAiRmNq5AWU3WdRwsLNMqjpOthuzVbrsyE/wBLvYrZwum6T8nAHc6x+XmpEgiCAQdhWfiNA0nTqyyd1x4H2Tk0qnrFjuPqIBUT0m42P3N0PSulml1Co1okltgM8wsH/BK9P9lVtwLm+WS7ONG2f/GfVKvhwCCrjvlNNckEMp/mQwRxdNmoxhAkm7Rt4uVp0di6vx1NUbtb2ZZR1saeH/jC47ROIf8AtKsDi4nyFl1E53JQe+pnOBlazH8CdGjcPRvVqa7v3R8hfxIQ/S9Sp2MOzVHCJA3nY1QGBw1K9R/WH90Zd4b7lcdplzuxh2ao4ATz3Dmttizzb3OQ+Jl8OWnsMz8ybMJTw/bqnXqZhud998+ZVDWVMU7Wd2WD7gbzx/sr8LoS+tWOsc4mfE7Vpl0CBYJGqBTcG5326RlpkixFht9wYwNaGtEAffiqnvQ96XxGJABJP1+qkqkmVZgBK8Zigxs7dg4rNwlMkl7szl81EA1XazvhH3Cae5doXAMPPnOMnEb8pCo5LVHKdR6WeZVEWTdpA3KCdiC7Yoq8jBCEIhBCEIhOgq9j55qdLASCSbBs98SB4QutwB3wZvY7ic9sQsIvNBtJ03pimZVDMPIlpnuI2gepTDaOzWGRItmAMyoMssrRarTLDrMy3fPeFYQysP3X/finDSAJ7UAGMjnF0ni8BDjq2cPDu3LL767xrbabQpaQqUuy8TunyvtChh8C94NQOh0kjYTvM7LoZjv01Wz6/fELUw9ZpaNUiBayRyUzAz/EZQHyJy/MUp6YqUzFVs8cj45FaNDTVN36tXg63nkguBEG43FUHQ1N8wNXbY+ygeG2ot0lxxF0N+s1adcEWII4GVTpKsW0nlpggWPeFnVei0Rq1Nkm3GwEZrh0DV+E1QQTES++WyLLBRS4OL8QNV7Ww/mLYb8RVbrCoYy+KPRXDQlR16lSeHad6wtLRujzTpwSM5BvEEAz3BM9WInWmcrbZj5pmqsCcNviYtNSBiv8zLpaDpi7peeJgeA+adYA0Q0ADcBCk9kA3mM/TPalzUUWLN6jKqFX0iWueqnPVVSsAJJgLOxGlJswSd/yCdKRbSI9QLrHMVjAwXz2DassB1U6zrN+7D5qVLCEnWeZO75rSpYSc7CJtu2BdSgJ6dd5zMS2ukXJEQPv6pao9MnCk7YNth28cp4JepQkEh0m+w3iJ555p1WKzRZ7lS52wJp2Fvq6wvlbdmTwkFRfhQP1QBE2OZEwN6uBaQJvFUKytT1THnzEhVrZkEIQiEEIQiEv/GO1dXZ5rpxTiZtkQTG8QSqAF1x3ZIhLW4sizbAAjxuTzV9PHGNkxExchIroKwi80G00m447m5zlt3qQrSZOZSDXzzVjKikySqtHHAOEESl3YIgyx3t5rraitbUU810j5HWQbpF7fjbPl55JvDaaaDNweIkeSqFRQdQYdg7reiUhTqIwLDQzUbpgEk6zTOz0U24zI2tl3yZ81jHR7d58lA6P/i8vql4abzcbbTdGPNpIIiIO5Qq6UAzc2LRlsyjxWJ/hw/e8vqpswLRmSfAI4abzeI20er6cbEd51RmeMpJ+lHOsxvuVMYVg2TzUteEwCDQRSWOpi34VzjL3e/0CYp02tyHzUXVFW6omzaLkJY6og49waWg2PilnVFSXynVIjNGX45xjKRtjhCoGKIgNyE+YglVOduUVYC0kTeMNxRjZMRMXg7PNcOLN5AMxmNo2qhTz5+v1WzJx7yTJzKihCIQQhCIQXQEBq647svu6IQcd2SihCIQQhCIQVgM81WhEJa2orG1FRE81wFKVjBo4KqsFTekg6M13rUhSMHjvWo61J9au9aswRscb61cNVK9audaswQxxvrlB1RKmqgVfBMEil5c6qqnVVBy41spwsUtOyShx3IJ3KKaLBCEIhBCEIhJZ8/X6qKFLPn6/VEJFCEIhJDI8x7qKEIhBCEIhBCEIhBCEIhJMzHMLhQhEJ2pmVFCEQghCEQghCEQghCEQktnegZFCEQkUIQiEEIQiEEIQiEEIQiEeQhCIT//Z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AutoShape 30" descr="data:image/jpeg;base64,/9j/4AAQSkZJRgABAQAAAQABAAD/2wCEAAkGBhQSEBQUEhQVFBUWFxUXGBcXFhUYFxwaGRQVFRQVFxgYHCYeFxwkGRUXHy8gIycpLCwsFx4xNTAqNSYrLCkBCQoKDgwOGg8PGi0kHyUuNCwqKjUpLCwqMDMvMCwpLCwqLDQsLCoqLCwsLCwsLCwsLCwpKSwsLCwsLCksKSwsNP/AABEIAOEA4QMBIgACEQEDEQH/xAAbAAACAwEBAQAAAAAAAAAAAAAABAIDBQEGB//EAEIQAAEDAgIGCAQDBgUEAwAAAAEAAhEDIQQxBRJBUWFxBhMigZGhscEy0eHwFCNCM1JicsLxFRaSstIHgpOiNENT/8QAGgEAAwEBAQEAAAAAAAAAAAAAAAIDAQQFBv/EADMRAAIBAgQEBgIBAwQDAAAAAAECAAMREiExURNBcYEEIjJhkdGhwbFDcuEFFGLxIzNC/9oADAMBAAIRAxEAPwD4fnz9fqooUs+fr9UQkUIQiEEIQiEEIUmtlEJxoUg/wUtVTbSWEzQJUWIFNMtYp9SkLxwkUFJd6pN9Uu9UlxzcET6pHVJzqlw0kY4YIkaa4Wpw0lw0o5pg8wpFcuaM+atdTVbqaYNEIlaFMic81BNMghCEQghCEQgutCAF0u2bEQhA3nw+qFFCIQQhCISefP1+qghSz5+v1RCRQugK2nSWEzQJFlOVcGKbWK1tNSZ5RVlbaasbTVuqBc2VFTHAWaJU7ltJSwGsuFJdLg3Mgc0u2jVf/CPDyzXfwDG/G/uH2Siw5mFzyEsfiWDbPcVD8czj4fVAqUW7C7x94QcVSGVORyC3CNjMudxD8c3j4D5qQxbN/kVD8ZS//P0UusobWkHv+aMI2ML+4lzXN2EE7lx1NUfg6bvhffj9YKDharMjI8fIrLDkfmbntJupqt1NDMdseI+9yYEESDKM11hkdIi6mq3MnmnnU1S+mqK8myxMhcTD2TzVBCqDeTItOLoCAF0u2DJbMgXbNiihCIQQhCIQQhCIR2lgLEk2DZ74mPRA0fsJg7ZFsiTF7xCX/Eu1dWbK5lVxuY3EwJva+9YTNAltPA6wBaSSd4jaBOfFMNwYmNY5Ei2yJk32/JUsqGLWEEdxzXuNE6IpuYGkAyI1v1EfzC6TNtI/pnk3YRoJuQAYym4z2ofQgkblv6f0E/DkOadam42JAlrtxtnxGaxg1ctQlTYzpQXzEyMdTIeNYnVPlvVv4plO1Nusd/3daOJwQe2DbcVZhNHNZkL7zn9EcZcOfxDhNiymY3D1qmfZHh5C/im8L0dafiJPK3ADxK0201U/SdOmfjEjYLnyUuM7ZKPiU4KDNvzLP8vU2wA2bSbF220AorYBlNpMNPANGyMzszSNXpUJJDS6d+qBwtdL4jTr3tIFODEDMxJmcuKYU6hNzp1il6YGX8Sz8UzM0xFiDbKASctkwuB2HcJLHXiLCZLo2OG4p3QRd1I1htcII2d6brYZrs2tI/lAyyyyN0NVpqxFj8zVpOwBuPiYjtG0HA6lSCLEGw3WnNUOwNan8J1huHyPstTF6Ga8Wlu20RO8jas92ArUvgOsNw/4n2TrVDZBux+5M0yuq9xKfxrXWqtg7/u4UX4Et7VIyPP6q4Y6nU7NVuqd/wB3HmoVcG+j2mHWb95jbzVAbG2ntyiEXz19+cjRxgNnWPl9FoUtHTcm0SfYeF0jDKw/df6/Nco499MdW89n727QtttrtC++m8vOjcpMExstfZM3MXS7sCHCQSTfZnEfNNuqk3tbbA3RntsUs6oREGImO8QStVorLKHYQAhusb3Ft2ZN+BUamGaLyQBANpuRNr81M1nRG2IyEwdkqg4p0mY4yBs25Zq4N5Ei0jWp6pjz5iRZVrrnEmTcri2ZBCEIhBCFJrZRCSpslMsaoMCYptUXaVVZOmxek0DpXVhhzsG8dw5rCptTeFqFjmubYtIcOYMhQ4mE3l8GIWnv34l7AXPbECcwcjJsDIMSvLafcHYh7miJ1ZtEnVEnvKYPSRznAmmw3BI7RuMiJPZInNc0tjmVywtY5jgCHSQQby2NpNytr1UdLAwo02VsxMxrErjdKsp2+J24bOZ2JXG6Tc93V0ZJNtYbeW4cU5o3QLWQ5/ad5Dlv5rlwqgxVPidGIucNP5iDaNfEZ9hh7h4ZuUvweGpftHl7tw+Qy7yo4nEVqtbqSRTuREkDvObpC1sJ0Yps+OXnjYeA9yqvUCDzG3sPuTVC58ov7n6mYNNsZanRE7JifIT5qf8AjGJOVL/0efdejo4ZrfhaG8gB6KrSdUsovc3MCRt2hc3HQmwX5M6OC4Fy3wJgHS2JGdH/ANH/ADUmdJiDD6fOCR5EKOH0ri3N1ms127wzdyUndInC1eiDzBHk6V08PlgB6Gc+PniI6iPUNMUn/q1f5reeXmm3NtOxYzWYStlNJx2ZD/j6KFTCYjC3aden4jvGbeY8VE0lJsDY7H9GVFVgLkXG4+opTqtq4iXkBs2B2x8IK33MWZq0sULfl1fX/l6qrD459B3V1gdXYc4G8HaPvgrOpfIZEcvreSRsGZzB5/c7pDRX6qdnZwPbcVRSqCsNV9nDI/e3gt6JEi4znYsrS2AntssRc8Y280Uqt/K3YzKlO3mXuIjTqljtR2Wz58lfUYoAisz+NvmoYOtPZOY+4Vznnz5yI25cpCoxUPbPNPVGJWo1URojLFUKZE81BWkYIQhEJ0NVjVF48FbSasJmgS6m1MtsJKqptUcdUgBo2/fr6LmPmNp0DIXluArucXExqjy+wncJi2vyN9xzWfivy6YYM3Z+/nbuVeMwYptZc65uR78N3clKK/fSMHZe2s9Gxqy9J40vd1NK5NjG3hy3qzEYt1Kg3WM1HDvG/wAB5pjQOjdRuu74neQ2DvzXMAKYLtntOgkucA7xvRmixTbAu45nfwH3dNYjENpt1nmB92G8rmIxDabC9xgD7AHFYmHw78ZU139mm3wAzgTaYzP0CgqmqS7nLmf0JZmFMBEGfIfcoq6+Kra1NmrEdqcoMguOU7gPNegxWlqdEAVHAvgSG3M7bbO9Y+I0oXEUMG2BlLczvIOwfxG6uoaFoUC04l4c9xENkxc5naRxMBWqBWADiw5KM27yVMkXwZnmTp2kHdJqrzFGlPcXHwFgoVqOOqtLXNhpzH5bfqvW06IaIAAA2AQPAKYauT/dKvoQd851f7Zm9bntlMjQGBdSohrxDtZxiQc4jJPvpAiCARuNx4JgtXC1czVC7FjOhaYVQonnNM6Doim58dWQJ7OROwauVzuhU9FBULXFxJpiwB37SN0e6f0rTp4maIq6r2GY2Ex5xfLK6ycHpCphHClWb2NhGy+bT+ocF6SF3olL3bY7e089wqVQ9rLuN/eM6X6PA9ul2XZwLAnh+6UphcSMQ3qq1njJ2Rn58NvNenpPDgHNILSJnZCxekOiNYdZTHbFzGZj+oJaNbF5H7HmJtWlh86dxvM3C4l1Cp1VT4dh5/qHA+Xitd7VmtIxVGD+1Z5/39VzRWLL6bqcw9o7JO7LyNleouLzaEa/cjTbD5eR0+onpCl1VQPbtvHrbcVDHM+Gqzb6/dkYHDh9RwqE6w2byM5K1KuHBaWxAiFcuEIB1kQuMEjSIh2s0EbVRUauYJ0Ocw/cZq6o1N6TaLqLxCo1QF+avqtS5XQpkGE7qHcULkriaLJsKZY1LUwnKKm5lEEvpBUUW69bg32y80yTqgncJS+A7NN7+4eHzIURoT2lTqB3lmHb1mInY32sPO6nhm9diZ/S30Fh4m6hgOxQqP2mw9B5nyVuB/Lwz37XWH+0ep8Erc7f2iMvK/UztJv4jE72N9AbeJRiMVVq1yaM9gGIOwG54ydnJSwZ6rCPf+p9h/tH9RWn0YwepS1trzPcLD3PepVHCAtt5R+5VFLkLvmf1MvrauKqMpu7OrM2Ije4jfFo+aY0riC5zcLhxYWMbTtBO4Zk753LY0vihRpOqADXIDQdsnK/C57llaJaMPh3Yh13vswHjl4kSeAU1qYgHA0yUe+8oyYSVJ1zJ9tpbicSzBs6ulDqzgNZ0eHfub3nis/ovVdSfVqEmp8WqbkjbrHfGxOdF9FF5OIq3cSS2d83f42H9l6ouABJIECSTYWzJK56viDRbCmbf/R39uktT8OKq4nyHIbe/WeKwfSDEvY2nSZLmiC4DWPAmbC20pgaCxtS762rwNR3owQm8J0jaa7aWHpTTk6xa2DfNwAyAN5PkvSwlrV2pHyoFvnuf8dI1GitUZuTbLYTyH+XsYy7K88BUeP9whVVNO4ugC2syZBAcRtixDm9l3Je0hQq0Q4FrgCDmCJB7lEeMxH/AMig9rGVPhLf+tiPyJ4bBdGalSj1odDydZoO0b52EnL6prA44VwcNihD8muNjI37neuXP17aYAAFgLcABkvO9KNFio01KcdZT+IDMiJvGTgLjh3LoTxXGbC+Wx2/xIP4bhLdO43mZgcU7CVupqfsybHZfJ44bxs7r6Wm9M9RADdYuFifh+ZKSefxmEnOrSz3m3uB4tVdA/icGWm9SllvIAt4gEdwVyqswdxmDZv0ZEMVUoh1F1/YkNEaLqdYKphgMmIuQbxq/pH0VWl6Ro121W5OMnn+od491p9G8Zr0dU5st3G7fcdylpzC69F3DtDuz8pW8VhXs3TtM4YNG69e8xtKjUqsqtydB++YPqtImRIyN1nM/MwhG2mfIX9CfBX6Lq61IcJHuPIqjjy9Db6k0Pm65xDSLdWo1w2+2fkrqgU9LU5ZO4g+ypoOlg5R4WVQboD2kyLMRKKoSzhF07UEJOqroZBxIdYd6FFCrJyyknKQSlJOUlF5VJPEvimeMeqhUGrhx/Efcn2C7jGkste/sSuYp0UaY2W9PqkXQdY51PSTxXZwzBvM+p9wrNJ9nD0m77+U+rlXpYRTpDh/S1MabHapDh7geyRcyvUmOdG6ATumxqU6NMZxMcYAHmSvTYalqta3cAPAQvN6ddGKp61gNQmd2uST4Lew+lKTnANeCTkL38lw1wxprYbkzsolRUa52EyOkzjUrUqI2x4uOqPIeaOkI169HDssBqjlrQB4NA8Sj4tJjhHlSn1U8CNfSbz+7r+TdQKq+QL/AMVLdzJnzk+7W7CeroUg1oa0QAAAOAsF5vptjKgDaYDhTN3O2E7Gzwzj5L1DVn1NPYUgh1RjgcwQSDwgheX4ditTHhxWnpV1DJgxYbyros+h1UUTL4BfNnk7yN3KR35+q0Lod2Jq9W0hvZLpMxaN3EgL570KwIfWfWLYDfhGwF05cgCO9fZf+n+EcTUqWiQydptrEDxaof6oeCzEHP33MnRqkeHxWtt/E87pbQNXDn8xtjk5t2nv2cjCztVfYsXSY5p6wNLYg6wtBXzfpNoP8PU7N6ThrMPq0nbEjuI4rzPC+L4vlbX+ZSjXx5HWfOOkOmq/Xfh6f5YJADpgu1sjrfpHLjdJ6JD8JjOqqEEVAATeCTdpv/FbvKe6dYe1KoMwS3+pvgQfFK9LnyMNWGbmz/tePNxX1dHC1NEAFmBB6jnOCtdXZyc1II6HlOYFv4fHupizH2HJ3aZ4G3io6Ob1OOfTHwukAcCNdvyUOkGPY/EUalNwdGrMbCHyPVWdIHBmOpPyHYJPAPIPkFQAtbFqy59RJkhb20VvwZXoodVjKlPYdYDu7TfJbzxs2HNefq4hrsexzCHAlokfy6pWzX0hTa7VLwHbrzlO5RrqxZTbMgXlaLKFYXyBMwdDMh9WmciCPAlp9VDQbvjbyPqD7Kej6o/FvLTLXa/zUNHiK9QDLteTwu1s8XQGci5YepEaxrJY7kVn4A9g88u4LVrCxWRgAe1PA+MrKfoM2p6xJVUnVTtUJOquhJB5QhCFaRltJOUknSTdIqLyqTQxeIYKJO0wAN1iPW6MZiGilTgiNg5MMCItdJYsflnu9Vyp/wDHB2g+5+aRTkOsc6npH9JYgdXR1zPZJPPsEDw9VfpquA+m7WEFuV7mbz4+iy8Z2sPTO4x5Eeyt0qdahRdwg97R/wASkXVepEdtG6Az02M0fTqvLi4gzEgkdnYBbisDE4dtLHU9SQ0uab8SWlaTdMUmsaXPFwDAuctwyWHpbSjalVj2A9mM4vDpELnoCqSVN7WI9pesaYGIWveaDbaT5+9JWaOOrpOoD+rX8xrhVdIXdXiKNYZHVP8ApM/7SFLTrupxdKuPhdqnnFj4tI8VgGMAbpbuJpOEk7NfsZ7Fi8X0a0VSfiatKtMgOiDEQ6HeS9lTeCARcG45bCvK9IqDsPiW4mmLEjW3a0QQeDm+64fBsQWQGxIy6idni1Flci4Bz6Gex0fo+lR1hSkAxmd05WtZfTejwZSwVM1HNYHy8kmB2j2bn+ENXyvR+ObWYHsMg+IO0HcVfpHSeqwvqOc5rAN5IAgAAHLkvM8VTqVzhY53z3lmpKyAKbLrPomkenNAS2mDVO8y1k8yJPh3ry2lukVSuAHuaGtghrRAGYME3NrZr5/jOndMD8tjnH+KGt8iSfJaWidOtrYfrXkNLbP3A7+/Z4Zqi/6c1BceH7k6R8PispuYh/1AxQ6pjJBLnFwA2ACO74oTeI0GyrSpMqT+W0Cxi+q0H0WDg5xuM6wj8qnFjuBlreZNz3r17ivQrMaKpTBzGZ7xaKiqzuRkch2mH/lKgNj/APV9FbpLQ1Os4OfMgRYxaSfdYGLq1cRjH9Q4jVEAhxaIbbMb3E+KY0FpSu+sab3BwaHaxgTa1iM7xvV2pVgMePMC/uLyIqUicGDIm3sbRyl0epMcHNDpaQRLt3clXdW/FuDt0QM7UwSZ4n0W49eX0QdfFVX7O0R3ugeUpvD1HIZydBFroowqBqZt4fAUqTgWTyJ4SbRnIznasnRlcGtU1jn1ncNZpb6ea1ajoEnn9V57QtzUcdseZJKrTYlWYyVRQGUCblWuPikAQZG0mDAPksfA1bPhwHwQb2EEEC1jkmMW+GO5H0WZgWw0nYT6AfNWp+gyNT1iW4x4LiR92uUhVTVUpSquhJF5ShCFaRk6ZTdIpNpTdIxzU3EohjZb2SNpFvZUYLtUnt25+/qFdTcqMK7UrEbD/cKI0I7yvMHtLMJ28O9u1tx6+xTGjqXXYc05gtdnnF5HqQl8Eerrlux1vdvy71Zo93VYgsOTrD1b8u9I/O39wjJyv0M0cL0epj4tZ/CYHgPmtbDYNjPga1vEAT45qkVABJMAZk5JP/MtMVGtF2kwXZAcRv5rgbi1dzO4cOlsJf0lptdQOsQCDLZOZ2gb7eySwI/FYQ0v/spRq+er5S3uCS01hdTEA1S51NxkGbxN2jdG7lvXrMDSY1gFMANIkRt4ztTOeDSW2ZvcHkPaKg4tVr5C1iN5m9E9L6zepfZ7PhnaBs5j05L0Nag2o0seNZpEEFeb07oJznddQs8XIFiY/U3+Lht550jpl+Q4EEVQIB2E5a3AjcpPQ4xFSjz1Gx+pVK3CHDq8tDuIVtEYjCPL8MS9hzGZ/wC5v6uY8lXjemHWUKlN9Mtc4RINpkZg3GW8qjR9LGUabalMFzHdrV+LvLcxOchMP6XTavhmuPG3k9pXUULNcgORzBsct5zYwq2BKA8iLjPaaPQ/B0zh9YsaXFzxJaCYtaSs1/Q+oazmNOrRkHWJ2XgRtIkj+69FoPGtq0dZjBTGs4aoiLRewCeLlwN4mpTquRz72navh6dSmoPLteVYLBMpMDGCI8SdpJ2lZfSXTIo09Vp/MeIHAZF3y48kaZ6SsoghsPqfujIfzH2z5LI0fo8vJxOKNswD+rdbdubtt3vRom/Fq6fkmLVqi3Cpa/gCGEb+Ewjnm1WrZo2i3Z8AS7wCZ6L4HUpF5zfl/KMvEyfBIMDsbX1nAikzZw3fzHb/AGXpzYQLBWruVUqfU2Z/QkaChjiHpGQ/ZiOmMX1dF7tsQOZsPn3LN6O4bVpFxzebchYecqnTdY1qzaLcgb7p2k8h7rXaAAAMhbw91tuHSC8zn25TL46pbkMu8S0xX1aTjtNvG3pKS0TSilP7xJ9h6KvTlUve2m3v5nLy9U9qhoAGQACsBhpgb5yROKoTtlEdK1IYeJA9/ZU4UQwcbqGlH6z2sH3P0Vr7LoAsgEgTdiZTWSVUpp7krVHgroJBzK0IQqycnEc1bTcqs+a7TclYTQY/Tcq8czJw2fYRTcmIkEHauf0m86PULSrG9pjajcxn98D6qzGjrKbarc25/fA+qpwL9VxpuyP35hTwdXqahY74T9g+xQQRpyzHSAN9eevWW08NWxEF51WfeTdvMp7E6AZ1UMHbFwTmeBTjHK9jlxPWe/lyA5TsWits8/eZGjcQ2vTOHrWcPhJzt7jzC7ozHvwz+qrfBmHZgcRvaVZpXRBeesp2eLnZMbR/F6qGH0hTxDeqrjVeLB2RnnsPDIqnldSbXU6jmDuJPzKwF/MNDyI2M9Q2sCAQRETM25ysBz8Jiql+w8O/l1wD4GRyKy8XQr4djmSTTdaRcXN+LSciOO1aFHoo00m6xLakSTmL7COCgtJKQxF9dCP3LGq9XyhdNQf1PUgpHT5nDVf5fcLAbo7F0f2b9Zu4EEf6X+y6/T+LYO3SsMyWOA8QYUl8KcQZGB72Mq3iRhKupHaLaJ09VpUurp0ta5MkOOcbAmnNxuIsZptP/YPD4itnQuknVqWu6AZIgTFo3lO6yapXwubIAd9YtOjiQXc2+J53/DKODaH1ZqP/AE2tOdhl3nuCVDK2NeC7sUge7u/edx/stXT+Momk5j3CdgF3AjIxs742pHopjXFrmEHVbcHYJzbPn4qys/DNU+rc7e0kyrxBSHp2H7m7h8O1jQxggDz4neVm6c0t1LYHxuFhuH7x9kaW042iIEOfsGwcXfJZmDwedfEG+YBzJ2EjfuCnRpf1KnYczHq1f6af9TmEZ+HpGq/9o/4Qc73v6lJYenXA61snWJJGZPEjaM1cxrsVV1nWY37gcTtP0W04wIFgF1M+DXMnX6nMqY9MgNPuYuiqRc51V2cmOZzPsnq1SAScgrXuWTpTETDBmc/YIF6rzTamsowvae55+5+iuqOUqbNVoCpqOV/UZDQSmq5L6ynVcq2iV0KJBjO24oRqjehNFkVMGeaghEIzTcmqb0kx081fTeoussrSzGUZGsMx6KQisz+Nv35+qnTel61Msdrs7/vcpjPLnyjnflzjuisf+h+YsJ9Oa2KblgVKQrDWZZwzH35JnAaWnsPsRtNp57ioVaWLzL3EvTqW8p7GboqJHSOiG1bjsv37/wCYe6ua9Sp4gEkAiRmNq5AWU3WdRwsLNMqjpOthuzVbrsyE/wBLvYrZwum6T8nAHc6x+XmpEgiCAQdhWfiNA0nTqyyd1x4H2Tk0qnrFjuPqIBUT0m42P3N0PSulml1Co1okltgM8wsH/BK9P9lVtwLm+WS7ONG2f/GfVKvhwCCrjvlNNckEMp/mQwRxdNmoxhAkm7Rt4uVp0di6vx1NUbtb2ZZR1saeH/jC47ROIf8AtKsDi4nyFl1E53JQe+pnOBlazH8CdGjcPRvVqa7v3R8hfxIQ/S9Sp2MOzVHCJA3nY1QGBw1K9R/WH90Zd4b7lcdplzuxh2ao4ATz3Dmttizzb3OQ+Jl8OWnsMz8ybMJTw/bqnXqZhud998+ZVDWVMU7Wd2WD7gbzx/sr8LoS+tWOsc4mfE7Vpl0CBYJGqBTcG5326RlpkixFht9wYwNaGtEAffiqnvQ96XxGJABJP1+qkqkmVZgBK8Zigxs7dg4rNwlMkl7szl81EA1XazvhH3Cae5doXAMPPnOMnEb8pCo5LVHKdR6WeZVEWTdpA3KCdiC7Yoq8jBCEIhBCEIhOgq9j55qdLASCSbBs98SB4QutwB3wZvY7ic9sQsIvNBtJ03pimZVDMPIlpnuI2gepTDaOzWGRItmAMyoMssrRarTLDrMy3fPeFYQysP3X/finDSAJ7UAGMjnF0ni8BDjq2cPDu3LL767xrbabQpaQqUuy8TunyvtChh8C94NQOh0kjYTvM7LoZjv01Wz6/fELUw9ZpaNUiBayRyUzAz/EZQHyJy/MUp6YqUzFVs8cj45FaNDTVN36tXg63nkguBEG43FUHQ1N8wNXbY+ygeG2ot0lxxF0N+s1adcEWII4GVTpKsW0nlpggWPeFnVei0Rq1Nkm3GwEZrh0DV+E1QQTES++WyLLBRS4OL8QNV7Ww/mLYb8RVbrCoYy+KPRXDQlR16lSeHad6wtLRujzTpwSM5BvEEAz3BM9WInWmcrbZj5pmqsCcNviYtNSBiv8zLpaDpi7peeJgeA+adYA0Q0ADcBCk9kA3mM/TPalzUUWLN6jKqFX0iWueqnPVVSsAJJgLOxGlJswSd/yCdKRbSI9QLrHMVjAwXz2DassB1U6zrN+7D5qVLCEnWeZO75rSpYSc7CJtu2BdSgJ6dd5zMS2ukXJEQPv6pao9MnCk7YNth28cp4JepQkEh0m+w3iJ555p1WKzRZ7lS52wJp2Fvq6wvlbdmTwkFRfhQP1QBE2OZEwN6uBaQJvFUKytT1THnzEhVrZkEIQiEEIQiEv/GO1dXZ5rpxTiZtkQTG8QSqAF1x3ZIhLW4sizbAAjxuTzV9PHGNkxExchIroKwi80G00m447m5zlt3qQrSZOZSDXzzVjKikySqtHHAOEESl3YIgyx3t5rraitbUU810j5HWQbpF7fjbPl55JvDaaaDNweIkeSqFRQdQYdg7reiUhTqIwLDQzUbpgEk6zTOz0U24zI2tl3yZ81jHR7d58lA6P/i8vql4abzcbbTdGPNpIIiIO5Qq6UAzc2LRlsyjxWJ/hw/e8vqpswLRmSfAI4abzeI20er6cbEd51RmeMpJ+lHOsxvuVMYVg2TzUteEwCDQRSWOpi34VzjL3e/0CYp02tyHzUXVFW6omzaLkJY6og49waWg2PilnVFSXynVIjNGX45xjKRtjhCoGKIgNyE+YglVOduUVYC0kTeMNxRjZMRMXg7PNcOLN5AMxmNo2qhTz5+v1WzJx7yTJzKihCIQQhCIQXQEBq647svu6IQcd2SihCIQQhCIQVgM81WhEJa2orG1FRE81wFKVjBo4KqsFTekg6M13rUhSMHjvWo61J9au9aswRscb61cNVK9audaswQxxvrlB1RKmqgVfBMEil5c6qqnVVBy41spwsUtOyShx3IJ3KKaLBCEIhBCEIhJZ8/X6qKFLPn6/VEJFCEIhJDI8x7qKEIhBCEIhBCEIhBCEIhJMzHMLhQhEJ2pmVFCEQghCEQghCEQghCEQktnegZFCEQkUIQiEEIQiEEIQiEEIQiEeQhCIT//Z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76264" y="1903442"/>
            <a:ext cx="8432105" cy="5186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500" b="1" dirty="0" smtClean="0">
                <a:solidFill>
                  <a:schemeClr val="tx2"/>
                </a:solidFill>
              </a:rPr>
              <a:t>The agent</a:t>
            </a:r>
            <a:endParaRPr lang="en-GB" sz="2500" b="1" dirty="0">
              <a:solidFill>
                <a:schemeClr val="tx2"/>
              </a:solidFill>
            </a:endParaRPr>
          </a:p>
          <a:p>
            <a:pPr lvl="1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The agent is engaged in a goal-directed way (</a:t>
            </a:r>
            <a:r>
              <a:rPr lang="en-GB" dirty="0" smtClean="0">
                <a:solidFill>
                  <a:schemeClr val="tx2"/>
                </a:solidFill>
              </a:rPr>
              <a:t>goals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), in order to achieve a certain outcome 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(</a:t>
            </a:r>
            <a:r>
              <a:rPr lang="en-GB" dirty="0">
                <a:solidFill>
                  <a:schemeClr val="tx2"/>
                </a:solidFill>
              </a:rPr>
              <a:t>reward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), 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 and repeatedly behaves as if an 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action will achieve 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and maintain a certain 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goal (</a:t>
            </a:r>
            <a:r>
              <a:rPr lang="en-GB" dirty="0">
                <a:solidFill>
                  <a:schemeClr val="tx2"/>
                </a:solidFill>
              </a:rPr>
              <a:t>sense of </a:t>
            </a:r>
            <a:r>
              <a:rPr lang="en-GB" dirty="0" smtClean="0">
                <a:solidFill>
                  <a:schemeClr val="tx2"/>
                </a:solidFill>
              </a:rPr>
              <a:t>agency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/</a:t>
            </a:r>
            <a:r>
              <a:rPr lang="en-GB" dirty="0" smtClean="0">
                <a:solidFill>
                  <a:schemeClr val="tx2"/>
                </a:solidFill>
              </a:rPr>
              <a:t>contingency learning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)</a:t>
            </a:r>
          </a:p>
          <a:p>
            <a:endParaRPr lang="en-GB" sz="22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sz="2500" b="1" dirty="0" smtClean="0">
                <a:solidFill>
                  <a:schemeClr val="tx2"/>
                </a:solidFill>
              </a:rPr>
              <a:t>The situation</a:t>
            </a:r>
          </a:p>
          <a:p>
            <a:pPr lvl="1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The actions of the agent are informed by state changes in the environmental, and the </a:t>
            </a:r>
            <a:r>
              <a:rPr lang="en-GB" dirty="0" smtClean="0">
                <a:solidFill>
                  <a:schemeClr val="tx2"/>
                </a:solidFill>
              </a:rPr>
              <a:t>feedback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/</a:t>
            </a:r>
            <a:r>
              <a:rPr lang="en-GB" dirty="0" smtClean="0">
                <a:solidFill>
                  <a:schemeClr val="tx2"/>
                </a:solidFill>
              </a:rPr>
              <a:t>reward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 structure, in which the state changes are potentially knowable</a:t>
            </a:r>
          </a:p>
          <a:p>
            <a:endParaRPr lang="en-GB" sz="2200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en-GB" sz="22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sz="2800" dirty="0" smtClean="0">
                <a:solidFill>
                  <a:schemeClr val="tx2"/>
                </a:solidFill>
              </a:rPr>
              <a:t>Simple prediction</a:t>
            </a:r>
          </a:p>
          <a:p>
            <a:pPr lvl="1"/>
            <a:r>
              <a:rPr lang="en-GB" sz="2000" dirty="0" smtClean="0">
                <a:solidFill>
                  <a:schemeClr val="bg1">
                    <a:lumMod val="85000"/>
                  </a:schemeClr>
                </a:solidFill>
              </a:rPr>
              <a:t>Only manipulations of Agency/ Goals/Reward/Feedback/Contingency should impact decision-making performance</a:t>
            </a:r>
            <a:endParaRPr lang="en-GB" sz="20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GB" sz="3000" b="1" dirty="0" smtClean="0">
                <a:solidFill>
                  <a:schemeClr val="bg1">
                    <a:lumMod val="85000"/>
                  </a:schemeClr>
                </a:solidFill>
              </a:rPr>
              <a:t>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5258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56992"/>
            <a:ext cx="8229600" cy="990600"/>
          </a:xfrm>
        </p:spPr>
        <p:txBody>
          <a:bodyPr/>
          <a:lstStyle/>
          <a:p>
            <a:r>
              <a:rPr lang="en-GB" dirty="0" smtClean="0"/>
              <a:t>Synopsis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628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072" y="980728"/>
            <a:ext cx="6480720" cy="5760640"/>
          </a:xfrm>
        </p:spPr>
        <p:txBody>
          <a:bodyPr>
            <a:normAutofit fontScale="55000" lnSpcReduction="20000"/>
          </a:bodyPr>
          <a:lstStyle/>
          <a:p>
            <a:pPr lvl="1"/>
            <a:endParaRPr lang="en-GB" sz="2500" dirty="0" smtClean="0"/>
          </a:p>
          <a:p>
            <a:pPr marL="457200" lvl="1" indent="0">
              <a:buNone/>
            </a:pPr>
            <a:r>
              <a:rPr lang="en-GB" sz="3300" b="1" dirty="0" smtClean="0">
                <a:solidFill>
                  <a:schemeClr val="tx2"/>
                </a:solidFill>
              </a:rPr>
              <a:t>Learning:</a:t>
            </a:r>
          </a:p>
          <a:p>
            <a:pPr marL="457200" lvl="1" indent="0">
              <a:buNone/>
            </a:pPr>
            <a:r>
              <a:rPr lang="en-GB" sz="2900" b="1" dirty="0" smtClean="0">
                <a:solidFill>
                  <a:schemeClr val="bg1">
                    <a:lumMod val="95000"/>
                  </a:schemeClr>
                </a:solidFill>
              </a:rPr>
              <a:t>    -  </a:t>
            </a:r>
            <a:r>
              <a:rPr lang="en-GB" sz="2900" dirty="0" smtClean="0">
                <a:solidFill>
                  <a:schemeClr val="bg1">
                    <a:lumMod val="95000"/>
                  </a:schemeClr>
                </a:solidFill>
              </a:rPr>
              <a:t>Mode of learning </a:t>
            </a:r>
          </a:p>
          <a:p>
            <a:pPr marL="457200" lvl="1" indent="0">
              <a:buNone/>
            </a:pPr>
            <a:r>
              <a:rPr lang="en-GB" sz="2900" dirty="0" smtClean="0">
                <a:solidFill>
                  <a:schemeClr val="bg1">
                    <a:lumMod val="95000"/>
                  </a:schemeClr>
                </a:solidFill>
              </a:rPr>
              <a:t>  			(prediction </a:t>
            </a:r>
            <a:r>
              <a:rPr lang="en-GB" sz="2900" dirty="0">
                <a:solidFill>
                  <a:schemeClr val="bg1">
                    <a:lumMod val="95000"/>
                  </a:schemeClr>
                </a:solidFill>
              </a:rPr>
              <a:t>vs. control</a:t>
            </a:r>
            <a:r>
              <a:rPr lang="en-GB" sz="2900" dirty="0" smtClean="0">
                <a:solidFill>
                  <a:schemeClr val="bg1">
                    <a:lumMod val="95000"/>
                  </a:schemeClr>
                </a:solidFill>
              </a:rPr>
              <a:t>)</a:t>
            </a:r>
            <a:r>
              <a:rPr lang="en-GB" sz="2900" dirty="0" smtClean="0">
                <a:solidFill>
                  <a:schemeClr val="bg1">
                    <a:lumMod val="95000"/>
                  </a:schemeClr>
                </a:solidFill>
                <a:sym typeface="Webdings"/>
              </a:rPr>
              <a:t> </a:t>
            </a:r>
            <a:endParaRPr lang="en-GB" sz="2900" dirty="0" smtClean="0">
              <a:solidFill>
                <a:schemeClr val="bg1">
                  <a:lumMod val="95000"/>
                </a:schemeClr>
              </a:solidFill>
            </a:endParaRPr>
          </a:p>
          <a:p>
            <a:pPr marL="457200" lvl="1" indent="0">
              <a:buNone/>
            </a:pPr>
            <a:r>
              <a:rPr lang="en-GB" sz="2900" b="1" dirty="0" smtClean="0">
                <a:solidFill>
                  <a:schemeClr val="bg1">
                    <a:lumMod val="95000"/>
                  </a:schemeClr>
                </a:solidFill>
              </a:rPr>
              <a:t>    </a:t>
            </a:r>
          </a:p>
          <a:p>
            <a:pPr marL="457200" lvl="1" indent="0">
              <a:buNone/>
            </a:pPr>
            <a:r>
              <a:rPr lang="en-GB" sz="2900" b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2900" b="1" dirty="0" smtClean="0">
                <a:solidFill>
                  <a:schemeClr val="bg1">
                    <a:lumMod val="95000"/>
                  </a:schemeClr>
                </a:solidFill>
              </a:rPr>
              <a:t>                                       </a:t>
            </a:r>
            <a:r>
              <a:rPr lang="en-GB" sz="2900" dirty="0" smtClean="0">
                <a:solidFill>
                  <a:schemeClr val="bg1">
                    <a:lumMod val="85000"/>
                  </a:schemeClr>
                </a:solidFill>
              </a:rPr>
              <a:t>(observation vs. action)</a:t>
            </a:r>
          </a:p>
          <a:p>
            <a:pPr marL="457200" lvl="1" indent="0">
              <a:buNone/>
            </a:pPr>
            <a:r>
              <a:rPr lang="en-GB" sz="2900" dirty="0" smtClean="0">
                <a:solidFill>
                  <a:schemeClr val="bg1">
                    <a:lumMod val="95000"/>
                  </a:schemeClr>
                </a:solidFill>
              </a:rPr>
              <a:t>    - Type of goal</a:t>
            </a:r>
            <a:endParaRPr lang="en-GB" sz="29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 marL="457200" lvl="1" indent="0">
              <a:buNone/>
            </a:pPr>
            <a:r>
              <a:rPr lang="en-GB" sz="2900" b="1" dirty="0">
                <a:solidFill>
                  <a:schemeClr val="bg1">
                    <a:lumMod val="95000"/>
                  </a:schemeClr>
                </a:solidFill>
              </a:rPr>
              <a:t>	</a:t>
            </a:r>
            <a:r>
              <a:rPr lang="en-GB" sz="2900" b="1" dirty="0" smtClean="0">
                <a:solidFill>
                  <a:schemeClr val="bg1">
                    <a:lumMod val="95000"/>
                  </a:schemeClr>
                </a:solidFill>
              </a:rPr>
              <a:t>	                </a:t>
            </a:r>
            <a:r>
              <a:rPr lang="en-GB" sz="2900" dirty="0" smtClean="0">
                <a:solidFill>
                  <a:schemeClr val="bg1">
                    <a:lumMod val="95000"/>
                  </a:schemeClr>
                </a:solidFill>
              </a:rPr>
              <a:t>(Exploration vs. Exploitation)</a:t>
            </a:r>
          </a:p>
          <a:p>
            <a:pPr lvl="1" indent="0">
              <a:buNone/>
            </a:pPr>
            <a:endParaRPr lang="en-GB" sz="3200" b="1" dirty="0" smtClean="0">
              <a:solidFill>
                <a:schemeClr val="tx2"/>
              </a:solidFill>
            </a:endParaRPr>
          </a:p>
          <a:p>
            <a:pPr lvl="1" indent="0">
              <a:buNone/>
            </a:pPr>
            <a:r>
              <a:rPr lang="en-GB" sz="3200" b="1" dirty="0" smtClean="0">
                <a:solidFill>
                  <a:schemeClr val="tx2"/>
                </a:solidFill>
              </a:rPr>
              <a:t>Sense of Agency:</a:t>
            </a:r>
            <a:endParaRPr lang="en-GB" sz="3200" b="1" dirty="0">
              <a:solidFill>
                <a:schemeClr val="tx2"/>
              </a:solidFill>
            </a:endParaRPr>
          </a:p>
          <a:p>
            <a:pPr lvl="1" indent="0">
              <a:buNone/>
            </a:pPr>
            <a:r>
              <a:rPr lang="en-GB" sz="2900" b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2900" b="1" dirty="0" smtClean="0">
                <a:solidFill>
                  <a:schemeClr val="bg1">
                    <a:lumMod val="95000"/>
                  </a:schemeClr>
                </a:solidFill>
              </a:rPr>
              <a:t>                                       </a:t>
            </a:r>
            <a:r>
              <a:rPr lang="en-GB" sz="2900" dirty="0" smtClean="0">
                <a:solidFill>
                  <a:schemeClr val="bg1">
                    <a:lumMod val="95000"/>
                  </a:schemeClr>
                </a:solidFill>
              </a:rPr>
              <a:t>(Low </a:t>
            </a:r>
            <a:r>
              <a:rPr lang="en-GB" sz="2900" dirty="0">
                <a:solidFill>
                  <a:schemeClr val="bg1">
                    <a:lumMod val="95000"/>
                  </a:schemeClr>
                </a:solidFill>
              </a:rPr>
              <a:t>vs. </a:t>
            </a:r>
            <a:r>
              <a:rPr lang="en-GB" sz="2900" dirty="0" smtClean="0">
                <a:solidFill>
                  <a:schemeClr val="bg1">
                    <a:lumMod val="95000"/>
                  </a:schemeClr>
                </a:solidFill>
              </a:rPr>
              <a:t>High)</a:t>
            </a:r>
          </a:p>
          <a:p>
            <a:pPr marL="457200" lvl="1" indent="0">
              <a:buNone/>
            </a:pPr>
            <a:endParaRPr lang="en-GB" sz="2900" b="1" dirty="0">
              <a:solidFill>
                <a:schemeClr val="bg1">
                  <a:lumMod val="95000"/>
                </a:schemeClr>
              </a:solidFill>
            </a:endParaRPr>
          </a:p>
          <a:p>
            <a:pPr marL="457200" lvl="1" indent="0">
              <a:buNone/>
            </a:pPr>
            <a:r>
              <a:rPr lang="en-GB" sz="3300" b="1" dirty="0" smtClean="0">
                <a:solidFill>
                  <a:schemeClr val="tx2"/>
                </a:solidFill>
              </a:rPr>
              <a:t>Contingency:</a:t>
            </a:r>
          </a:p>
          <a:p>
            <a:pPr marL="274320" lvl="1" indent="0">
              <a:buNone/>
            </a:pPr>
            <a:r>
              <a:rPr lang="en-GB" sz="29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2900" dirty="0" smtClean="0">
                <a:solidFill>
                  <a:schemeClr val="bg1">
                    <a:lumMod val="95000"/>
                  </a:schemeClr>
                </a:solidFill>
              </a:rPr>
              <a:t>  </a:t>
            </a:r>
          </a:p>
          <a:p>
            <a:pPr marL="274320" lvl="1" indent="0">
              <a:buNone/>
            </a:pPr>
            <a:r>
              <a:rPr lang="en-GB" sz="2900" dirty="0" smtClean="0">
                <a:solidFill>
                  <a:schemeClr val="bg1">
                    <a:lumMod val="95000"/>
                  </a:schemeClr>
                </a:solidFill>
              </a:rPr>
              <a:t>			(Extreme, High, Moderate, Low)</a:t>
            </a:r>
          </a:p>
          <a:p>
            <a:pPr lvl="1"/>
            <a:endParaRPr lang="en-GB" sz="2900" dirty="0">
              <a:solidFill>
                <a:schemeClr val="bg1">
                  <a:lumMod val="95000"/>
                </a:schemeClr>
              </a:solidFill>
            </a:endParaRPr>
          </a:p>
          <a:p>
            <a:pPr marL="457200" lvl="1" indent="0">
              <a:buNone/>
            </a:pPr>
            <a:r>
              <a:rPr lang="en-GB" sz="3300" b="1" dirty="0" smtClean="0">
                <a:solidFill>
                  <a:schemeClr val="tx2"/>
                </a:solidFill>
              </a:rPr>
              <a:t>Performance feedback:</a:t>
            </a:r>
          </a:p>
          <a:p>
            <a:pPr marL="274320" lvl="1" indent="0">
              <a:buNone/>
            </a:pPr>
            <a:endParaRPr lang="en-GB" sz="2900" dirty="0" smtClean="0">
              <a:solidFill>
                <a:schemeClr val="bg1">
                  <a:lumMod val="95000"/>
                </a:schemeClr>
              </a:solidFill>
            </a:endParaRPr>
          </a:p>
          <a:p>
            <a:pPr marL="274320" lvl="1" indent="0">
              <a:buNone/>
            </a:pPr>
            <a:r>
              <a:rPr lang="en-GB" sz="2900" dirty="0" smtClean="0">
                <a:solidFill>
                  <a:schemeClr val="bg1">
                    <a:lumMod val="95000"/>
                  </a:schemeClr>
                </a:solidFill>
              </a:rPr>
              <a:t>			(</a:t>
            </a:r>
            <a:r>
              <a:rPr lang="en-GB" sz="2900" dirty="0">
                <a:solidFill>
                  <a:schemeClr val="bg1">
                    <a:lumMod val="95000"/>
                  </a:schemeClr>
                </a:solidFill>
              </a:rPr>
              <a:t>P</a:t>
            </a:r>
            <a:r>
              <a:rPr lang="en-GB" sz="2900" dirty="0" smtClean="0">
                <a:solidFill>
                  <a:schemeClr val="bg1">
                    <a:lumMod val="95000"/>
                  </a:schemeClr>
                </a:solidFill>
              </a:rPr>
              <a:t>ositive</a:t>
            </a:r>
            <a:r>
              <a:rPr lang="en-GB" sz="29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GB" sz="2900" dirty="0" smtClean="0">
                <a:solidFill>
                  <a:schemeClr val="bg1">
                    <a:lumMod val="95000"/>
                  </a:schemeClr>
                </a:solidFill>
              </a:rPr>
              <a:t>Negative</a:t>
            </a:r>
            <a:r>
              <a:rPr lang="en-GB" sz="29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GB" sz="2900" dirty="0" smtClean="0">
                <a:solidFill>
                  <a:schemeClr val="bg1">
                    <a:lumMod val="95000"/>
                  </a:schemeClr>
                </a:solidFill>
              </a:rPr>
              <a:t>Both</a:t>
            </a:r>
            <a:r>
              <a:rPr lang="en-GB" sz="2900" dirty="0">
                <a:solidFill>
                  <a:schemeClr val="bg1">
                    <a:lumMod val="95000"/>
                  </a:schemeClr>
                </a:solidFill>
              </a:rPr>
              <a:t>, N</a:t>
            </a:r>
            <a:r>
              <a:rPr lang="en-GB" sz="2900" dirty="0" smtClean="0">
                <a:solidFill>
                  <a:schemeClr val="bg1">
                    <a:lumMod val="95000"/>
                  </a:schemeClr>
                </a:solidFill>
              </a:rPr>
              <a:t>either)</a:t>
            </a:r>
          </a:p>
          <a:p>
            <a:pPr marL="457200" lvl="1" indent="0">
              <a:buNone/>
            </a:pPr>
            <a:endParaRPr lang="en-GB" sz="29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 marL="457200" lvl="1" indent="0">
              <a:buNone/>
            </a:pPr>
            <a:r>
              <a:rPr lang="en-GB" sz="3100" b="1" dirty="0" smtClean="0">
                <a:solidFill>
                  <a:schemeClr val="tx2"/>
                </a:solidFill>
              </a:rPr>
              <a:t>Reward:</a:t>
            </a:r>
            <a:endParaRPr lang="en-GB" sz="3100" b="1" dirty="0">
              <a:solidFill>
                <a:schemeClr val="tx2"/>
              </a:solidFill>
            </a:endParaRPr>
          </a:p>
          <a:p>
            <a:pPr marL="274320" lvl="1" indent="0">
              <a:buNone/>
            </a:pPr>
            <a:r>
              <a:rPr lang="en-GB" sz="29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2900" dirty="0">
                <a:solidFill>
                  <a:schemeClr val="bg1">
                    <a:lumMod val="95000"/>
                  </a:schemeClr>
                </a:solidFill>
              </a:rPr>
              <a:t>			</a:t>
            </a:r>
            <a:r>
              <a:rPr lang="en-GB" sz="2900" dirty="0" smtClean="0">
                <a:solidFill>
                  <a:schemeClr val="bg1">
                    <a:lumMod val="95000"/>
                  </a:schemeClr>
                </a:solidFill>
              </a:rPr>
              <a:t>(Gains, Losses)</a:t>
            </a:r>
            <a:endParaRPr lang="en-GB" sz="2900" dirty="0">
              <a:solidFill>
                <a:schemeClr val="bg1">
                  <a:lumMod val="95000"/>
                </a:schemeClr>
              </a:solidFill>
            </a:endParaRPr>
          </a:p>
          <a:p>
            <a:pPr marL="457200" lvl="1" indent="0">
              <a:buNone/>
            </a:pPr>
            <a:endParaRPr lang="en-GB" sz="2900" dirty="0" smtClean="0">
              <a:solidFill>
                <a:schemeClr val="bg1">
                  <a:lumMod val="95000"/>
                </a:schemeClr>
              </a:solidFill>
            </a:endParaRPr>
          </a:p>
          <a:p>
            <a:pPr marL="457200" lvl="1" indent="0">
              <a:buNone/>
            </a:pPr>
            <a:endParaRPr lang="en-GB" sz="2900" dirty="0" smtClean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41457"/>
            <a:ext cx="9144000" cy="76200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b="1" dirty="0" smtClean="0">
                <a:solidFill>
                  <a:schemeClr val="tx2"/>
                </a:solidFill>
              </a:rPr>
              <a:t>Research Programme</a:t>
            </a:r>
            <a:endParaRPr lang="en-GB" sz="3000" b="1" dirty="0">
              <a:solidFill>
                <a:schemeClr val="tx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63414" y="3962386"/>
            <a:ext cx="13681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4800" dirty="0">
                <a:solidFill>
                  <a:srgbClr val="92D050"/>
                </a:solidFill>
                <a:sym typeface="Webdings"/>
              </a:rPr>
              <a:t></a:t>
            </a:r>
            <a:endParaRPr lang="en-GB" sz="4800" b="1" dirty="0">
              <a:solidFill>
                <a:srgbClr val="92D050"/>
              </a:solidFill>
            </a:endParaRPr>
          </a:p>
          <a:p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804684" y="5070382"/>
            <a:ext cx="13681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4800" dirty="0">
                <a:solidFill>
                  <a:srgbClr val="92D050"/>
                </a:solidFill>
                <a:sym typeface="Webdings"/>
              </a:rPr>
              <a:t></a:t>
            </a:r>
            <a:endParaRPr lang="en-GB" sz="4800" b="1" dirty="0">
              <a:solidFill>
                <a:srgbClr val="92D050"/>
              </a:solidFill>
            </a:endParaRPr>
          </a:p>
          <a:p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788388" y="5811580"/>
            <a:ext cx="13681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4800" dirty="0">
                <a:solidFill>
                  <a:srgbClr val="92D050"/>
                </a:solidFill>
                <a:sym typeface="Webdings"/>
              </a:rPr>
              <a:t></a:t>
            </a:r>
            <a:endParaRPr lang="en-GB" sz="4800" b="1" dirty="0">
              <a:solidFill>
                <a:srgbClr val="92D050"/>
              </a:solidFill>
            </a:endParaRPr>
          </a:p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284640" y="1493100"/>
            <a:ext cx="1368152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sz="2900" dirty="0">
                <a:solidFill>
                  <a:srgbClr val="FF0000"/>
                </a:solidFill>
                <a:sym typeface="Webdings"/>
              </a:rPr>
              <a:t></a:t>
            </a:r>
            <a:endParaRPr lang="en-GB" sz="290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6742485" y="2423032"/>
            <a:ext cx="13681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4800" dirty="0">
                <a:solidFill>
                  <a:srgbClr val="92D050"/>
                </a:solidFill>
                <a:sym typeface="Webdings"/>
              </a:rPr>
              <a:t></a:t>
            </a:r>
            <a:endParaRPr lang="en-GB" sz="4800" b="1" dirty="0">
              <a:solidFill>
                <a:srgbClr val="92D050"/>
              </a:solidFill>
            </a:endParaRPr>
          </a:p>
          <a:p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719953" y="3140968"/>
            <a:ext cx="13681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4800" dirty="0">
                <a:solidFill>
                  <a:srgbClr val="92D050"/>
                </a:solidFill>
                <a:sym typeface="Webdings"/>
              </a:rPr>
              <a:t></a:t>
            </a:r>
            <a:endParaRPr lang="en-GB" sz="4800" b="1" dirty="0">
              <a:solidFill>
                <a:srgbClr val="92D050"/>
              </a:solidFill>
            </a:endParaRPr>
          </a:p>
          <a:p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7284640" y="2047796"/>
            <a:ext cx="1368152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sz="2900" dirty="0">
                <a:solidFill>
                  <a:srgbClr val="FF0000"/>
                </a:solidFill>
                <a:sym typeface="Webdings"/>
              </a:rPr>
              <a:t></a:t>
            </a:r>
            <a:endParaRPr lang="en-GB" sz="290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16262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8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56992"/>
            <a:ext cx="8229600" cy="990600"/>
          </a:xfrm>
        </p:spPr>
        <p:txBody>
          <a:bodyPr/>
          <a:lstStyle/>
          <a:p>
            <a:r>
              <a:rPr lang="en-GB" dirty="0" smtClean="0"/>
              <a:t>Preamble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6250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975" y="1700808"/>
            <a:ext cx="8440489" cy="446449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GB" sz="8000" dirty="0" smtClean="0"/>
          </a:p>
          <a:p>
            <a:pPr marL="0" indent="0">
              <a:buNone/>
            </a:pPr>
            <a:r>
              <a:rPr lang="en-GB" sz="9600" dirty="0" smtClean="0">
                <a:solidFill>
                  <a:schemeClr val="tx2"/>
                </a:solidFill>
              </a:rPr>
              <a:t>Lab-based Decision-making </a:t>
            </a:r>
          </a:p>
          <a:p>
            <a:pPr marL="274320" lvl="1" indent="0">
              <a:buNone/>
            </a:pPr>
            <a:r>
              <a:rPr lang="en-GB" sz="9200" dirty="0" smtClean="0">
                <a:solidFill>
                  <a:schemeClr val="bg1">
                    <a:lumMod val="85000"/>
                  </a:schemeClr>
                </a:solidFill>
              </a:rPr>
              <a:t>– Hedonic principle + Loss aversion = Losses are generally more salient than gains (a la Prospect theory)</a:t>
            </a:r>
          </a:p>
          <a:p>
            <a:pPr marL="0" indent="0">
              <a:buNone/>
            </a:pPr>
            <a:endParaRPr lang="en-GB" sz="96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None/>
            </a:pPr>
            <a:r>
              <a:rPr lang="en-GB" sz="9600" dirty="0">
                <a:solidFill>
                  <a:schemeClr val="bg1">
                    <a:lumMod val="85000"/>
                  </a:schemeClr>
                </a:solidFill>
              </a:rPr>
              <a:t>	</a:t>
            </a:r>
            <a:r>
              <a:rPr lang="en-GB" sz="9600" dirty="0" smtClean="0">
                <a:solidFill>
                  <a:schemeClr val="bg1">
                    <a:lumMod val="85000"/>
                  </a:schemeClr>
                </a:solidFill>
              </a:rPr>
              <a:t>So, losses should drive learning more effectively</a:t>
            </a:r>
          </a:p>
          <a:p>
            <a:pPr marL="0" indent="0">
              <a:buNone/>
            </a:pPr>
            <a:endParaRPr lang="en-GB" sz="9600" dirty="0" smtClean="0"/>
          </a:p>
          <a:p>
            <a:pPr marL="0" indent="0">
              <a:buNone/>
            </a:pPr>
            <a:r>
              <a:rPr lang="en-GB" sz="9600" dirty="0" smtClean="0">
                <a:solidFill>
                  <a:schemeClr val="tx2"/>
                </a:solidFill>
              </a:rPr>
              <a:t>Real-world Decision-making </a:t>
            </a:r>
          </a:p>
          <a:p>
            <a:pPr lvl="1">
              <a:buFontTx/>
              <a:buChar char="-"/>
            </a:pPr>
            <a:r>
              <a:rPr lang="en-GB" sz="9200" dirty="0" smtClean="0">
                <a:solidFill>
                  <a:schemeClr val="bg1">
                    <a:lumMod val="85000"/>
                  </a:schemeClr>
                </a:solidFill>
              </a:rPr>
              <a:t>During </a:t>
            </a:r>
            <a:r>
              <a:rPr lang="en-GB" sz="9200" dirty="0">
                <a:solidFill>
                  <a:schemeClr val="bg1">
                    <a:lumMod val="85000"/>
                  </a:schemeClr>
                </a:solidFill>
              </a:rPr>
              <a:t>early stages of learning negative </a:t>
            </a:r>
            <a:r>
              <a:rPr lang="en-GB" sz="9200" dirty="0" smtClean="0">
                <a:solidFill>
                  <a:schemeClr val="bg1">
                    <a:lumMod val="85000"/>
                  </a:schemeClr>
                </a:solidFill>
              </a:rPr>
              <a:t>rewards lead </a:t>
            </a:r>
            <a:r>
              <a:rPr lang="en-GB" sz="9200" dirty="0">
                <a:solidFill>
                  <a:schemeClr val="bg1">
                    <a:lumMod val="85000"/>
                  </a:schemeClr>
                </a:solidFill>
              </a:rPr>
              <a:t>to improved </a:t>
            </a:r>
            <a:r>
              <a:rPr lang="en-GB" sz="9200" dirty="0" smtClean="0">
                <a:solidFill>
                  <a:schemeClr val="bg1">
                    <a:lumMod val="85000"/>
                  </a:schemeClr>
                </a:solidFill>
              </a:rPr>
              <a:t>performance</a:t>
            </a:r>
          </a:p>
          <a:p>
            <a:pPr lvl="1">
              <a:buFontTx/>
              <a:buChar char="-"/>
            </a:pPr>
            <a:endParaRPr lang="en-GB" sz="9200" dirty="0" smtClean="0"/>
          </a:p>
          <a:p>
            <a:pPr marL="0" indent="0">
              <a:buNone/>
            </a:pPr>
            <a:r>
              <a:rPr lang="en-GB" sz="9600" dirty="0" smtClean="0">
                <a:solidFill>
                  <a:schemeClr val="bg1">
                    <a:lumMod val="85000"/>
                  </a:schemeClr>
                </a:solidFill>
              </a:rPr>
              <a:t>	So</a:t>
            </a:r>
            <a:r>
              <a:rPr lang="en-GB" sz="9600" dirty="0">
                <a:solidFill>
                  <a:schemeClr val="bg1">
                    <a:lumMod val="85000"/>
                  </a:schemeClr>
                </a:solidFill>
              </a:rPr>
              <a:t>, losses should drive learning more effectively</a:t>
            </a:r>
          </a:p>
          <a:p>
            <a:pPr marL="0" indent="0">
              <a:buNone/>
            </a:pPr>
            <a:endParaRPr lang="en-GB" sz="9600" dirty="0"/>
          </a:p>
          <a:p>
            <a:pPr marL="0" indent="0">
              <a:buNone/>
            </a:pPr>
            <a:endParaRPr lang="en-GB" sz="9600" dirty="0"/>
          </a:p>
          <a:p>
            <a:pPr marL="0" indent="0">
              <a:buNone/>
            </a:pPr>
            <a:r>
              <a:rPr lang="en-GB" sz="5600" dirty="0" smtClean="0">
                <a:solidFill>
                  <a:schemeClr val="bg1">
                    <a:lumMod val="85000"/>
                  </a:schemeClr>
                </a:solidFill>
              </a:rPr>
              <a:t>(</a:t>
            </a:r>
            <a:r>
              <a:rPr lang="en-GB" sz="5600" dirty="0">
                <a:solidFill>
                  <a:schemeClr val="bg1">
                    <a:lumMod val="85000"/>
                  </a:schemeClr>
                </a:solidFill>
              </a:rPr>
              <a:t>Brett &amp; </a:t>
            </a:r>
            <a:r>
              <a:rPr lang="en-GB" sz="5600" dirty="0" err="1">
                <a:solidFill>
                  <a:schemeClr val="bg1">
                    <a:lumMod val="85000"/>
                  </a:schemeClr>
                </a:solidFill>
              </a:rPr>
              <a:t>VandeWalle</a:t>
            </a:r>
            <a:r>
              <a:rPr lang="en-GB" sz="5600" dirty="0">
                <a:solidFill>
                  <a:schemeClr val="bg1">
                    <a:lumMod val="85000"/>
                  </a:schemeClr>
                </a:solidFill>
              </a:rPr>
              <a:t>, 1999; </a:t>
            </a:r>
            <a:r>
              <a:rPr lang="en-GB" sz="5600" dirty="0" err="1" smtClean="0">
                <a:solidFill>
                  <a:schemeClr val="bg1">
                    <a:lumMod val="85000"/>
                  </a:schemeClr>
                </a:solidFill>
              </a:rPr>
              <a:t>Kaheman</a:t>
            </a:r>
            <a:r>
              <a:rPr lang="en-GB" sz="5600" dirty="0" smtClean="0">
                <a:solidFill>
                  <a:schemeClr val="bg1">
                    <a:lumMod val="85000"/>
                  </a:schemeClr>
                </a:solidFill>
              </a:rPr>
              <a:t> &amp; </a:t>
            </a:r>
            <a:r>
              <a:rPr lang="en-GB" sz="5600" dirty="0" err="1" smtClean="0">
                <a:solidFill>
                  <a:schemeClr val="bg1">
                    <a:lumMod val="85000"/>
                  </a:schemeClr>
                </a:solidFill>
              </a:rPr>
              <a:t>Tversky</a:t>
            </a:r>
            <a:r>
              <a:rPr lang="en-GB" sz="5600" dirty="0" smtClean="0">
                <a:solidFill>
                  <a:schemeClr val="bg1">
                    <a:lumMod val="85000"/>
                  </a:schemeClr>
                </a:solidFill>
              </a:rPr>
              <a:t>, 1970; </a:t>
            </a:r>
            <a:r>
              <a:rPr lang="nl-NL" sz="5600" dirty="0" smtClean="0">
                <a:solidFill>
                  <a:schemeClr val="bg1">
                    <a:lumMod val="85000"/>
                  </a:schemeClr>
                </a:solidFill>
              </a:rPr>
              <a:t>Latham </a:t>
            </a:r>
            <a:r>
              <a:rPr lang="nl-NL" sz="5600" dirty="0">
                <a:solidFill>
                  <a:schemeClr val="bg1">
                    <a:lumMod val="85000"/>
                  </a:schemeClr>
                </a:solidFill>
              </a:rPr>
              <a:t>&amp; Locke, 1990; Tabernero &amp; Wood, 1999)</a:t>
            </a:r>
            <a:endParaRPr lang="en-GB" sz="5600" dirty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None/>
            </a:pPr>
            <a:endParaRPr lang="en-GB" sz="9600" dirty="0" smtClean="0"/>
          </a:p>
          <a:p>
            <a:pPr marL="0" indent="0">
              <a:buNone/>
            </a:pPr>
            <a:endParaRPr lang="en-GB" sz="9600" dirty="0"/>
          </a:p>
          <a:p>
            <a:pPr marL="0" indent="0">
              <a:buNone/>
            </a:pPr>
            <a:endParaRPr lang="en-GB" sz="9600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540" y="452293"/>
            <a:ext cx="9144000" cy="76200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tx2"/>
                </a:solidFill>
              </a:rPr>
              <a:t>losses vs. Gains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" name="AutoShape 2" descr="data:image/jpeg;base64,/9j/4AAQSkZJRgABAQAAAQABAAD/2wCEAAkGBw8PDxAQDxAPDw8QDw8OEA8PDw8PDQ8PFBEWFhQUFBQYHCggGBolHBQUITEhJSkrLi4uFx8zODMsNygtLisBCgoKDg0OGhAQGiwfHx8sLCwsLCwsLCwsLCwsLCwsLCwsLCwsLCwsLCwsLCwsLCwsLCwsLCwsLCwsLCwsLCwsLP/AABEIAMIBAwMBIgACEQEDEQH/xAAcAAABBQEBAQAAAAAAAAAAAAACAAEDBAUGBwj/xAA8EAACAgECAwYDBQcCBwEAAAAAAQIDEQQhBRIxBhMiQVFhcYGRBxQjMrFCUmKhwdHhQ3IzgpKywvDxJP/EABkBAAIDAQAAAAAAAAAAAAAAAAECAAMEBf/EACQRAAICAgIBBAMBAAAAAAAAAAABAhEDIRIxQQQTImEyUXEF/9oADAMBAAIRAxEAPwDgRCEQsHEIRCDjoYdECEg0AgkAZBIIFBIARBIEJCsIaHGQ4pBAjiwQAyDQwLYRWFJkcmJsFsgAZMjbDYLQSEUiORM0A0SgELR6j2L10bdJGKfirfJJY8vI8xcToOxfEO51Cg0uW3wtvy9CvLC4l2CfGZ6RCzxPfby9wpzWOuWVZ7P+Fbf5IrbGmkln3M0XSOg0DqVjdFB2ZbLVtm+H7FO+pp7F0Qf0KM8jOvzBqFZN56llFUu9BOIiLvBw0IeeiEIuMQhxhyEHHQyHIEJBIFBIDGQSHGQQAiCQISFYQ0ISEKQcQhEAxmCwmAwigsZhDYGQoIzDwM0GgWR8oLiS8olWNQLIXEeCaeV1J1SSxqSDxByO17OcQV9ST/PBJNN9fdGrPbHml5+efU4DRap0zU49V9Gdnw/Xx1EFKO0ukltnJlyYuLtdG7Bm5Li+yS2Ke69ivaseZPOW3l6FGye7yKqNNDSmZ+v4jXUsyeX5JdWSanUcq+RxWstnOyTlus7+yLExVC2aNvH7uZ8qil5J5YjGkl7Dj2huBOMIRYcscQhEIOhxkEiBHQaAQaAxkEhxhwBEOhh0KwhoIFBIUghCEEAzBaCFggrBwPgLAUYZHSEZFgkjUWK6SZV4LFERsqKofkwTTkkVrLBtIUeTSI3MinYROwlhon5yfS62dbTi8YefiZ/eDqwrkxlo7vRcRV0VhYl+0v7AXtmHwOTUk0dc9A7Ic0fzJdPUx5Fxejp4Mja2YGoWUYWp0e7aR0d9LWzWH/Mz74gUrNXEwPu+PIRrd2hFlhMIQhGk4g4hCRCBDgocgQkGgEEgDIIcFDgCOEgAkwMIaCQCCQpAxYEg1EgoGAsB4JK6xkhWyOFWepbqoLGn0md2WZwUUXRj5ZU5FRwSK11gepv9DNuuA5foiiPbaVbLSO2wglIFhDnYR856zoPsopu0dUnbOvUyhGU5dYqTWccvsbXDfsy4fTFc8JXzXWVknhv/AGrZC80OofZ4YpEkD32zsfw7GPutS+EUYXFPs90U8upSpl5cr8P0BY/tfpnB8Eh0PQOELZHPQ7PW6WWJeKGdpr+p1HC69kZM3ZrwxpbI+OcKjOPeRWJLrg4/U6Vps9MlHMWvY5Piej3exQtM1Y56pnI92I1ZaXcRdsbkjghCEbjijiGHIQccEcgR0wkxRqk4uePCsJvK83joC8rGdsrK91nGV67pgCg0x8gZFkAxJkdMjyOmBhJUyREMWWKxQMkhEkQMVkvabSuXkOoiNkFVOTY4fw5y3a2L3COCuclnZLd/A0+JXV0RwsbLBaopbZU23pGXfGNa3Of12ty9ug3E+JObe5kTm2JKdjxhQd1xVnIKTIpMBGBM2exHDPvevorazCMu9n/thv8ArhGJJnpH2L6Px6m9rooUxfu/FL/xBJ0g41cj1d2csUlsRvVeRHqHkz7p4Kk6NKxqRcjqctr0HsaaKOmll5JLrcFmN2GcadIq6xJpp7oq6BpScfp8A9RaZsr+WSkvJky41JFkTo/IxuIV5yavPmKa6NZKlteTnrsdaMH7mI3VBegi4TmzwkQwjcYRxCEAI51/ZzhVF2ilY9NO+yuyx/hzUZTsUVy1yz+xiUXhbts5HMVF5UnLySaSOq4XxO1aNVU1N91OclJYku7se6nKOOZ82fJPCQ8Urtlc3qkdHotBp6YTVqi9Q/BCNceTTKUpf8KU8b7NJ8z3waL1Om1cVor9KlXVNeBSaVbik8QeeaMcN7xazk5a+E9TKlfe/DzVyvhKtx5otvvIRsUuqSxhp426A8SVVUJz0/eqM48vdd33jcm8ciaeUs8r3y+vUvqJTFN+ds6OX2U6edadesnXY8tc8YTg4veK5MqS223ZxPGexfENJNRnRKyLU5Rsp/ErkorL3W6eN8PDLnFdBR3Nc7JW7XVuc5W3QvpjzLmjGUdtuviXp7HqvYHjEtVw+mc+axxdlLsnhyt7qyUFPb15clc8VbQ8cz8nh+r4JqKtPVqZQ/AuWYzi849FL0yZ0WfTmp4fp76p0zrj3ck04qPLs+p5txj7NNIoz+63W86fh7yalD0cXiPxKeDfRYsq8nmCkWtNBy6bm7o+xNt1jrrniyGO8qti4WRT6Neq+h0VXZqOlWMNz83JNb/MCjvYzmvBz2h4Zjee3sa1KS2ikvcfVpQ3k1/QwtZxR9IvHv5jN0IlZ3dGtpo0zzOKnNvq0nt5I8941xGVs3vtnYrLWvdS8Sby8vLT9UQah53TT/k/mgSlaHjGmQuRHKQ0mA2IMzR4Jw2WptUF08zseI/Z63VzV7SSyW/s44NiKskt3uemtpR5WVcm3ofhSPnTVdnNRDKceh6l9mOjdHD1zLE7LbJy+vKv5RN7X8Ork28IfR1qutQXRZ/Uk5Ppl0McVtFiyZQ1LJpzKl8gpFsVTJtPPEStqrwnLETK1Vo0XQ0Y27FdqCldaR2WFac9w8h5ROr4Jfz0pecW4/2LijuYPZq7ecfZS/ob3N1Mc9SK2hKyIis446CBzf6BwR4SIYR0jnjjjCIEcsaLWTpknFvlypShzSjCbSaXMk9+rK4gENDi9lFsJSqUqn45RXNNyhZLG8Uuu7a98It9lpailWWSadrgnXYrFFzaclKLallNeHf0bOdspfeRsi1GcUkvCvJvDyt87lzV6i2VffRdSvqTjJSUV3lTWNm/jjA0ZtMSUdUbse0Ur26LoLvpqvnlBd7NNNQ3x+Zvrn0TPVOzGiejrVE7Ekp22xlXHlhyzm5Yabe/ieTzv7KqY38+pujZ31D5K24d3TyyXl6tZa9k16notd6b8SzJ75/dRojPl2Z5wro1ZcR55cmV3jhzpPySaXluuqJ6PBH8Tl32znHM22+j8+pzrtUb1bJqNkYYXI03NY25n5Jb/QXFta7EsznDE68OEOfl5nytJvzfMlnGEmx6XSKqZz/GOJqXGNPOizl/CSVkWpQsXM1jbbHT6HqE9PXfXiyMZZW79/Y8d7VaOrS26TleWtROTi5c0vxJO2T/AOqTPV+F6pSrUunhW3yEyxHg9HM9ovs/VqctNPEv3LG2vk/I8z45wHVaR/j0zgvKeM1v/mR9BQuCtrhZFxnGM4vZxkk0/kZmi6Mz5gnIi5j2/tD9mej1CctPnTWfw71N+8fL5HmPaDsRr9Flzqdla/1Ksyjj3XVCtFqmmc+7NizwbS99fCHlnL+BQZ132eaTnucn5NIrm6iWRVs9c7PaNVVRWPJFvUzJaFiCRW1T2K0qRancinZY2KPQirW7ZK14QLZoetFexkHLzMksYMWkh7pBf0R6yWFgxdTI0NVZky72BFkdIqze5WsLM0VrRgNmn2Yf40l/A/1R1KOW7Lr8SyXpFL6v/B0TswmzHkl8wuNoKUtxGdPUbsQnInts8VGEI6xyhxwRyBCEMOAgizRq3XCUYRipSxmx7yS32jnZdevsVxACehditfXZW4Rf/wCiXitgnOLcY7ZXk/V49Ta18k42K5y5LJJtZUXFZWK1j4Yws5yeV6LWW0TU6ZyrmseKLw8Jp4fqspbHZ8P7cqXL38FC3DjK6MY4a3x7oaM3ESWOzora4OqdMqI/iJ95GMm5tyW751umvVeh5/xWy7SauPJfZHSxphZR3tveVqvUPlkk85nu/wBrOE8+h3Pfx1UoutqUeRt8t3K305U4xbymm+vt8qHbPi9eno7nuarpTcYQothGcJyzF/laxhbP4os5qSuwRhKD2rRT0spa3iz72UXHSQjCtOOHY8LM2vc9M0qjhLCyvc8aqq4p98q1Uqq49I2Ol4hKtdIuPqj03RavMFLxJvopbNEjkvsTNjSfxOmjd/Yu0z2/96HPafUvK/qalepXwHaso6NNTCeGsNZXo+hUhcSRsK3EZM5ztD2B0OszLk7q1/6lfhefdeZzfZ/s3Lh98qZSU8eJS6NxfQ9KjM5HtJJrVqafSCi/j1M3qdQs1eldzo2+82K18s7GbVr29nuW67otZZmjmjI3PE47AnhYT82W59N8fIyNZd4015DO+bB7lMd4m0iXU2JMpzsFZJvruV3MMW27Y9JIG5lK1FmUiCZoiI2VJoqWl+SK10BmgWbHZLT5hbL+NL6L/Jo6+5JY2MvgusVVDXnKc3+iK2u16l5nOm7mzVGL7ZVnc8vxPq/P3EU5X7iF4ltnnohhHYOCEIYRCBDgoJAIEhxkOgDDofAkOAI0W08ptNdGtmjcv4rLVqjmi/vFM44sXK+8i/DLmz023+MTEwPCTi8p4aAyHrnDZJw3WEsLcvrHp8DyrRdo9RS1yyyvOMt4v+x1/Be2Gntwrn3VnTf8j+EiQfHQk43s7ChYWSaEynXqoyXMpRceuU1jBBTxaDlJPaCaUZZy2/PKW8UXqdlLhRt13tFqOqMuuxSWU00+jTyiSMh+RXxNaN/vscPxDiPe2Skujk2vh0RodpeKOmhxj+exOK9o/tP6bfM5TTXY6rO3yOZ/oZVqCOl6DC7c2a9d/uWKdV67/Mx67N/j0J65Zmo9G3g5Z1aN+pZSb9EFKIFb9HuiR2epsgjNN7K84le2JZnJFS2RoihLK0yKRJZIilIuiI2AQ3E2SC7oOL5MXXcRcHyJ9H+pW+/t7ehl8Yv/ABrPiv0RTp13kcuvm39naSXtr+I3JZbzzNZ8hFSvVLCHLeKM5gDCEdM4I44I5CBIdAjoBA0EgUEgDIJDiQ4AiGHEQIzQzQY2BSE2k4hdV+Sckv3W8wfyOj4b2ohJpXpQljHeJc0X8Uco0C0QB63wd1WYshPG+eWFjdcn5Nr+huWaqMIuUmlFebPDdNq7KnzVzlB+z2+hv8O4nqdXLltsclHouiFnklCLa2GGNTkk9HQcV1rvscn06RXpFFfDS3T3Hs0VkFlxePVEctRJrlfQ4cpylK5dnbjBRilHonqk92n03LGhtzYm+qyzMczS4BiU5fBJZ/mNDbJLSs6CMn5/UOyQPcrHUrWTcXhmuOjK9sllMr2SHjuKcTTErbK1hGiSaBwWIrbBkVdTLCZamzN19vLGT9E2O3SJFWzkOMUZlzfvSbM+zQzis9V6o0NZfztewWls2kvQxJXs6km46MlTmvJiNNpCGoXkZAhDHROAOOCOQgSHQKCQCBoNEaDQBkGggEEgBHEISIEcQhCkBYLCYLIQFnS9j6vFn3OZbOv7JRwkynO6gW4VczvYJcqz6GXxDRVyy0sMtd5tgqaiRzKs6cdGBqdO4v1Ro8C0+YykniTbS+RBqdzV0ullVGOMvbMvj7DQx07Dlnqieds4YUk+nVboaD5/Mux1MZLD6ET08U8rb2NMEZm/qh4Vte4rFsSV7ENsjREzyuyrbEgZYtKdkxxVsVj2Oc7SWtVSS6vZG3fbhHLccv5pKPzK806gy/DH5I5zTap7p7NFzhlmZSz7FXX6NrxLqVNLrHCe+3kUwaktG6UjpJQTYipHWLAiwWzMGEI3HCEOMIBAkEgAkQgaDRGg0AZBoJAocAQhDCIEITGExWQZsBsdsBshAq480kvV4PSOzehSgl7HAcHp57or0eT1jg9HLFfAyepl4NPp4+SS7S4KF0Ga989jNukZYo18mUqtPz2RT9f03N+uLTSf/wBKfCKeaUpNZ/ZXu+r/AKGxCqOMtF6RROWyvqNPFrph+3UrcmPMvXJY23+PUqSwWRiKpaI8ogsZYlAr2ItSEbILGZ98G3sX5kLQ3YIujD1k2upyGt1WbZP0ePod5rq00zyvXSlO+1R6d7NfJSZVlx8tGrDNG1dq1OOFu/YzNXw6c1lRwzX4PVGCzLdm1GKkgY8Cjuwym2eevT3LbfYR3L0EPQcu4sQ5YYQjQcwQ4hAIOEhCIEJBIQgBQaCQwgDBCEIhBxmMIBAWBIQhQm12SX4r+R61w/8AIhCMWf8AM14fwA1ZmXCEVw7LfBp8LX4K+L/7i++v0EIuRnl2VbyDG4hFiIugZlW0cRYKVpEUhCCgFHW/lPM0vHP/AHy/UQiM0YS/pnsbek6IQiIeYbEIQwp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data:image/jpeg;base64,/9j/4AAQSkZJRgABAQAAAQABAAD/2wCEAAkGBw8PDxAQDxAPDw8QDw8OEA8PDw8PDQ8PFBEWFhQUFBQYHCggGBolHBQUITEhJSkrLi4uFx8zODMsNygtLisBCgoKDg0OGhAQGiwfHx8sLCwsLCwsLCwsLCwsLCwsLCwsLCwsLCwsLCwsLCwsLCwsLCwsLCwsLCwsLCwsLCwsLP/AABEIAMIBAwMBIgACEQEDEQH/xAAcAAABBQEBAQAAAAAAAAAAAAACAAEDBAUGBwj/xAA8EAACAgECAwYDBQcCBwEAAAAAAQIDEQQhBRIxBhMiQVFhcYGRBxQjMrFCUmKhwdHhQ3IzgpKywvDxJP/EABkBAAIDAQAAAAAAAAAAAAAAAAECAAMEBf/EACQRAAICAgIBBAMBAAAAAAAAAAABAhEDIRIxQQQTImEyUXEF/9oADAMBAAIRAxEAPwDgRCEQsHEIRCDjoYdECEg0AgkAZBIIFBIARBIEJCsIaHGQ4pBAjiwQAyDQwLYRWFJkcmJsFsgAZMjbDYLQSEUiORM0A0SgELR6j2L10bdJGKfirfJJY8vI8xcToOxfEO51Cg0uW3wtvy9CvLC4l2CfGZ6RCzxPfby9wpzWOuWVZ7P+Fbf5IrbGmkln3M0XSOg0DqVjdFB2ZbLVtm+H7FO+pp7F0Qf0KM8jOvzBqFZN56llFUu9BOIiLvBw0IeeiEIuMQhxhyEHHQyHIEJBIFBIDGQSHGQQAiCQISFYQ0ISEKQcQhEAxmCwmAwigsZhDYGQoIzDwM0GgWR8oLiS8olWNQLIXEeCaeV1J1SSxqSDxByO17OcQV9ST/PBJNN9fdGrPbHml5+efU4DRap0zU49V9Gdnw/Xx1EFKO0ukltnJlyYuLtdG7Bm5Li+yS2Ke69ivaseZPOW3l6FGye7yKqNNDSmZ+v4jXUsyeX5JdWSanUcq+RxWstnOyTlus7+yLExVC2aNvH7uZ8qil5J5YjGkl7Dj2huBOMIRYcscQhEIOhxkEiBHQaAQaAxkEhxhwBEOhh0KwhoIFBIUghCEEAzBaCFggrBwPgLAUYZHSEZFgkjUWK6SZV4LFERsqKofkwTTkkVrLBtIUeTSI3MinYROwlhon5yfS62dbTi8YefiZ/eDqwrkxlo7vRcRV0VhYl+0v7AXtmHwOTUk0dc9A7Ic0fzJdPUx5Fxejp4Mja2YGoWUYWp0e7aR0d9LWzWH/Mz74gUrNXEwPu+PIRrd2hFlhMIQhGk4g4hCRCBDgocgQkGgEEgDIIcFDgCOEgAkwMIaCQCCQpAxYEg1EgoGAsB4JK6xkhWyOFWepbqoLGn0md2WZwUUXRj5ZU5FRwSK11gepv9DNuuA5foiiPbaVbLSO2wglIFhDnYR856zoPsopu0dUnbOvUyhGU5dYqTWccvsbXDfsy4fTFc8JXzXWVknhv/AGrZC80OofZ4YpEkD32zsfw7GPutS+EUYXFPs90U8upSpl5cr8P0BY/tfpnB8Eh0PQOELZHPQ7PW6WWJeKGdpr+p1HC69kZM3ZrwxpbI+OcKjOPeRWJLrg4/U6Vps9MlHMWvY5Piej3exQtM1Y56pnI92I1ZaXcRdsbkjghCEbjijiGHIQccEcgR0wkxRqk4uePCsJvK83joC8rGdsrK91nGV67pgCg0x8gZFkAxJkdMjyOmBhJUyREMWWKxQMkhEkQMVkvabSuXkOoiNkFVOTY4fw5y3a2L3COCuclnZLd/A0+JXV0RwsbLBaopbZU23pGXfGNa3Of12ty9ug3E+JObe5kTm2JKdjxhQd1xVnIKTIpMBGBM2exHDPvevorazCMu9n/thv8ArhGJJnpH2L6Px6m9rooUxfu/FL/xBJ0g41cj1d2csUlsRvVeRHqHkz7p4Kk6NKxqRcjqctr0HsaaKOmll5JLrcFmN2GcadIq6xJpp7oq6BpScfp8A9RaZsr+WSkvJky41JFkTo/IxuIV5yavPmKa6NZKlteTnrsdaMH7mI3VBegi4TmzwkQwjcYRxCEAI51/ZzhVF2ilY9NO+yuyx/hzUZTsUVy1yz+xiUXhbts5HMVF5UnLySaSOq4XxO1aNVU1N91OclJYku7se6nKOOZ82fJPCQ8Urtlc3qkdHotBp6YTVqi9Q/BCNceTTKUpf8KU8b7NJ8z3waL1Om1cVor9KlXVNeBSaVbik8QeeaMcN7xazk5a+E9TKlfe/DzVyvhKtx5otvvIRsUuqSxhp426A8SVVUJz0/eqM48vdd33jcm8ciaeUs8r3y+vUvqJTFN+ds6OX2U6edadesnXY8tc8YTg4veK5MqS223ZxPGexfENJNRnRKyLU5Rsp/ErkorL3W6eN8PDLnFdBR3Nc7JW7XVuc5W3QvpjzLmjGUdtuviXp7HqvYHjEtVw+mc+axxdlLsnhyt7qyUFPb15clc8VbQ8cz8nh+r4JqKtPVqZQ/AuWYzi849FL0yZ0WfTmp4fp76p0zrj3ck04qPLs+p5txj7NNIoz+63W86fh7yalD0cXiPxKeDfRYsq8nmCkWtNBy6bm7o+xNt1jrrniyGO8qti4WRT6Neq+h0VXZqOlWMNz83JNb/MCjvYzmvBz2h4Zjee3sa1KS2ikvcfVpQ3k1/QwtZxR9IvHv5jN0IlZ3dGtpo0zzOKnNvq0nt5I8941xGVs3vtnYrLWvdS8Sby8vLT9UQah53TT/k/mgSlaHjGmQuRHKQ0mA2IMzR4Jw2WptUF08zseI/Z63VzV7SSyW/s44NiKskt3uemtpR5WVcm3ofhSPnTVdnNRDKceh6l9mOjdHD1zLE7LbJy+vKv5RN7X8Ork28IfR1qutQXRZ/Uk5Ppl0McVtFiyZQ1LJpzKl8gpFsVTJtPPEStqrwnLETK1Vo0XQ0Y27FdqCldaR2WFac9w8h5ROr4Jfz0pecW4/2LijuYPZq7ecfZS/ob3N1Mc9SK2hKyIis446CBzf6BwR4SIYR0jnjjjCIEcsaLWTpknFvlypShzSjCbSaXMk9+rK4gENDi9lFsJSqUqn45RXNNyhZLG8Uuu7a98It9lpailWWSadrgnXYrFFzaclKLallNeHf0bOdspfeRsi1GcUkvCvJvDyt87lzV6i2VffRdSvqTjJSUV3lTWNm/jjA0ZtMSUdUbse0Ur26LoLvpqvnlBd7NNNQ3x+Zvrn0TPVOzGiejrVE7Ekp22xlXHlhyzm5Yabe/ieTzv7KqY38+pujZ31D5K24d3TyyXl6tZa9k16notd6b8SzJ75/dRojPl2Z5wro1ZcR55cmV3jhzpPySaXluuqJ6PBH8Tl32znHM22+j8+pzrtUb1bJqNkYYXI03NY25n5Jb/QXFta7EsznDE68OEOfl5nytJvzfMlnGEmx6XSKqZz/GOJqXGNPOizl/CSVkWpQsXM1jbbHT6HqE9PXfXiyMZZW79/Y8d7VaOrS26TleWtROTi5c0vxJO2T/AOqTPV+F6pSrUunhW3yEyxHg9HM9ovs/VqctNPEv3LG2vk/I8z45wHVaR/j0zgvKeM1v/mR9BQuCtrhZFxnGM4vZxkk0/kZmi6Mz5gnIi5j2/tD9mej1CctPnTWfw71N+8fL5HmPaDsRr9Flzqdla/1Ksyjj3XVCtFqmmc+7NizwbS99fCHlnL+BQZ132eaTnucn5NIrm6iWRVs9c7PaNVVRWPJFvUzJaFiCRW1T2K0qRancinZY2KPQirW7ZK14QLZoetFexkHLzMksYMWkh7pBf0R6yWFgxdTI0NVZky72BFkdIqze5WsLM0VrRgNmn2Yf40l/A/1R1KOW7Lr8SyXpFL6v/B0TswmzHkl8wuNoKUtxGdPUbsQnInts8VGEI6xyhxwRyBCEMOAgizRq3XCUYRipSxmx7yS32jnZdevsVxACehditfXZW4Rf/wCiXitgnOLcY7ZXk/V49Ta18k42K5y5LJJtZUXFZWK1j4Yws5yeV6LWW0TU6ZyrmseKLw8Jp4fqspbHZ8P7cqXL38FC3DjK6MY4a3x7oaM3ESWOzora4OqdMqI/iJ95GMm5tyW751umvVeh5/xWy7SauPJfZHSxphZR3tveVqvUPlkk85nu/wBrOE8+h3Pfx1UoutqUeRt8t3K305U4xbymm+vt8qHbPi9eno7nuarpTcYQothGcJyzF/laxhbP4os5qSuwRhKD2rRT0spa3iz72UXHSQjCtOOHY8LM2vc9M0qjhLCyvc8aqq4p98q1Uqq49I2Ol4hKtdIuPqj03RavMFLxJvopbNEjkvsTNjSfxOmjd/Yu0z2/96HPafUvK/qalepXwHaso6NNTCeGsNZXo+hUhcSRsK3EZM5ztD2B0OszLk7q1/6lfhefdeZzfZ/s3Lh98qZSU8eJS6NxfQ9KjM5HtJJrVqafSCi/j1M3qdQs1eldzo2+82K18s7GbVr29nuW67otZZmjmjI3PE47AnhYT82W59N8fIyNZd4015DO+bB7lMd4m0iXU2JMpzsFZJvruV3MMW27Y9JIG5lK1FmUiCZoiI2VJoqWl+SK10BmgWbHZLT5hbL+NL6L/Jo6+5JY2MvgusVVDXnKc3+iK2u16l5nOm7mzVGL7ZVnc8vxPq/P3EU5X7iF4ltnnohhHYOCEIYRCBDgoJAIEhxkOgDDofAkOAI0W08ptNdGtmjcv4rLVqjmi/vFM44sXK+8i/DLmz023+MTEwPCTi8p4aAyHrnDZJw3WEsLcvrHp8DyrRdo9RS1yyyvOMt4v+x1/Be2Gntwrn3VnTf8j+EiQfHQk43s7ChYWSaEynXqoyXMpRceuU1jBBTxaDlJPaCaUZZy2/PKW8UXqdlLhRt13tFqOqMuuxSWU00+jTyiSMh+RXxNaN/vscPxDiPe2Skujk2vh0RodpeKOmhxj+exOK9o/tP6bfM5TTXY6rO3yOZ/oZVqCOl6DC7c2a9d/uWKdV67/Mx67N/j0J65Zmo9G3g5Z1aN+pZSb9EFKIFb9HuiR2epsgjNN7K84le2JZnJFS2RoihLK0yKRJZIilIuiI2AQ3E2SC7oOL5MXXcRcHyJ9H+pW+/t7ehl8Yv/ABrPiv0RTp13kcuvm39naSXtr+I3JZbzzNZ8hFSvVLCHLeKM5gDCEdM4I44I5CBIdAjoBA0EgUEgDIJDiQ4AiGHEQIzQzQY2BSE2k4hdV+Sckv3W8wfyOj4b2ohJpXpQljHeJc0X8Uco0C0QB63wd1WYshPG+eWFjdcn5Nr+huWaqMIuUmlFebPDdNq7KnzVzlB+z2+hv8O4nqdXLltsclHouiFnklCLa2GGNTkk9HQcV1rvscn06RXpFFfDS3T3Hs0VkFlxePVEctRJrlfQ4cpylK5dnbjBRilHonqk92n03LGhtzYm+qyzMczS4BiU5fBJZ/mNDbJLSs6CMn5/UOyQPcrHUrWTcXhmuOjK9sllMr2SHjuKcTTErbK1hGiSaBwWIrbBkVdTLCZamzN19vLGT9E2O3SJFWzkOMUZlzfvSbM+zQzis9V6o0NZfztewWls2kvQxJXs6km46MlTmvJiNNpCGoXkZAhDHROAOOCOQgSHQKCQCBoNEaDQBkGggEEgBHEISIEcQhCkBYLCYLIQFnS9j6vFn3OZbOv7JRwkynO6gW4VczvYJcqz6GXxDRVyy0sMtd5tgqaiRzKs6cdGBqdO4v1Ro8C0+YykniTbS+RBqdzV0ullVGOMvbMvj7DQx07Dlnqieds4YUk+nVboaD5/Mux1MZLD6ET08U8rb2NMEZm/qh4Vte4rFsSV7ENsjREzyuyrbEgZYtKdkxxVsVj2Oc7SWtVSS6vZG3fbhHLccv5pKPzK806gy/DH5I5zTap7p7NFzhlmZSz7FXX6NrxLqVNLrHCe+3kUwaktG6UjpJQTYipHWLAiwWzMGEI3HCEOMIBAkEgAkQgaDRGg0AZBoJAocAQhDCIEITGExWQZsBsdsBshAq480kvV4PSOzehSgl7HAcHp57or0eT1jg9HLFfAyepl4NPp4+SS7S4KF0Ga989jNukZYo18mUqtPz2RT9f03N+uLTSf/wBKfCKeaUpNZ/ZXu+r/AKGxCqOMtF6RROWyvqNPFrph+3UrcmPMvXJY23+PUqSwWRiKpaI8ogsZYlAr2ItSEbILGZ98G3sX5kLQ3YIujD1k2upyGt1WbZP0ePod5rq00zyvXSlO+1R6d7NfJSZVlx8tGrDNG1dq1OOFu/YzNXw6c1lRwzX4PVGCzLdm1GKkgY8Cjuwym2eevT3LbfYR3L0EPQcu4sQ5YYQjQcwQ4hAIOEhCIEJBIQgBQaCQwgDBCEIhBxmMIBAWBIQhQm12SX4r+R61w/8AIhCMWf8AM14fwA1ZmXCEVw7LfBp8LX4K+L/7i++v0EIuRnl2VbyDG4hFiIugZlW0cRYKVpEUhCCgFHW/lPM0vHP/AHy/UQiM0YS/pnsbek6IQiIeYbEIQwp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6" descr="data:image/jpeg;base64,/9j/4AAQSkZJRgABAQAAAQABAAD/2wCEAAkGBw8PDxAQDxAPDw8QDw8OEA8PDw8PDQ8PFBEWFhQUFBQYHCggGBolHBQUITEhJSkrLi4uFx8zODMsNygtLisBCgoKDg0OGhAQGiwfHx8sLCwsLCwsLCwsLCwsLCwsLCwsLCwsLCwsLCwsLCwsLCwsLCwsLCwsLCwsLCwsLCwsLP/AABEIAMIBAwMBIgACEQEDEQH/xAAcAAABBQEBAQAAAAAAAAAAAAACAAEDBAUGBwj/xAA8EAACAgECAwYDBQcCBwEAAAAAAQIDEQQhBRIxBhMiQVFhcYGRBxQjMrFCUmKhwdHhQ3IzgpKywvDxJP/EABkBAAIDAQAAAAAAAAAAAAAAAAECAAMEBf/EACQRAAICAgIBBAMBAAAAAAAAAAABAhEDIRIxQQQTImEyUXEF/9oADAMBAAIRAxEAPwDgRCEQsHEIRCDjoYdECEg0AgkAZBIIFBIARBIEJCsIaHGQ4pBAjiwQAyDQwLYRWFJkcmJsFsgAZMjbDYLQSEUiORM0A0SgELR6j2L10bdJGKfirfJJY8vI8xcToOxfEO51Cg0uW3wtvy9CvLC4l2CfGZ6RCzxPfby9wpzWOuWVZ7P+Fbf5IrbGmkln3M0XSOg0DqVjdFB2ZbLVtm+H7FO+pp7F0Qf0KM8jOvzBqFZN56llFUu9BOIiLvBw0IeeiEIuMQhxhyEHHQyHIEJBIFBIDGQSHGQQAiCQISFYQ0ISEKQcQhEAxmCwmAwigsZhDYGQoIzDwM0GgWR8oLiS8olWNQLIXEeCaeV1J1SSxqSDxByO17OcQV9ST/PBJNN9fdGrPbHml5+efU4DRap0zU49V9Gdnw/Xx1EFKO0ukltnJlyYuLtdG7Bm5Li+yS2Ke69ivaseZPOW3l6FGye7yKqNNDSmZ+v4jXUsyeX5JdWSanUcq+RxWstnOyTlus7+yLExVC2aNvH7uZ8qil5J5YjGkl7Dj2huBOMIRYcscQhEIOhxkEiBHQaAQaAxkEhxhwBEOhh0KwhoIFBIUghCEEAzBaCFggrBwPgLAUYZHSEZFgkjUWK6SZV4LFERsqKofkwTTkkVrLBtIUeTSI3MinYROwlhon5yfS62dbTi8YefiZ/eDqwrkxlo7vRcRV0VhYl+0v7AXtmHwOTUk0dc9A7Ic0fzJdPUx5Fxejp4Mja2YGoWUYWp0e7aR0d9LWzWH/Mz74gUrNXEwPu+PIRrd2hFlhMIQhGk4g4hCRCBDgocgQkGgEEgDIIcFDgCOEgAkwMIaCQCCQpAxYEg1EgoGAsB4JK6xkhWyOFWepbqoLGn0md2WZwUUXRj5ZU5FRwSK11gepv9DNuuA5foiiPbaVbLSO2wglIFhDnYR856zoPsopu0dUnbOvUyhGU5dYqTWccvsbXDfsy4fTFc8JXzXWVknhv/AGrZC80OofZ4YpEkD32zsfw7GPutS+EUYXFPs90U8upSpl5cr8P0BY/tfpnB8Eh0PQOELZHPQ7PW6WWJeKGdpr+p1HC69kZM3ZrwxpbI+OcKjOPeRWJLrg4/U6Vps9MlHMWvY5Piej3exQtM1Y56pnI92I1ZaXcRdsbkjghCEbjijiGHIQccEcgR0wkxRqk4uePCsJvK83joC8rGdsrK91nGV67pgCg0x8gZFkAxJkdMjyOmBhJUyREMWWKxQMkhEkQMVkvabSuXkOoiNkFVOTY4fw5y3a2L3COCuclnZLd/A0+JXV0RwsbLBaopbZU23pGXfGNa3Of12ty9ug3E+JObe5kTm2JKdjxhQd1xVnIKTIpMBGBM2exHDPvevorazCMu9n/thv8ArhGJJnpH2L6Px6m9rooUxfu/FL/xBJ0g41cj1d2csUlsRvVeRHqHkz7p4Kk6NKxqRcjqctr0HsaaKOmll5JLrcFmN2GcadIq6xJpp7oq6BpScfp8A9RaZsr+WSkvJky41JFkTo/IxuIV5yavPmKa6NZKlteTnrsdaMH7mI3VBegi4TmzwkQwjcYRxCEAI51/ZzhVF2ilY9NO+yuyx/hzUZTsUVy1yz+xiUXhbts5HMVF5UnLySaSOq4XxO1aNVU1N91OclJYku7se6nKOOZ82fJPCQ8Urtlc3qkdHotBp6YTVqi9Q/BCNceTTKUpf8KU8b7NJ8z3waL1Om1cVor9KlXVNeBSaVbik8QeeaMcN7xazk5a+E9TKlfe/DzVyvhKtx5otvvIRsUuqSxhp426A8SVVUJz0/eqM48vdd33jcm8ciaeUs8r3y+vUvqJTFN+ds6OX2U6edadesnXY8tc8YTg4veK5MqS223ZxPGexfENJNRnRKyLU5Rsp/ErkorL3W6eN8PDLnFdBR3Nc7JW7XVuc5W3QvpjzLmjGUdtuviXp7HqvYHjEtVw+mc+axxdlLsnhyt7qyUFPb15clc8VbQ8cz8nh+r4JqKtPVqZQ/AuWYzi849FL0yZ0WfTmp4fp76p0zrj3ck04qPLs+p5txj7NNIoz+63W86fh7yalD0cXiPxKeDfRYsq8nmCkWtNBy6bm7o+xNt1jrrniyGO8qti4WRT6Neq+h0VXZqOlWMNz83JNb/MCjvYzmvBz2h4Zjee3sa1KS2ikvcfVpQ3k1/QwtZxR9IvHv5jN0IlZ3dGtpo0zzOKnNvq0nt5I8941xGVs3vtnYrLWvdS8Sby8vLT9UQah53TT/k/mgSlaHjGmQuRHKQ0mA2IMzR4Jw2WptUF08zseI/Z63VzV7SSyW/s44NiKskt3uemtpR5WVcm3ofhSPnTVdnNRDKceh6l9mOjdHD1zLE7LbJy+vKv5RN7X8Ork28IfR1qutQXRZ/Uk5Ppl0McVtFiyZQ1LJpzKl8gpFsVTJtPPEStqrwnLETK1Vo0XQ0Y27FdqCldaR2WFac9w8h5ROr4Jfz0pecW4/2LijuYPZq7ecfZS/ob3N1Mc9SK2hKyIis446CBzf6BwR4SIYR0jnjjjCIEcsaLWTpknFvlypShzSjCbSaXMk9+rK4gENDi9lFsJSqUqn45RXNNyhZLG8Uuu7a98It9lpailWWSadrgnXYrFFzaclKLallNeHf0bOdspfeRsi1GcUkvCvJvDyt87lzV6i2VffRdSvqTjJSUV3lTWNm/jjA0ZtMSUdUbse0Ur26LoLvpqvnlBd7NNNQ3x+Zvrn0TPVOzGiejrVE7Ekp22xlXHlhyzm5Yabe/ieTzv7KqY38+pujZ31D5K24d3TyyXl6tZa9k16notd6b8SzJ75/dRojPl2Z5wro1ZcR55cmV3jhzpPySaXluuqJ6PBH8Tl32znHM22+j8+pzrtUb1bJqNkYYXI03NY25n5Jb/QXFta7EsznDE68OEOfl5nytJvzfMlnGEmx6XSKqZz/GOJqXGNPOizl/CSVkWpQsXM1jbbHT6HqE9PXfXiyMZZW79/Y8d7VaOrS26TleWtROTi5c0vxJO2T/AOqTPV+F6pSrUunhW3yEyxHg9HM9ovs/VqctNPEv3LG2vk/I8z45wHVaR/j0zgvKeM1v/mR9BQuCtrhZFxnGM4vZxkk0/kZmi6Mz5gnIi5j2/tD9mej1CctPnTWfw71N+8fL5HmPaDsRr9Flzqdla/1Ksyjj3XVCtFqmmc+7NizwbS99fCHlnL+BQZ132eaTnucn5NIrm6iWRVs9c7PaNVVRWPJFvUzJaFiCRW1T2K0qRancinZY2KPQirW7ZK14QLZoetFexkHLzMksYMWkh7pBf0R6yWFgxdTI0NVZky72BFkdIqze5WsLM0VrRgNmn2Yf40l/A/1R1KOW7Lr8SyXpFL6v/B0TswmzHkl8wuNoKUtxGdPUbsQnInts8VGEI6xyhxwRyBCEMOAgizRq3XCUYRipSxmx7yS32jnZdevsVxACehditfXZW4Rf/wCiXitgnOLcY7ZXk/V49Ta18k42K5y5LJJtZUXFZWK1j4Yws5yeV6LWW0TU6ZyrmseKLw8Jp4fqspbHZ8P7cqXL38FC3DjK6MY4a3x7oaM3ESWOzora4OqdMqI/iJ95GMm5tyW751umvVeh5/xWy7SauPJfZHSxphZR3tveVqvUPlkk85nu/wBrOE8+h3Pfx1UoutqUeRt8t3K305U4xbymm+vt8qHbPi9eno7nuarpTcYQothGcJyzF/laxhbP4os5qSuwRhKD2rRT0spa3iz72UXHSQjCtOOHY8LM2vc9M0qjhLCyvc8aqq4p98q1Uqq49I2Ol4hKtdIuPqj03RavMFLxJvopbNEjkvsTNjSfxOmjd/Yu0z2/96HPafUvK/qalepXwHaso6NNTCeGsNZXo+hUhcSRsK3EZM5ztD2B0OszLk7q1/6lfhefdeZzfZ/s3Lh98qZSU8eJS6NxfQ9KjM5HtJJrVqafSCi/j1M3qdQs1eldzo2+82K18s7GbVr29nuW67otZZmjmjI3PE47AnhYT82W59N8fIyNZd4015DO+bB7lMd4m0iXU2JMpzsFZJvruV3MMW27Y9JIG5lK1FmUiCZoiI2VJoqWl+SK10BmgWbHZLT5hbL+NL6L/Jo6+5JY2MvgusVVDXnKc3+iK2u16l5nOm7mzVGL7ZVnc8vxPq/P3EU5X7iF4ltnnohhHYOCEIYRCBDgoJAIEhxkOgDDofAkOAI0W08ptNdGtmjcv4rLVqjmi/vFM44sXK+8i/DLmz023+MTEwPCTi8p4aAyHrnDZJw3WEsLcvrHp8DyrRdo9RS1yyyvOMt4v+x1/Be2Gntwrn3VnTf8j+EiQfHQk43s7ChYWSaEynXqoyXMpRceuU1jBBTxaDlJPaCaUZZy2/PKW8UXqdlLhRt13tFqOqMuuxSWU00+jTyiSMh+RXxNaN/vscPxDiPe2Skujk2vh0RodpeKOmhxj+exOK9o/tP6bfM5TTXY6rO3yOZ/oZVqCOl6DC7c2a9d/uWKdV67/Mx67N/j0J65Zmo9G3g5Z1aN+pZSb9EFKIFb9HuiR2epsgjNN7K84le2JZnJFS2RoihLK0yKRJZIilIuiI2AQ3E2SC7oOL5MXXcRcHyJ9H+pW+/t7ehl8Yv/ABrPiv0RTp13kcuvm39naSXtr+I3JZbzzNZ8hFSvVLCHLeKM5gDCEdM4I44I5CBIdAjoBA0EgUEgDIJDiQ4AiGHEQIzQzQY2BSE2k4hdV+Sckv3W8wfyOj4b2ohJpXpQljHeJc0X8Uco0C0QB63wd1WYshPG+eWFjdcn5Nr+huWaqMIuUmlFebPDdNq7KnzVzlB+z2+hv8O4nqdXLltsclHouiFnklCLa2GGNTkk9HQcV1rvscn06RXpFFfDS3T3Hs0VkFlxePVEctRJrlfQ4cpylK5dnbjBRilHonqk92n03LGhtzYm+qyzMczS4BiU5fBJZ/mNDbJLSs6CMn5/UOyQPcrHUrWTcXhmuOjK9sllMr2SHjuKcTTErbK1hGiSaBwWIrbBkVdTLCZamzN19vLGT9E2O3SJFWzkOMUZlzfvSbM+zQzis9V6o0NZfztewWls2kvQxJXs6km46MlTmvJiNNpCGoXkZAhDHROAOOCOQgSHQKCQCBoNEaDQBkGggEEgBHEISIEcQhCkBYLCYLIQFnS9j6vFn3OZbOv7JRwkynO6gW4VczvYJcqz6GXxDRVyy0sMtd5tgqaiRzKs6cdGBqdO4v1Ro8C0+YykniTbS+RBqdzV0ullVGOMvbMvj7DQx07Dlnqieds4YUk+nVboaD5/Mux1MZLD6ET08U8rb2NMEZm/qh4Vte4rFsSV7ENsjREzyuyrbEgZYtKdkxxVsVj2Oc7SWtVSS6vZG3fbhHLccv5pKPzK806gy/DH5I5zTap7p7NFzhlmZSz7FXX6NrxLqVNLrHCe+3kUwaktG6UjpJQTYipHWLAiwWzMGEI3HCEOMIBAkEgAkQgaDRGg0AZBoJAocAQhDCIEITGExWQZsBsdsBshAq480kvV4PSOzehSgl7HAcHp57or0eT1jg9HLFfAyepl4NPp4+SS7S4KF0Ga989jNukZYo18mUqtPz2RT9f03N+uLTSf/wBKfCKeaUpNZ/ZXu+r/AKGxCqOMtF6RROWyvqNPFrph+3UrcmPMvXJY23+PUqSwWRiKpaI8ogsZYlAr2ItSEbILGZ98G3sX5kLQ3YIujD1k2upyGt1WbZP0ePod5rq00zyvXSlO+1R6d7NfJSZVlx8tGrDNG1dq1OOFu/YzNXw6c1lRwzX4PVGCzLdm1GKkgY8Cjuwym2eevT3LbfYR3L0EPQcu4sQ5YYQjQcwQ4hAIOEhCIEJBIQgBQaCQwgDBCEIhBxmMIBAWBIQhQm12SX4r+R61w/8AIhCMWf8AM14fwA1ZmXCEVw7LfBp8LX4K+L/7i++v0EIuRnl2VbyDG4hFiIugZlW0cRYKVpEUhCCgFHW/lPM0vHP/AHy/UQiM0YS/pnsbek6IQiIeYbEIQwp/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8" descr="data:image/jpeg;base64,/9j/4AAQSkZJRgABAQAAAQABAAD/2wCEAAkGBw8PDxAQDxAPDw8QDw8OEA8PDw8PDQ8PFBEWFhQUFBQYHCggGBolHBQUITEhJSkrLi4uFx8zODMsNygtLisBCgoKDg0OGhAQGiwfHx8sLCwsLCwsLCwsLCwsLCwsLCwsLCwsLCwsLCwsLCwsLCwsLCwsLCwsLCwsLCwsLCwsLP/AABEIAMIBAwMBIgACEQEDEQH/xAAcAAABBQEBAQAAAAAAAAAAAAACAAEDBAUGBwj/xAA8EAACAgECAwYDBQcCBwEAAAAAAQIDEQQhBRIxBhMiQVFhcYGRBxQjMrFCUmKhwdHhQ3IzgpKywvDxJP/EABkBAAIDAQAAAAAAAAAAAAAAAAECAAMEBf/EACQRAAICAgIBBAMBAAAAAAAAAAABAhEDIRIxQQQTImEyUXEF/9oADAMBAAIRAxEAPwDgRCEQsHEIRCDjoYdECEg0AgkAZBIIFBIARBIEJCsIaHGQ4pBAjiwQAyDQwLYRWFJkcmJsFsgAZMjbDYLQSEUiORM0A0SgELR6j2L10bdJGKfirfJJY8vI8xcToOxfEO51Cg0uW3wtvy9CvLC4l2CfGZ6RCzxPfby9wpzWOuWVZ7P+Fbf5IrbGmkln3M0XSOg0DqVjdFB2ZbLVtm+H7FO+pp7F0Qf0KM8jOvzBqFZN56llFUu9BOIiLvBw0IeeiEIuMQhxhyEHHQyHIEJBIFBIDGQSHGQQAiCQISFYQ0ISEKQcQhEAxmCwmAwigsZhDYGQoIzDwM0GgWR8oLiS8olWNQLIXEeCaeV1J1SSxqSDxByO17OcQV9ST/PBJNN9fdGrPbHml5+efU4DRap0zU49V9Gdnw/Xx1EFKO0ukltnJlyYuLtdG7Bm5Li+yS2Ke69ivaseZPOW3l6FGye7yKqNNDSmZ+v4jXUsyeX5JdWSanUcq+RxWstnOyTlus7+yLExVC2aNvH7uZ8qil5J5YjGkl7Dj2huBOMIRYcscQhEIOhxkEiBHQaAQaAxkEhxhwBEOhh0KwhoIFBIUghCEEAzBaCFggrBwPgLAUYZHSEZFgkjUWK6SZV4LFERsqKofkwTTkkVrLBtIUeTSI3MinYROwlhon5yfS62dbTi8YefiZ/eDqwrkxlo7vRcRV0VhYl+0v7AXtmHwOTUk0dc9A7Ic0fzJdPUx5Fxejp4Mja2YGoWUYWp0e7aR0d9LWzWH/Mz74gUrNXEwPu+PIRrd2hFlhMIQhGk4g4hCRCBDgocgQkGgEEgDIIcFDgCOEgAkwMIaCQCCQpAxYEg1EgoGAsB4JK6xkhWyOFWepbqoLGn0md2WZwUUXRj5ZU5FRwSK11gepv9DNuuA5foiiPbaVbLSO2wglIFhDnYR856zoPsopu0dUnbOvUyhGU5dYqTWccvsbXDfsy4fTFc8JXzXWVknhv/AGrZC80OofZ4YpEkD32zsfw7GPutS+EUYXFPs90U8upSpl5cr8P0BY/tfpnB8Eh0PQOELZHPQ7PW6WWJeKGdpr+p1HC69kZM3ZrwxpbI+OcKjOPeRWJLrg4/U6Vps9MlHMWvY5Piej3exQtM1Y56pnI92I1ZaXcRdsbkjghCEbjijiGHIQccEcgR0wkxRqk4uePCsJvK83joC8rGdsrK91nGV67pgCg0x8gZFkAxJkdMjyOmBhJUyREMWWKxQMkhEkQMVkvabSuXkOoiNkFVOTY4fw5y3a2L3COCuclnZLd/A0+JXV0RwsbLBaopbZU23pGXfGNa3Of12ty9ug3E+JObe5kTm2JKdjxhQd1xVnIKTIpMBGBM2exHDPvevorazCMu9n/thv8ArhGJJnpH2L6Px6m9rooUxfu/FL/xBJ0g41cj1d2csUlsRvVeRHqHkz7p4Kk6NKxqRcjqctr0HsaaKOmll5JLrcFmN2GcadIq6xJpp7oq6BpScfp8A9RaZsr+WSkvJky41JFkTo/IxuIV5yavPmKa6NZKlteTnrsdaMH7mI3VBegi4TmzwkQwjcYRxCEAI51/ZzhVF2ilY9NO+yuyx/hzUZTsUVy1yz+xiUXhbts5HMVF5UnLySaSOq4XxO1aNVU1N91OclJYku7se6nKOOZ82fJPCQ8Urtlc3qkdHotBp6YTVqi9Q/BCNceTTKUpf8KU8b7NJ8z3waL1Om1cVor9KlXVNeBSaVbik8QeeaMcN7xazk5a+E9TKlfe/DzVyvhKtx5otvvIRsUuqSxhp426A8SVVUJz0/eqM48vdd33jcm8ciaeUs8r3y+vUvqJTFN+ds6OX2U6edadesnXY8tc8YTg4veK5MqS223ZxPGexfENJNRnRKyLU5Rsp/ErkorL3W6eN8PDLnFdBR3Nc7JW7XVuc5W3QvpjzLmjGUdtuviXp7HqvYHjEtVw+mc+axxdlLsnhyt7qyUFPb15clc8VbQ8cz8nh+r4JqKtPVqZQ/AuWYzi849FL0yZ0WfTmp4fp76p0zrj3ck04qPLs+p5txj7NNIoz+63W86fh7yalD0cXiPxKeDfRYsq8nmCkWtNBy6bm7o+xNt1jrrniyGO8qti4WRT6Neq+h0VXZqOlWMNz83JNb/MCjvYzmvBz2h4Zjee3sa1KS2ikvcfVpQ3k1/QwtZxR9IvHv5jN0IlZ3dGtpo0zzOKnNvq0nt5I8941xGVs3vtnYrLWvdS8Sby8vLT9UQah53TT/k/mgSlaHjGmQuRHKQ0mA2IMzR4Jw2WptUF08zseI/Z63VzV7SSyW/s44NiKskt3uemtpR5WVcm3ofhSPnTVdnNRDKceh6l9mOjdHD1zLE7LbJy+vKv5RN7X8Ork28IfR1qutQXRZ/Uk5Ppl0McVtFiyZQ1LJpzKl8gpFsVTJtPPEStqrwnLETK1Vo0XQ0Y27FdqCldaR2WFac9w8h5ROr4Jfz0pecW4/2LijuYPZq7ecfZS/ob3N1Mc9SK2hKyIis446CBzf6BwR4SIYR0jnjjjCIEcsaLWTpknFvlypShzSjCbSaXMk9+rK4gENDi9lFsJSqUqn45RXNNyhZLG8Uuu7a98It9lpailWWSadrgnXYrFFzaclKLallNeHf0bOdspfeRsi1GcUkvCvJvDyt87lzV6i2VffRdSvqTjJSUV3lTWNm/jjA0ZtMSUdUbse0Ur26LoLvpqvnlBd7NNNQ3x+Zvrn0TPVOzGiejrVE7Ekp22xlXHlhyzm5Yabe/ieTzv7KqY38+pujZ31D5K24d3TyyXl6tZa9k16notd6b8SzJ75/dRojPl2Z5wro1ZcR55cmV3jhzpPySaXluuqJ6PBH8Tl32znHM22+j8+pzrtUb1bJqNkYYXI03NY25n5Jb/QXFta7EsznDE68OEOfl5nytJvzfMlnGEmx6XSKqZz/GOJqXGNPOizl/CSVkWpQsXM1jbbHT6HqE9PXfXiyMZZW79/Y8d7VaOrS26TleWtROTi5c0vxJO2T/AOqTPV+F6pSrUunhW3yEyxHg9HM9ovs/VqctNPEv3LG2vk/I8z45wHVaR/j0zgvKeM1v/mR9BQuCtrhZFxnGM4vZxkk0/kZmi6Mz5gnIi5j2/tD9mej1CctPnTWfw71N+8fL5HmPaDsRr9Flzqdla/1Ksyjj3XVCtFqmmc+7NizwbS99fCHlnL+BQZ132eaTnucn5NIrm6iWRVs9c7PaNVVRWPJFvUzJaFiCRW1T2K0qRancinZY2KPQirW7ZK14QLZoetFexkHLzMksYMWkh7pBf0R6yWFgxdTI0NVZky72BFkdIqze5WsLM0VrRgNmn2Yf40l/A/1R1KOW7Lr8SyXpFL6v/B0TswmzHkl8wuNoKUtxGdPUbsQnInts8VGEI6xyhxwRyBCEMOAgizRq3XCUYRipSxmx7yS32jnZdevsVxACehditfXZW4Rf/wCiXitgnOLcY7ZXk/V49Ta18k42K5y5LJJtZUXFZWK1j4Yws5yeV6LWW0TU6ZyrmseKLw8Jp4fqspbHZ8P7cqXL38FC3DjK6MY4a3x7oaM3ESWOzora4OqdMqI/iJ95GMm5tyW751umvVeh5/xWy7SauPJfZHSxphZR3tveVqvUPlkk85nu/wBrOE8+h3Pfx1UoutqUeRt8t3K305U4xbymm+vt8qHbPi9eno7nuarpTcYQothGcJyzF/laxhbP4os5qSuwRhKD2rRT0spa3iz72UXHSQjCtOOHY8LM2vc9M0qjhLCyvc8aqq4p98q1Uqq49I2Ol4hKtdIuPqj03RavMFLxJvopbNEjkvsTNjSfxOmjd/Yu0z2/96HPafUvK/qalepXwHaso6NNTCeGsNZXo+hUhcSRsK3EZM5ztD2B0OszLk7q1/6lfhefdeZzfZ/s3Lh98qZSU8eJS6NxfQ9KjM5HtJJrVqafSCi/j1M3qdQs1eldzo2+82K18s7GbVr29nuW67otZZmjmjI3PE47AnhYT82W59N8fIyNZd4015DO+bB7lMd4m0iXU2JMpzsFZJvruV3MMW27Y9JIG5lK1FmUiCZoiI2VJoqWl+SK10BmgWbHZLT5hbL+NL6L/Jo6+5JY2MvgusVVDXnKc3+iK2u16l5nOm7mzVGL7ZVnc8vxPq/P3EU5X7iF4ltnnohhHYOCEIYRCBDgoJAIEhxkOgDDofAkOAI0W08ptNdGtmjcv4rLVqjmi/vFM44sXK+8i/DLmz023+MTEwPCTi8p4aAyHrnDZJw3WEsLcvrHp8DyrRdo9RS1yyyvOMt4v+x1/Be2Gntwrn3VnTf8j+EiQfHQk43s7ChYWSaEynXqoyXMpRceuU1jBBTxaDlJPaCaUZZy2/PKW8UXqdlLhRt13tFqOqMuuxSWU00+jTyiSMh+RXxNaN/vscPxDiPe2Skujk2vh0RodpeKOmhxj+exOK9o/tP6bfM5TTXY6rO3yOZ/oZVqCOl6DC7c2a9d/uWKdV67/Mx67N/j0J65Zmo9G3g5Z1aN+pZSb9EFKIFb9HuiR2epsgjNN7K84le2JZnJFS2RoihLK0yKRJZIilIuiI2AQ3E2SC7oOL5MXXcRcHyJ9H+pW+/t7ehl8Yv/ABrPiv0RTp13kcuvm39naSXtr+I3JZbzzNZ8hFSvVLCHLeKM5gDCEdM4I44I5CBIdAjoBA0EgUEgDIJDiQ4AiGHEQIzQzQY2BSE2k4hdV+Sckv3W8wfyOj4b2ohJpXpQljHeJc0X8Uco0C0QB63wd1WYshPG+eWFjdcn5Nr+huWaqMIuUmlFebPDdNq7KnzVzlB+z2+hv8O4nqdXLltsclHouiFnklCLa2GGNTkk9HQcV1rvscn06RXpFFfDS3T3Hs0VkFlxePVEctRJrlfQ4cpylK5dnbjBRilHonqk92n03LGhtzYm+qyzMczS4BiU5fBJZ/mNDbJLSs6CMn5/UOyQPcrHUrWTcXhmuOjK9sllMr2SHjuKcTTErbK1hGiSaBwWIrbBkVdTLCZamzN19vLGT9E2O3SJFWzkOMUZlzfvSbM+zQzis9V6o0NZfztewWls2kvQxJXs6km46MlTmvJiNNpCGoXkZAhDHROAOOCOQgSHQKCQCBoNEaDQBkGggEEgBHEISIEcQhCkBYLCYLIQFnS9j6vFn3OZbOv7JRwkynO6gW4VczvYJcqz6GXxDRVyy0sMtd5tgqaiRzKs6cdGBqdO4v1Ro8C0+YykniTbS+RBqdzV0ullVGOMvbMvj7DQx07Dlnqieds4YUk+nVboaD5/Mux1MZLD6ET08U8rb2NMEZm/qh4Vte4rFsSV7ENsjREzyuyrbEgZYtKdkxxVsVj2Oc7SWtVSS6vZG3fbhHLccv5pKPzK806gy/DH5I5zTap7p7NFzhlmZSz7FXX6NrxLqVNLrHCe+3kUwaktG6UjpJQTYipHWLAiwWzMGEI3HCEOMIBAkEgAkQgaDRGg0AZBoJAocAQhDCIEITGExWQZsBsdsBshAq480kvV4PSOzehSgl7HAcHp57or0eT1jg9HLFfAyepl4NPp4+SS7S4KF0Ga989jNukZYo18mUqtPz2RT9f03N+uLTSf/wBKfCKeaUpNZ/ZXu+r/AKGxCqOMtF6RROWyvqNPFrph+3UrcmPMvXJY23+PUqSwWRiKpaI8ogsZYlAr2ItSEbILGZ98G3sX5kLQ3YIujD1k2upyGt1WbZP0ePod5rq00zyvXSlO+1R6d7NfJSZVlx8tGrDNG1dq1OOFu/YzNXw6c1lRwzX4PVGCzLdm1GKkgY8Cjuwym2eevT3LbfYR3L0EPQcu4sQ5YYQjQcwQ4hAIOEhCIEJBIQgBQaCQwgDBCEIhBxmMIBAWBIQhQm12SX4r+R61w/8AIhCMWf8AM14fwA1ZmXCEVw7LfBp8LX4K+L/7i++v0EIuRnl2VbyDG4hFiIugZlW0cRYKVpEUhCCgFHW/lPM0vHP/AHy/UQiM0YS/pnsbek6IQiIeYbEIQwp/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14" descr="data:image/jpeg;base64,/9j/4AAQSkZJRgABAQAAAQABAAD/2wCEAAkGBxQSEBUUExQWFhUXFhgZGRgYGBgaGxsdFyAdGBwaHhwbICohHRonGxweIzEiJikrLy4uGR8zODMvNygtLiwBCgoKBQUFDgUFDisZExkrKysrKysrKysrKysrKysrKysrKysrKysrKysrKysrKysrKysrKysrKysrKysrKysrK//AABEIAMcA/QMBIgACEQEDEQH/xAAcAAEAAgMBAQEAAAAAAAAAAAAABQYDBAcBAgj/xABKEAACAQMCBAQDBQQHBQQLAAABAhEAAwQSIQUTMUEGIlFhMnGBBxQjQpFSobHBFSQzYmPh8EOSoqOyJTRzgxYXNVNyhKTCw9Hx/8QAFAEBAAAAAAAAAAAAAAAAAAAAAP/EABQRAQAAAAAAAAAAAAAAAAAAAAD/2gAMAwEAAhEDEQA/AO40pSgUpSgUpSgUpSgUpSgUpSgVgXLQsVDqWHUBhI6jcfQ/oaov2r+KEx7duzauXPvfNs3FtWdetkVpfVpHwFQwg9du1csvZFoZRuJd4hZUN5NKurAEEflAEj9kddR37UHac/7QsG02g3gbn7AmZ3gMYhZjqfUeor7xvHeKys2ogKjP+0To+JQqydY227z5ZEmuTZFzHyOWEv277vswyERrkwDB5i8yZciVfr06k1C4uFFxtKC0yi2WOO1y0VBgn8O6WRwBuV2Mb7ltg/RWDxuzdth1cAGNiQDv0HvPYiQe1SANfl3il6/bdLhIuqFg6JBXzBj+GDsZgh1MGVMzIrs32aeLmzLNzUrRZ0KSQBLtMoDO5HrsPMI6UF9pWK3eB9vn9R/KstApSlApSlApSlApSlApSlApSlApSlApSlApSlApSlApSlApSsGSx0mAD029Z7UFD+0q99wupxFCg1KuLdZrfMKozaldRI3HmnrMrsYqsWuM5hsbXsLIB3XmWDquDqNLI4BYEeggbmpr7TktX7Nhcm66YqXCby2hqiQRa1QC3xCNv2/aa51kcM4Pba4vPzlZGWVa04gxOmJDjYbEgRHcbUEpe45jOhGXw5GMRcNl40t2IVhAfc7hvbvWrm8OsX7TNh5bG8gkWMiVuNAViVY+YdI2YqYn1jLe8M2mQNb4hcsMCrKcq01pe40F2UDrAO8bjbcRWuN8OvqddxNT2iwFy1FxD3Ex0UdJBIHtIJDQzje5ts62TcCRtoc7AEjbrsWAHQmD1PZPswyb/wBwu8xNJF4xEqLjCUuOAADu6kEQdwT61xjC8RkWGx7ttbqhdNkwGKnWrx/fQxEdd9iNwel+Fb1xMBrahnVGuEaGLSru2oAnqwO4In4hPqQ6ZwbKQHUdWoyOn5iep9CTtPeevpO2ckn4kK9N+2/7x9RXPuE5hMqJlyBDjqG8u2wnUdtvzAA9QKs1nJYNK9BMg9Y6dj0JHp8uhoLHNe1DYmQr6pEdCIH029dx+u3YGtvAydf5geu0idon9JH7vmQ3qV4DXtApSlB5SvaUHle0pQK8r2lApSlApSlApSvBQe0pXzccASelB6TWJMlSSAQY67/pUDxDxHatn41ZdgYYEjcCSo3G879/WN6jBzOYLrXU5Z7Nc37t5SdwsjfVsNz+USFuu5I2HckCJG0+u/fptPWq/wAYz7cEFntlYVdIBE/lB7D2MxEjrIEdxDifmdRJEAEHYQZQ6W9SdoB3BBUyPJE2uNOztZu2zc2JAKlzGxbcAyZI9jAIiQAGv4jyrlzCuLcQBrqm0rFkRGa4SgdixkKAdR3M+WB1A5zxPwzfa4t65m4jXxB5jX1ElT5JLKoMQBO/073XxjxHE+4XrPPtkvAVblzUUYMCX0wWJUGYAJMAT0FVHxdwa7m5l27h41+5auaI0491QQoIBl7Y07bbN0PpsAk808S0ljZW4mjZ7JW4saSRIBIJkR0gatusmof0+bZGhmsHfmKtsKp7gFf2pBEQAQZ6yKuXBfs54lrV7eNZxdK6dT3ijsJ2INgsVbYdZ39RXxn8Ju8qzczji5du+utXF23byArAAspfQbukAnfUWn8h3AUvHvWcx5NtLd8EkLJ5VyDqCFeoMSojsBvPXoHgsA4bqAfvHNuPdRZDK5YkAAkR5PoR6iarOV4VW2t1sW4uTauWmKKsc0Fvh1Wf7RSD0MAg7Syk1ZuGcKuWEuKFu27gZbim4jkksFJAeJYARtHl0ruCTQT3Bs90ZXDF03lSBrVhIkGJb07k7d9SmwcLzFZ2uapDrGkDUktsTJnZlEj0iO5FU+zfcjmMACQdYI0lxtLJsY6kx22ncis/EclrLG6BqZECkggcwErBYHbUp3BP7LSCVOkL5wu6ltXXSYJkHYgkgAnr3kDeNiJ2E1i4jbbUl1dQ/EghhpbzyOn7Md5OxaNwCKtwzi0kOAxRyAFAP5SVbSZB1I6sJkbDcgkirVjXg1n8JhcAcmGkMGLkEKdjs3SOmoCBQTeKCyidQboSDG46yOxMn/8AfQ1vIsDrNVvhHFXa6VKHVJkTJ0z8U7AiTtsNh0E7zhttOpTE9VbcfPbof3daDapXgr2gUpSgUpSgUpSgUpSgUpSgUrw1DcX4rdS/Zx7NtHe6l19Vxyiotk2wTAUljN0QBHQ70H3meJce3ce0XZrlsKWS3buXGGvddranqOgqK4jxzmqDbxc5j1WMcId9v9uVgdyDFaHBMfOXL4g4fFuXC9i2ZS5bXyWUcEAM5j8XTuZ8nXfaVZOJN8RsKP8ABPm/5qEUETmcGvXVQjD1PIIN3IWyU7wTYFySDtA2jv65P6A4lcYF72HaG4CravXyAe2q46z3/KBudqk0x78RcGZc27XcdP32uWaw5OMkaW4dk3x6XLli7+ovZBmg0MjgGNZgZfErgBaNHOtYymdtM2wtw7bQXO0CvocH4TP/AHc5BJ6taycrcbSSQ4+pNSmFnm0It8LyLY9FGGP3JfrbTjjmf6nlCPVbX8rlBqYb2rAC4vDrgH+HasWQJ7/iOh/QGtu9mZhjl4tr/wA3IKH/AJdq5P6ivpeNnvjZI/8ALB/gxoePr3s5I/8Al7p/gDQaPGRnHHuEPjWgLbloW7caNJ+FtaaT6NB+VRnFuFWsfGxGsKLLNmYWp12d9TqpDv8AE0gldydjFSPG+P23xr1tVyFd7N0LqxshVko0S5t6V+pFffiKFsYcnYZWIPWZYKP+Ig+wBPagleIcGx8iOfYs3Y6cy2jx/vA1G2/BGArakxLSNMgougj5aY0/TpVgFfLrPTY9jQVfiHgHGuWwiXMqxHezk3QTP7WssGMwZInYb1lueDkKBVyL6kADXFh2aO7F7R1MZMk/tGpnKzNB9YZdXWQHMAgd94/fW0jT8u3uPWg5/l/Z3dM6MiwuzAH7tcV/MpQksmQo1aSBqCiAq/sinC/DudauENaxiAqxcS6yatI0KGTkkzohZnZUUTEhuh18kxHv/wD2grNvHvJcW82M1y4isp5d5IYNB2D6ZgzBYg7mfbaXxIQYu4eZa9+ULo/+na5U2zwfn0/j/KtHLyjbAK7jmBSD2mPr3n5H2oPrg/GbOVb5mPcFxAdJIkQRBKkEAhhIkHcd636p/wBmtkJYyYYMHzstgw7jXpJ/UVcKBSlKBSlKBSlKBSlKBSlY7jQCewk/pQa/Er5W0Sok7D9TFUngHGBlcUx3PX7rliDEhhcxgdh0+Ej6H5VI+KswNYZ1iCplwJm2AzAEAz1j5/WBWPB2Kg4taugkF0yBDdWLC0/T5At9R7UF74Jtm54/xLLfrZRf/tqdqF4SkZmYe5ayf+WB/KpkmKD2vJrwOD0IqBfEt3L1x2RWYPGoruAqgRqg7T29zQWClQ9jFUTuy9Ol14mJ2E6R19K2uG3PwtTE7M8lj00sR1PYRQb1KiuI8cSyutxpXszsqg/KTt9YrZx+IqxC7gsJWYIYf3WBIMekz7UGPxC0YeQfSzd/6TWrxe4y28XSY/Hsgn2Mgj6gx9a2+PCcS/8A+Dc/6TUT4iNw4+Iba6v61hl94hC6hm94kbUFlFeA16K0uI3WRWZQZA9J9e36UGfIQEeb1H6jcH9R1qB4ZxJhdNpiWTWQjAebYBtLD03I7dvpt4nG1uW26cxQNSkiJO2x6RO0+4rY4bYEawmmdxvvEQNvkT8tvoG8axPcVibZMMVO3eOkivq6Ovb37xsTFRmq4Q3OVRAhbitAbuPkP5jvIkMuQ5bWoA1FAwIiWUkgj56QIPqfaq9n5q6Ng029RKdGPlDKY67yB8jVW4t4xaySA506VdGYgEOhKkNtpmFBK9CHg6dNamF4ku5d65dZlCqpCgbgkDmeWd9tO09R6GZC3/ZXc/7MEiAMnIjTtAF1jvHXfY+3XvVtfKllVZ828x27x7/Pv2rnfgHPnh9oIoQczII6jrdfqD7npP8ACKuOBfdRpPlk7fNoIg+sbd95J70E+K9rxa9oFKUoFKUoFKUoFVzxbmmzYuN+YqYk9CoJHl6wRK6hvMbRVjrmf2oeIbI1WBctretprh7oTWGkFN9uwPrsR3ghFX812RlUk/tBxswBKlTtDIyQAdiPhMxB2vBNy1d4ljX7YMPj3yfMCA5FlZ7+cogmDA0e9V3G41buG0925cV3hl/BaLpAUXFTl+Yk2id9OkstsjdQDv8A2Y3LZ4pai26zYvMHcaTc1FFBC7GCqE6iN9Hfeg6vg/8Aesj5Wf4MP5Vj8UaTiujMF1RHSTBBgDuYFfWEP67k/wDh2P8A8laXi/I0C0dSqdbQWIH5T0kjf6+9BpeFcsuy6l07SoBUjTpKk+XodYbbt+hrYTidpb11ObaDq1yULoGBJECNU9IPyasfCM3lu4e21xuZpV0EruusQzHaV8xgxuPkN6/4gtgw1s+kG5i/pBvTQZLt9Rbdy6aQCSwYwAFgkaSSdqjubcuLyGXlKwZmaSXGrU+mAsavzQCekd9sXFuK2Hx7mmwJiQQcdgCCIY8t2bSGiSoJAnast9g95Lrf2L2XuaQdySg0qI76OcTHou9BK49mymOqKsoIRRcnqTphi8ndu5qF4vlrY4ffazbH4dze2rCLTSsspEaYnX2iTt2qV4YEjlrpuK/nc6+YAGBiSZLTA3MTMjbYbz41u3ZZVtqECtKKAARG4jpvQV7hHHHy8G7zrXKuclzpnYqVMN7H1HUSPWsniK+RhYhUkasnh42JEg3rUj6jatfAsE2cq4CSrJkQxUr120qGAaF0GSQJJ2nrWTxJkBOH4jHb+scPj2/GtT/wyKC21p8XyuVj3bsAm3bdwD0OhS0furcqF8aMRw7LgEn7vdACiSSVIAA7n2oKRYycovjZb3sa2ty3qKi1dMSslNIcypgnVP5em8jdw/E72UKLkYj9XAuLkWdKH20NCiOsAdarnE0ey+NbuIU0SFmRsLZUDft8ttyB0Fa3GMm1bx8bIxXui0jBAOYiluXcLsjtJDEkM0NvAJK9JCxWPHtx2EXuGXAXlYybysIIhf7HY+56+9Q/F/E91dtVjQxKtou3HIM7kg2RpkgbwZiRFVTLzLzhFtE21ugvb7F0g67jF97VlVmWZSWGmBB1V7wvwxcttYN0/eMrIV3Wzd18u3Y2i9dWQW1GAtswswDupACI4jjk3UGu0xZoWbjkNqkb616w2knYHy+1YOD56W1a2znyxOpx5u4AHUHbQYG23SrNxPgJtrea665FsutuzZt2rVkXL5GokEKCllJEgQWIYH4TUZwTwzbF2899+ZYxVOu2PIty55SLZgyQGYau4jvQWPwf4ns2cRUuOF5b3muFVZyAbrGSEU7Qe8bVd/8A1iYAQviar5XqoU2kt9gzveCrbWJ9zvsa5fxng9y5j2HvO4e+wt2sa3FuzbDsFtiAB5dwTsOverHieH8R74xSScHDQvfaW/Hvb6rrQTrGnyrEES28ACg+8v7a73MVMfHs32Y6Qls32JO2yk211HfstbXFfGPENRTIyrPD7kBlsWcdsu8ARq8+5Cn6R6xUTlZ5xrJzUQJkZLtZwUUbWbSvo2iYYwzMY80+9WHgfAltvaxlMlrZu5l4mbhIJDBj1YA6k6mCSfmFav8AizjFvGe/99Rcc+VL+TYt2bjsJkWrahi3TqR6+lSH2O8X4pmZLNfv3zZUBiXtobbg/lBOlgSNwVkbbitPBw/6a4m2VdE4VpzZxbRB5ZCAgEgDZCQCRG5IHRYPccXHVFhQAPagzUpSgUpSg+LpgHeNjv6e9fnzH4Hi5fFMcXZuG9fJbzyzBRdusbk7ydKLA2AJ6bT3DxRlcvHZpgEhCYmA/kmPYkH6VwKxlNh8Rt5LQVtujx0JUhrZIGxUSe8xJPbcLTi8YTReg/i5d0rcIOjRZ5ws27VthGlUsmTp3HMmDtOv4KyHu8eRm2/Gy2I2BICNatjafKltAoA6GqBxfiZS8XUwqXydKkddZaC3xfBt2G3QdKuP2fqh8Q2nXV+IL1wBdlm5a1Ox7wX1DTvEDp0oO1Ya/wBeyDP+xx9vre3/ANelSd1woJOwAk/SorDB/pDIPbkYw/4r9bnGVU490MAV5byD0IAJ3ntQVfHuPy7zs0vzxdkDZdeOIAHoBA9496khotqoICbQF/F2gaYgTAiBUbwy0LmM/LKkOtnSVIIk2uVvHcQBHyrat8Yt3FRtVsmPNqcrDbBlI28wOxBEyDt1oNjOxrN+2w3aUeZ1QNSkahPeY61HYWcDaNlnCXrA1oxBIKK0G4ATqKBhDCdlMTvNbGb4gt8t1VrTvAVVtnUWYkDSfSZ6nbckkQa18q9asKrM3nPPW2Vg3Na3W0aBvsdbAztuAetBvcIv3mvaWZAUJ5gRIRx1DJLEqfMpO52ZO81K8av6bLep2A3lp/KI7kfp17VUPC164l9kNvXcgqj29Nu0oULrLDUTJJUyBvCiBBYy1xWyrpS20ohK3b8dx1t2h0EHq28FdySBIavhLiXP4fetuSLtsXlYGDsxcowI+JIkT6ow6g19+ILQucNxDIA52A0kwD+LagTB6yP8utZeOYPIuY72dKqFbHdT+a3cjTuTOpXhpM7F+7VpczVwLBYsFkcLJJEgTdx+3pQXgVBeO/8A2XmwJP3a9/0Gp2q547yAvD8pXJVWx7oDA9CUb9D/AK+Qc88R563sfCW4s3rRdCNPxA2X27MrAhd9t49YqB8ScfOQMKyzH7u72wwU/lIa3c3EEsBqWfQjrW/mZWm5j33VmlIK6SJJtFSWIBga2B27N7VUbualvPtBhNjmaww3I5qqh2bodfm/TpvQWbw7ebLu3yYAzMy3ZJHU41s6jaH7NsosGInV3iKzW/EAtNk5LQGv3LoU6v8AZ2iFtrqk7QZO++s9IAqteFc23Zy+Hlgyzc0sdwGhOWVg7g6z+rE+wrfiG+6pyGck23uhhuCTqndekdIG/f0mg67etpavYmOfMMay14Ekame6NbPP7XlcT6kem8BlXrf9EpI89/JJbcy03w0if8IwI6yZ3EDU8ZcQY57Mp8l7GQoxBElCWWI26kj23+R+PD7/AH7geZZH9tjOt9JHW2oWVmepC9IiY2oLC2TzuJ4CBSzW9dxg2oDVatg7E9fMWO3ePeos37X9GrcDkm9e1TuurmXNMPvBILM+0RJgCovwH4g08TxHOrll3tS3VRdVVB6REj0/LUZ4uyTadrDIBdxbzAagN0QqqFdth5Qf3b0HR/FN2za4pZWAtvCxkgaV06S06Y/K2lNiD0B3FQ/DeLF8Di2SCdtISSykEi4CsQNMwsgHeW3k1ofajnKbq5CqeVl46OrKYI1q0oQe0Fj331DqNo3wTkC7g8RxV1l3xVuJEsC1oEsm/wCabjH6Dfagt3gfP5WFZghBy9x5QfKqXS5BMQWc7n9kn5dV8N8WW+hA2KkGJnZwH2PoJj6V+Y+EeIksW1GnWGtFGBaIKgaT7DVv6H02q58K8VacpDZPmuFvwwpDAkmJPeGAO5+EN2NB+gqVqcJvF7KMRBKiRMwe4n51t0ClKUGnxfHt3LFxLvwFTq9h1n5jr9K4T408EZdy/r5tp9UEOPKtwNpkvEEsQw+GZAPTYV3zKQMpBEiDsO9UPKwtKBFBOgaYJBDySpDD4WHmOoADYyJ3FBxPjXAb1sMlwC5oCrzrTeUlZGl9e09QH7aR71aPs2tvb4vgK66Nr6CWDPpFkkBiAARIBBHoZ61reJddslAE0GPK4m3MdW0knma1EDcE6tgSK2/BWK1rPw99WnMZQZAAR7bgBO7Jphh3HcCg67e4tZx+I3ua5XmWMfR5XM6WvzGkHcSP1qVt8YR/gS809+U4H6sAK185nfLFkPpTkFyNCsCdQUTqHSJ6RWtc8PvMhcNvnjlT/vK/8qCM4zhs+RzEF+0dp0rd0+VZV2FuUcyxG4JGhela9+8qwz2nuENE8+8x9ASNZ0T/AHoipZuCXpUhEBBJIGXkhWGkiI0wNyD9K+n4ReaA2PjsP7+Rff8ATVboIDMTWq6MTHd9KXtUG4yorgjUW6B9JAGokw2x0kVHY2K5QqmNduZZ2a6oQC0pk+WSi223K7dATEjarfw7gmRYv3Ltv7uEuAarIDquoGeYH3htzICwdj1knascetrb5j2b1sEmYtm5uDpMmzqgg7bx0PpQQXh/wdeQBmucm5pILKeZc0sqKUVnlba+QbKD0G+wrLnYb/fsfCt3r1qwuO7tym0kkEKJaNQmT09O1Zrn2h4pJW0L1xwPhFtliegbXEf5Vgwcu5c4vZLgKThXGZR+WXXQN/bX+lBvZWBYt3ES5k5LNIIRndhu2kTC9Cdtzvv71Xcxy3A+E2VIm+3DUgmJCBLp/dbn/OKmfEuGfvqvs02lbSR0a1dthCpAnc3DsTHtWnatxwDh7hQz2k4dcWR8MNZ1MOkfhlh8iR3oL4TXOPtWAtYt5izMShIDfB0Pl32ZjG47j9a6JftalImPQjqD61zL7WM5nwLtpliQsmfhcEQRO4BBn6mgifGnFrRThy+WVRGuwOgawe0zEEfQfQ8u4nadN9wxbVaY7kqSIXV1+EqQOsEzHSpDE4qxDu4k27QCsw2ZltNb33+GrAfD1y+mOHOqy1sI18DSqFRI1AA6WW4CD8wSdNBVfEVq4LCZNrew7qQOpsXvMzWz6SSx3G/0p4kt/frf36z8ZA+82wfgdQAbo/uP8XsTHeBsYfid8K7kJy0ZLjFblm6oa3dUHoYj3IdfaQYEQ+JkOrczFt3rd3cAIOYpUmNBkSdvUGY6egS2CGz8JLIYfecVSLaEqvMskyQCYkqdwJ33+sb4K4+/D81L5Uld0uKQfMjfEPn0P0FbuRw7Jf8ArSYl6wwckXFGhQw37xEE7md/1r74lN5RzcW0l4FQzWriqWCgapWdE6SDPrPpsGLx5wAYeStzGfVjXwLti4vpPwgg9VP8vSrFxLTxTF++j+3S3y8xFEsCsab4UblGQaTHQ6e4mo7hHDcpsEqqi5iG5qFsuhcNLIdIJiNoKyCZkdZrX4dwzNx74u4qPajY8xk0mBpKkT5hufWfpQb/AADJTN4a3DrzqL9kM+JcLfEH3a2Z7dY7w+w2qv8Ahjipwc22Z2DRcUjSZ3Uq8mNiSPkTUxxvw9kXn5lrCu2rhYEcoK1sgyQyuDKkmZG4Psdq+eK+G8lkVszDv2nKn+sKupG7hrgHTbbrQRfjPgIxr5a0S2PdAe0w6Q3xKf7yn+XrWphXHRZV52EOB0AO4BI32cyCO07wIm8PKbGslL7Wb+OSQUUkkEgMAPL5T3AJG4ms2BiYl9m5WZbtM23LybQIPYAtH0BExQd3+zjiQu4aqWGtfyzvG3m9SCT19SRVsqmfZfw5LWGDbyEyEJhXRWWNJ0lYJJEEf62q50ClKUCqV4gsvzGCTMFgCDA7zAjp+8AelXWtLNw9XmABcTpJ7Tt/M7UHIcjFXKlWE3AhOjbS6ll2mCdyV1RMFu5JJ2OEYHIy+Gq2r/vLATO/4N4FoMnrAE/CF96zZ9u5Zy3ItsBuxJkR5lldoLKYALbQNTEjVK/fC3Z8zh9x21L94IAJOrWbN9G29JRWBO/mfp3DoU/9o/LF/jc/yqYqKA/r/ucf+D/51K0CtfMyNAECWZtKiYkkE9ewgE/Tudq2K0uL2may2gS6+ZR01FfMFntqjTPaZoMSrlTOqxHppuE/72rf5wKiuG3kx0OPlaFZ710qd9Li45uKR8tWkkxupJ+ITE4wz8ZFdMhL2OzoV5q6mK3io3KBdIAOosS3fYz5c58UY+TiK2Vj8y1dRGZbY+8hQ6h/OqrrUx/d7TQWdeFWpBKKxEQWALbdN4mo3N4HGZ97t3Vt3CgttrXUGVZIUeYQOpgbzvPUGL4dw7FylP3TPyQOpRch2KSO63JuJsR5TA9qw8U8L4NhebmZNxgBBN+4hJ9QCy65J7KfSgz/AH8Xclm5tq4UFlAbQYqJu8xgfMZMW+x20+1ad9mHAOHIB/aDhlpvk7WQw9pG0+9fGDk4yXmFhYFwlbWmW1LYtQWY9gGyGkseu3UxWzxRtHAsQSQw/o0D11C7YI/eKC8sK459sdi41trYBuHylhG7KDrld5JBnpJAn5DsF142HU9K574q05DISWlLul1lQQDHQx8Jhl3Pr17hzvw5cxgS2Vg3sghYKRbCotsEAf2i7ktJJkAQAN9pTiPixLKtyuC2LaorMecRPlO/l07MCNwd+lXbwXwFbTktLgqQAQNJDEeaD0J5Y+RJ9KkfFfDLV5XLs1puXpWVXqW1kKxBEk9RO/0NBzv+m+IXcQXktYVjmEhUt4wZj0OkMSVmJbcD4e9U8HOuIrJfAm4i6UIUkPLcyD3gT5eg7Cu5/wBA2rLWrKqQAw0NJ+IKdj0JUgb+YzHTc1SOLYJAcWmINl7nMCoDJ1sGhSfh5ZbaTp1SCSFADmWZae4/LyLrsi3GA1NcK7MRMCdIiTMfmn1rcXhQubIYa2ptgDVHlLAXNQHmWE3gdQexUVJ42JbIvabatogJMqpD3DdbzITpkae+wViJmKzYuEVyiyj/AGaopQLA1L5YE+UAgyAQRq9Flgn/AArfU8Mxrb6AWW4IHlJPMuHQQepHQehFbOPk23ePK3nCnWFkFW1x7xAn+G1anhJufw+1rGjyXWtGBsWuv5l9d9ivp7HbX4Tbvm6i3VVz5lYhZGlSFTeDsZUftEMsSyrrDofDYQKwTSgb8NlXWsCdgARG/QdTJ2Gxq34rqVgFT16CBHXp8iPnM96r3hTFZrPxHl6mUDYggRHqImenUARIMmyLZXbyjbpsNu2302oMVrhtlSStq2pPUhFBP1AqL4h4MwL5m7iWWProAP6iKnqUGhwbg9nEt8rHti3bBJ0rMSevWt+lKBSlKBSlKCI45wK3kQzrqZJKeYrBMiZG8wdvQwQJql2PDLY3EOHkGbYyLwVfMQFXGdEmdlC6PLHXX2gz0uq14ptZQyMS7j2ualp7rXU1qhOpCiwW2PxExtuBuKCS0/10H/AI/wCMVJ1TW8RXReF1sDLQLbdGDcjrIeRpuEssA7qDX1b8aBrgRjYtT013WYnaYAVArbb+VyKC4V5VZwuOG8XAut5WIBtY1zzACZDMXX2+nTcVJ3OEFwNd+88GRPKEH1hbYDfJgRQReWiGzl4nNFskvyzqgjnDmbFupFxjAEwugVE43DMTKtl5bFuoWR1LaArEAkqpMqrBgQVKmCOm9S3/AKNXQ10h8Yi5v5sclhP97m++20DsAKxWeH28PHunJSyqOxGrHRrQVCoHmYGU2UkuWAk9pAIc64zi+dmD3TbS6lt76DXEEppXXDruAJ5j7NMjrW5h8IGYxNmxdGgFeYFQ6iNvMzOrEyWH9sDKn62S94W+8FWsrywPhdtvLsdn0i8QQBt5egOowK18XwvcsB/vNs3gWLF0YsDPmJmDkDct5TzO8ETFBkxfBYxrD3CslLbsWblrcJVCAz6FYsw3MC4FJZtt6kvF11bfCLFxjHKuYDjaRK3rPbuImstvimPc4dlrjlotWb2oMzPEq/52LTuD5ZlYggdKeNBbHDrOtQQMjAgET/t7UiP/AINQ+tBabwXaeskqY6GNMgnYGCR9T71RWVnzxYuDZ12uQQdiGeQeh+ELP/vDHvc+K3SlpmC6jHQjY+x9B79qqL8aD7E/i2rhdNZ8skad4gxB26wT6gUFmwOEhLWgneT5u8TtHptH1r74lj6rbjSH1KBDBiD1G4Hz7b9N60eCceF3yN8QgdRPyMEgkbbg771q8Q8Z4No8pr6B4OlUYMTvsAo31H5dZ3mgieK8YvWyA5PlJ1rGwAiGkydS7QwO+3l6moB7is+vUCbwZYRumkg+YA7lptzqgSSd9jU1lZ+fkNabExLgMb3b+mzHSS0+cyB1FudgIrHi/Zm1xT94vJbBYHTjJDAfmTm3JJViBMIsx6GKCqYPErb32t3ZS8CF850uWtAFRLCGC7EDdtJUkeYgY83iOTyHSzYN3IFyBoh0CsXkvuCqrpkMTA1DeInqWN4BwFgtjJebfzXybx8xk/2hPUknb1NSGR4fsuFBWFUEBBAQT3CxAI7ERQcn4Zbexh49i4qkJZGuCHSXa6SC6aoAm2QyBxu09N97hYFvSGU6XJLm5CHSIU9j+UaYAlp0wFiunY/BrSrp0g+pgSfn6/6962L2Aj/Eqt0O4Bkjod/9bUGnwvFt2kQoSJCzLFgxb3krqLd1PU+9S1YbOMq/CqjtsANvpWagUpSgUpSgUpSgUpSgUilKDUz+HW7w03UV13lWEqQYMFTsRIB39K08Dw7Yss5tWwqvBKCdIIiCo6INt1WAal6UHkV7SlArwivaUHiqAIAge1exSlBBeLeHl8DLWzbBu3Me8ihQAWZ0IG59zVO8deJsc2cFC2hlzsQ3EvBrTIlppdytwCUBAGoSNxvXTaxZGKlwAOiuAZGpQ0H1E96Cp5PjUX1ZcHFyMuVP4iqtq1v6XLxUNtJ8oNV3F8H8UuXGdrmNjK3RfNfYdPTSo3k9TJY+grof9FAPrQlTt0AiB2j0jat21q/NH0oKT4f+zW1ZD/eL97J5hllZmt2u5IFtDEEnoSRsPebZw3g2PjiLFi1aH+Gir/AVvUoEUpSgUpSgUpSgUpSgUpSgUpSgUpSgUpSgUpSgUpSgV8XbgUEnoPr/AAr7oRQaScVtExqjcjzAruFD9/7pB+tZ7eUjGFYNtO247dxt3rHc4daYyUBOotO/Uxv+4foK9tYNtfhXSPQEgfuNB4vELZMagN3G+3wNobr/AHtvevfv9vs6nYnYg7Dr06f518Pwy0QAUBgQOvTr/M16vDLQmEG66T13B7Gg+/vtuB51EgESQJnpXlvOtsQFcEkwIM9ie3aAd/ate/we0zKSvw7ROxAECfpWazw20nwrpn0JH86DOt8FiomR12Mfr0rJXyqxX1QKUpQKUpQKUpQKUpQKUpQKUpQKUpQKUpQKUpQK8pSg9pSlApSlApSlApSlApSlApSlApSlApSlApSlApSlApSlApSlApSlB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16" descr="data:image/jpeg;base64,/9j/4AAQSkZJRgABAQAAAQABAAD/2wCEAAkGBxQSEBUUExQWFhUXFhgZGRgYGBgaGxsdFyAdGBwaHhwbICohHRonGxweIzEiJikrLy4uGR8zODMvNygtLiwBCgoKBQUFDgUFDisZExkrKysrKysrKysrKysrKysrKysrKysrKysrKysrKysrKysrKysrKysrKysrKysrKysrK//AABEIAMcA/QMBIgACEQEDEQH/xAAcAAEAAgMBAQEAAAAAAAAAAAAABQYDBAcBAgj/xABKEAACAQMCBAQDBQQHBQQLAAABAhEAAwQSIQUTMUEGIlFhMnGBBxQjQpFSobHBFSQzYmPh8EOSoqOyJTRzgxYXNVNyhKTCw9Hx/8QAFAEBAAAAAAAAAAAAAAAAAAAAAP/EABQRAQAAAAAAAAAAAAAAAAAAAAD/2gAMAwEAAhEDEQA/AO40pSgUpSgUpSgUpSgUpSgUpSgVgXLQsVDqWHUBhI6jcfQ/oaov2r+KEx7duzauXPvfNs3FtWdetkVpfVpHwFQwg9du1csvZFoZRuJd4hZUN5NKurAEEflAEj9kddR37UHac/7QsG02g3gbn7AmZ3gMYhZjqfUeor7xvHeKys2ogKjP+0To+JQqydY227z5ZEmuTZFzHyOWEv277vswyERrkwDB5i8yZciVfr06k1C4uFFxtKC0yi2WOO1y0VBgn8O6WRwBuV2Mb7ltg/RWDxuzdth1cAGNiQDv0HvPYiQe1SANfl3il6/bdLhIuqFg6JBXzBj+GDsZgh1MGVMzIrs32aeLmzLNzUrRZ0KSQBLtMoDO5HrsPMI6UF9pWK3eB9vn9R/KstApSlApSlApSlApSlApSlApSlApSlApSlApSlApSlApSlApSsGSx0mAD029Z7UFD+0q99wupxFCg1KuLdZrfMKozaldRI3HmnrMrsYqsWuM5hsbXsLIB3XmWDquDqNLI4BYEeggbmpr7TktX7Nhcm66YqXCby2hqiQRa1QC3xCNv2/aa51kcM4Pba4vPzlZGWVa04gxOmJDjYbEgRHcbUEpe45jOhGXw5GMRcNl40t2IVhAfc7hvbvWrm8OsX7TNh5bG8gkWMiVuNAViVY+YdI2YqYn1jLe8M2mQNb4hcsMCrKcq01pe40F2UDrAO8bjbcRWuN8OvqddxNT2iwFy1FxD3Ex0UdJBIHtIJDQzje5ts62TcCRtoc7AEjbrsWAHQmD1PZPswyb/wBwu8xNJF4xEqLjCUuOAADu6kEQdwT61xjC8RkWGx7ttbqhdNkwGKnWrx/fQxEdd9iNwel+Fb1xMBrahnVGuEaGLSru2oAnqwO4In4hPqQ6ZwbKQHUdWoyOn5iep9CTtPeevpO2ckn4kK9N+2/7x9RXPuE5hMqJlyBDjqG8u2wnUdtvzAA9QKs1nJYNK9BMg9Y6dj0JHp8uhoLHNe1DYmQr6pEdCIH029dx+u3YGtvAydf5geu0idon9JH7vmQ3qV4DXtApSlB5SvaUHle0pQK8r2lApSlApSlApSvBQe0pXzccASelB6TWJMlSSAQY67/pUDxDxHatn41ZdgYYEjcCSo3G879/WN6jBzOYLrXU5Z7Nc37t5SdwsjfVsNz+USFuu5I2HckCJG0+u/fptPWq/wAYz7cEFntlYVdIBE/lB7D2MxEjrIEdxDifmdRJEAEHYQZQ6W9SdoB3BBUyPJE2uNOztZu2zc2JAKlzGxbcAyZI9jAIiQAGv4jyrlzCuLcQBrqm0rFkRGa4SgdixkKAdR3M+WB1A5zxPwzfa4t65m4jXxB5jX1ElT5JLKoMQBO/073XxjxHE+4XrPPtkvAVblzUUYMCX0wWJUGYAJMAT0FVHxdwa7m5l27h41+5auaI0491QQoIBl7Y07bbN0PpsAk808S0ljZW4mjZ7JW4saSRIBIJkR0gatusmof0+bZGhmsHfmKtsKp7gFf2pBEQAQZ6yKuXBfs54lrV7eNZxdK6dT3ijsJ2INgsVbYdZ39RXxn8Ju8qzczji5du+utXF23byArAAspfQbukAnfUWn8h3AUvHvWcx5NtLd8EkLJ5VyDqCFeoMSojsBvPXoHgsA4bqAfvHNuPdRZDK5YkAAkR5PoR6iarOV4VW2t1sW4uTauWmKKsc0Fvh1Wf7RSD0MAg7Syk1ZuGcKuWEuKFu27gZbim4jkksFJAeJYARtHl0ruCTQT3Bs90ZXDF03lSBrVhIkGJb07k7d9SmwcLzFZ2uapDrGkDUktsTJnZlEj0iO5FU+zfcjmMACQdYI0lxtLJsY6kx22ncis/EclrLG6BqZECkggcwErBYHbUp3BP7LSCVOkL5wu6ltXXSYJkHYgkgAnr3kDeNiJ2E1i4jbbUl1dQ/EghhpbzyOn7Md5OxaNwCKtwzi0kOAxRyAFAP5SVbSZB1I6sJkbDcgkirVjXg1n8JhcAcmGkMGLkEKdjs3SOmoCBQTeKCyidQboSDG46yOxMn/8AfQ1vIsDrNVvhHFXa6VKHVJkTJ0z8U7AiTtsNh0E7zhttOpTE9VbcfPbof3daDapXgr2gUpSgUpSgUpSgUpSgUpSgUrw1DcX4rdS/Zx7NtHe6l19Vxyiotk2wTAUljN0QBHQ70H3meJce3ce0XZrlsKWS3buXGGvddranqOgqK4jxzmqDbxc5j1WMcId9v9uVgdyDFaHBMfOXL4g4fFuXC9i2ZS5bXyWUcEAM5j8XTuZ8nXfaVZOJN8RsKP8ABPm/5qEUETmcGvXVQjD1PIIN3IWyU7wTYFySDtA2jv65P6A4lcYF72HaG4CravXyAe2q46z3/KBudqk0x78RcGZc27XcdP32uWaw5OMkaW4dk3x6XLli7+ovZBmg0MjgGNZgZfErgBaNHOtYymdtM2wtw7bQXO0CvocH4TP/AHc5BJ6taycrcbSSQ4+pNSmFnm0It8LyLY9FGGP3JfrbTjjmf6nlCPVbX8rlBqYb2rAC4vDrgH+HasWQJ7/iOh/QGtu9mZhjl4tr/wA3IKH/AJdq5P6ivpeNnvjZI/8ALB/gxoePr3s5I/8Al7p/gDQaPGRnHHuEPjWgLbloW7caNJ+FtaaT6NB+VRnFuFWsfGxGsKLLNmYWp12d9TqpDv8AE0gldydjFSPG+P23xr1tVyFd7N0LqxshVko0S5t6V+pFffiKFsYcnYZWIPWZYKP+Ig+wBPagleIcGx8iOfYs3Y6cy2jx/vA1G2/BGArakxLSNMgougj5aY0/TpVgFfLrPTY9jQVfiHgHGuWwiXMqxHezk3QTP7WssGMwZInYb1lueDkKBVyL6kADXFh2aO7F7R1MZMk/tGpnKzNB9YZdXWQHMAgd94/fW0jT8u3uPWg5/l/Z3dM6MiwuzAH7tcV/MpQksmQo1aSBqCiAq/sinC/DudauENaxiAqxcS6yatI0KGTkkzohZnZUUTEhuh18kxHv/wD2grNvHvJcW82M1y4isp5d5IYNB2D6ZgzBYg7mfbaXxIQYu4eZa9+ULo/+na5U2zwfn0/j/KtHLyjbAK7jmBSD2mPr3n5H2oPrg/GbOVb5mPcFxAdJIkQRBKkEAhhIkHcd636p/wBmtkJYyYYMHzstgw7jXpJ/UVcKBSlKBSlKBSlKBSlKBSlY7jQCewk/pQa/Er5W0Sok7D9TFUngHGBlcUx3PX7rliDEhhcxgdh0+Ej6H5VI+KswNYZ1iCplwJm2AzAEAz1j5/WBWPB2Kg4taugkF0yBDdWLC0/T5At9R7UF74Jtm54/xLLfrZRf/tqdqF4SkZmYe5ayf+WB/KpkmKD2vJrwOD0IqBfEt3L1x2RWYPGoruAqgRqg7T29zQWClQ9jFUTuy9Ol14mJ2E6R19K2uG3PwtTE7M8lj00sR1PYRQb1KiuI8cSyutxpXszsqg/KTt9YrZx+IqxC7gsJWYIYf3WBIMekz7UGPxC0YeQfSzd/6TWrxe4y28XSY/Hsgn2Mgj6gx9a2+PCcS/8A+Dc/6TUT4iNw4+Iba6v61hl94hC6hm94kbUFlFeA16K0uI3WRWZQZA9J9e36UGfIQEeb1H6jcH9R1qB4ZxJhdNpiWTWQjAebYBtLD03I7dvpt4nG1uW26cxQNSkiJO2x6RO0+4rY4bYEawmmdxvvEQNvkT8tvoG8axPcVibZMMVO3eOkivq6Ovb37xsTFRmq4Q3OVRAhbitAbuPkP5jvIkMuQ5bWoA1FAwIiWUkgj56QIPqfaq9n5q6Ng029RKdGPlDKY67yB8jVW4t4xaySA506VdGYgEOhKkNtpmFBK9CHg6dNamF4ku5d65dZlCqpCgbgkDmeWd9tO09R6GZC3/ZXc/7MEiAMnIjTtAF1jvHXfY+3XvVtfKllVZ828x27x7/Pv2rnfgHPnh9oIoQczII6jrdfqD7npP8ACKuOBfdRpPlk7fNoIg+sbd95J70E+K9rxa9oFKUoFKUoFKUoFVzxbmmzYuN+YqYk9CoJHl6wRK6hvMbRVjrmf2oeIbI1WBctretprh7oTWGkFN9uwPrsR3ghFX812RlUk/tBxswBKlTtDIyQAdiPhMxB2vBNy1d4ljX7YMPj3yfMCA5FlZ7+cogmDA0e9V3G41buG0925cV3hl/BaLpAUXFTl+Yk2id9OkstsjdQDv8A2Y3LZ4pai26zYvMHcaTc1FFBC7GCqE6iN9Hfeg6vg/8Aesj5Wf4MP5Vj8UaTiujMF1RHSTBBgDuYFfWEP67k/wDh2P8A8laXi/I0C0dSqdbQWIH5T0kjf6+9BpeFcsuy6l07SoBUjTpKk+XodYbbt+hrYTidpb11ObaDq1yULoGBJECNU9IPyasfCM3lu4e21xuZpV0EruusQzHaV8xgxuPkN6/4gtgw1s+kG5i/pBvTQZLt9Rbdy6aQCSwYwAFgkaSSdqjubcuLyGXlKwZmaSXGrU+mAsavzQCekd9sXFuK2Hx7mmwJiQQcdgCCIY8t2bSGiSoJAnast9g95Lrf2L2XuaQdySg0qI76OcTHou9BK49mymOqKsoIRRcnqTphi8ndu5qF4vlrY4ffazbH4dze2rCLTSsspEaYnX2iTt2qV4YEjlrpuK/nc6+YAGBiSZLTA3MTMjbYbz41u3ZZVtqECtKKAARG4jpvQV7hHHHy8G7zrXKuclzpnYqVMN7H1HUSPWsniK+RhYhUkasnh42JEg3rUj6jatfAsE2cq4CSrJkQxUr120qGAaF0GSQJJ2nrWTxJkBOH4jHb+scPj2/GtT/wyKC21p8XyuVj3bsAm3bdwD0OhS0furcqF8aMRw7LgEn7vdACiSSVIAA7n2oKRYycovjZb3sa2ty3qKi1dMSslNIcypgnVP5em8jdw/E72UKLkYj9XAuLkWdKH20NCiOsAdarnE0ey+NbuIU0SFmRsLZUDft8ttyB0Fa3GMm1bx8bIxXui0jBAOYiluXcLsjtJDEkM0NvAJK9JCxWPHtx2EXuGXAXlYybysIIhf7HY+56+9Q/F/E91dtVjQxKtou3HIM7kg2RpkgbwZiRFVTLzLzhFtE21ugvb7F0g67jF97VlVmWZSWGmBB1V7wvwxcttYN0/eMrIV3Wzd18u3Y2i9dWQW1GAtswswDupACI4jjk3UGu0xZoWbjkNqkb616w2knYHy+1YOD56W1a2znyxOpx5u4AHUHbQYG23SrNxPgJtrea665FsutuzZt2rVkXL5GokEKCllJEgQWIYH4TUZwTwzbF2899+ZYxVOu2PIty55SLZgyQGYau4jvQWPwf4ns2cRUuOF5b3muFVZyAbrGSEU7Qe8bVd/8A1iYAQviar5XqoU2kt9gzveCrbWJ9zvsa5fxng9y5j2HvO4e+wt2sa3FuzbDsFtiAB5dwTsOverHieH8R74xSScHDQvfaW/Hvb6rrQTrGnyrEES28ACg+8v7a73MVMfHs32Y6Qls32JO2yk211HfstbXFfGPENRTIyrPD7kBlsWcdsu8ARq8+5Cn6R6xUTlZ5xrJzUQJkZLtZwUUbWbSvo2iYYwzMY80+9WHgfAltvaxlMlrZu5l4mbhIJDBj1YA6k6mCSfmFav8AizjFvGe/99Rcc+VL+TYt2bjsJkWrahi3TqR6+lSH2O8X4pmZLNfv3zZUBiXtobbg/lBOlgSNwVkbbitPBw/6a4m2VdE4VpzZxbRB5ZCAgEgDZCQCRG5IHRYPccXHVFhQAPagzUpSgUpSg+LpgHeNjv6e9fnzH4Hi5fFMcXZuG9fJbzyzBRdusbk7ydKLA2AJ6bT3DxRlcvHZpgEhCYmA/kmPYkH6VwKxlNh8Rt5LQVtujx0JUhrZIGxUSe8xJPbcLTi8YTReg/i5d0rcIOjRZ5ws27VthGlUsmTp3HMmDtOv4KyHu8eRm2/Gy2I2BICNatjafKltAoA6GqBxfiZS8XUwqXydKkddZaC3xfBt2G3QdKuP2fqh8Q2nXV+IL1wBdlm5a1Ox7wX1DTvEDp0oO1Ya/wBeyDP+xx9vre3/ANelSd1woJOwAk/SorDB/pDIPbkYw/4r9bnGVU490MAV5byD0IAJ3ntQVfHuPy7zs0vzxdkDZdeOIAHoBA9496khotqoICbQF/F2gaYgTAiBUbwy0LmM/LKkOtnSVIIk2uVvHcQBHyrat8Yt3FRtVsmPNqcrDbBlI28wOxBEyDt1oNjOxrN+2w3aUeZ1QNSkahPeY61HYWcDaNlnCXrA1oxBIKK0G4ATqKBhDCdlMTvNbGb4gt8t1VrTvAVVtnUWYkDSfSZ6nbckkQa18q9asKrM3nPPW2Vg3Na3W0aBvsdbAztuAetBvcIv3mvaWZAUJ5gRIRx1DJLEqfMpO52ZO81K8av6bLep2A3lp/KI7kfp17VUPC164l9kNvXcgqj29Nu0oULrLDUTJJUyBvCiBBYy1xWyrpS20ohK3b8dx1t2h0EHq28FdySBIavhLiXP4fetuSLtsXlYGDsxcowI+JIkT6ow6g19+ILQucNxDIA52A0kwD+LagTB6yP8utZeOYPIuY72dKqFbHdT+a3cjTuTOpXhpM7F+7VpczVwLBYsFkcLJJEgTdx+3pQXgVBeO/8A2XmwJP3a9/0Gp2q547yAvD8pXJVWx7oDA9CUb9D/AK+Qc88R563sfCW4s3rRdCNPxA2X27MrAhd9t49YqB8ScfOQMKyzH7u72wwU/lIa3c3EEsBqWfQjrW/mZWm5j33VmlIK6SJJtFSWIBga2B27N7VUbualvPtBhNjmaww3I5qqh2bodfm/TpvQWbw7ebLu3yYAzMy3ZJHU41s6jaH7NsosGInV3iKzW/EAtNk5LQGv3LoU6v8AZ2iFtrqk7QZO++s9IAqteFc23Zy+Hlgyzc0sdwGhOWVg7g6z+rE+wrfiG+6pyGck23uhhuCTqndekdIG/f0mg67etpavYmOfMMay14Ekame6NbPP7XlcT6kem8BlXrf9EpI89/JJbcy03w0if8IwI6yZ3EDU8ZcQY57Mp8l7GQoxBElCWWI26kj23+R+PD7/AH7geZZH9tjOt9JHW2oWVmepC9IiY2oLC2TzuJ4CBSzW9dxg2oDVatg7E9fMWO3ePeos37X9GrcDkm9e1TuurmXNMPvBILM+0RJgCovwH4g08TxHOrll3tS3VRdVVB6REj0/LUZ4uyTadrDIBdxbzAagN0QqqFdth5Qf3b0HR/FN2za4pZWAtvCxkgaV06S06Y/K2lNiD0B3FQ/DeLF8Di2SCdtISSykEi4CsQNMwsgHeW3k1ofajnKbq5CqeVl46OrKYI1q0oQe0Fj331DqNo3wTkC7g8RxV1l3xVuJEsC1oEsm/wCabjH6Dfagt3gfP5WFZghBy9x5QfKqXS5BMQWc7n9kn5dV8N8WW+hA2KkGJnZwH2PoJj6V+Y+EeIksW1GnWGtFGBaIKgaT7DVv6H02q58K8VacpDZPmuFvwwpDAkmJPeGAO5+EN2NB+gqVqcJvF7KMRBKiRMwe4n51t0ClKUGnxfHt3LFxLvwFTq9h1n5jr9K4T408EZdy/r5tp9UEOPKtwNpkvEEsQw+GZAPTYV3zKQMpBEiDsO9UPKwtKBFBOgaYJBDySpDD4WHmOoADYyJ3FBxPjXAb1sMlwC5oCrzrTeUlZGl9e09QH7aR71aPs2tvb4vgK66Nr6CWDPpFkkBiAARIBBHoZ61reJddslAE0GPK4m3MdW0knma1EDcE6tgSK2/BWK1rPw99WnMZQZAAR7bgBO7Jphh3HcCg67e4tZx+I3ua5XmWMfR5XM6WvzGkHcSP1qVt8YR/gS809+U4H6sAK185nfLFkPpTkFyNCsCdQUTqHSJ6RWtc8PvMhcNvnjlT/vK/8qCM4zhs+RzEF+0dp0rd0+VZV2FuUcyxG4JGhela9+8qwz2nuENE8+8x9ASNZ0T/AHoipZuCXpUhEBBJIGXkhWGkiI0wNyD9K+n4ReaA2PjsP7+Rff8ATVboIDMTWq6MTHd9KXtUG4yorgjUW6B9JAGokw2x0kVHY2K5QqmNduZZ2a6oQC0pk+WSi223K7dATEjarfw7gmRYv3Ltv7uEuAarIDquoGeYH3htzICwdj1knascetrb5j2b1sEmYtm5uDpMmzqgg7bx0PpQQXh/wdeQBmucm5pILKeZc0sqKUVnlba+QbKD0G+wrLnYb/fsfCt3r1qwuO7tym0kkEKJaNQmT09O1Zrn2h4pJW0L1xwPhFtliegbXEf5Vgwcu5c4vZLgKThXGZR+WXXQN/bX+lBvZWBYt3ES5k5LNIIRndhu2kTC9Cdtzvv71Xcxy3A+E2VIm+3DUgmJCBLp/dbn/OKmfEuGfvqvs02lbSR0a1dthCpAnc3DsTHtWnatxwDh7hQz2k4dcWR8MNZ1MOkfhlh8iR3oL4TXOPtWAtYt5izMShIDfB0Pl32ZjG47j9a6JftalImPQjqD61zL7WM5nwLtpliQsmfhcEQRO4BBn6mgifGnFrRThy+WVRGuwOgawe0zEEfQfQ8u4nadN9wxbVaY7kqSIXV1+EqQOsEzHSpDE4qxDu4k27QCsw2ZltNb33+GrAfD1y+mOHOqy1sI18DSqFRI1AA6WW4CD8wSdNBVfEVq4LCZNrew7qQOpsXvMzWz6SSx3G/0p4kt/frf36z8ZA+82wfgdQAbo/uP8XsTHeBsYfid8K7kJy0ZLjFblm6oa3dUHoYj3IdfaQYEQ+JkOrczFt3rd3cAIOYpUmNBkSdvUGY6egS2CGz8JLIYfecVSLaEqvMskyQCYkqdwJ33+sb4K4+/D81L5Uld0uKQfMjfEPn0P0FbuRw7Jf8ArSYl6wwckXFGhQw37xEE7md/1r74lN5RzcW0l4FQzWriqWCgapWdE6SDPrPpsGLx5wAYeStzGfVjXwLti4vpPwgg9VP8vSrFxLTxTF++j+3S3y8xFEsCsab4UblGQaTHQ6e4mo7hHDcpsEqqi5iG5qFsuhcNLIdIJiNoKyCZkdZrX4dwzNx74u4qPajY8xk0mBpKkT5hufWfpQb/AADJTN4a3DrzqL9kM+JcLfEH3a2Z7dY7w+w2qv8Ahjipwc22Z2DRcUjSZ3Uq8mNiSPkTUxxvw9kXn5lrCu2rhYEcoK1sgyQyuDKkmZG4Psdq+eK+G8lkVszDv2nKn+sKupG7hrgHTbbrQRfjPgIxr5a0S2PdAe0w6Q3xKf7yn+XrWphXHRZV52EOB0AO4BI32cyCO07wIm8PKbGslL7Wb+OSQUUkkEgMAPL5T3AJG4ms2BiYl9m5WZbtM23LybQIPYAtH0BExQd3+zjiQu4aqWGtfyzvG3m9SCT19SRVsqmfZfw5LWGDbyEyEJhXRWWNJ0lYJJEEf62q50ClKUCqV4gsvzGCTMFgCDA7zAjp+8AelXWtLNw9XmABcTpJ7Tt/M7UHIcjFXKlWE3AhOjbS6ll2mCdyV1RMFu5JJ2OEYHIy+Gq2r/vLATO/4N4FoMnrAE/CF96zZ9u5Zy3ItsBuxJkR5lldoLKYALbQNTEjVK/fC3Z8zh9x21L94IAJOrWbN9G29JRWBO/mfp3DoU/9o/LF/jc/yqYqKA/r/ucf+D/51K0CtfMyNAECWZtKiYkkE9ewgE/Tudq2K0uL2may2gS6+ZR01FfMFntqjTPaZoMSrlTOqxHppuE/72rf5wKiuG3kx0OPlaFZ710qd9Li45uKR8tWkkxupJ+ITE4wz8ZFdMhL2OzoV5q6mK3io3KBdIAOosS3fYz5c58UY+TiK2Vj8y1dRGZbY+8hQ6h/OqrrUx/d7TQWdeFWpBKKxEQWALbdN4mo3N4HGZ97t3Vt3CgttrXUGVZIUeYQOpgbzvPUGL4dw7FylP3TPyQOpRch2KSO63JuJsR5TA9qw8U8L4NhebmZNxgBBN+4hJ9QCy65J7KfSgz/AH8Xclm5tq4UFlAbQYqJu8xgfMZMW+x20+1ad9mHAOHIB/aDhlpvk7WQw9pG0+9fGDk4yXmFhYFwlbWmW1LYtQWY9gGyGkseu3UxWzxRtHAsQSQw/o0D11C7YI/eKC8sK459sdi41trYBuHylhG7KDrld5JBnpJAn5DsF142HU9K574q05DISWlLul1lQQDHQx8Jhl3Pr17hzvw5cxgS2Vg3sghYKRbCotsEAf2i7ktJJkAQAN9pTiPixLKtyuC2LaorMecRPlO/l07MCNwd+lXbwXwFbTktLgqQAQNJDEeaD0J5Y+RJ9KkfFfDLV5XLs1puXpWVXqW1kKxBEk9RO/0NBzv+m+IXcQXktYVjmEhUt4wZj0OkMSVmJbcD4e9U8HOuIrJfAm4i6UIUkPLcyD3gT5eg7Cu5/wBA2rLWrKqQAw0NJ+IKdj0JUgb+YzHTc1SOLYJAcWmINl7nMCoDJ1sGhSfh5ZbaTp1SCSFADmWZae4/LyLrsi3GA1NcK7MRMCdIiTMfmn1rcXhQubIYa2ptgDVHlLAXNQHmWE3gdQexUVJ42JbIvabatogJMqpD3DdbzITpkae+wViJmKzYuEVyiyj/AGaopQLA1L5YE+UAgyAQRq9Flgn/AArfU8Mxrb6AWW4IHlJPMuHQQepHQehFbOPk23ePK3nCnWFkFW1x7xAn+G1anhJufw+1rGjyXWtGBsWuv5l9d9ivp7HbX4Tbvm6i3VVz5lYhZGlSFTeDsZUftEMsSyrrDofDYQKwTSgb8NlXWsCdgARG/QdTJ2Gxq34rqVgFT16CBHXp8iPnM96r3hTFZrPxHl6mUDYggRHqImenUARIMmyLZXbyjbpsNu2302oMVrhtlSStq2pPUhFBP1AqL4h4MwL5m7iWWProAP6iKnqUGhwbg9nEt8rHti3bBJ0rMSevWt+lKBSlKBSlKCI45wK3kQzrqZJKeYrBMiZG8wdvQwQJql2PDLY3EOHkGbYyLwVfMQFXGdEmdlC6PLHXX2gz0uq14ptZQyMS7j2ualp7rXU1qhOpCiwW2PxExtuBuKCS0/10H/AI/wCMVJ1TW8RXReF1sDLQLbdGDcjrIeRpuEssA7qDX1b8aBrgRjYtT013WYnaYAVArbb+VyKC4V5VZwuOG8XAut5WIBtY1zzACZDMXX2+nTcVJ3OEFwNd+88GRPKEH1hbYDfJgRQReWiGzl4nNFskvyzqgjnDmbFupFxjAEwugVE43DMTKtl5bFuoWR1LaArEAkqpMqrBgQVKmCOm9S3/AKNXQ10h8Yi5v5sclhP97m++20DsAKxWeH28PHunJSyqOxGrHRrQVCoHmYGU2UkuWAk9pAIc64zi+dmD3TbS6lt76DXEEppXXDruAJ5j7NMjrW5h8IGYxNmxdGgFeYFQ6iNvMzOrEyWH9sDKn62S94W+8FWsrywPhdtvLsdn0i8QQBt5egOowK18XwvcsB/vNs3gWLF0YsDPmJmDkDct5TzO8ETFBkxfBYxrD3CslLbsWblrcJVCAz6FYsw3MC4FJZtt6kvF11bfCLFxjHKuYDjaRK3rPbuImstvimPc4dlrjlotWb2oMzPEq/52LTuD5ZlYggdKeNBbHDrOtQQMjAgET/t7UiP/AINQ+tBabwXaeskqY6GNMgnYGCR9T71RWVnzxYuDZ12uQQdiGeQeh+ELP/vDHvc+K3SlpmC6jHQjY+x9B79qqL8aD7E/i2rhdNZ8skad4gxB26wT6gUFmwOEhLWgneT5u8TtHptH1r74lj6rbjSH1KBDBiD1G4Hz7b9N60eCceF3yN8QgdRPyMEgkbbg771q8Q8Z4No8pr6B4OlUYMTvsAo31H5dZ3mgieK8YvWyA5PlJ1rGwAiGkydS7QwO+3l6moB7is+vUCbwZYRumkg+YA7lptzqgSSd9jU1lZ+fkNabExLgMb3b+mzHSS0+cyB1FudgIrHi/Zm1xT94vJbBYHTjJDAfmTm3JJViBMIsx6GKCqYPErb32t3ZS8CF850uWtAFRLCGC7EDdtJUkeYgY83iOTyHSzYN3IFyBoh0CsXkvuCqrpkMTA1DeInqWN4BwFgtjJebfzXybx8xk/2hPUknb1NSGR4fsuFBWFUEBBAQT3CxAI7ERQcn4Zbexh49i4qkJZGuCHSXa6SC6aoAm2QyBxu09N97hYFvSGU6XJLm5CHSIU9j+UaYAlp0wFiunY/BrSrp0g+pgSfn6/6962L2Aj/Eqt0O4Bkjod/9bUGnwvFt2kQoSJCzLFgxb3krqLd1PU+9S1YbOMq/CqjtsANvpWagUpSgUpSgUpSgUpSgUilKDUz+HW7w03UV13lWEqQYMFTsRIB39K08Dw7Yss5tWwqvBKCdIIiCo6INt1WAal6UHkV7SlArwivaUHiqAIAge1exSlBBeLeHl8DLWzbBu3Me8ihQAWZ0IG59zVO8deJsc2cFC2hlzsQ3EvBrTIlppdytwCUBAGoSNxvXTaxZGKlwAOiuAZGpQ0H1E96Cp5PjUX1ZcHFyMuVP4iqtq1v6XLxUNtJ8oNV3F8H8UuXGdrmNjK3RfNfYdPTSo3k9TJY+grof9FAPrQlTt0AiB2j0jat21q/NH0oKT4f+zW1ZD/eL97J5hllZmt2u5IFtDEEnoSRsPebZw3g2PjiLFi1aH+Gir/AVvUoEUpSgUpSgUpSgUpSgUpSgUpSgUpSgUpSgUpSgUpSgV8XbgUEnoPr/AAr7oRQaScVtExqjcjzAruFD9/7pB+tZ7eUjGFYNtO247dxt3rHc4daYyUBOotO/Uxv+4foK9tYNtfhXSPQEgfuNB4vELZMagN3G+3wNobr/AHtvevfv9vs6nYnYg7Dr06f518Pwy0QAUBgQOvTr/M16vDLQmEG66T13B7Gg+/vtuB51EgESQJnpXlvOtsQFcEkwIM9ie3aAd/ate/we0zKSvw7ROxAECfpWazw20nwrpn0JH86DOt8FiomR12Mfr0rJXyqxX1QKUpQKUpQKUpQKUpQKUpQKUpQKUpQKUpQKUpQK8pSg9pSlApSlApSlApSlApSlApSlApSlApSlApSlApSlApSlApSlApSlB//Z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AutoShape 18" descr="data:image/jpeg;base64,/9j/4AAQSkZJRgABAQAAAQABAAD/2wCEAAkGBxQSEBUUExQWFhUXFhgZGRgYGBgaGxsdFyAdGBwaHhwbICohHRonGxweIzEiJikrLy4uGR8zODMvNygtLiwBCgoKBQUFDgUFDisZExkrKysrKysrKysrKysrKysrKysrKysrKysrKysrKysrKysrKysrKysrKysrKysrKysrK//AABEIAMcA/QMBIgACEQEDEQH/xAAcAAEAAgMBAQEAAAAAAAAAAAAABQYDBAcBAgj/xABKEAACAQMCBAQDBQQHBQQLAAABAhEAAwQSIQUTMUEGIlFhMnGBBxQjQpFSobHBFSQzYmPh8EOSoqOyJTRzgxYXNVNyhKTCw9Hx/8QAFAEBAAAAAAAAAAAAAAAAAAAAAP/EABQRAQAAAAAAAAAAAAAAAAAAAAD/2gAMAwEAAhEDEQA/AO40pSgUpSgUpSgUpSgUpSgUpSgVgXLQsVDqWHUBhI6jcfQ/oaov2r+KEx7duzauXPvfNs3FtWdetkVpfVpHwFQwg9du1csvZFoZRuJd4hZUN5NKurAEEflAEj9kddR37UHac/7QsG02g3gbn7AmZ3gMYhZjqfUeor7xvHeKys2ogKjP+0To+JQqydY227z5ZEmuTZFzHyOWEv277vswyERrkwDB5i8yZciVfr06k1C4uFFxtKC0yi2WOO1y0VBgn8O6WRwBuV2Mb7ltg/RWDxuzdth1cAGNiQDv0HvPYiQe1SANfl3il6/bdLhIuqFg6JBXzBj+GDsZgh1MGVMzIrs32aeLmzLNzUrRZ0KSQBLtMoDO5HrsPMI6UF9pWK3eB9vn9R/KstApSlApSlApSlApSlApSlApSlApSlApSlApSlApSlApSlApSsGSx0mAD029Z7UFD+0q99wupxFCg1KuLdZrfMKozaldRI3HmnrMrsYqsWuM5hsbXsLIB3XmWDquDqNLI4BYEeggbmpr7TktX7Nhcm66YqXCby2hqiQRa1QC3xCNv2/aa51kcM4Pba4vPzlZGWVa04gxOmJDjYbEgRHcbUEpe45jOhGXw5GMRcNl40t2IVhAfc7hvbvWrm8OsX7TNh5bG8gkWMiVuNAViVY+YdI2YqYn1jLe8M2mQNb4hcsMCrKcq01pe40F2UDrAO8bjbcRWuN8OvqddxNT2iwFy1FxD3Ex0UdJBIHtIJDQzje5ts62TcCRtoc7AEjbrsWAHQmD1PZPswyb/wBwu8xNJF4xEqLjCUuOAADu6kEQdwT61xjC8RkWGx7ttbqhdNkwGKnWrx/fQxEdd9iNwel+Fb1xMBrahnVGuEaGLSru2oAnqwO4In4hPqQ6ZwbKQHUdWoyOn5iep9CTtPeevpO2ckn4kK9N+2/7x9RXPuE5hMqJlyBDjqG8u2wnUdtvzAA9QKs1nJYNK9BMg9Y6dj0JHp8uhoLHNe1DYmQr6pEdCIH029dx+u3YGtvAydf5geu0idon9JH7vmQ3qV4DXtApSlB5SvaUHle0pQK8r2lApSlApSlApSvBQe0pXzccASelB6TWJMlSSAQY67/pUDxDxHatn41ZdgYYEjcCSo3G879/WN6jBzOYLrXU5Z7Nc37t5SdwsjfVsNz+USFuu5I2HckCJG0+u/fptPWq/wAYz7cEFntlYVdIBE/lB7D2MxEjrIEdxDifmdRJEAEHYQZQ6W9SdoB3BBUyPJE2uNOztZu2zc2JAKlzGxbcAyZI9jAIiQAGv4jyrlzCuLcQBrqm0rFkRGa4SgdixkKAdR3M+WB1A5zxPwzfa4t65m4jXxB5jX1ElT5JLKoMQBO/073XxjxHE+4XrPPtkvAVblzUUYMCX0wWJUGYAJMAT0FVHxdwa7m5l27h41+5auaI0491QQoIBl7Y07bbN0PpsAk808S0ljZW4mjZ7JW4saSRIBIJkR0gatusmof0+bZGhmsHfmKtsKp7gFf2pBEQAQZ6yKuXBfs54lrV7eNZxdK6dT3ijsJ2INgsVbYdZ39RXxn8Ju8qzczji5du+utXF23byArAAspfQbukAnfUWn8h3AUvHvWcx5NtLd8EkLJ5VyDqCFeoMSojsBvPXoHgsA4bqAfvHNuPdRZDK5YkAAkR5PoR6iarOV4VW2t1sW4uTauWmKKsc0Fvh1Wf7RSD0MAg7Syk1ZuGcKuWEuKFu27gZbim4jkksFJAeJYARtHl0ruCTQT3Bs90ZXDF03lSBrVhIkGJb07k7d9SmwcLzFZ2uapDrGkDUktsTJnZlEj0iO5FU+zfcjmMACQdYI0lxtLJsY6kx22ncis/EclrLG6BqZECkggcwErBYHbUp3BP7LSCVOkL5wu6ltXXSYJkHYgkgAnr3kDeNiJ2E1i4jbbUl1dQ/EghhpbzyOn7Md5OxaNwCKtwzi0kOAxRyAFAP5SVbSZB1I6sJkbDcgkirVjXg1n8JhcAcmGkMGLkEKdjs3SOmoCBQTeKCyidQboSDG46yOxMn/8AfQ1vIsDrNVvhHFXa6VKHVJkTJ0z8U7AiTtsNh0E7zhttOpTE9VbcfPbof3daDapXgr2gUpSgUpSgUpSgUpSgUpSgUrw1DcX4rdS/Zx7NtHe6l19Vxyiotk2wTAUljN0QBHQ70H3meJce3ce0XZrlsKWS3buXGGvddranqOgqK4jxzmqDbxc5j1WMcId9v9uVgdyDFaHBMfOXL4g4fFuXC9i2ZS5bXyWUcEAM5j8XTuZ8nXfaVZOJN8RsKP8ABPm/5qEUETmcGvXVQjD1PIIN3IWyU7wTYFySDtA2jv65P6A4lcYF72HaG4CravXyAe2q46z3/KBudqk0x78RcGZc27XcdP32uWaw5OMkaW4dk3x6XLli7+ovZBmg0MjgGNZgZfErgBaNHOtYymdtM2wtw7bQXO0CvocH4TP/AHc5BJ6taycrcbSSQ4+pNSmFnm0It8LyLY9FGGP3JfrbTjjmf6nlCPVbX8rlBqYb2rAC4vDrgH+HasWQJ7/iOh/QGtu9mZhjl4tr/wA3IKH/AJdq5P6ivpeNnvjZI/8ALB/gxoePr3s5I/8Al7p/gDQaPGRnHHuEPjWgLbloW7caNJ+FtaaT6NB+VRnFuFWsfGxGsKLLNmYWp12d9TqpDv8AE0gldydjFSPG+P23xr1tVyFd7N0LqxshVko0S5t6V+pFffiKFsYcnYZWIPWZYKP+Ig+wBPagleIcGx8iOfYs3Y6cy2jx/vA1G2/BGArakxLSNMgougj5aY0/TpVgFfLrPTY9jQVfiHgHGuWwiXMqxHezk3QTP7WssGMwZInYb1lueDkKBVyL6kADXFh2aO7F7R1MZMk/tGpnKzNB9YZdXWQHMAgd94/fW0jT8u3uPWg5/l/Z3dM6MiwuzAH7tcV/MpQksmQo1aSBqCiAq/sinC/DudauENaxiAqxcS6yatI0KGTkkzohZnZUUTEhuh18kxHv/wD2grNvHvJcW82M1y4isp5d5IYNB2D6ZgzBYg7mfbaXxIQYu4eZa9+ULo/+na5U2zwfn0/j/KtHLyjbAK7jmBSD2mPr3n5H2oPrg/GbOVb5mPcFxAdJIkQRBKkEAhhIkHcd636p/wBmtkJYyYYMHzstgw7jXpJ/UVcKBSlKBSlKBSlKBSlKBSlY7jQCewk/pQa/Er5W0Sok7D9TFUngHGBlcUx3PX7rliDEhhcxgdh0+Ej6H5VI+KswNYZ1iCplwJm2AzAEAz1j5/WBWPB2Kg4taugkF0yBDdWLC0/T5At9R7UF74Jtm54/xLLfrZRf/tqdqF4SkZmYe5ayf+WB/KpkmKD2vJrwOD0IqBfEt3L1x2RWYPGoruAqgRqg7T29zQWClQ9jFUTuy9Ol14mJ2E6R19K2uG3PwtTE7M8lj00sR1PYRQb1KiuI8cSyutxpXszsqg/KTt9YrZx+IqxC7gsJWYIYf3WBIMekz7UGPxC0YeQfSzd/6TWrxe4y28XSY/Hsgn2Mgj6gx9a2+PCcS/8A+Dc/6TUT4iNw4+Iba6v61hl94hC6hm94kbUFlFeA16K0uI3WRWZQZA9J9e36UGfIQEeb1H6jcH9R1qB4ZxJhdNpiWTWQjAebYBtLD03I7dvpt4nG1uW26cxQNSkiJO2x6RO0+4rY4bYEawmmdxvvEQNvkT8tvoG8axPcVibZMMVO3eOkivq6Ovb37xsTFRmq4Q3OVRAhbitAbuPkP5jvIkMuQ5bWoA1FAwIiWUkgj56QIPqfaq9n5q6Ng029RKdGPlDKY67yB8jVW4t4xaySA506VdGYgEOhKkNtpmFBK9CHg6dNamF4ku5d65dZlCqpCgbgkDmeWd9tO09R6GZC3/ZXc/7MEiAMnIjTtAF1jvHXfY+3XvVtfKllVZ828x27x7/Pv2rnfgHPnh9oIoQczII6jrdfqD7npP8ACKuOBfdRpPlk7fNoIg+sbd95J70E+K9rxa9oFKUoFKUoFKUoFVzxbmmzYuN+YqYk9CoJHl6wRK6hvMbRVjrmf2oeIbI1WBctretprh7oTWGkFN9uwPrsR3ghFX812RlUk/tBxswBKlTtDIyQAdiPhMxB2vBNy1d4ljX7YMPj3yfMCA5FlZ7+cogmDA0e9V3G41buG0925cV3hl/BaLpAUXFTl+Yk2id9OkstsjdQDv8A2Y3LZ4pai26zYvMHcaTc1FFBC7GCqE6iN9Hfeg6vg/8Aesj5Wf4MP5Vj8UaTiujMF1RHSTBBgDuYFfWEP67k/wDh2P8A8laXi/I0C0dSqdbQWIH5T0kjf6+9BpeFcsuy6l07SoBUjTpKk+XodYbbt+hrYTidpb11ObaDq1yULoGBJECNU9IPyasfCM3lu4e21xuZpV0EruusQzHaV8xgxuPkN6/4gtgw1s+kG5i/pBvTQZLt9Rbdy6aQCSwYwAFgkaSSdqjubcuLyGXlKwZmaSXGrU+mAsavzQCekd9sXFuK2Hx7mmwJiQQcdgCCIY8t2bSGiSoJAnast9g95Lrf2L2XuaQdySg0qI76OcTHou9BK49mymOqKsoIRRcnqTphi8ndu5qF4vlrY4ffazbH4dze2rCLTSsspEaYnX2iTt2qV4YEjlrpuK/nc6+YAGBiSZLTA3MTMjbYbz41u3ZZVtqECtKKAARG4jpvQV7hHHHy8G7zrXKuclzpnYqVMN7H1HUSPWsniK+RhYhUkasnh42JEg3rUj6jatfAsE2cq4CSrJkQxUr120qGAaF0GSQJJ2nrWTxJkBOH4jHb+scPj2/GtT/wyKC21p8XyuVj3bsAm3bdwD0OhS0furcqF8aMRw7LgEn7vdACiSSVIAA7n2oKRYycovjZb3sa2ty3qKi1dMSslNIcypgnVP5em8jdw/E72UKLkYj9XAuLkWdKH20NCiOsAdarnE0ey+NbuIU0SFmRsLZUDft8ttyB0Fa3GMm1bx8bIxXui0jBAOYiluXcLsjtJDEkM0NvAJK9JCxWPHtx2EXuGXAXlYybysIIhf7HY+56+9Q/F/E91dtVjQxKtou3HIM7kg2RpkgbwZiRFVTLzLzhFtE21ugvb7F0g67jF97VlVmWZSWGmBB1V7wvwxcttYN0/eMrIV3Wzd18u3Y2i9dWQW1GAtswswDupACI4jjk3UGu0xZoWbjkNqkb616w2knYHy+1YOD56W1a2znyxOpx5u4AHUHbQYG23SrNxPgJtrea665FsutuzZt2rVkXL5GokEKCllJEgQWIYH4TUZwTwzbF2899+ZYxVOu2PIty55SLZgyQGYau4jvQWPwf4ns2cRUuOF5b3muFVZyAbrGSEU7Qe8bVd/8A1iYAQviar5XqoU2kt9gzveCrbWJ9zvsa5fxng9y5j2HvO4e+wt2sa3FuzbDsFtiAB5dwTsOverHieH8R74xSScHDQvfaW/Hvb6rrQTrGnyrEES28ACg+8v7a73MVMfHs32Y6Qls32JO2yk211HfstbXFfGPENRTIyrPD7kBlsWcdsu8ARq8+5Cn6R6xUTlZ5xrJzUQJkZLtZwUUbWbSvo2iYYwzMY80+9WHgfAltvaxlMlrZu5l4mbhIJDBj1YA6k6mCSfmFav8AizjFvGe/99Rcc+VL+TYt2bjsJkWrahi3TqR6+lSH2O8X4pmZLNfv3zZUBiXtobbg/lBOlgSNwVkbbitPBw/6a4m2VdE4VpzZxbRB5ZCAgEgDZCQCRG5IHRYPccXHVFhQAPagzUpSgUpSg+LpgHeNjv6e9fnzH4Hi5fFMcXZuG9fJbzyzBRdusbk7ydKLA2AJ6bT3DxRlcvHZpgEhCYmA/kmPYkH6VwKxlNh8Rt5LQVtujx0JUhrZIGxUSe8xJPbcLTi8YTReg/i5d0rcIOjRZ5ws27VthGlUsmTp3HMmDtOv4KyHu8eRm2/Gy2I2BICNatjafKltAoA6GqBxfiZS8XUwqXydKkddZaC3xfBt2G3QdKuP2fqh8Q2nXV+IL1wBdlm5a1Ox7wX1DTvEDp0oO1Ya/wBeyDP+xx9vre3/ANelSd1woJOwAk/SorDB/pDIPbkYw/4r9bnGVU490MAV5byD0IAJ3ntQVfHuPy7zs0vzxdkDZdeOIAHoBA9496khotqoICbQF/F2gaYgTAiBUbwy0LmM/LKkOtnSVIIk2uVvHcQBHyrat8Yt3FRtVsmPNqcrDbBlI28wOxBEyDt1oNjOxrN+2w3aUeZ1QNSkahPeY61HYWcDaNlnCXrA1oxBIKK0G4ATqKBhDCdlMTvNbGb4gt8t1VrTvAVVtnUWYkDSfSZ6nbckkQa18q9asKrM3nPPW2Vg3Na3W0aBvsdbAztuAetBvcIv3mvaWZAUJ5gRIRx1DJLEqfMpO52ZO81K8av6bLep2A3lp/KI7kfp17VUPC164l9kNvXcgqj29Nu0oULrLDUTJJUyBvCiBBYy1xWyrpS20ohK3b8dx1t2h0EHq28FdySBIavhLiXP4fetuSLtsXlYGDsxcowI+JIkT6ow6g19+ILQucNxDIA52A0kwD+LagTB6yP8utZeOYPIuY72dKqFbHdT+a3cjTuTOpXhpM7F+7VpczVwLBYsFkcLJJEgTdx+3pQXgVBeO/8A2XmwJP3a9/0Gp2q547yAvD8pXJVWx7oDA9CUb9D/AK+Qc88R563sfCW4s3rRdCNPxA2X27MrAhd9t49YqB8ScfOQMKyzH7u72wwU/lIa3c3EEsBqWfQjrW/mZWm5j33VmlIK6SJJtFSWIBga2B27N7VUbualvPtBhNjmaww3I5qqh2bodfm/TpvQWbw7ebLu3yYAzMy3ZJHU41s6jaH7NsosGInV3iKzW/EAtNk5LQGv3LoU6v8AZ2iFtrqk7QZO++s9IAqteFc23Zy+Hlgyzc0sdwGhOWVg7g6z+rE+wrfiG+6pyGck23uhhuCTqndekdIG/f0mg67etpavYmOfMMay14Ekame6NbPP7XlcT6kem8BlXrf9EpI89/JJbcy03w0if8IwI6yZ3EDU8ZcQY57Mp8l7GQoxBElCWWI26kj23+R+PD7/AH7geZZH9tjOt9JHW2oWVmepC9IiY2oLC2TzuJ4CBSzW9dxg2oDVatg7E9fMWO3ePeos37X9GrcDkm9e1TuurmXNMPvBILM+0RJgCovwH4g08TxHOrll3tS3VRdVVB6REj0/LUZ4uyTadrDIBdxbzAagN0QqqFdth5Qf3b0HR/FN2za4pZWAtvCxkgaV06S06Y/K2lNiD0B3FQ/DeLF8Di2SCdtISSykEi4CsQNMwsgHeW3k1ofajnKbq5CqeVl46OrKYI1q0oQe0Fj331DqNo3wTkC7g8RxV1l3xVuJEsC1oEsm/wCabjH6Dfagt3gfP5WFZghBy9x5QfKqXS5BMQWc7n9kn5dV8N8WW+hA2KkGJnZwH2PoJj6V+Y+EeIksW1GnWGtFGBaIKgaT7DVv6H02q58K8VacpDZPmuFvwwpDAkmJPeGAO5+EN2NB+gqVqcJvF7KMRBKiRMwe4n51t0ClKUGnxfHt3LFxLvwFTq9h1n5jr9K4T408EZdy/r5tp9UEOPKtwNpkvEEsQw+GZAPTYV3zKQMpBEiDsO9UPKwtKBFBOgaYJBDySpDD4WHmOoADYyJ3FBxPjXAb1sMlwC5oCrzrTeUlZGl9e09QH7aR71aPs2tvb4vgK66Nr6CWDPpFkkBiAARIBBHoZ61reJddslAE0GPK4m3MdW0knma1EDcE6tgSK2/BWK1rPw99WnMZQZAAR7bgBO7Jphh3HcCg67e4tZx+I3ua5XmWMfR5XM6WvzGkHcSP1qVt8YR/gS809+U4H6sAK185nfLFkPpTkFyNCsCdQUTqHSJ6RWtc8PvMhcNvnjlT/vK/8qCM4zhs+RzEF+0dp0rd0+VZV2FuUcyxG4JGhela9+8qwz2nuENE8+8x9ASNZ0T/AHoipZuCXpUhEBBJIGXkhWGkiI0wNyD9K+n4ReaA2PjsP7+Rff8ATVboIDMTWq6MTHd9KXtUG4yorgjUW6B9JAGokw2x0kVHY2K5QqmNduZZ2a6oQC0pk+WSi223K7dATEjarfw7gmRYv3Ltv7uEuAarIDquoGeYH3htzICwdj1knascetrb5j2b1sEmYtm5uDpMmzqgg7bx0PpQQXh/wdeQBmucm5pILKeZc0sqKUVnlba+QbKD0G+wrLnYb/fsfCt3r1qwuO7tym0kkEKJaNQmT09O1Zrn2h4pJW0L1xwPhFtliegbXEf5Vgwcu5c4vZLgKThXGZR+WXXQN/bX+lBvZWBYt3ES5k5LNIIRndhu2kTC9Cdtzvv71Xcxy3A+E2VIm+3DUgmJCBLp/dbn/OKmfEuGfvqvs02lbSR0a1dthCpAnc3DsTHtWnatxwDh7hQz2k4dcWR8MNZ1MOkfhlh8iR3oL4TXOPtWAtYt5izMShIDfB0Pl32ZjG47j9a6JftalImPQjqD61zL7WM5nwLtpliQsmfhcEQRO4BBn6mgifGnFrRThy+WVRGuwOgawe0zEEfQfQ8u4nadN9wxbVaY7kqSIXV1+EqQOsEzHSpDE4qxDu4k27QCsw2ZltNb33+GrAfD1y+mOHOqy1sI18DSqFRI1AA6WW4CD8wSdNBVfEVq4LCZNrew7qQOpsXvMzWz6SSx3G/0p4kt/frf36z8ZA+82wfgdQAbo/uP8XsTHeBsYfid8K7kJy0ZLjFblm6oa3dUHoYj3IdfaQYEQ+JkOrczFt3rd3cAIOYpUmNBkSdvUGY6egS2CGz8JLIYfecVSLaEqvMskyQCYkqdwJ33+sb4K4+/D81L5Uld0uKQfMjfEPn0P0FbuRw7Jf8ArSYl6wwckXFGhQw37xEE7md/1r74lN5RzcW0l4FQzWriqWCgapWdE6SDPrPpsGLx5wAYeStzGfVjXwLti4vpPwgg9VP8vSrFxLTxTF++j+3S3y8xFEsCsab4UblGQaTHQ6e4mo7hHDcpsEqqi5iG5qFsuhcNLIdIJiNoKyCZkdZrX4dwzNx74u4qPajY8xk0mBpKkT5hufWfpQb/AADJTN4a3DrzqL9kM+JcLfEH3a2Z7dY7w+w2qv8Ahjipwc22Z2DRcUjSZ3Uq8mNiSPkTUxxvw9kXn5lrCu2rhYEcoK1sgyQyuDKkmZG4Psdq+eK+G8lkVszDv2nKn+sKupG7hrgHTbbrQRfjPgIxr5a0S2PdAe0w6Q3xKf7yn+XrWphXHRZV52EOB0AO4BI32cyCO07wIm8PKbGslL7Wb+OSQUUkkEgMAPL5T3AJG4ms2BiYl9m5WZbtM23LybQIPYAtH0BExQd3+zjiQu4aqWGtfyzvG3m9SCT19SRVsqmfZfw5LWGDbyEyEJhXRWWNJ0lYJJEEf62q50ClKUCqV4gsvzGCTMFgCDA7zAjp+8AelXWtLNw9XmABcTpJ7Tt/M7UHIcjFXKlWE3AhOjbS6ll2mCdyV1RMFu5JJ2OEYHIy+Gq2r/vLATO/4N4FoMnrAE/CF96zZ9u5Zy3ItsBuxJkR5lldoLKYALbQNTEjVK/fC3Z8zh9x21L94IAJOrWbN9G29JRWBO/mfp3DoU/9o/LF/jc/yqYqKA/r/ucf+D/51K0CtfMyNAECWZtKiYkkE9ewgE/Tudq2K0uL2may2gS6+ZR01FfMFntqjTPaZoMSrlTOqxHppuE/72rf5wKiuG3kx0OPlaFZ710qd9Li45uKR8tWkkxupJ+ITE4wz8ZFdMhL2OzoV5q6mK3io3KBdIAOosS3fYz5c58UY+TiK2Vj8y1dRGZbY+8hQ6h/OqrrUx/d7TQWdeFWpBKKxEQWALbdN4mo3N4HGZ97t3Vt3CgttrXUGVZIUeYQOpgbzvPUGL4dw7FylP3TPyQOpRch2KSO63JuJsR5TA9qw8U8L4NhebmZNxgBBN+4hJ9QCy65J7KfSgz/AH8Xclm5tq4UFlAbQYqJu8xgfMZMW+x20+1ad9mHAOHIB/aDhlpvk7WQw9pG0+9fGDk4yXmFhYFwlbWmW1LYtQWY9gGyGkseu3UxWzxRtHAsQSQw/o0D11C7YI/eKC8sK459sdi41trYBuHylhG7KDrld5JBnpJAn5DsF142HU9K574q05DISWlLul1lQQDHQx8Jhl3Pr17hzvw5cxgS2Vg3sghYKRbCotsEAf2i7ktJJkAQAN9pTiPixLKtyuC2LaorMecRPlO/l07MCNwd+lXbwXwFbTktLgqQAQNJDEeaD0J5Y+RJ9KkfFfDLV5XLs1puXpWVXqW1kKxBEk9RO/0NBzv+m+IXcQXktYVjmEhUt4wZj0OkMSVmJbcD4e9U8HOuIrJfAm4i6UIUkPLcyD3gT5eg7Cu5/wBA2rLWrKqQAw0NJ+IKdj0JUgb+YzHTc1SOLYJAcWmINl7nMCoDJ1sGhSfh5ZbaTp1SCSFADmWZae4/LyLrsi3GA1NcK7MRMCdIiTMfmn1rcXhQubIYa2ptgDVHlLAXNQHmWE3gdQexUVJ42JbIvabatogJMqpD3DdbzITpkae+wViJmKzYuEVyiyj/AGaopQLA1L5YE+UAgyAQRq9Flgn/AArfU8Mxrb6AWW4IHlJPMuHQQepHQehFbOPk23ePK3nCnWFkFW1x7xAn+G1anhJufw+1rGjyXWtGBsWuv5l9d9ivp7HbX4Tbvm6i3VVz5lYhZGlSFTeDsZUftEMsSyrrDofDYQKwTSgb8NlXWsCdgARG/QdTJ2Gxq34rqVgFT16CBHXp8iPnM96r3hTFZrPxHl6mUDYggRHqImenUARIMmyLZXbyjbpsNu2302oMVrhtlSStq2pPUhFBP1AqL4h4MwL5m7iWWProAP6iKnqUGhwbg9nEt8rHti3bBJ0rMSevWt+lKBSlKBSlKCI45wK3kQzrqZJKeYrBMiZG8wdvQwQJql2PDLY3EOHkGbYyLwVfMQFXGdEmdlC6PLHXX2gz0uq14ptZQyMS7j2ualp7rXU1qhOpCiwW2PxExtuBuKCS0/10H/AI/wCMVJ1TW8RXReF1sDLQLbdGDcjrIeRpuEssA7qDX1b8aBrgRjYtT013WYnaYAVArbb+VyKC4V5VZwuOG8XAut5WIBtY1zzACZDMXX2+nTcVJ3OEFwNd+88GRPKEH1hbYDfJgRQReWiGzl4nNFskvyzqgjnDmbFupFxjAEwugVE43DMTKtl5bFuoWR1LaArEAkqpMqrBgQVKmCOm9S3/AKNXQ10h8Yi5v5sclhP97m++20DsAKxWeH28PHunJSyqOxGrHRrQVCoHmYGU2UkuWAk9pAIc64zi+dmD3TbS6lt76DXEEppXXDruAJ5j7NMjrW5h8IGYxNmxdGgFeYFQ6iNvMzOrEyWH9sDKn62S94W+8FWsrywPhdtvLsdn0i8QQBt5egOowK18XwvcsB/vNs3gWLF0YsDPmJmDkDct5TzO8ETFBkxfBYxrD3CslLbsWblrcJVCAz6FYsw3MC4FJZtt6kvF11bfCLFxjHKuYDjaRK3rPbuImstvimPc4dlrjlotWb2oMzPEq/52LTuD5ZlYggdKeNBbHDrOtQQMjAgET/t7UiP/AINQ+tBabwXaeskqY6GNMgnYGCR9T71RWVnzxYuDZ12uQQdiGeQeh+ELP/vDHvc+K3SlpmC6jHQjY+x9B79qqL8aD7E/i2rhdNZ8skad4gxB26wT6gUFmwOEhLWgneT5u8TtHptH1r74lj6rbjSH1KBDBiD1G4Hz7b9N60eCceF3yN8QgdRPyMEgkbbg771q8Q8Z4No8pr6B4OlUYMTvsAo31H5dZ3mgieK8YvWyA5PlJ1rGwAiGkydS7QwO+3l6moB7is+vUCbwZYRumkg+YA7lptzqgSSd9jU1lZ+fkNabExLgMb3b+mzHSS0+cyB1FudgIrHi/Zm1xT94vJbBYHTjJDAfmTm3JJViBMIsx6GKCqYPErb32t3ZS8CF850uWtAFRLCGC7EDdtJUkeYgY83iOTyHSzYN3IFyBoh0CsXkvuCqrpkMTA1DeInqWN4BwFgtjJebfzXybx8xk/2hPUknb1NSGR4fsuFBWFUEBBAQT3CxAI7ERQcn4Zbexh49i4qkJZGuCHSXa6SC6aoAm2QyBxu09N97hYFvSGU6XJLm5CHSIU9j+UaYAlp0wFiunY/BrSrp0g+pgSfn6/6962L2Aj/Eqt0O4Bkjod/9bUGnwvFt2kQoSJCzLFgxb3krqLd1PU+9S1YbOMq/CqjtsANvpWagUpSgUpSgUpSgUpSgUilKDUz+HW7w03UV13lWEqQYMFTsRIB39K08Dw7Yss5tWwqvBKCdIIiCo6INt1WAal6UHkV7SlArwivaUHiqAIAge1exSlBBeLeHl8DLWzbBu3Me8ihQAWZ0IG59zVO8deJsc2cFC2hlzsQ3EvBrTIlppdytwCUBAGoSNxvXTaxZGKlwAOiuAZGpQ0H1E96Cp5PjUX1ZcHFyMuVP4iqtq1v6XLxUNtJ8oNV3F8H8UuXGdrmNjK3RfNfYdPTSo3k9TJY+grof9FAPrQlTt0AiB2j0jat21q/NH0oKT4f+zW1ZD/eL97J5hllZmt2u5IFtDEEnoSRsPebZw3g2PjiLFi1aH+Gir/AVvUoEUpSgUpSgUpSgUpSgUpSgUpSgUpSgUpSgUpSgUpSgV8XbgUEnoPr/AAr7oRQaScVtExqjcjzAruFD9/7pB+tZ7eUjGFYNtO247dxt3rHc4daYyUBOotO/Uxv+4foK9tYNtfhXSPQEgfuNB4vELZMagN3G+3wNobr/AHtvevfv9vs6nYnYg7Dr06f518Pwy0QAUBgQOvTr/M16vDLQmEG66T13B7Gg+/vtuB51EgESQJnpXlvOtsQFcEkwIM9ie3aAd/ate/we0zKSvw7ROxAECfpWazw20nwrpn0JH86DOt8FiomR12Mfr0rJXyqxX1QKUpQKUpQKUpQKUpQKUpQKUpQKUpQKUpQKUpQK8pSg9pSlApSlApSlApSlApSlApSlApSlApSlApSlApSlApSlApSlApSlB//Z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45232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926148"/>
            <a:ext cx="4729971" cy="3167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92948" y="879622"/>
            <a:ext cx="8027850" cy="175120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Actions</a:t>
            </a:r>
          </a:p>
          <a:p>
            <a:pPr lvl="1">
              <a:buFont typeface="Arial" pitchFamily="34" charset="0"/>
              <a:buChar char="•"/>
            </a:pPr>
            <a:r>
              <a:rPr lang="en-GB" sz="2500" dirty="0" smtClean="0">
                <a:solidFill>
                  <a:schemeClr val="bg1">
                    <a:lumMod val="85000"/>
                  </a:schemeClr>
                </a:solidFill>
              </a:rPr>
              <a:t>Intervene on Input 1, input 2, input 3, no intervention</a:t>
            </a:r>
          </a:p>
          <a:p>
            <a:pPr lvl="1">
              <a:buFont typeface="Arial" pitchFamily="34" charset="0"/>
              <a:buChar char="•"/>
            </a:pPr>
            <a:r>
              <a:rPr lang="en-GB" sz="2500" dirty="0" smtClean="0">
                <a:solidFill>
                  <a:schemeClr val="bg1">
                    <a:lumMod val="85000"/>
                  </a:schemeClr>
                </a:solidFill>
              </a:rPr>
              <a:t>Value setting (1-100)</a:t>
            </a: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94908" y="847839"/>
            <a:ext cx="8136904" cy="13906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Goal of task</a:t>
            </a: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Learnt to control a dynamic outcome to a specific goal </a:t>
            </a: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2948" y="869706"/>
            <a:ext cx="8136904" cy="1597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Reward set up</a:t>
            </a:r>
          </a:p>
          <a:p>
            <a:pPr marL="742950" lvl="2" indent="-342900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Maximize gains vs. Minimize Losses</a:t>
            </a: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88890" y="892043"/>
            <a:ext cx="8136904" cy="24482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Experimental set up</a:t>
            </a: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100 Learning trials </a:t>
            </a: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20 Test trial (reward is performance related) – Familiar goal</a:t>
            </a: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20 Test trials (reward is performance related)- Unfamiliar goal</a:t>
            </a: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457200" lvl="1" indent="0">
              <a:buNone/>
            </a:pPr>
            <a:endParaRPr lang="en-GB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en-GB" sz="2400" dirty="0" smtClean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206873" y="4617398"/>
            <a:ext cx="1224136" cy="827825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413350" y="4041239"/>
            <a:ext cx="2448272" cy="360040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0" y="292825"/>
            <a:ext cx="9144000" cy="669716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tx2"/>
                </a:solidFill>
              </a:rPr>
              <a:t>Experimental Set up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787094" y="3140968"/>
            <a:ext cx="473139" cy="576064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403" y="3641202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0299" y="3670230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67544" y="4048056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- 5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10319" y="3990426"/>
            <a:ext cx="756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+</a:t>
            </a:r>
            <a:r>
              <a:rPr lang="en-GB" sz="2400" b="1" dirty="0" smtClean="0">
                <a:solidFill>
                  <a:schemeClr val="bg1"/>
                </a:solidFill>
              </a:rPr>
              <a:t> 5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949998" y="3068960"/>
            <a:ext cx="1463352" cy="720080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1303282" y="3657885"/>
            <a:ext cx="10975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85000"/>
                  </a:schemeClr>
                </a:solidFill>
              </a:rPr>
              <a:t>Points converts to money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1936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8" grpId="0"/>
      <p:bldP spid="8" grpId="1"/>
      <p:bldP spid="11" grpId="0" animBg="1"/>
      <p:bldP spid="11" grpId="1" animBg="1"/>
      <p:bldP spid="13" grpId="0" animBg="1"/>
      <p:bldP spid="13" grpId="1" animBg="1"/>
      <p:bldP spid="19" grpId="0"/>
      <p:bldP spid="29" grpId="0"/>
      <p:bldP spid="12" grpId="0" animBg="1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1312" y="1232756"/>
            <a:ext cx="6192688" cy="5400600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en-GB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0" indent="0" algn="ctr">
              <a:buNone/>
            </a:pP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</a:p>
          <a:p>
            <a:pPr marL="457200" lvl="1" indent="0">
              <a:buNone/>
            </a:pP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	</a:t>
            </a:r>
            <a:r>
              <a:rPr lang="en-GB" sz="3100" b="1" dirty="0" smtClean="0">
                <a:solidFill>
                  <a:schemeClr val="bg1">
                    <a:lumMod val="85000"/>
                  </a:schemeClr>
                </a:solidFill>
              </a:rPr>
              <a:t>Gains</a:t>
            </a:r>
            <a:r>
              <a:rPr lang="en-GB" sz="31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GB" sz="3100" b="1" dirty="0" smtClean="0">
                <a:solidFill>
                  <a:schemeClr val="bg1">
                    <a:lumMod val="85000"/>
                  </a:schemeClr>
                </a:solidFill>
              </a:rPr>
              <a:t>+</a:t>
            </a:r>
            <a:r>
              <a:rPr lang="en-GB" sz="3100" b="1" dirty="0">
                <a:solidFill>
                  <a:schemeClr val="bg1">
                    <a:lumMod val="85000"/>
                  </a:schemeClr>
                </a:solidFill>
              </a:rPr>
              <a:t>10 </a:t>
            </a:r>
            <a:r>
              <a:rPr lang="en-GB" sz="3100" dirty="0">
                <a:solidFill>
                  <a:schemeClr val="bg1">
                    <a:lumMod val="85000"/>
                  </a:schemeClr>
                </a:solidFill>
              </a:rPr>
              <a:t>(maximum gain)</a:t>
            </a:r>
          </a:p>
          <a:p>
            <a:pPr marL="457200" lvl="1" indent="0">
              <a:buNone/>
            </a:pPr>
            <a:r>
              <a:rPr lang="en-GB" sz="3100" dirty="0" smtClean="0">
                <a:solidFill>
                  <a:schemeClr val="bg1">
                    <a:lumMod val="85000"/>
                  </a:schemeClr>
                </a:solidFill>
              </a:rPr>
              <a:t>	</a:t>
            </a:r>
            <a:r>
              <a:rPr lang="en-GB" sz="3100" b="1" dirty="0" smtClean="0">
                <a:solidFill>
                  <a:schemeClr val="bg1">
                    <a:lumMod val="85000"/>
                  </a:schemeClr>
                </a:solidFill>
              </a:rPr>
              <a:t>Losses</a:t>
            </a:r>
            <a:r>
              <a:rPr lang="en-GB" sz="31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GB" sz="3100" b="1" dirty="0" smtClean="0">
                <a:solidFill>
                  <a:schemeClr val="bg1">
                    <a:lumMod val="85000"/>
                  </a:schemeClr>
                </a:solidFill>
              </a:rPr>
              <a:t>-5 </a:t>
            </a:r>
            <a:r>
              <a:rPr lang="en-GB" sz="3100" dirty="0" smtClean="0">
                <a:solidFill>
                  <a:schemeClr val="bg1">
                    <a:lumMod val="85000"/>
                  </a:schemeClr>
                </a:solidFill>
              </a:rPr>
              <a:t>(minimum loss)</a:t>
            </a:r>
          </a:p>
          <a:p>
            <a:pPr marL="457200" lvl="1" indent="0">
              <a:buNone/>
            </a:pPr>
            <a:endParaRPr lang="en-GB" sz="3100" dirty="0">
              <a:solidFill>
                <a:schemeClr val="bg1">
                  <a:lumMod val="85000"/>
                </a:schemeClr>
              </a:solidFill>
            </a:endParaRPr>
          </a:p>
          <a:p>
            <a:pPr marL="457200" lvl="1" indent="0">
              <a:buNone/>
            </a:pPr>
            <a:r>
              <a:rPr lang="en-GB" sz="3100" dirty="0">
                <a:solidFill>
                  <a:schemeClr val="bg1">
                    <a:lumMod val="85000"/>
                  </a:schemeClr>
                </a:solidFill>
              </a:rPr>
              <a:t>the closer the outcome value is to target as compared to the previous </a:t>
            </a:r>
            <a:r>
              <a:rPr lang="en-GB" sz="3100" dirty="0" smtClean="0">
                <a:solidFill>
                  <a:schemeClr val="bg1">
                    <a:lumMod val="85000"/>
                  </a:schemeClr>
                </a:solidFill>
              </a:rPr>
              <a:t>trial</a:t>
            </a:r>
            <a:endParaRPr lang="en-GB" sz="3100" dirty="0">
              <a:solidFill>
                <a:schemeClr val="bg1">
                  <a:lumMod val="85000"/>
                </a:schemeClr>
              </a:solidFill>
            </a:endParaRPr>
          </a:p>
          <a:p>
            <a:pPr marL="457200" lvl="1" indent="0">
              <a:buNone/>
            </a:pPr>
            <a:endParaRPr lang="en-GB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457200" lvl="1" indent="0">
              <a:buNone/>
            </a:pPr>
            <a:endParaRPr lang="en-GB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457200" lvl="1" indent="0">
              <a:buNone/>
            </a:pPr>
            <a:endParaRPr lang="en-GB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457200" lvl="1" indent="0">
              <a:buNone/>
            </a:pP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	</a:t>
            </a:r>
            <a:r>
              <a:rPr lang="en-GB" sz="3100" b="1" dirty="0" smtClean="0">
                <a:solidFill>
                  <a:schemeClr val="bg1">
                    <a:lumMod val="85000"/>
                  </a:schemeClr>
                </a:solidFill>
              </a:rPr>
              <a:t>Gains +5 </a:t>
            </a:r>
            <a:r>
              <a:rPr lang="en-GB" sz="3100" dirty="0">
                <a:solidFill>
                  <a:schemeClr val="bg1">
                    <a:lumMod val="85000"/>
                  </a:schemeClr>
                </a:solidFill>
              </a:rPr>
              <a:t>(</a:t>
            </a:r>
            <a:r>
              <a:rPr lang="en-GB" sz="3100" dirty="0" smtClean="0">
                <a:solidFill>
                  <a:schemeClr val="bg1">
                    <a:lumMod val="85000"/>
                  </a:schemeClr>
                </a:solidFill>
              </a:rPr>
              <a:t>minimum </a:t>
            </a:r>
            <a:r>
              <a:rPr lang="en-GB" sz="3100" dirty="0">
                <a:solidFill>
                  <a:schemeClr val="bg1">
                    <a:lumMod val="85000"/>
                  </a:schemeClr>
                </a:solidFill>
              </a:rPr>
              <a:t>gain)</a:t>
            </a:r>
          </a:p>
          <a:p>
            <a:pPr marL="457200" lvl="1" indent="0">
              <a:buNone/>
            </a:pPr>
            <a:r>
              <a:rPr lang="en-GB" sz="3100" dirty="0" smtClean="0">
                <a:solidFill>
                  <a:schemeClr val="bg1">
                    <a:lumMod val="85000"/>
                  </a:schemeClr>
                </a:solidFill>
              </a:rPr>
              <a:t>	</a:t>
            </a:r>
            <a:r>
              <a:rPr lang="en-GB" sz="3100" b="1" dirty="0" smtClean="0">
                <a:solidFill>
                  <a:schemeClr val="bg1">
                    <a:lumMod val="85000"/>
                  </a:schemeClr>
                </a:solidFill>
              </a:rPr>
              <a:t>Losses</a:t>
            </a:r>
            <a:r>
              <a:rPr lang="en-GB" sz="31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GB" sz="3100" b="1" dirty="0" smtClean="0">
                <a:solidFill>
                  <a:schemeClr val="bg1">
                    <a:lumMod val="85000"/>
                  </a:schemeClr>
                </a:solidFill>
              </a:rPr>
              <a:t>-10 </a:t>
            </a:r>
            <a:r>
              <a:rPr lang="en-GB" sz="3100" dirty="0">
                <a:solidFill>
                  <a:schemeClr val="bg1">
                    <a:lumMod val="85000"/>
                  </a:schemeClr>
                </a:solidFill>
              </a:rPr>
              <a:t>(</a:t>
            </a:r>
            <a:r>
              <a:rPr lang="en-GB" sz="3100" dirty="0" smtClean="0">
                <a:solidFill>
                  <a:schemeClr val="bg1">
                    <a:lumMod val="85000"/>
                  </a:schemeClr>
                </a:solidFill>
              </a:rPr>
              <a:t>maximum loss)</a:t>
            </a:r>
          </a:p>
          <a:p>
            <a:pPr marL="457200" lvl="1" indent="0">
              <a:buNone/>
            </a:pPr>
            <a:endParaRPr lang="en-GB" sz="31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None/>
            </a:pPr>
            <a:r>
              <a:rPr lang="en-GB" sz="31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GB" sz="3100" dirty="0" smtClean="0">
                <a:solidFill>
                  <a:schemeClr val="bg1">
                    <a:lumMod val="85000"/>
                  </a:schemeClr>
                </a:solidFill>
              </a:rPr>
              <a:t>        the </a:t>
            </a:r>
            <a:r>
              <a:rPr lang="en-GB" sz="3100" dirty="0">
                <a:solidFill>
                  <a:schemeClr val="bg1">
                    <a:lumMod val="85000"/>
                  </a:schemeClr>
                </a:solidFill>
              </a:rPr>
              <a:t>further the outcome value is to target as compare to the  </a:t>
            </a:r>
            <a:r>
              <a:rPr lang="en-GB" sz="3100" dirty="0" smtClean="0">
                <a:solidFill>
                  <a:schemeClr val="bg1">
                    <a:lumMod val="85000"/>
                  </a:schemeClr>
                </a:solidFill>
              </a:rPr>
              <a:t>        </a:t>
            </a:r>
          </a:p>
          <a:p>
            <a:pPr marL="0" indent="0">
              <a:buNone/>
            </a:pPr>
            <a:r>
              <a:rPr lang="en-GB" sz="31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GB" sz="3100" dirty="0" smtClean="0">
                <a:solidFill>
                  <a:schemeClr val="bg1">
                    <a:lumMod val="85000"/>
                  </a:schemeClr>
                </a:solidFill>
              </a:rPr>
              <a:t>          previous trial</a:t>
            </a:r>
          </a:p>
          <a:p>
            <a:pPr marL="457200" lvl="1" indent="0">
              <a:buNone/>
            </a:pPr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pPr marL="457200" lvl="1" indent="0">
              <a:buNone/>
            </a:pPr>
            <a:endParaRPr lang="en-GB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pPr marL="457200" lvl="1" indent="0">
              <a:buNone/>
            </a:pPr>
            <a:r>
              <a:rPr lang="en-GB" sz="3600" dirty="0" smtClean="0">
                <a:solidFill>
                  <a:schemeClr val="bg1">
                    <a:lumMod val="85000"/>
                  </a:schemeClr>
                </a:solidFill>
              </a:rPr>
              <a:t>But point assignment is probabilistic, 80% reliable</a:t>
            </a:r>
          </a:p>
          <a:p>
            <a:pPr marL="457200" lvl="1" indent="0">
              <a:buNone/>
            </a:pPr>
            <a:r>
              <a:rPr lang="en-GB" sz="3600" dirty="0" smtClean="0">
                <a:solidFill>
                  <a:schemeClr val="bg1">
                    <a:lumMod val="85000"/>
                  </a:schemeClr>
                </a:solidFill>
              </a:rPr>
              <a:t>Total points in Test 1 + Test 2 * 2.5 = final wins</a:t>
            </a:r>
            <a:endParaRPr lang="en-GB" sz="36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8746" y="1700808"/>
            <a:ext cx="2898322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9221" y="1685274"/>
            <a:ext cx="2907847" cy="1671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8746" y="3933056"/>
            <a:ext cx="2898322" cy="1644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9554" y="3948988"/>
            <a:ext cx="2887514" cy="1644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296354" y="963930"/>
            <a:ext cx="8677472" cy="2125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200" dirty="0" smtClean="0">
                <a:solidFill>
                  <a:schemeClr val="bg1">
                    <a:lumMod val="85000"/>
                  </a:schemeClr>
                </a:solidFill>
              </a:rPr>
              <a:t>Reward is based on the discrepancy between achieved and target value</a:t>
            </a:r>
          </a:p>
          <a:p>
            <a:pPr marL="0" indent="0" algn="ctr">
              <a:buFont typeface="Arial" pitchFamily="34" charset="0"/>
              <a:buNone/>
            </a:pP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</a:p>
        </p:txBody>
      </p:sp>
      <p:sp>
        <p:nvSpPr>
          <p:cNvPr id="9" name="Oval 8"/>
          <p:cNvSpPr/>
          <p:nvPr/>
        </p:nvSpPr>
        <p:spPr>
          <a:xfrm>
            <a:off x="1475657" y="2258221"/>
            <a:ext cx="720080" cy="708250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1438493" y="4047299"/>
            <a:ext cx="720080" cy="708250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383021"/>
            <a:ext cx="9144000" cy="59770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 </a:t>
            </a:r>
            <a:r>
              <a:rPr lang="en-GB" dirty="0" smtClean="0">
                <a:solidFill>
                  <a:schemeClr val="tx2"/>
                </a:solidFill>
              </a:rPr>
              <a:t>Structure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44009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latin typeface="Aharoni" panose="02010803020104030203" pitchFamily="2" charset="-79"/>
                <a:cs typeface="Aharoni" panose="02010803020104030203" pitchFamily="2" charset="-79"/>
              </a:rPr>
              <a:t>The Taming of </a:t>
            </a:r>
            <a:r>
              <a:rPr lang="en-GB" dirty="0" smtClean="0">
                <a:latin typeface="Aharoni" panose="02010803020104030203" pitchFamily="2" charset="-79"/>
                <a:cs typeface="Aharoni" panose="02010803020104030203" pitchFamily="2" charset="-79"/>
              </a:rPr>
              <a:t>Un</a:t>
            </a:r>
            <a:r>
              <a:rPr lang="en-GB" dirty="0" smtClean="0">
                <a:latin typeface="Bauhaus 93" panose="04030905020B02020C02" pitchFamily="82" charset="0"/>
                <a:cs typeface="Aharoni" panose="02010803020104030203" pitchFamily="2" charset="-79"/>
              </a:rPr>
              <a:t>certainty</a:t>
            </a:r>
            <a:br>
              <a:rPr lang="en-GB" dirty="0" smtClean="0">
                <a:latin typeface="Bauhaus 93" panose="04030905020B02020C02" pitchFamily="82" charset="0"/>
                <a:cs typeface="Aharoni" panose="02010803020104030203" pitchFamily="2" charset="-79"/>
              </a:rPr>
            </a:br>
            <a:endParaRPr lang="en-GB" dirty="0">
              <a:latin typeface="+mn-lt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916832"/>
            <a:ext cx="6707088" cy="4588768"/>
          </a:xfrm>
        </p:spPr>
        <p:txBody>
          <a:bodyPr>
            <a:normAutofit/>
          </a:bodyPr>
          <a:lstStyle/>
          <a:p>
            <a:endParaRPr lang="en-GB" sz="2800" dirty="0" smtClean="0">
              <a:solidFill>
                <a:schemeClr val="bg1"/>
              </a:solidFill>
              <a:cs typeface="Aharoni" panose="02010803020104030203" pitchFamily="2" charset="-79"/>
            </a:endParaRPr>
          </a:p>
          <a:p>
            <a:pPr marL="0" indent="0">
              <a:buNone/>
            </a:pPr>
            <a:r>
              <a:rPr lang="en-GB" sz="2800" dirty="0" smtClean="0">
                <a:solidFill>
                  <a:schemeClr val="bg1"/>
                </a:solidFill>
                <a:cs typeface="Aharoni" panose="02010803020104030203" pitchFamily="2" charset="-79"/>
              </a:rPr>
              <a:t>Act 1 – </a:t>
            </a:r>
            <a:r>
              <a:rPr lang="en-GB" sz="2800" dirty="0">
                <a:solidFill>
                  <a:schemeClr val="bg1"/>
                </a:solidFill>
                <a:cs typeface="Aharoni" panose="02010803020104030203" pitchFamily="2" charset="-79"/>
              </a:rPr>
              <a:t>The Comedy </a:t>
            </a:r>
            <a:r>
              <a:rPr lang="en-GB" sz="2800" dirty="0" smtClean="0">
                <a:solidFill>
                  <a:schemeClr val="bg1"/>
                </a:solidFill>
                <a:cs typeface="Aharoni" panose="02010803020104030203" pitchFamily="2" charset="-79"/>
              </a:rPr>
              <a:t>of Gains &amp; Losses</a:t>
            </a:r>
            <a:endParaRPr lang="en-GB" sz="2800" dirty="0">
              <a:solidFill>
                <a:schemeClr val="bg1"/>
              </a:solidFill>
              <a:cs typeface="Aharoni" panose="02010803020104030203" pitchFamily="2" charset="-79"/>
            </a:endParaRPr>
          </a:p>
          <a:p>
            <a:pPr marL="0" indent="0">
              <a:buNone/>
            </a:pPr>
            <a:endParaRPr lang="en-GB" sz="2800" dirty="0">
              <a:solidFill>
                <a:schemeClr val="bg1"/>
              </a:solidFill>
              <a:cs typeface="Aharoni" panose="02010803020104030203" pitchFamily="2" charset="-79"/>
            </a:endParaRPr>
          </a:p>
          <a:p>
            <a:pPr marL="0" indent="0">
              <a:buNone/>
            </a:pPr>
            <a:r>
              <a:rPr lang="en-GB" sz="2800" dirty="0" smtClean="0">
                <a:solidFill>
                  <a:schemeClr val="bg1"/>
                </a:solidFill>
                <a:cs typeface="Aharoni" panose="02010803020104030203" pitchFamily="2" charset="-79"/>
              </a:rPr>
              <a:t>Act 2-  The Tragedy of Unknowing </a:t>
            </a:r>
          </a:p>
          <a:p>
            <a:pPr marL="0" indent="0">
              <a:buNone/>
            </a:pPr>
            <a:endParaRPr lang="en-GB" sz="2800" dirty="0">
              <a:solidFill>
                <a:schemeClr val="bg1"/>
              </a:solidFill>
              <a:cs typeface="Aharoni" panose="02010803020104030203" pitchFamily="2" charset="-79"/>
            </a:endParaRPr>
          </a:p>
          <a:p>
            <a:pPr marL="0" indent="0">
              <a:buNone/>
            </a:pPr>
            <a:r>
              <a:rPr lang="en-GB" sz="2800" dirty="0" smtClean="0">
                <a:solidFill>
                  <a:schemeClr val="bg1"/>
                </a:solidFill>
                <a:cs typeface="Aharoni" panose="02010803020104030203" pitchFamily="2" charset="-79"/>
              </a:rPr>
              <a:t>Act 3 – The Triumph of Heroes</a:t>
            </a:r>
            <a:endParaRPr lang="en-GB" sz="2800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6403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E1AB3FE-4607-4047-8BB3-5B6FAEBED295}" type="slidenum">
              <a:rPr lang="en-US">
                <a:latin typeface="Arial" pitchFamily="34" charset="0"/>
              </a:rPr>
              <a:pPr/>
              <a:t>20</a:t>
            </a:fld>
            <a:endParaRPr lang="en-US">
              <a:latin typeface="Arial" pitchFamily="34" charset="0"/>
            </a:endParaRP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718" y="1700808"/>
            <a:ext cx="8064500" cy="4824536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fr-FR" sz="2000" b="1" dirty="0" smtClean="0">
                <a:solidFill>
                  <a:schemeClr val="bg1">
                    <a:lumMod val="85000"/>
                  </a:schemeClr>
                </a:solidFill>
              </a:rPr>
              <a:t>	3 inputs , 1 Output (</a:t>
            </a:r>
            <a:r>
              <a:rPr lang="fr-FR" sz="2000" b="1" dirty="0" err="1" smtClean="0">
                <a:solidFill>
                  <a:schemeClr val="bg1">
                    <a:lumMod val="85000"/>
                  </a:schemeClr>
                </a:solidFill>
              </a:rPr>
              <a:t>Continuous</a:t>
            </a:r>
            <a:r>
              <a:rPr lang="fr-FR" sz="2000" b="1" dirty="0" smtClean="0">
                <a:solidFill>
                  <a:schemeClr val="bg1">
                    <a:lumMod val="85000"/>
                  </a:schemeClr>
                </a:solidFill>
              </a:rPr>
              <a:t> variables)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fr-FR" sz="20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fr-FR" sz="2000" b="1" dirty="0" smtClean="0">
                <a:solidFill>
                  <a:schemeClr val="bg1">
                    <a:lumMod val="85000"/>
                  </a:schemeClr>
                </a:solidFill>
              </a:rPr>
              <a:t>	</a:t>
            </a: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y(t) = y(t-1) + b</a:t>
            </a:r>
            <a:r>
              <a:rPr lang="fr-FR" sz="2000" baseline="-25000" dirty="0" smtClean="0">
                <a:solidFill>
                  <a:schemeClr val="bg1">
                    <a:lumMod val="85000"/>
                  </a:schemeClr>
                </a:solidFill>
              </a:rPr>
              <a:t>1</a:t>
            </a: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 x</a:t>
            </a:r>
            <a:r>
              <a:rPr lang="fr-FR" sz="2000" baseline="-25000" dirty="0" smtClean="0">
                <a:solidFill>
                  <a:schemeClr val="bg1">
                    <a:lumMod val="85000"/>
                  </a:schemeClr>
                </a:solidFill>
              </a:rPr>
              <a:t>1</a:t>
            </a: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(t) + b</a:t>
            </a:r>
            <a:r>
              <a:rPr lang="fr-FR" sz="2000" baseline="-25000" dirty="0" smtClean="0">
                <a:solidFill>
                  <a:schemeClr val="bg1">
                    <a:lumMod val="85000"/>
                  </a:schemeClr>
                </a:solidFill>
              </a:rPr>
              <a:t>2 </a:t>
            </a: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x</a:t>
            </a:r>
            <a:r>
              <a:rPr lang="fr-FR" sz="2000" baseline="-25000" dirty="0" smtClean="0">
                <a:solidFill>
                  <a:schemeClr val="bg1">
                    <a:lumMod val="85000"/>
                  </a:schemeClr>
                </a:solidFill>
              </a:rPr>
              <a:t>2</a:t>
            </a: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(t) + e</a:t>
            </a:r>
            <a:r>
              <a:rPr lang="fr-FR" sz="2000" baseline="-25000" dirty="0" smtClean="0">
                <a:solidFill>
                  <a:schemeClr val="bg1">
                    <a:lumMod val="85000"/>
                  </a:schemeClr>
                </a:solidFill>
              </a:rPr>
              <a:t>t </a:t>
            </a: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 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fr-FR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en-GB" sz="20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</a:rPr>
              <a:t>Output value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</a:rPr>
              <a:t> = y(t)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</a:rPr>
              <a:t>Previous output value = y(t-1)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Positive input</a:t>
            </a:r>
            <a:r>
              <a:rPr lang="en-GB" sz="2000" dirty="0" smtClean="0">
                <a:solidFill>
                  <a:schemeClr val="bg1">
                    <a:lumMod val="85000"/>
                  </a:schemeClr>
                </a:solidFill>
              </a:rPr>
              <a:t>= b</a:t>
            </a:r>
            <a:r>
              <a:rPr lang="en-GB" sz="2000" baseline="-25000" dirty="0" smtClean="0">
                <a:solidFill>
                  <a:schemeClr val="bg1">
                    <a:lumMod val="85000"/>
                  </a:schemeClr>
                </a:solidFill>
              </a:rPr>
              <a:t>1</a:t>
            </a:r>
            <a:r>
              <a:rPr lang="en-GB" sz="2000" dirty="0" smtClean="0">
                <a:solidFill>
                  <a:schemeClr val="bg1">
                    <a:lumMod val="85000"/>
                  </a:schemeClr>
                </a:solidFill>
              </a:rPr>
              <a:t> = 0.65</a:t>
            </a:r>
            <a:endParaRPr lang="en-US" sz="20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</a:rPr>
              <a:t>Negative input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</a:rPr>
              <a:t> = b</a:t>
            </a:r>
            <a:r>
              <a:rPr lang="en-US" sz="2000" baseline="-25000" dirty="0" smtClean="0">
                <a:solidFill>
                  <a:schemeClr val="bg1">
                    <a:lumMod val="85000"/>
                  </a:schemeClr>
                </a:solidFill>
              </a:rPr>
              <a:t>2</a:t>
            </a: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</a:rPr>
              <a:t> = -0.65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</a:rPr>
              <a:t>(Null input) Random noise = e</a:t>
            </a:r>
            <a:r>
              <a:rPr lang="en-US" sz="2000" baseline="-25000" dirty="0" smtClean="0">
                <a:solidFill>
                  <a:schemeClr val="bg1">
                    <a:lumMod val="85000"/>
                  </a:schemeClr>
                </a:solidFill>
              </a:rPr>
              <a:t>t </a:t>
            </a:r>
          </a:p>
          <a:p>
            <a:pPr marL="990600" lvl="1" indent="-533400"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990600" lvl="1" indent="-53340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</a:rPr>
              <a:t>The random noise was drawn from a normal distribution</a:t>
            </a:r>
          </a:p>
          <a:p>
            <a:pPr marL="990600" lvl="1" indent="-53340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</a:rPr>
              <a:t>with mean of 0, SD 8 (Intermediate Noise)</a:t>
            </a:r>
            <a:endParaRPr lang="en-GB" sz="22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990600" lvl="1" indent="-533400"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7661" y="2299183"/>
            <a:ext cx="3535819" cy="2367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6918" name="Line 6"/>
          <p:cNvSpPr>
            <a:spLocks noChangeShapeType="1"/>
          </p:cNvSpPr>
          <p:nvPr/>
        </p:nvSpPr>
        <p:spPr bwMode="auto">
          <a:xfrm>
            <a:off x="3851076" y="3091898"/>
            <a:ext cx="295317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6919" name="Line 7"/>
          <p:cNvSpPr>
            <a:spLocks noChangeShapeType="1"/>
          </p:cNvSpPr>
          <p:nvPr/>
        </p:nvSpPr>
        <p:spPr bwMode="auto">
          <a:xfrm>
            <a:off x="3851077" y="3703966"/>
            <a:ext cx="1858236" cy="0"/>
          </a:xfrm>
          <a:prstGeom prst="line">
            <a:avLst/>
          </a:prstGeom>
          <a:noFill/>
          <a:ln w="38100">
            <a:solidFill>
              <a:srgbClr val="00B0F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6920" name="Line 8"/>
          <p:cNvSpPr>
            <a:spLocks noChangeShapeType="1"/>
          </p:cNvSpPr>
          <p:nvPr/>
        </p:nvSpPr>
        <p:spPr bwMode="auto">
          <a:xfrm>
            <a:off x="3945027" y="4028002"/>
            <a:ext cx="1995125" cy="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6921" name="Line 9"/>
          <p:cNvSpPr>
            <a:spLocks noChangeShapeType="1"/>
          </p:cNvSpPr>
          <p:nvPr/>
        </p:nvSpPr>
        <p:spPr bwMode="auto">
          <a:xfrm flipV="1">
            <a:off x="4283968" y="4210118"/>
            <a:ext cx="1944216" cy="1079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404664"/>
            <a:ext cx="9144000" cy="76200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Structure of Task Environment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21885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8" grpId="0" animBg="1"/>
      <p:bldP spid="166918" grpId="1" animBg="1"/>
      <p:bldP spid="166919" grpId="0" animBg="1"/>
      <p:bldP spid="166919" grpId="1" animBg="1"/>
      <p:bldP spid="166920" grpId="0" animBg="1"/>
      <p:bldP spid="166920" grpId="1" animBg="1"/>
      <p:bldP spid="166921" grpId="0" animBg="1"/>
      <p:bldP spid="166921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56992"/>
            <a:ext cx="8352928" cy="115212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Act 1: </a:t>
            </a:r>
            <a:r>
              <a:rPr lang="en-GB" dirty="0">
                <a:solidFill>
                  <a:schemeClr val="bg1"/>
                </a:solidFill>
                <a:cs typeface="Aharoni" panose="02010803020104030203" pitchFamily="2" charset="-79"/>
              </a:rPr>
              <a:t>The </a:t>
            </a:r>
            <a:r>
              <a:rPr lang="en-GB" dirty="0" smtClean="0">
                <a:solidFill>
                  <a:schemeClr val="bg1"/>
                </a:solidFill>
                <a:cs typeface="Aharoni" panose="02010803020104030203" pitchFamily="2" charset="-79"/>
              </a:rPr>
              <a:t>Comedy </a:t>
            </a:r>
            <a:r>
              <a:rPr lang="en-GB" dirty="0">
                <a:solidFill>
                  <a:schemeClr val="bg1"/>
                </a:solidFill>
                <a:cs typeface="Aharoni" panose="02010803020104030203" pitchFamily="2" charset="-79"/>
              </a:rPr>
              <a:t>of </a:t>
            </a:r>
            <a:r>
              <a:rPr lang="en-GB" dirty="0" smtClean="0">
                <a:solidFill>
                  <a:schemeClr val="bg1"/>
                </a:solidFill>
                <a:cs typeface="Aharoni" panose="02010803020104030203" pitchFamily="2" charset="-79"/>
              </a:rPr>
              <a:t>Gains &amp; Losses</a:t>
            </a:r>
            <a:r>
              <a:rPr lang="en-GB" dirty="0">
                <a:solidFill>
                  <a:schemeClr val="bg1"/>
                </a:solidFill>
                <a:cs typeface="Aharoni" panose="02010803020104030203" pitchFamily="2" charset="-79"/>
              </a:rPr>
              <a:t/>
            </a:r>
            <a:br>
              <a:rPr lang="en-GB" dirty="0">
                <a:solidFill>
                  <a:schemeClr val="bg1"/>
                </a:solidFill>
                <a:cs typeface="Aharoni" panose="02010803020104030203" pitchFamily="2" charset="-79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6594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5"/>
          <p:cNvSpPr>
            <a:spLocks noGrp="1"/>
          </p:cNvSpPr>
          <p:nvPr>
            <p:ph idx="1"/>
          </p:nvPr>
        </p:nvSpPr>
        <p:spPr>
          <a:xfrm>
            <a:off x="1115616" y="6237312"/>
            <a:ext cx="7200800" cy="36004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GB" sz="4800" dirty="0" smtClean="0">
                <a:solidFill>
                  <a:schemeClr val="bg1">
                    <a:lumMod val="85000"/>
                  </a:schemeClr>
                </a:solidFill>
              </a:rPr>
              <a:t>N = 40 ( Gains N = 20, Losses N = 20)   - No differences in learning patterns</a:t>
            </a:r>
          </a:p>
          <a:p>
            <a:pPr marL="0" indent="0">
              <a:buNone/>
            </a:pPr>
            <a:endParaRPr lang="en-GB" sz="1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51920" y="1077972"/>
            <a:ext cx="3744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Trials 1-100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8280920" cy="4428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409898"/>
            <a:ext cx="9144000" cy="76200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100" dirty="0" smtClean="0">
                <a:solidFill>
                  <a:schemeClr val="tx2"/>
                </a:solidFill>
              </a:rPr>
              <a:t>Learning Performance - outcome feedback every trial </a:t>
            </a:r>
            <a:endParaRPr lang="en-GB" sz="2100" dirty="0">
              <a:solidFill>
                <a:schemeClr val="tx2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16416" y="451819"/>
            <a:ext cx="720080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53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5"/>
          <p:cNvSpPr>
            <a:spLocks noGrp="1"/>
          </p:cNvSpPr>
          <p:nvPr>
            <p:ph idx="1"/>
          </p:nvPr>
        </p:nvSpPr>
        <p:spPr>
          <a:xfrm>
            <a:off x="1115616" y="6381328"/>
            <a:ext cx="7272808" cy="21602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4800" dirty="0" smtClean="0">
                <a:solidFill>
                  <a:schemeClr val="bg1">
                    <a:lumMod val="85000"/>
                  </a:schemeClr>
                </a:solidFill>
              </a:rPr>
              <a:t>Limited difference in test performance</a:t>
            </a:r>
          </a:p>
          <a:p>
            <a:pPr marL="0" indent="0">
              <a:buNone/>
            </a:pPr>
            <a:endParaRPr lang="en-GB" sz="1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79712" y="1331476"/>
            <a:ext cx="2016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85000"/>
                  </a:schemeClr>
                </a:solidFill>
              </a:rPr>
              <a:t>Test 1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28184" y="1268760"/>
            <a:ext cx="2016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85000"/>
                  </a:schemeClr>
                </a:solidFill>
              </a:rPr>
              <a:t>Test 2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60511"/>
            <a:ext cx="4248472" cy="3512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39084"/>
            <a:ext cx="4248472" cy="3512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0" y="388937"/>
            <a:ext cx="9144000" cy="76200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100" dirty="0" smtClean="0">
                <a:solidFill>
                  <a:schemeClr val="tx2"/>
                </a:solidFill>
              </a:rPr>
              <a:t>Test Performance : Outcome feedback every trial</a:t>
            </a:r>
            <a:endParaRPr lang="en-GB" sz="2100" dirty="0">
              <a:solidFill>
                <a:schemeClr val="tx2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16416" y="435019"/>
            <a:ext cx="720080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7940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56992"/>
            <a:ext cx="8352928" cy="1152128"/>
          </a:xfrm>
        </p:spPr>
        <p:txBody>
          <a:bodyPr>
            <a:normAutofit/>
          </a:bodyPr>
          <a:lstStyle/>
          <a:p>
            <a:r>
              <a:rPr lang="en-GB" dirty="0" smtClean="0"/>
              <a:t>Act 2: </a:t>
            </a:r>
            <a:r>
              <a:rPr lang="en-GB" dirty="0">
                <a:solidFill>
                  <a:schemeClr val="bg1"/>
                </a:solidFill>
                <a:cs typeface="Aharoni" panose="02010803020104030203" pitchFamily="2" charset="-79"/>
              </a:rPr>
              <a:t>The </a:t>
            </a:r>
            <a:r>
              <a:rPr lang="en-GB" dirty="0" smtClean="0">
                <a:solidFill>
                  <a:schemeClr val="bg1"/>
                </a:solidFill>
                <a:cs typeface="Aharoni" panose="02010803020104030203" pitchFamily="2" charset="-79"/>
              </a:rPr>
              <a:t>Tragedy of Unknowing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5891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5"/>
          <p:cNvSpPr>
            <a:spLocks noGrp="1"/>
          </p:cNvSpPr>
          <p:nvPr>
            <p:ph idx="1"/>
          </p:nvPr>
        </p:nvSpPr>
        <p:spPr>
          <a:xfrm>
            <a:off x="1187624" y="6093296"/>
            <a:ext cx="5904656" cy="21602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4800" dirty="0" smtClean="0">
                <a:solidFill>
                  <a:schemeClr val="bg1">
                    <a:lumMod val="85000"/>
                  </a:schemeClr>
                </a:solidFill>
              </a:rPr>
              <a:t>N = 50 ( Gains N = 25, Losses N = 25) </a:t>
            </a:r>
            <a:r>
              <a:rPr lang="en-GB" sz="48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GB" sz="4800" dirty="0" smtClean="0">
                <a:solidFill>
                  <a:schemeClr val="bg1">
                    <a:lumMod val="85000"/>
                  </a:schemeClr>
                </a:solidFill>
              </a:rPr>
              <a:t>- Advantage for gains group</a:t>
            </a:r>
          </a:p>
          <a:p>
            <a:pPr marL="0" indent="0">
              <a:buNone/>
            </a:pPr>
            <a:endParaRPr lang="en-GB" sz="1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51920" y="1077972"/>
            <a:ext cx="3744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85000"/>
                  </a:schemeClr>
                </a:solidFill>
              </a:rPr>
              <a:t>Trials 1-100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25930651"/>
              </p:ext>
            </p:extLst>
          </p:nvPr>
        </p:nvGraphicFramePr>
        <p:xfrm>
          <a:off x="611560" y="1556792"/>
          <a:ext cx="8208912" cy="4252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-26818" y="323909"/>
            <a:ext cx="9144000" cy="76200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100" dirty="0" smtClean="0">
                <a:solidFill>
                  <a:schemeClr val="tx2"/>
                </a:solidFill>
              </a:rPr>
              <a:t>Learning Performance: Outcome feedback every 5</a:t>
            </a:r>
            <a:r>
              <a:rPr lang="en-GB" sz="2100" baseline="30000" dirty="0" smtClean="0">
                <a:solidFill>
                  <a:schemeClr val="tx2"/>
                </a:solidFill>
              </a:rPr>
              <a:t>th</a:t>
            </a:r>
            <a:r>
              <a:rPr lang="en-GB" sz="2100" dirty="0" smtClean="0">
                <a:solidFill>
                  <a:schemeClr val="tx2"/>
                </a:solidFill>
              </a:rPr>
              <a:t> trial</a:t>
            </a:r>
            <a:endParaRPr lang="en-GB" sz="2100" dirty="0">
              <a:solidFill>
                <a:schemeClr val="tx2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16416" y="409898"/>
            <a:ext cx="720080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37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5"/>
          <p:cNvSpPr>
            <a:spLocks noGrp="1"/>
          </p:cNvSpPr>
          <p:nvPr>
            <p:ph idx="1"/>
          </p:nvPr>
        </p:nvSpPr>
        <p:spPr>
          <a:xfrm>
            <a:off x="1115616" y="6381328"/>
            <a:ext cx="7272808" cy="21602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4800" dirty="0" smtClean="0">
                <a:solidFill>
                  <a:schemeClr val="bg1">
                    <a:lumMod val="85000"/>
                  </a:schemeClr>
                </a:solidFill>
              </a:rPr>
              <a:t>Small but reliable advantage for the Gains group in test performance</a:t>
            </a:r>
          </a:p>
        </p:txBody>
      </p:sp>
      <p:sp>
        <p:nvSpPr>
          <p:cNvPr id="6" name="Rectangle 5"/>
          <p:cNvSpPr/>
          <p:nvPr/>
        </p:nvSpPr>
        <p:spPr>
          <a:xfrm>
            <a:off x="1979712" y="1331476"/>
            <a:ext cx="2016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85000"/>
                  </a:schemeClr>
                </a:solidFill>
              </a:rPr>
              <a:t>Test 1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28184" y="1268760"/>
            <a:ext cx="2016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85000"/>
                  </a:schemeClr>
                </a:solidFill>
              </a:rPr>
              <a:t>Test 2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15587958"/>
              </p:ext>
            </p:extLst>
          </p:nvPr>
        </p:nvGraphicFramePr>
        <p:xfrm>
          <a:off x="251520" y="1844824"/>
          <a:ext cx="3960440" cy="3528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06029791"/>
              </p:ext>
            </p:extLst>
          </p:nvPr>
        </p:nvGraphicFramePr>
        <p:xfrm>
          <a:off x="4572000" y="1844824"/>
          <a:ext cx="4032448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itle 1"/>
          <p:cNvSpPr txBox="1">
            <a:spLocks/>
          </p:cNvSpPr>
          <p:nvPr/>
        </p:nvSpPr>
        <p:spPr>
          <a:xfrm>
            <a:off x="0" y="412099"/>
            <a:ext cx="9144000" cy="76200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100" dirty="0" smtClean="0">
                <a:solidFill>
                  <a:schemeClr val="tx2"/>
                </a:solidFill>
              </a:rPr>
              <a:t>Test Performance: Outcome feedback every 5</a:t>
            </a:r>
            <a:r>
              <a:rPr lang="en-GB" sz="2100" baseline="30000" dirty="0" smtClean="0">
                <a:solidFill>
                  <a:schemeClr val="tx2"/>
                </a:solidFill>
              </a:rPr>
              <a:t>th</a:t>
            </a:r>
            <a:r>
              <a:rPr lang="en-GB" sz="2100" dirty="0" smtClean="0">
                <a:solidFill>
                  <a:schemeClr val="tx2"/>
                </a:solidFill>
              </a:rPr>
              <a:t> trial</a:t>
            </a:r>
            <a:endParaRPr lang="en-GB" sz="2100" dirty="0">
              <a:solidFill>
                <a:schemeClr val="tx2"/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16416" y="462551"/>
            <a:ext cx="720080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8034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333221"/>
            <a:ext cx="3611661" cy="4016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712" y="2410872"/>
            <a:ext cx="3456384" cy="3938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446779"/>
            <a:ext cx="9144000" cy="76200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tx2"/>
                </a:solidFill>
              </a:rPr>
              <a:t>Comparison of both Experiments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54531" y="1222342"/>
            <a:ext cx="2016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85000"/>
                  </a:schemeClr>
                </a:solidFill>
              </a:rPr>
              <a:t>Test Performance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11807" y="1208780"/>
            <a:ext cx="25991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85000"/>
                  </a:schemeClr>
                </a:solidFill>
              </a:rPr>
              <a:t>Learning Performance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" name="Left Brace 4"/>
          <p:cNvSpPr/>
          <p:nvPr/>
        </p:nvSpPr>
        <p:spPr>
          <a:xfrm rot="5400000">
            <a:off x="5904148" y="2230853"/>
            <a:ext cx="936104" cy="129614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Left Brace 14"/>
          <p:cNvSpPr/>
          <p:nvPr/>
        </p:nvSpPr>
        <p:spPr>
          <a:xfrm rot="5400000">
            <a:off x="7197399" y="2237059"/>
            <a:ext cx="936104" cy="129035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Left Brace 16"/>
          <p:cNvSpPr/>
          <p:nvPr/>
        </p:nvSpPr>
        <p:spPr>
          <a:xfrm rot="5400000">
            <a:off x="1221723" y="2374098"/>
            <a:ext cx="936104" cy="115593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Left Brace 17"/>
          <p:cNvSpPr/>
          <p:nvPr/>
        </p:nvSpPr>
        <p:spPr>
          <a:xfrm rot="5400000">
            <a:off x="2519592" y="2372174"/>
            <a:ext cx="936104" cy="115248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252016" y="1908598"/>
            <a:ext cx="3662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85000"/>
                  </a:schemeClr>
                </a:solidFill>
              </a:rPr>
              <a:t>         </a:t>
            </a:r>
            <a:r>
              <a:rPr lang="en-GB" b="1" dirty="0" err="1" smtClean="0">
                <a:solidFill>
                  <a:schemeClr val="bg1">
                    <a:lumMod val="85000"/>
                  </a:schemeClr>
                </a:solidFill>
              </a:rPr>
              <a:t>Exp</a:t>
            </a:r>
            <a:r>
              <a:rPr lang="en-GB" b="1" dirty="0" smtClean="0">
                <a:solidFill>
                  <a:schemeClr val="bg1">
                    <a:lumMod val="85000"/>
                  </a:schemeClr>
                </a:solidFill>
              </a:rPr>
              <a:t> 1a              </a:t>
            </a:r>
            <a:r>
              <a:rPr lang="en-GB" b="1" dirty="0" err="1" smtClean="0">
                <a:solidFill>
                  <a:schemeClr val="bg1">
                    <a:lumMod val="85000"/>
                  </a:schemeClr>
                </a:solidFill>
              </a:rPr>
              <a:t>Exp</a:t>
            </a:r>
            <a:r>
              <a:rPr lang="en-GB" b="1" dirty="0" smtClean="0">
                <a:solidFill>
                  <a:schemeClr val="bg1">
                    <a:lumMod val="85000"/>
                  </a:schemeClr>
                </a:solidFill>
              </a:rPr>
              <a:t> 1b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189232" y="1794978"/>
            <a:ext cx="3662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85000"/>
                  </a:schemeClr>
                </a:solidFill>
              </a:rPr>
              <a:t>       </a:t>
            </a:r>
            <a:r>
              <a:rPr lang="en-GB" b="1" dirty="0" err="1" smtClean="0">
                <a:solidFill>
                  <a:schemeClr val="bg1">
                    <a:lumMod val="85000"/>
                  </a:schemeClr>
                </a:solidFill>
              </a:rPr>
              <a:t>Exp</a:t>
            </a:r>
            <a:r>
              <a:rPr lang="en-GB" b="1" dirty="0" smtClean="0">
                <a:solidFill>
                  <a:schemeClr val="bg1">
                    <a:lumMod val="85000"/>
                  </a:schemeClr>
                </a:solidFill>
              </a:rPr>
              <a:t> 1a           </a:t>
            </a:r>
            <a:r>
              <a:rPr lang="en-GB" b="1" dirty="0" err="1" smtClean="0">
                <a:solidFill>
                  <a:schemeClr val="bg1">
                    <a:lumMod val="85000"/>
                  </a:schemeClr>
                </a:solidFill>
              </a:rPr>
              <a:t>Exp</a:t>
            </a:r>
            <a:r>
              <a:rPr lang="en-GB" b="1" dirty="0" smtClean="0">
                <a:solidFill>
                  <a:schemeClr val="bg1">
                    <a:lumMod val="85000"/>
                  </a:schemeClr>
                </a:solidFill>
              </a:rPr>
              <a:t> 1b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9291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990600"/>
          </a:xfrm>
        </p:spPr>
        <p:txBody>
          <a:bodyPr/>
          <a:lstStyle/>
          <a:p>
            <a:r>
              <a:rPr lang="en-GB" dirty="0" smtClean="0"/>
              <a:t>Final Act: </a:t>
            </a:r>
            <a:r>
              <a:rPr lang="en-GB" dirty="0" smtClean="0">
                <a:solidFill>
                  <a:schemeClr val="bg1"/>
                </a:solidFill>
              </a:rPr>
              <a:t>The Triumph of Heroes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8113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548" y="1844824"/>
            <a:ext cx="8136904" cy="40324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800" dirty="0">
                <a:solidFill>
                  <a:schemeClr val="bg1">
                    <a:lumMod val="85000"/>
                  </a:schemeClr>
                </a:solidFill>
              </a:rPr>
              <a:t>Despite impoverished information (</a:t>
            </a:r>
            <a:r>
              <a:rPr lang="en-GB" sz="2800" dirty="0" err="1">
                <a:solidFill>
                  <a:schemeClr val="bg1">
                    <a:lumMod val="85000"/>
                  </a:schemeClr>
                </a:solidFill>
              </a:rPr>
              <a:t>Exp</a:t>
            </a:r>
            <a:r>
              <a:rPr lang="en-GB" sz="2800" dirty="0">
                <a:solidFill>
                  <a:schemeClr val="bg1">
                    <a:lumMod val="85000"/>
                  </a:schemeClr>
                </a:solidFill>
              </a:rPr>
              <a:t> 1b) DDM is robust enough that learning is possible - but only when maximizing gains</a:t>
            </a:r>
          </a:p>
          <a:p>
            <a:pPr marL="0" indent="0">
              <a:buNone/>
            </a:pPr>
            <a:endParaRPr lang="en-GB" sz="2800" dirty="0">
              <a:solidFill>
                <a:schemeClr val="bg1">
                  <a:lumMod val="85000"/>
                </a:schemeClr>
              </a:solidFill>
            </a:endParaRPr>
          </a:p>
          <a:p>
            <a:pPr marL="514350" indent="-514350">
              <a:buAutoNum type="arabicPeriod"/>
            </a:pPr>
            <a:r>
              <a:rPr lang="en-GB" sz="2800" dirty="0">
                <a:solidFill>
                  <a:schemeClr val="bg1">
                    <a:lumMod val="85000"/>
                  </a:schemeClr>
                </a:solidFill>
              </a:rPr>
              <a:t>High quality (but simple) outcome information presented </a:t>
            </a:r>
            <a:r>
              <a:rPr lang="en-GB" sz="2800" dirty="0" smtClean="0">
                <a:solidFill>
                  <a:schemeClr val="bg1">
                    <a:lumMod val="85000"/>
                  </a:schemeClr>
                </a:solidFill>
              </a:rPr>
              <a:t>frequently, with reward signals </a:t>
            </a:r>
            <a:r>
              <a:rPr lang="en-GB" sz="2800" dirty="0">
                <a:solidFill>
                  <a:schemeClr val="bg1">
                    <a:lumMod val="85000"/>
                  </a:schemeClr>
                </a:solidFill>
              </a:rPr>
              <a:t>– </a:t>
            </a:r>
            <a:r>
              <a:rPr lang="en-GB" sz="2800" dirty="0" smtClean="0">
                <a:solidFill>
                  <a:schemeClr val="bg1">
                    <a:lumMod val="85000"/>
                  </a:schemeClr>
                </a:solidFill>
              </a:rPr>
              <a:t>	</a:t>
            </a:r>
            <a:r>
              <a:rPr lang="en-GB" sz="2000" dirty="0" smtClean="0">
                <a:solidFill>
                  <a:schemeClr val="bg1">
                    <a:lumMod val="85000"/>
                  </a:schemeClr>
                </a:solidFill>
              </a:rPr>
              <a:t>[Not socially framed]</a:t>
            </a:r>
          </a:p>
          <a:p>
            <a:pPr marL="514350" indent="-514350">
              <a:buAutoNum type="arabicPeriod"/>
            </a:pPr>
            <a:endParaRPr lang="en-GB" sz="28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514350" indent="-514350">
              <a:buAutoNum type="arabicPeriod"/>
            </a:pPr>
            <a:r>
              <a:rPr lang="en-GB" sz="2800" dirty="0" err="1" smtClean="0">
                <a:solidFill>
                  <a:schemeClr val="bg1">
                    <a:lumMod val="85000"/>
                  </a:schemeClr>
                </a:solidFill>
              </a:rPr>
              <a:t>Incentivization</a:t>
            </a:r>
            <a:r>
              <a:rPr lang="en-GB" sz="2800" dirty="0" smtClean="0">
                <a:solidFill>
                  <a:schemeClr val="bg1">
                    <a:lumMod val="85000"/>
                  </a:schemeClr>
                </a:solidFill>
              </a:rPr>
              <a:t> schemes make a difference but only under extreme uncertainty </a:t>
            </a:r>
          </a:p>
          <a:p>
            <a:pPr marL="274320" lvl="1" indent="0">
              <a:buNone/>
            </a:pP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	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[avoid punishment schedules under these conditions]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pPr marL="514350" indent="-514350">
              <a:buAutoNum type="arabicPeriod"/>
            </a:pPr>
            <a:endParaRPr lang="en-GB" sz="28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514350" indent="-514350">
              <a:buAutoNum type="arabicPeriod"/>
            </a:pPr>
            <a:endParaRPr lang="en-GB" sz="28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None/>
            </a:pPr>
            <a:endParaRPr lang="en-GB" sz="28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514350" indent="-514350">
              <a:buAutoNum type="arabicPeriod"/>
            </a:pPr>
            <a:endParaRPr lang="en-GB" sz="28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514350" indent="-514350">
              <a:buAutoNum type="arabicPeriod"/>
            </a:pPr>
            <a:endParaRPr lang="en-GB" sz="28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en-GB" sz="2400" dirty="0">
              <a:solidFill>
                <a:schemeClr val="bg1">
                  <a:lumMod val="85000"/>
                </a:schemeClr>
              </a:solidFill>
            </a:endParaRPr>
          </a:p>
          <a:p>
            <a:endParaRPr lang="en-GB" sz="2800" dirty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396875"/>
            <a:ext cx="9144000" cy="76200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tx2"/>
                </a:solidFill>
              </a:rPr>
              <a:t>Best Circumstances for DDM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7902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990600"/>
          </a:xfrm>
        </p:spPr>
        <p:txBody>
          <a:bodyPr/>
          <a:lstStyle/>
          <a:p>
            <a:r>
              <a:rPr lang="en-GB" dirty="0" smtClean="0"/>
              <a:t>Scene setting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127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Strategies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When the conditions are highly unstable people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	</a:t>
            </a:r>
            <a:r>
              <a:rPr lang="en-GB" dirty="0" smtClean="0">
                <a:solidFill>
                  <a:schemeClr val="bg1"/>
                </a:solidFill>
              </a:rPr>
              <a:t>1. intervene on the system a lot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	</a:t>
            </a:r>
            <a:r>
              <a:rPr lang="en-GB" dirty="0" smtClean="0">
                <a:solidFill>
                  <a:schemeClr val="bg1"/>
                </a:solidFill>
              </a:rPr>
              <a:t>2. make dramatic changes in parameter setting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	</a:t>
            </a:r>
            <a:r>
              <a:rPr lang="en-GB" dirty="0" smtClean="0">
                <a:solidFill>
                  <a:schemeClr val="bg1"/>
                </a:solidFill>
              </a:rPr>
              <a:t>3. Change multiple variables at once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When </a:t>
            </a:r>
            <a:r>
              <a:rPr lang="en-GB" dirty="0">
                <a:solidFill>
                  <a:schemeClr val="bg1"/>
                </a:solidFill>
              </a:rPr>
              <a:t>it is highly </a:t>
            </a:r>
            <a:r>
              <a:rPr lang="en-GB" dirty="0" smtClean="0">
                <a:solidFill>
                  <a:schemeClr val="bg1"/>
                </a:solidFill>
              </a:rPr>
              <a:t>stable </a:t>
            </a:r>
            <a:r>
              <a:rPr lang="en-GB" dirty="0">
                <a:solidFill>
                  <a:schemeClr val="bg1"/>
                </a:solidFill>
              </a:rPr>
              <a:t>people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	1. intervene on the system </a:t>
            </a:r>
            <a:r>
              <a:rPr lang="en-GB" dirty="0" smtClean="0">
                <a:solidFill>
                  <a:schemeClr val="bg1"/>
                </a:solidFill>
              </a:rPr>
              <a:t>very little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	</a:t>
            </a:r>
            <a:r>
              <a:rPr lang="en-GB" dirty="0" smtClean="0">
                <a:solidFill>
                  <a:schemeClr val="bg1"/>
                </a:solidFill>
              </a:rPr>
              <a:t>2. </a:t>
            </a:r>
            <a:r>
              <a:rPr lang="en-GB" dirty="0">
                <a:solidFill>
                  <a:schemeClr val="bg1"/>
                </a:solidFill>
              </a:rPr>
              <a:t>make </a:t>
            </a:r>
            <a:r>
              <a:rPr lang="en-GB" dirty="0" smtClean="0">
                <a:solidFill>
                  <a:schemeClr val="bg1"/>
                </a:solidFill>
              </a:rPr>
              <a:t>conservative </a:t>
            </a:r>
            <a:r>
              <a:rPr lang="en-GB" dirty="0">
                <a:solidFill>
                  <a:schemeClr val="bg1"/>
                </a:solidFill>
              </a:rPr>
              <a:t>changes in parameter </a:t>
            </a:r>
            <a:r>
              <a:rPr lang="en-GB" dirty="0" smtClean="0">
                <a:solidFill>
                  <a:schemeClr val="bg1"/>
                </a:solidFill>
              </a:rPr>
              <a:t>setting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	</a:t>
            </a:r>
            <a:r>
              <a:rPr lang="en-GB" dirty="0" smtClean="0">
                <a:solidFill>
                  <a:schemeClr val="bg1"/>
                </a:solidFill>
              </a:rPr>
              <a:t>3. Make minimal systematic changes to variables</a:t>
            </a: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Under both conditions people seem to stick to their choice of strategy than switch over time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9346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Monitoring and 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>
                <a:solidFill>
                  <a:schemeClr val="tx2"/>
                </a:solidFill>
              </a:rPr>
              <a:t>Simple prediction</a:t>
            </a:r>
          </a:p>
          <a:p>
            <a:pPr lvl="1"/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Only manipulations of Agency/ Goals/Reward/Feedback/Contingency should impact decision-making performance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This has been supported in several studies</a:t>
            </a:r>
          </a:p>
          <a:p>
            <a:pPr lvl="1"/>
            <a:endParaRPr lang="en-GB" dirty="0" smtClean="0">
              <a:solidFill>
                <a:schemeClr val="bg1"/>
              </a:solidFill>
            </a:endParaRP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Critically the above factors impact on forecasting behaviour as well as DDM (control behaviour)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Critically, there is NO evidence that these factors have differential effect on DDM/forecasting because they tap in different “systems” (i.e. System 1 vs. System 2) </a:t>
            </a:r>
          </a:p>
          <a:p>
            <a:pPr lvl="1"/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6232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6222" y="1613632"/>
            <a:ext cx="1630653" cy="164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29440" y="3254874"/>
            <a:ext cx="1944216" cy="486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>
              <a:spcBef>
                <a:spcPct val="20000"/>
              </a:spcBef>
              <a:buClr>
                <a:schemeClr val="bg2"/>
              </a:buClr>
              <a:buSzPct val="70000"/>
            </a:pPr>
            <a:r>
              <a:rPr lang="en-GB" sz="2000" b="1" dirty="0" err="1" smtClean="0">
                <a:solidFill>
                  <a:schemeClr val="bg1">
                    <a:lumMod val="85000"/>
                  </a:schemeClr>
                </a:solidFill>
              </a:rPr>
              <a:t>Zuzanna</a:t>
            </a: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GB" sz="2000" b="1" dirty="0" err="1" smtClean="0">
                <a:solidFill>
                  <a:schemeClr val="bg1">
                    <a:lumMod val="85000"/>
                  </a:schemeClr>
                </a:solidFill>
              </a:rPr>
              <a:t>Hola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8651" y="1587601"/>
            <a:ext cx="1373372" cy="1553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3014693" y="3236323"/>
            <a:ext cx="1944216" cy="486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>
              <a:spcBef>
                <a:spcPct val="20000"/>
              </a:spcBef>
              <a:buClr>
                <a:schemeClr val="bg2"/>
              </a:buClr>
              <a:buSzPct val="70000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Brian</a:t>
            </a:r>
            <a:r>
              <a:rPr lang="en-GB" sz="2000" b="1" dirty="0" smtClean="0"/>
              <a:t> </a:t>
            </a: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Glass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0" y="7937"/>
            <a:ext cx="9144000" cy="76200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7867" y="133221"/>
            <a:ext cx="8229600" cy="49143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Thanks to</a:t>
            </a:r>
            <a:endParaRPr lang="en-GB" dirty="0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5857468" y="1101003"/>
            <a:ext cx="2880320" cy="486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>
              <a:spcBef>
                <a:spcPct val="20000"/>
              </a:spcBef>
              <a:buClr>
                <a:schemeClr val="bg2"/>
              </a:buClr>
              <a:buSzPct val="70000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Undergraduate Students</a:t>
            </a:r>
          </a:p>
          <a:p>
            <a:pPr marL="469900" indent="-469900">
              <a:spcBef>
                <a:spcPct val="20000"/>
              </a:spcBef>
              <a:buClr>
                <a:schemeClr val="bg2"/>
              </a:buClr>
              <a:buSzPct val="70000"/>
            </a:pPr>
            <a:endParaRPr lang="en-GB" sz="2000" b="1" dirty="0">
              <a:solidFill>
                <a:schemeClr val="bg1">
                  <a:lumMod val="85000"/>
                </a:schemeClr>
              </a:solidFill>
            </a:endParaRPr>
          </a:p>
          <a:p>
            <a:pPr marL="469900" indent="-469900">
              <a:spcBef>
                <a:spcPct val="20000"/>
              </a:spcBef>
              <a:buClr>
                <a:schemeClr val="bg2"/>
              </a:buClr>
              <a:buSzPct val="70000"/>
            </a:pPr>
            <a:r>
              <a:rPr lang="en-GB" sz="2000" dirty="0" err="1">
                <a:solidFill>
                  <a:schemeClr val="bg1">
                    <a:lumMod val="85000"/>
                  </a:schemeClr>
                </a:solidFill>
              </a:rPr>
              <a:t>Patrycja</a:t>
            </a:r>
            <a:r>
              <a:rPr lang="en-GB" sz="2000" dirty="0">
                <a:solidFill>
                  <a:schemeClr val="bg1">
                    <a:lumMod val="85000"/>
                  </a:schemeClr>
                </a:solidFill>
              </a:rPr>
              <a:t> Marta </a:t>
            </a:r>
            <a:r>
              <a:rPr lang="en-GB" sz="2000" dirty="0" err="1">
                <a:solidFill>
                  <a:schemeClr val="bg1">
                    <a:lumMod val="85000"/>
                  </a:schemeClr>
                </a:solidFill>
              </a:rPr>
              <a:t>Bartoszek</a:t>
            </a:r>
            <a:r>
              <a:rPr lang="en-GB" sz="2000" dirty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en-GB" sz="2000" dirty="0">
                <a:solidFill>
                  <a:schemeClr val="bg1">
                    <a:lumMod val="85000"/>
                  </a:schemeClr>
                </a:solidFill>
              </a:rPr>
            </a:br>
            <a:endParaRPr lang="en-GB" sz="20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469900" indent="-469900">
              <a:spcBef>
                <a:spcPct val="20000"/>
              </a:spcBef>
              <a:buClr>
                <a:schemeClr val="bg2"/>
              </a:buClr>
              <a:buSzPct val="70000"/>
            </a:pP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Susanne </a:t>
            </a:r>
            <a:r>
              <a:rPr lang="en-GB" dirty="0" err="1">
                <a:solidFill>
                  <a:schemeClr val="bg1">
                    <a:lumMod val="85000"/>
                  </a:schemeClr>
                </a:solidFill>
              </a:rPr>
              <a:t>Stollewerk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2299209" y="1083460"/>
            <a:ext cx="1944216" cy="486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>
              <a:spcBef>
                <a:spcPct val="20000"/>
              </a:spcBef>
              <a:buClr>
                <a:schemeClr val="bg2"/>
              </a:buClr>
              <a:buSzPct val="70000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Researchers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32833" y="5741975"/>
            <a:ext cx="28384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5656" y="3741472"/>
            <a:ext cx="1425892" cy="1684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275656" y="5445224"/>
            <a:ext cx="1944216" cy="486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>
              <a:spcBef>
                <a:spcPct val="20000"/>
              </a:spcBef>
              <a:buClr>
                <a:schemeClr val="bg2"/>
              </a:buClr>
              <a:buSzPct val="70000"/>
            </a:pPr>
            <a:r>
              <a:rPr lang="en-GB" sz="2000" b="1" dirty="0" err="1" smtClean="0">
                <a:solidFill>
                  <a:schemeClr val="bg1">
                    <a:lumMod val="85000"/>
                  </a:schemeClr>
                </a:solidFill>
              </a:rPr>
              <a:t>Bjoern</a:t>
            </a: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GB" sz="2000" b="1" dirty="0" err="1" smtClean="0">
                <a:solidFill>
                  <a:schemeClr val="bg1">
                    <a:lumMod val="85000"/>
                  </a:schemeClr>
                </a:solidFill>
              </a:rPr>
              <a:t>Meder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2392" y="3689633"/>
            <a:ext cx="1291997" cy="168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3986801" y="5445224"/>
            <a:ext cx="2174203" cy="486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>
              <a:spcBef>
                <a:spcPct val="20000"/>
              </a:spcBef>
              <a:buClr>
                <a:schemeClr val="bg2"/>
              </a:buClr>
              <a:buSzPct val="70000"/>
            </a:pPr>
            <a:r>
              <a:rPr lang="en-GB" sz="2000" b="1" dirty="0" err="1" smtClean="0">
                <a:solidFill>
                  <a:schemeClr val="bg1">
                    <a:lumMod val="85000"/>
                  </a:schemeClr>
                </a:solidFill>
              </a:rPr>
              <a:t>Agata</a:t>
            </a: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GB" sz="2000" b="1" dirty="0" err="1" smtClean="0">
                <a:solidFill>
                  <a:schemeClr val="bg1">
                    <a:lumMod val="85000"/>
                  </a:schemeClr>
                </a:solidFill>
              </a:rPr>
              <a:t>Ryterska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1544766" y="5927301"/>
            <a:ext cx="4312701" cy="486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>
              <a:spcBef>
                <a:spcPct val="20000"/>
              </a:spcBef>
              <a:buClr>
                <a:schemeClr val="bg2"/>
              </a:buClr>
              <a:buSzPct val="70000"/>
            </a:pPr>
            <a:r>
              <a:rPr lang="en-GB" sz="2000" b="1" dirty="0" smtClean="0">
                <a:solidFill>
                  <a:schemeClr val="bg1">
                    <a:lumMod val="85000"/>
                  </a:schemeClr>
                </a:solidFill>
              </a:rPr>
              <a:t>Maarten </a:t>
            </a:r>
            <a:r>
              <a:rPr lang="en-GB" sz="2000" b="1" dirty="0" err="1" smtClean="0">
                <a:solidFill>
                  <a:schemeClr val="bg1">
                    <a:lumMod val="85000"/>
                  </a:schemeClr>
                </a:solidFill>
              </a:rPr>
              <a:t>Speekenbrink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9550" y="3898472"/>
            <a:ext cx="1659739" cy="161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6670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Exploitation, Optimality, Variability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892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800" dirty="0" smtClean="0">
                <a:solidFill>
                  <a:schemeClr val="bg1">
                    <a:lumMod val="85000"/>
                  </a:schemeClr>
                </a:solidFill>
              </a:rPr>
              <a:t>Exploitation</a:t>
            </a:r>
            <a:endParaRPr lang="en-GB" sz="3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203848" y="1568295"/>
            <a:ext cx="8229600" cy="892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3800" dirty="0" smtClean="0">
                <a:solidFill>
                  <a:schemeClr val="bg1">
                    <a:lumMod val="85000"/>
                  </a:schemeClr>
                </a:solidFill>
              </a:rPr>
              <a:t>Optimality</a:t>
            </a:r>
            <a:endParaRPr lang="en-GB" sz="3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652120" y="1570987"/>
            <a:ext cx="8229600" cy="892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3800" dirty="0" smtClean="0">
                <a:solidFill>
                  <a:schemeClr val="bg1">
                    <a:lumMod val="85000"/>
                  </a:schemeClr>
                </a:solidFill>
              </a:rPr>
              <a:t>Variability</a:t>
            </a:r>
            <a:endParaRPr lang="en-GB" sz="38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560712"/>
            <a:ext cx="415290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60712"/>
            <a:ext cx="417195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5589240"/>
            <a:ext cx="8689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124" y="2534157"/>
            <a:ext cx="420052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2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5" y="2560712"/>
            <a:ext cx="418147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224" y="2560711"/>
            <a:ext cx="416242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4591" y="2567987"/>
            <a:ext cx="4124325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3831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021288"/>
            <a:ext cx="5544616" cy="32089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 err="1" smtClean="0">
                <a:solidFill>
                  <a:schemeClr val="bg1">
                    <a:lumMod val="85000"/>
                  </a:schemeClr>
                </a:solidFill>
              </a:rPr>
              <a:t>Meder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, Le </a:t>
            </a:r>
            <a:r>
              <a:rPr lang="en-GB" dirty="0" err="1" smtClean="0">
                <a:solidFill>
                  <a:schemeClr val="bg1">
                    <a:lumMod val="85000"/>
                  </a:schemeClr>
                </a:solidFill>
              </a:rPr>
              <a:t>Lec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 &amp; Osman (2013). </a:t>
            </a:r>
            <a:r>
              <a:rPr lang="en-GB" i="1" dirty="0" smtClean="0">
                <a:solidFill>
                  <a:schemeClr val="bg1">
                    <a:lumMod val="85000"/>
                  </a:schemeClr>
                </a:solidFill>
              </a:rPr>
              <a:t>Trend in Cognitive Science</a:t>
            </a:r>
            <a:endParaRPr lang="en-GB" i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8676456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51720" y="2492896"/>
            <a:ext cx="1512168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716288" y="2492896"/>
            <a:ext cx="1512168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380856" y="2492896"/>
            <a:ext cx="1512168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092280" y="2492896"/>
            <a:ext cx="1512168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95536" y="2492896"/>
            <a:ext cx="1512168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en-GB" dirty="0" smtClean="0"/>
              <a:t>Decision-Making Scenarios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079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021288"/>
            <a:ext cx="5544616" cy="32089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 err="1" smtClean="0">
                <a:solidFill>
                  <a:schemeClr val="bg1">
                    <a:lumMod val="85000"/>
                  </a:schemeClr>
                </a:solidFill>
              </a:rPr>
              <a:t>Meder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, Le </a:t>
            </a:r>
            <a:r>
              <a:rPr lang="en-GB" dirty="0" err="1" smtClean="0">
                <a:solidFill>
                  <a:schemeClr val="bg1">
                    <a:lumMod val="85000"/>
                  </a:schemeClr>
                </a:solidFill>
              </a:rPr>
              <a:t>Lec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 &amp; Osman (2013). </a:t>
            </a:r>
            <a:r>
              <a:rPr lang="en-GB" i="1" dirty="0" smtClean="0">
                <a:solidFill>
                  <a:schemeClr val="bg1">
                    <a:lumMod val="85000"/>
                  </a:schemeClr>
                </a:solidFill>
              </a:rPr>
              <a:t>Trend in Cognitive Science</a:t>
            </a:r>
            <a:endParaRPr lang="en-GB" i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406" y="1772816"/>
            <a:ext cx="8683710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362838" y="2283318"/>
            <a:ext cx="1512168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635896" y="2276872"/>
            <a:ext cx="1512168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en-GB" dirty="0" smtClean="0"/>
              <a:t>Types of Uncertainty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148064" y="2276872"/>
            <a:ext cx="2214774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5739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9130324" cy="990600"/>
          </a:xfrm>
        </p:spPr>
        <p:txBody>
          <a:bodyPr>
            <a:normAutofit/>
          </a:bodyPr>
          <a:lstStyle/>
          <a:p>
            <a:r>
              <a:rPr lang="en-GB" sz="3400" dirty="0" smtClean="0"/>
              <a:t>How are dynamic situations studied in the lab?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>
                <a:solidFill>
                  <a:schemeClr val="bg1">
                    <a:lumMod val="85000"/>
                  </a:schemeClr>
                </a:solidFill>
              </a:rPr>
              <a:t>Mircoworlds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 – mini computerised situations that mimic uncertain domains in which the participant interacts with and then attempts to control various outcomes </a:t>
            </a:r>
          </a:p>
          <a:p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pPr marL="731520" lvl="1" indent="-457200">
              <a:buFont typeface="+mj-lt"/>
              <a:buAutoNum type="arabicPeriod"/>
            </a:pPr>
            <a:r>
              <a:rPr lang="en-GB" sz="1800" dirty="0" smtClean="0">
                <a:solidFill>
                  <a:schemeClr val="bg1">
                    <a:lumMod val="85000"/>
                  </a:schemeClr>
                </a:solidFill>
              </a:rPr>
              <a:t>A brief Scenario is presented</a:t>
            </a:r>
          </a:p>
          <a:p>
            <a:pPr marL="731520" lvl="1" indent="-457200">
              <a:buFont typeface="+mj-lt"/>
              <a:buAutoNum type="arabicPeriod"/>
            </a:pPr>
            <a:endParaRPr lang="en-GB" sz="18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731520" lvl="1" indent="-457200">
              <a:buFont typeface="+mj-lt"/>
              <a:buAutoNum type="arabicPeriod"/>
            </a:pPr>
            <a:r>
              <a:rPr lang="en-GB" sz="1800" dirty="0" smtClean="0">
                <a:solidFill>
                  <a:schemeClr val="bg1">
                    <a:lumMod val="85000"/>
                  </a:schemeClr>
                </a:solidFill>
              </a:rPr>
              <a:t>The participant is then shown the computer-based task</a:t>
            </a:r>
          </a:p>
          <a:p>
            <a:pPr marL="731520" lvl="1" indent="-457200">
              <a:buFont typeface="+mj-lt"/>
              <a:buAutoNum type="arabicPeriod"/>
            </a:pPr>
            <a:endParaRPr lang="en-GB" sz="18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731520" lvl="1" indent="-457200">
              <a:buFont typeface="+mj-lt"/>
              <a:buAutoNum type="arabicPeriod"/>
            </a:pPr>
            <a:r>
              <a:rPr lang="en-GB" sz="1800" dirty="0" smtClean="0">
                <a:solidFill>
                  <a:schemeClr val="bg1">
                    <a:lumMod val="85000"/>
                  </a:schemeClr>
                </a:solidFill>
              </a:rPr>
              <a:t>They have a set number of trials in which to manipulate variables in order to control an outcome to criterion</a:t>
            </a:r>
          </a:p>
          <a:p>
            <a:pPr marL="731520" lvl="1" indent="-457200">
              <a:buFont typeface="+mj-lt"/>
              <a:buAutoNum type="arabicPeriod"/>
            </a:pPr>
            <a:endParaRPr lang="en-GB" sz="180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731520" lvl="1" indent="-457200">
              <a:buFont typeface="+mj-lt"/>
              <a:buAutoNum type="arabicPeriod"/>
            </a:pPr>
            <a:r>
              <a:rPr lang="en-GB" sz="1800" dirty="0" smtClean="0">
                <a:solidFill>
                  <a:schemeClr val="bg1">
                    <a:lumMod val="85000"/>
                  </a:schemeClr>
                </a:solidFill>
              </a:rPr>
              <a:t>This is followed by knowledge tests designed to access their understanding of the </a:t>
            </a:r>
            <a:r>
              <a:rPr lang="en-GB" sz="1800" i="1" dirty="0" smtClean="0">
                <a:solidFill>
                  <a:schemeClr val="bg1">
                    <a:lumMod val="85000"/>
                  </a:schemeClr>
                </a:solidFill>
              </a:rPr>
              <a:t>rules</a:t>
            </a:r>
            <a:r>
              <a:rPr lang="en-GB" sz="1800" dirty="0" smtClean="0">
                <a:solidFill>
                  <a:schemeClr val="bg1">
                    <a:lumMod val="85000"/>
                  </a:schemeClr>
                </a:solidFill>
              </a:rPr>
              <a:t> or </a:t>
            </a:r>
            <a:r>
              <a:rPr lang="en-GB" sz="1800" i="1" dirty="0" smtClean="0">
                <a:solidFill>
                  <a:schemeClr val="bg1">
                    <a:lumMod val="85000"/>
                  </a:schemeClr>
                </a:solidFill>
              </a:rPr>
              <a:t>causal structure</a:t>
            </a:r>
            <a:r>
              <a:rPr lang="en-GB" sz="1800" dirty="0" smtClean="0">
                <a:solidFill>
                  <a:schemeClr val="bg1">
                    <a:lumMod val="85000"/>
                  </a:schemeClr>
                </a:solidFill>
              </a:rPr>
              <a:t> connecting the input variables to the output variables</a:t>
            </a:r>
          </a:p>
          <a:p>
            <a:endParaRPr lang="en-GB" dirty="0" smtClean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45936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990600"/>
          </a:xfrm>
        </p:spPr>
        <p:txBody>
          <a:bodyPr/>
          <a:lstStyle/>
          <a:p>
            <a:r>
              <a:rPr lang="en-GB" dirty="0" smtClean="0"/>
              <a:t>Characters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5798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Dynamic Decision-Making (DDM)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855" y="1686827"/>
            <a:ext cx="8229600" cy="48768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GB" i="1" dirty="0" smtClean="0">
                <a:solidFill>
                  <a:schemeClr val="bg1">
                    <a:lumMod val="85000"/>
                  </a:schemeClr>
                </a:solidFill>
                <a:latin typeface="Calibri"/>
              </a:rPr>
              <a:t>“….is </a:t>
            </a:r>
            <a:r>
              <a:rPr lang="en-GB" i="1" dirty="0">
                <a:solidFill>
                  <a:schemeClr val="bg1">
                    <a:lumMod val="85000"/>
                  </a:schemeClr>
                </a:solidFill>
                <a:latin typeface="Calibri"/>
              </a:rPr>
              <a:t>a goal directed process that involves selecting actions that will reliably achieve and maintain the same outcome over </a:t>
            </a:r>
            <a:r>
              <a:rPr lang="en-GB" i="1" dirty="0" smtClean="0">
                <a:solidFill>
                  <a:schemeClr val="bg1">
                    <a:lumMod val="85000"/>
                  </a:schemeClr>
                </a:solidFill>
                <a:latin typeface="Calibri"/>
              </a:rPr>
              <a:t>time”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pPr algn="r">
              <a:lnSpc>
                <a:spcPct val="90000"/>
              </a:lnSpc>
            </a:pPr>
            <a:r>
              <a:rPr lang="en-GB" dirty="0">
                <a:solidFill>
                  <a:schemeClr val="bg1">
                    <a:lumMod val="85000"/>
                  </a:schemeClr>
                </a:solidFill>
                <a:latin typeface="Calibri"/>
              </a:rPr>
              <a:t>(</a:t>
            </a:r>
            <a:r>
              <a:rPr lang="en-GB" dirty="0" err="1">
                <a:solidFill>
                  <a:schemeClr val="bg1">
                    <a:lumMod val="85000"/>
                  </a:schemeClr>
                </a:solidFill>
                <a:latin typeface="Calibri"/>
              </a:rPr>
              <a:t>Brehmer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  <a:latin typeface="Calibri"/>
              </a:rPr>
              <a:t>, 1992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  <a:latin typeface="Calibri"/>
              </a:rPr>
              <a:t>)</a:t>
            </a:r>
          </a:p>
          <a:p>
            <a:pPr marL="0" indent="0" algn="r">
              <a:lnSpc>
                <a:spcPct val="90000"/>
              </a:lnSpc>
              <a:buNone/>
            </a:pPr>
            <a:r>
              <a:rPr lang="en-GB" dirty="0" smtClean="0">
                <a:solidFill>
                  <a:schemeClr val="bg1">
                    <a:lumMod val="85000"/>
                  </a:schemeClr>
                </a:solidFill>
                <a:latin typeface="Calibri"/>
              </a:rPr>
              <a:t> 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Where can DDM be found?</a:t>
            </a:r>
            <a:endParaRPr lang="en-GB" sz="2800" b="1" dirty="0">
              <a:solidFill>
                <a:schemeClr val="bg1">
                  <a:lumMod val="8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lvl="1">
              <a:lnSpc>
                <a:spcPct val="90000"/>
              </a:lnSpc>
              <a:buFont typeface="Arial"/>
              <a:buChar char="•"/>
            </a:pPr>
            <a:r>
              <a:rPr lang="en-GB" dirty="0">
                <a:solidFill>
                  <a:schemeClr val="bg1">
                    <a:lumMod val="85000"/>
                  </a:schemeClr>
                </a:solidFill>
                <a:latin typeface="Calibri"/>
              </a:rPr>
              <a:t>Changes occur either endogenously and/or 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  <a:latin typeface="Calibri"/>
              </a:rPr>
              <a:t>exogenously</a:t>
            </a:r>
          </a:p>
          <a:p>
            <a:pPr>
              <a:lnSpc>
                <a:spcPct val="90000"/>
              </a:lnSpc>
              <a:buFont typeface="Arial"/>
              <a:buChar char="•"/>
            </a:pPr>
            <a:endParaRPr lang="en-GB" sz="2800" dirty="0" smtClean="0">
              <a:solidFill>
                <a:schemeClr val="bg1">
                  <a:lumMod val="85000"/>
                </a:schemeClr>
              </a:solidFill>
              <a:latin typeface="Calibri"/>
            </a:endParaRPr>
          </a:p>
          <a:p>
            <a:pPr>
              <a:lnSpc>
                <a:spcPct val="90000"/>
              </a:lnSpc>
            </a:pPr>
            <a:r>
              <a:rPr lang="en-GB" sz="2800" b="1" dirty="0" smtClean="0">
                <a:solidFill>
                  <a:schemeClr val="bg1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What are the defining Characteristics of DDM?</a:t>
            </a:r>
            <a:endParaRPr lang="en-GB" sz="2800" b="1" dirty="0">
              <a:solidFill>
                <a:schemeClr val="bg1">
                  <a:lumMod val="8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lvl="1">
              <a:lnSpc>
                <a:spcPct val="90000"/>
              </a:lnSpc>
              <a:buFont typeface="Arial"/>
              <a:buChar char="•"/>
            </a:pPr>
            <a:r>
              <a:rPr lang="en-GB" dirty="0">
                <a:solidFill>
                  <a:schemeClr val="bg1">
                    <a:lumMod val="85000"/>
                  </a:schemeClr>
                </a:solidFill>
                <a:latin typeface="Calibri"/>
              </a:rPr>
              <a:t>Sequentially, interdependent, 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  <a:latin typeface="Calibri"/>
              </a:rPr>
              <a:t>online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6402043"/>
            <a:ext cx="44644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500" dirty="0" smtClean="0">
                <a:solidFill>
                  <a:schemeClr val="bg1"/>
                </a:solidFill>
                <a:latin typeface="+mj-lt"/>
              </a:rPr>
              <a:t>Osman (2010). </a:t>
            </a:r>
            <a:r>
              <a:rPr lang="en-US" sz="1500" b="1" i="1" dirty="0">
                <a:solidFill>
                  <a:schemeClr val="bg1"/>
                </a:solidFill>
                <a:latin typeface="+mj-lt"/>
              </a:rPr>
              <a:t>Psychological Bulletin</a:t>
            </a:r>
            <a:endParaRPr lang="en-US" sz="15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5326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Agency &amp; 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Choice </a:t>
            </a:r>
          </a:p>
          <a:p>
            <a:pPr marL="274320" lvl="1" indent="0">
              <a:buNone/>
            </a:pP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involves an selection between alternatives, inherent in this is an action (mental/physical) that identifies the preferred choice</a:t>
            </a:r>
          </a:p>
          <a:p>
            <a:pPr marL="274320" lvl="1" indent="0">
              <a:buNone/>
            </a:pPr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Control</a:t>
            </a:r>
          </a:p>
          <a:p>
            <a:pPr marL="274320" lvl="1" indent="0">
              <a:buNone/>
            </a:pP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“… 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is the combination of cognitive processes 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needed 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to co-ordinate actions in order to achieve an goal on a reliable basis over 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time”</a:t>
            </a:r>
          </a:p>
          <a:p>
            <a:pPr marL="0" indent="0">
              <a:buNone/>
            </a:pPr>
            <a:endParaRPr lang="en-GB" dirty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Agency</a:t>
            </a:r>
          </a:p>
          <a:p>
            <a:pPr marL="274320" lvl="1" indent="0">
              <a:buNone/>
            </a:pP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“…is the 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overarching state or sustained experience 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that 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is concerned with ownership of and responsibility of observed 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actions” 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6402043"/>
            <a:ext cx="741682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5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Osman (2014). </a:t>
            </a:r>
            <a:r>
              <a:rPr lang="en-US" sz="1500" b="1" i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Future-minded: The psychology of agency and control</a:t>
            </a:r>
            <a:endParaRPr lang="en-US" sz="15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5120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1240</TotalTime>
  <Words>1457</Words>
  <Application>Microsoft Macintosh PowerPoint</Application>
  <PresentationFormat>On-screen Show (4:3)</PresentationFormat>
  <Paragraphs>266</Paragraphs>
  <Slides>33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Clarity</vt:lpstr>
      <vt:lpstr>The Taming of Uncertainty</vt:lpstr>
      <vt:lpstr>The Taming of Uncertainty </vt:lpstr>
      <vt:lpstr>Scene setting</vt:lpstr>
      <vt:lpstr>Decision-Making Scenarios</vt:lpstr>
      <vt:lpstr>Types of Uncertainty</vt:lpstr>
      <vt:lpstr>How are dynamic situations studied in the lab?</vt:lpstr>
      <vt:lpstr>Characters</vt:lpstr>
      <vt:lpstr>Dynamic Decision-Making (DDM)</vt:lpstr>
      <vt:lpstr>Agency &amp; Control</vt:lpstr>
      <vt:lpstr>    Heroes          vs.         Villains</vt:lpstr>
      <vt:lpstr>Plot</vt:lpstr>
      <vt:lpstr>Advances in DDM Research</vt:lpstr>
      <vt:lpstr>Monitoring &amp; Control Theory        (Osman, 2008, 2010, 2011) </vt:lpstr>
      <vt:lpstr>Synopsis</vt:lpstr>
      <vt:lpstr>Slide 15</vt:lpstr>
      <vt:lpstr>Preamble</vt:lpstr>
      <vt:lpstr>Slide 17</vt:lpstr>
      <vt:lpstr>Slide 18</vt:lpstr>
      <vt:lpstr>Slide 19</vt:lpstr>
      <vt:lpstr>Slide 20</vt:lpstr>
      <vt:lpstr>Act 1: The Comedy of Gains &amp; Losses </vt:lpstr>
      <vt:lpstr>Slide 22</vt:lpstr>
      <vt:lpstr>Slide 23</vt:lpstr>
      <vt:lpstr>Act 2: The Tragedy of Unknowing</vt:lpstr>
      <vt:lpstr>Slide 25</vt:lpstr>
      <vt:lpstr>Slide 26</vt:lpstr>
      <vt:lpstr>Slide 27</vt:lpstr>
      <vt:lpstr>Final Act: The Triumph of Heroes</vt:lpstr>
      <vt:lpstr>Slide 29</vt:lpstr>
      <vt:lpstr>Strategies</vt:lpstr>
      <vt:lpstr>Monitoring and Control</vt:lpstr>
      <vt:lpstr>Thanks to</vt:lpstr>
      <vt:lpstr>Exploitation, Optimality, Variability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processes enable us to control uncertainty?</dc:title>
  <dc:creator>Magda Osman</dc:creator>
  <cp:lastModifiedBy>Casey Helgeson</cp:lastModifiedBy>
  <cp:revision>99</cp:revision>
  <dcterms:created xsi:type="dcterms:W3CDTF">2015-05-08T15:19:00Z</dcterms:created>
  <dcterms:modified xsi:type="dcterms:W3CDTF">2015-05-08T15:19:18Z</dcterms:modified>
</cp:coreProperties>
</file>