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7" r:id="rId3"/>
    <p:sldId id="259" r:id="rId4"/>
    <p:sldId id="260" r:id="rId5"/>
    <p:sldId id="261" r:id="rId6"/>
    <p:sldId id="262" r:id="rId7"/>
    <p:sldId id="263" r:id="rId8"/>
    <p:sldId id="264" r:id="rId9"/>
    <p:sldId id="265" r:id="rId10"/>
    <p:sldId id="266" r:id="rId11"/>
    <p:sldId id="283" r:id="rId12"/>
    <p:sldId id="284" r:id="rId13"/>
    <p:sldId id="285" r:id="rId14"/>
    <p:sldId id="288" r:id="rId15"/>
    <p:sldId id="269" r:id="rId16"/>
    <p:sldId id="270" r:id="rId17"/>
    <p:sldId id="271" r:id="rId18"/>
    <p:sldId id="272" r:id="rId19"/>
    <p:sldId id="273" r:id="rId20"/>
    <p:sldId id="274" r:id="rId21"/>
    <p:sldId id="277" r:id="rId22"/>
    <p:sldId id="275" r:id="rId23"/>
    <p:sldId id="278" r:id="rId24"/>
    <p:sldId id="279" r:id="rId25"/>
    <p:sldId id="280" r:id="rId26"/>
    <p:sldId id="281" r:id="rId27"/>
    <p:sldId id="282" r:id="rId28"/>
    <p:sldId id="289" r:id="rId29"/>
    <p:sldId id="290"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3" d="100"/>
          <a:sy n="73" d="100"/>
        </p:scale>
        <p:origin x="-107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E78809-D285-4BF5-B4E0-BB8B467CC847}" type="datetimeFigureOut">
              <a:rPr lang="en-US" smtClean="0"/>
              <a:t>6/10/2015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ACD005-FCA4-43E6-B67E-986BF7EAA305}" type="slidenum">
              <a:rPr lang="en-US" smtClean="0"/>
              <a:t>‹#›</a:t>
            </a:fld>
            <a:endParaRPr lang="en-US"/>
          </a:p>
        </p:txBody>
      </p:sp>
    </p:spTree>
    <p:extLst>
      <p:ext uri="{BB962C8B-B14F-4D97-AF65-F5344CB8AC3E}">
        <p14:creationId xmlns:p14="http://schemas.microsoft.com/office/powerpoint/2010/main" val="3143843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41D7C01-C095-4A36-9146-D743DEF635CE}" type="datetimeFigureOut">
              <a:rPr lang="en-US" smtClean="0"/>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CB3E52-0EE0-455C-90CD-158932A24D08}" type="slidenum">
              <a:rPr lang="en-US" smtClean="0"/>
              <a:t>‹#›</a:t>
            </a:fld>
            <a:endParaRPr lang="en-US"/>
          </a:p>
        </p:txBody>
      </p:sp>
    </p:spTree>
    <p:extLst>
      <p:ext uri="{BB962C8B-B14F-4D97-AF65-F5344CB8AC3E}">
        <p14:creationId xmlns:p14="http://schemas.microsoft.com/office/powerpoint/2010/main" val="2629251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1D7C01-C095-4A36-9146-D743DEF635CE}" type="datetimeFigureOut">
              <a:rPr lang="en-US" smtClean="0"/>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CB3E52-0EE0-455C-90CD-158932A24D08}" type="slidenum">
              <a:rPr lang="en-US" smtClean="0"/>
              <a:t>‹#›</a:t>
            </a:fld>
            <a:endParaRPr lang="en-US"/>
          </a:p>
        </p:txBody>
      </p:sp>
    </p:spTree>
    <p:extLst>
      <p:ext uri="{BB962C8B-B14F-4D97-AF65-F5344CB8AC3E}">
        <p14:creationId xmlns:p14="http://schemas.microsoft.com/office/powerpoint/2010/main" val="3461739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1D7C01-C095-4A36-9146-D743DEF635CE}" type="datetimeFigureOut">
              <a:rPr lang="en-US" smtClean="0"/>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CB3E52-0EE0-455C-90CD-158932A24D08}" type="slidenum">
              <a:rPr lang="en-US" smtClean="0"/>
              <a:t>‹#›</a:t>
            </a:fld>
            <a:endParaRPr lang="en-US"/>
          </a:p>
        </p:txBody>
      </p:sp>
    </p:spTree>
    <p:extLst>
      <p:ext uri="{BB962C8B-B14F-4D97-AF65-F5344CB8AC3E}">
        <p14:creationId xmlns:p14="http://schemas.microsoft.com/office/powerpoint/2010/main" val="1917194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1D7C01-C095-4A36-9146-D743DEF635CE}" type="datetimeFigureOut">
              <a:rPr lang="en-US" smtClean="0"/>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CB3E52-0EE0-455C-90CD-158932A24D08}" type="slidenum">
              <a:rPr lang="en-US" smtClean="0"/>
              <a:t>‹#›</a:t>
            </a:fld>
            <a:endParaRPr lang="en-US"/>
          </a:p>
        </p:txBody>
      </p:sp>
    </p:spTree>
    <p:extLst>
      <p:ext uri="{BB962C8B-B14F-4D97-AF65-F5344CB8AC3E}">
        <p14:creationId xmlns:p14="http://schemas.microsoft.com/office/powerpoint/2010/main" val="1173088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1D7C01-C095-4A36-9146-D743DEF635CE}" type="datetimeFigureOut">
              <a:rPr lang="en-US" smtClean="0"/>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CB3E52-0EE0-455C-90CD-158932A24D08}" type="slidenum">
              <a:rPr lang="en-US" smtClean="0"/>
              <a:t>‹#›</a:t>
            </a:fld>
            <a:endParaRPr lang="en-US"/>
          </a:p>
        </p:txBody>
      </p:sp>
    </p:spTree>
    <p:extLst>
      <p:ext uri="{BB962C8B-B14F-4D97-AF65-F5344CB8AC3E}">
        <p14:creationId xmlns:p14="http://schemas.microsoft.com/office/powerpoint/2010/main" val="4218273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41D7C01-C095-4A36-9146-D743DEF635CE}" type="datetimeFigureOut">
              <a:rPr lang="en-US" smtClean="0"/>
              <a:t>6/10/2015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CB3E52-0EE0-455C-90CD-158932A24D08}" type="slidenum">
              <a:rPr lang="en-US" smtClean="0"/>
              <a:t>‹#›</a:t>
            </a:fld>
            <a:endParaRPr lang="en-US"/>
          </a:p>
        </p:txBody>
      </p:sp>
    </p:spTree>
    <p:extLst>
      <p:ext uri="{BB962C8B-B14F-4D97-AF65-F5344CB8AC3E}">
        <p14:creationId xmlns:p14="http://schemas.microsoft.com/office/powerpoint/2010/main" val="3590708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41D7C01-C095-4A36-9146-D743DEF635CE}" type="datetimeFigureOut">
              <a:rPr lang="en-US" smtClean="0"/>
              <a:t>6/10/2015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CB3E52-0EE0-455C-90CD-158932A24D08}" type="slidenum">
              <a:rPr lang="en-US" smtClean="0"/>
              <a:t>‹#›</a:t>
            </a:fld>
            <a:endParaRPr lang="en-US"/>
          </a:p>
        </p:txBody>
      </p:sp>
    </p:spTree>
    <p:extLst>
      <p:ext uri="{BB962C8B-B14F-4D97-AF65-F5344CB8AC3E}">
        <p14:creationId xmlns:p14="http://schemas.microsoft.com/office/powerpoint/2010/main" val="1104193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1D7C01-C095-4A36-9146-D743DEF635CE}" type="datetimeFigureOut">
              <a:rPr lang="en-US" smtClean="0"/>
              <a:t>6/10/2015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CB3E52-0EE0-455C-90CD-158932A24D08}" type="slidenum">
              <a:rPr lang="en-US" smtClean="0"/>
              <a:t>‹#›</a:t>
            </a:fld>
            <a:endParaRPr lang="en-US"/>
          </a:p>
        </p:txBody>
      </p:sp>
    </p:spTree>
    <p:extLst>
      <p:ext uri="{BB962C8B-B14F-4D97-AF65-F5344CB8AC3E}">
        <p14:creationId xmlns:p14="http://schemas.microsoft.com/office/powerpoint/2010/main" val="201035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1D7C01-C095-4A36-9146-D743DEF635CE}" type="datetimeFigureOut">
              <a:rPr lang="en-US" smtClean="0"/>
              <a:t>6/10/2015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CB3E52-0EE0-455C-90CD-158932A24D08}" type="slidenum">
              <a:rPr lang="en-US" smtClean="0"/>
              <a:t>‹#›</a:t>
            </a:fld>
            <a:endParaRPr lang="en-US"/>
          </a:p>
        </p:txBody>
      </p:sp>
    </p:spTree>
    <p:extLst>
      <p:ext uri="{BB962C8B-B14F-4D97-AF65-F5344CB8AC3E}">
        <p14:creationId xmlns:p14="http://schemas.microsoft.com/office/powerpoint/2010/main" val="3281467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1D7C01-C095-4A36-9146-D743DEF635CE}" type="datetimeFigureOut">
              <a:rPr lang="en-US" smtClean="0"/>
              <a:t>6/10/2015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CB3E52-0EE0-455C-90CD-158932A24D08}" type="slidenum">
              <a:rPr lang="en-US" smtClean="0"/>
              <a:t>‹#›</a:t>
            </a:fld>
            <a:endParaRPr lang="en-US"/>
          </a:p>
        </p:txBody>
      </p:sp>
    </p:spTree>
    <p:extLst>
      <p:ext uri="{BB962C8B-B14F-4D97-AF65-F5344CB8AC3E}">
        <p14:creationId xmlns:p14="http://schemas.microsoft.com/office/powerpoint/2010/main" val="732814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1D7C01-C095-4A36-9146-D743DEF635CE}" type="datetimeFigureOut">
              <a:rPr lang="en-US" smtClean="0"/>
              <a:t>6/10/2015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CB3E52-0EE0-455C-90CD-158932A24D08}" type="slidenum">
              <a:rPr lang="en-US" smtClean="0"/>
              <a:t>‹#›</a:t>
            </a:fld>
            <a:endParaRPr lang="en-US"/>
          </a:p>
        </p:txBody>
      </p:sp>
    </p:spTree>
    <p:extLst>
      <p:ext uri="{BB962C8B-B14F-4D97-AF65-F5344CB8AC3E}">
        <p14:creationId xmlns:p14="http://schemas.microsoft.com/office/powerpoint/2010/main" val="2315110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1D7C01-C095-4A36-9146-D743DEF635CE}" type="datetimeFigureOut">
              <a:rPr lang="en-US" smtClean="0"/>
              <a:t>6/10/2015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CB3E52-0EE0-455C-90CD-158932A24D08}" type="slidenum">
              <a:rPr lang="en-US" smtClean="0"/>
              <a:t>‹#›</a:t>
            </a:fld>
            <a:endParaRPr lang="en-US"/>
          </a:p>
        </p:txBody>
      </p:sp>
    </p:spTree>
    <p:extLst>
      <p:ext uri="{BB962C8B-B14F-4D97-AF65-F5344CB8AC3E}">
        <p14:creationId xmlns:p14="http://schemas.microsoft.com/office/powerpoint/2010/main" val="23942325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5.wmf"/><Relationship Id="rId5" Type="http://schemas.openxmlformats.org/officeDocument/2006/relationships/oleObject" Target="../embeddings/oleObject3.bin"/><Relationship Id="rId4" Type="http://schemas.openxmlformats.org/officeDocument/2006/relationships/image" Target="../media/image4.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6.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8.wmf"/><Relationship Id="rId5" Type="http://schemas.openxmlformats.org/officeDocument/2006/relationships/oleObject" Target="../embeddings/oleObject6.bin"/><Relationship Id="rId4" Type="http://schemas.openxmlformats.org/officeDocument/2006/relationships/image" Target="../media/image7.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Prioritarianism and Climate Change</a:t>
            </a:r>
            <a:endParaRPr lang="en-US"/>
          </a:p>
        </p:txBody>
      </p:sp>
      <p:sp>
        <p:nvSpPr>
          <p:cNvPr id="3" name="Subtitle 2"/>
          <p:cNvSpPr>
            <a:spLocks noGrp="1"/>
          </p:cNvSpPr>
          <p:nvPr>
            <p:ph type="subTitle" idx="1"/>
          </p:nvPr>
        </p:nvSpPr>
        <p:spPr/>
        <p:txBody>
          <a:bodyPr>
            <a:normAutofit/>
          </a:bodyPr>
          <a:lstStyle/>
          <a:p>
            <a:r>
              <a:rPr lang="en-US" sz="2800" dirty="0" smtClean="0">
                <a:solidFill>
                  <a:schemeClr val="tx1"/>
                </a:solidFill>
              </a:rPr>
              <a:t>Matthew Adler, Duke University </a:t>
            </a:r>
          </a:p>
          <a:p>
            <a:r>
              <a:rPr lang="en-US" sz="2800" dirty="0" smtClean="0">
                <a:solidFill>
                  <a:schemeClr val="tx1"/>
                </a:solidFill>
              </a:rPr>
              <a:t>LSE, MSU Workshop</a:t>
            </a:r>
          </a:p>
          <a:p>
            <a:r>
              <a:rPr lang="en-US" sz="2800" dirty="0" smtClean="0">
                <a:solidFill>
                  <a:schemeClr val="tx1"/>
                </a:solidFill>
              </a:rPr>
              <a:t>June, 2015</a:t>
            </a:r>
            <a:endParaRPr lang="en-US" sz="2800" dirty="0">
              <a:solidFill>
                <a:schemeClr val="tx1"/>
              </a:solidFill>
            </a:endParaRPr>
          </a:p>
        </p:txBody>
      </p:sp>
    </p:spTree>
    <p:extLst>
      <p:ext uri="{BB962C8B-B14F-4D97-AF65-F5344CB8AC3E}">
        <p14:creationId xmlns:p14="http://schemas.microsoft.com/office/powerpoint/2010/main" val="724052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785813" y="433388"/>
            <a:ext cx="7572375" cy="5991225"/>
          </a:xfrm>
          <a:prstGeom prst="rect">
            <a:avLst/>
          </a:prstGeom>
          <a:noFill/>
          <a:ln w="9525">
            <a:noFill/>
            <a:miter lim="800000"/>
            <a:headEnd/>
            <a:tailEnd/>
          </a:ln>
        </p:spPr>
      </p:pic>
    </p:spTree>
    <p:extLst>
      <p:ext uri="{BB962C8B-B14F-4D97-AF65-F5344CB8AC3E}">
        <p14:creationId xmlns:p14="http://schemas.microsoft.com/office/powerpoint/2010/main" val="3752283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Three Justificatory Schemes</a:t>
            </a:r>
            <a:endParaRPr lang="en-US"/>
          </a:p>
        </p:txBody>
      </p:sp>
      <p:sp>
        <p:nvSpPr>
          <p:cNvPr id="3" name="Content Placeholder 2"/>
          <p:cNvSpPr>
            <a:spLocks noGrp="1"/>
          </p:cNvSpPr>
          <p:nvPr>
            <p:ph idx="1"/>
          </p:nvPr>
        </p:nvSpPr>
        <p:spPr/>
        <p:txBody>
          <a:bodyPr>
            <a:normAutofit fontScale="92500" lnSpcReduction="10000"/>
          </a:bodyPr>
          <a:lstStyle/>
          <a:p>
            <a:r>
              <a:rPr lang="en-US" sz="2400" dirty="0" smtClean="0"/>
              <a:t>Different ways to choose among SWFs, consistent with the “separateness of persons”</a:t>
            </a:r>
          </a:p>
          <a:p>
            <a:r>
              <a:rPr lang="en-US" sz="2600" dirty="0" smtClean="0"/>
              <a:t>The veil of ignorance</a:t>
            </a:r>
            <a:r>
              <a:rPr lang="en-US" sz="2400" dirty="0" smtClean="0"/>
              <a:t>.</a:t>
            </a:r>
            <a:r>
              <a:rPr lang="en-US" sz="2800" dirty="0" smtClean="0"/>
              <a:t>  </a:t>
            </a:r>
            <a:r>
              <a:rPr lang="en-US" sz="2000" dirty="0" err="1" smtClean="0"/>
              <a:t>Harsanyi</a:t>
            </a:r>
            <a:r>
              <a:rPr lang="en-US" sz="2000" dirty="0" smtClean="0"/>
              <a:t> versus Rawls.  The </a:t>
            </a:r>
            <a:r>
              <a:rPr lang="en-US" sz="2000" dirty="0" err="1" smtClean="0"/>
              <a:t>Harsanyi</a:t>
            </a:r>
            <a:r>
              <a:rPr lang="en-US" sz="2000" dirty="0" smtClean="0"/>
              <a:t> VOI (with a risk neutrality assumption) yields utilitarianism.    </a:t>
            </a:r>
            <a:r>
              <a:rPr lang="en-US" sz="2000" dirty="0"/>
              <a:t>x ≽</a:t>
            </a:r>
            <a:r>
              <a:rPr lang="en-US" sz="2000" baseline="30000" dirty="0"/>
              <a:t>M </a:t>
            </a:r>
            <a:r>
              <a:rPr lang="en-US" sz="2000" dirty="0" smtClean="0"/>
              <a:t>y </a:t>
            </a:r>
            <a:r>
              <a:rPr lang="en-US" sz="2000" dirty="0" err="1" smtClean="0"/>
              <a:t>iff</a:t>
            </a:r>
            <a:r>
              <a:rPr lang="en-US" sz="2000" dirty="0" smtClean="0"/>
              <a:t>                               (1/N, (x 1); … ; 1/N, (x N)) at least as good as </a:t>
            </a:r>
            <a:r>
              <a:rPr lang="en-US" sz="2000" dirty="0"/>
              <a:t>(1/N, </a:t>
            </a:r>
            <a:r>
              <a:rPr lang="en-US" sz="2000" dirty="0" smtClean="0"/>
              <a:t>(y </a:t>
            </a:r>
            <a:r>
              <a:rPr lang="en-US" sz="2000" dirty="0"/>
              <a:t>1); … ; 1//N, </a:t>
            </a:r>
            <a:r>
              <a:rPr lang="en-US" sz="2000" dirty="0" smtClean="0"/>
              <a:t>(y </a:t>
            </a:r>
            <a:r>
              <a:rPr lang="en-US" sz="2000" dirty="0"/>
              <a:t>N</a:t>
            </a:r>
            <a:r>
              <a:rPr lang="en-US" sz="2000" dirty="0" smtClean="0"/>
              <a:t>))  </a:t>
            </a:r>
            <a:r>
              <a:rPr lang="en-US" sz="2000" dirty="0" err="1" smtClean="0"/>
              <a:t>iff</a:t>
            </a:r>
            <a:r>
              <a:rPr lang="en-US" sz="2000" dirty="0" smtClean="0"/>
              <a:t>  1/N w</a:t>
            </a:r>
            <a:r>
              <a:rPr lang="en-US" sz="2000" baseline="-25000" dirty="0" smtClean="0"/>
              <a:t>1</a:t>
            </a:r>
            <a:r>
              <a:rPr lang="en-US" sz="2000" dirty="0" smtClean="0"/>
              <a:t>(x) + …+ 1/N </a:t>
            </a:r>
            <a:r>
              <a:rPr lang="en-US" sz="2000" dirty="0" err="1"/>
              <a:t>w</a:t>
            </a:r>
            <a:r>
              <a:rPr lang="en-US" sz="2000" baseline="-25000" dirty="0" err="1" smtClean="0"/>
              <a:t>N</a:t>
            </a:r>
            <a:r>
              <a:rPr lang="en-US" sz="2000" dirty="0" smtClean="0"/>
              <a:t>(x) ≥ 1/N w</a:t>
            </a:r>
            <a:r>
              <a:rPr lang="en-US" sz="2000" baseline="-25000" dirty="0" smtClean="0"/>
              <a:t>1</a:t>
            </a:r>
            <a:r>
              <a:rPr lang="en-US" sz="2000" dirty="0" smtClean="0"/>
              <a:t>(y) </a:t>
            </a:r>
            <a:r>
              <a:rPr lang="en-US" sz="2000" dirty="0"/>
              <a:t>+ …+ 1/N </a:t>
            </a:r>
            <a:r>
              <a:rPr lang="en-US" sz="2000" dirty="0" err="1"/>
              <a:t>w</a:t>
            </a:r>
            <a:r>
              <a:rPr lang="en-US" sz="2000" baseline="-25000" dirty="0" err="1" smtClean="0"/>
              <a:t>N</a:t>
            </a:r>
            <a:r>
              <a:rPr lang="en-US" sz="2000" dirty="0" smtClean="0"/>
              <a:t>(y) </a:t>
            </a:r>
          </a:p>
          <a:p>
            <a:r>
              <a:rPr lang="en-US" sz="2600" dirty="0" err="1" smtClean="0"/>
              <a:t>Temkin’s</a:t>
            </a:r>
            <a:r>
              <a:rPr lang="en-US" sz="2600" dirty="0" smtClean="0"/>
              <a:t> complaints (“claims within outcomes”).  </a:t>
            </a:r>
            <a:r>
              <a:rPr lang="en-US" sz="2000" dirty="0" smtClean="0"/>
              <a:t>In each outcome, worse-off individuals have complaints against better-off individuals (modulo resp.).  The ranking of outcomes (in light of persons’ interests) balances complaint minimization versus overall well-being. </a:t>
            </a:r>
            <a:r>
              <a:rPr lang="en-US" sz="2800" dirty="0" smtClean="0"/>
              <a:t>  </a:t>
            </a:r>
          </a:p>
          <a:p>
            <a:r>
              <a:rPr lang="en-US" sz="2600" dirty="0" smtClean="0"/>
              <a:t>Adler “claims across outcomes” (building on Nagel)</a:t>
            </a:r>
            <a:r>
              <a:rPr lang="en-US" sz="2800" dirty="0" smtClean="0"/>
              <a:t>.  </a:t>
            </a:r>
            <a:r>
              <a:rPr lang="en-US" sz="2000" dirty="0" smtClean="0"/>
              <a:t>As between two outcomes, each individual has a claim in favor of the outcome in which she is better off.  The ranking of outcomes (in light of persons’ interests) balances these claims.</a:t>
            </a:r>
            <a:endParaRPr lang="en-US" sz="2800" dirty="0"/>
          </a:p>
        </p:txBody>
      </p:sp>
    </p:spTree>
    <p:extLst>
      <p:ext uri="{BB962C8B-B14F-4D97-AF65-F5344CB8AC3E}">
        <p14:creationId xmlns:p14="http://schemas.microsoft.com/office/powerpoint/2010/main" val="4293816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Claims across Outcomes versus Complaints (claims within outcomes) </a:t>
            </a:r>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12788065"/>
              </p:ext>
            </p:extLst>
          </p:nvPr>
        </p:nvGraphicFramePr>
        <p:xfrm>
          <a:off x="457200" y="1905000"/>
          <a:ext cx="3200400" cy="1607820"/>
        </p:xfrm>
        <a:graphic>
          <a:graphicData uri="http://schemas.openxmlformats.org/drawingml/2006/table">
            <a:tbl>
              <a:tblPr firstRow="1" bandRow="1">
                <a:tableStyleId>{5C22544A-7EE6-4342-B048-85BDC9FD1C3A}</a:tableStyleId>
              </a:tblPr>
              <a:tblGrid>
                <a:gridCol w="1066800"/>
                <a:gridCol w="1066800"/>
                <a:gridCol w="1066800"/>
              </a:tblGrid>
              <a:tr h="129540">
                <a:tc>
                  <a:txBody>
                    <a:bodyPr/>
                    <a:lstStyle/>
                    <a:p>
                      <a:endParaRPr lang="en-US"/>
                    </a:p>
                  </a:txBody>
                  <a:tcPr/>
                </a:tc>
                <a:tc>
                  <a:txBody>
                    <a:bodyPr/>
                    <a:lstStyle/>
                    <a:p>
                      <a:r>
                        <a:rPr lang="en-US" baseline="0" smtClean="0"/>
                        <a:t>       x</a:t>
                      </a:r>
                      <a:endParaRPr lang="en-US"/>
                    </a:p>
                  </a:txBody>
                  <a:tcPr/>
                </a:tc>
                <a:tc>
                  <a:txBody>
                    <a:bodyPr/>
                    <a:lstStyle/>
                    <a:p>
                      <a:r>
                        <a:rPr lang="en-US" smtClean="0"/>
                        <a:t>       y</a:t>
                      </a:r>
                      <a:endParaRPr lang="en-US"/>
                    </a:p>
                  </a:txBody>
                  <a:tcPr/>
                </a:tc>
              </a:tr>
              <a:tr h="414020">
                <a:tc>
                  <a:txBody>
                    <a:bodyPr/>
                    <a:lstStyle/>
                    <a:p>
                      <a:r>
                        <a:rPr lang="en-US" baseline="0" smtClean="0"/>
                        <a:t>   Amy</a:t>
                      </a:r>
                    </a:p>
                  </a:txBody>
                  <a:tcPr/>
                </a:tc>
                <a:tc>
                  <a:txBody>
                    <a:bodyPr/>
                    <a:lstStyle/>
                    <a:p>
                      <a:r>
                        <a:rPr lang="en-US" smtClean="0"/>
                        <a:t>      10</a:t>
                      </a:r>
                      <a:endParaRPr lang="en-US"/>
                    </a:p>
                  </a:txBody>
                  <a:tcPr/>
                </a:tc>
                <a:tc>
                  <a:txBody>
                    <a:bodyPr/>
                    <a:lstStyle/>
                    <a:p>
                      <a:r>
                        <a:rPr lang="en-US" smtClean="0"/>
                        <a:t>      10</a:t>
                      </a:r>
                      <a:endParaRPr lang="en-US"/>
                    </a:p>
                  </a:txBody>
                  <a:tcPr/>
                </a:tc>
              </a:tr>
              <a:tr h="414020">
                <a:tc>
                  <a:txBody>
                    <a:bodyPr/>
                    <a:lstStyle/>
                    <a:p>
                      <a:r>
                        <a:rPr lang="en-US" smtClean="0"/>
                        <a:t>   Betty</a:t>
                      </a:r>
                      <a:endParaRPr lang="en-US"/>
                    </a:p>
                  </a:txBody>
                  <a:tcPr/>
                </a:tc>
                <a:tc>
                  <a:txBody>
                    <a:bodyPr/>
                    <a:lstStyle/>
                    <a:p>
                      <a:r>
                        <a:rPr lang="en-US" smtClean="0"/>
                        <a:t>     </a:t>
                      </a:r>
                      <a:r>
                        <a:rPr lang="en-US" baseline="0" smtClean="0"/>
                        <a:t> 10</a:t>
                      </a:r>
                      <a:endParaRPr lang="en-US"/>
                    </a:p>
                  </a:txBody>
                  <a:tcPr/>
                </a:tc>
                <a:tc>
                  <a:txBody>
                    <a:bodyPr/>
                    <a:lstStyle/>
                    <a:p>
                      <a:r>
                        <a:rPr lang="en-US" smtClean="0"/>
                        <a:t>      10 </a:t>
                      </a:r>
                      <a:endParaRPr lang="en-US"/>
                    </a:p>
                  </a:txBody>
                  <a:tcPr/>
                </a:tc>
              </a:tr>
              <a:tr h="414020">
                <a:tc>
                  <a:txBody>
                    <a:bodyPr/>
                    <a:lstStyle/>
                    <a:p>
                      <a:r>
                        <a:rPr lang="en-US" smtClean="0"/>
                        <a:t>   Mark</a:t>
                      </a:r>
                      <a:r>
                        <a:rPr lang="en-US" baseline="0" smtClean="0"/>
                        <a:t> Z</a:t>
                      </a:r>
                      <a:endParaRPr lang="en-US"/>
                    </a:p>
                  </a:txBody>
                  <a:tcPr/>
                </a:tc>
                <a:tc>
                  <a:txBody>
                    <a:bodyPr/>
                    <a:lstStyle/>
                    <a:p>
                      <a:r>
                        <a:rPr lang="en-US" smtClean="0"/>
                        <a:t>      90</a:t>
                      </a:r>
                      <a:endParaRPr lang="en-US"/>
                    </a:p>
                  </a:txBody>
                  <a:tcPr/>
                </a:tc>
                <a:tc>
                  <a:txBody>
                    <a:bodyPr/>
                    <a:lstStyle/>
                    <a:p>
                      <a:r>
                        <a:rPr lang="en-US" smtClean="0"/>
                        <a:t>     100</a:t>
                      </a:r>
                      <a:endParaRPr lang="en-US"/>
                    </a:p>
                  </a:txBody>
                  <a:tcPr/>
                </a:tc>
              </a:tr>
            </a:tbl>
          </a:graphicData>
        </a:graphic>
      </p:graphicFrame>
      <p:graphicFrame>
        <p:nvGraphicFramePr>
          <p:cNvPr id="7" name="Content Placeholder 5"/>
          <p:cNvGraphicFramePr>
            <a:graphicFrameLocks/>
          </p:cNvGraphicFramePr>
          <p:nvPr>
            <p:extLst>
              <p:ext uri="{D42A27DB-BD31-4B8C-83A1-F6EECF244321}">
                <p14:modId xmlns:p14="http://schemas.microsoft.com/office/powerpoint/2010/main" val="2429323319"/>
              </p:ext>
            </p:extLst>
          </p:nvPr>
        </p:nvGraphicFramePr>
        <p:xfrm>
          <a:off x="4724400" y="1905000"/>
          <a:ext cx="3581400" cy="1607820"/>
        </p:xfrm>
        <a:graphic>
          <a:graphicData uri="http://schemas.openxmlformats.org/drawingml/2006/table">
            <a:tbl>
              <a:tblPr firstRow="1" bandRow="1">
                <a:tableStyleId>{5C22544A-7EE6-4342-B048-85BDC9FD1C3A}</a:tableStyleId>
              </a:tblPr>
              <a:tblGrid>
                <a:gridCol w="1010138"/>
                <a:gridCol w="1285631"/>
                <a:gridCol w="1285631"/>
              </a:tblGrid>
              <a:tr h="185420">
                <a:tc>
                  <a:txBody>
                    <a:bodyPr/>
                    <a:lstStyle/>
                    <a:p>
                      <a:endParaRPr lang="en-US"/>
                    </a:p>
                  </a:txBody>
                  <a:tcPr/>
                </a:tc>
                <a:tc>
                  <a:txBody>
                    <a:bodyPr/>
                    <a:lstStyle/>
                    <a:p>
                      <a:r>
                        <a:rPr lang="en-US" baseline="0" smtClean="0"/>
                        <a:t>       z</a:t>
                      </a:r>
                      <a:endParaRPr lang="en-US"/>
                    </a:p>
                  </a:txBody>
                  <a:tcPr/>
                </a:tc>
                <a:tc>
                  <a:txBody>
                    <a:bodyPr/>
                    <a:lstStyle/>
                    <a:p>
                      <a:r>
                        <a:rPr lang="en-US" smtClean="0"/>
                        <a:t>       w</a:t>
                      </a:r>
                      <a:endParaRPr lang="en-US"/>
                    </a:p>
                  </a:txBody>
                  <a:tcPr/>
                </a:tc>
              </a:tr>
              <a:tr h="414020">
                <a:tc>
                  <a:txBody>
                    <a:bodyPr/>
                    <a:lstStyle/>
                    <a:p>
                      <a:r>
                        <a:rPr lang="en-US" smtClean="0"/>
                        <a:t>  </a:t>
                      </a:r>
                      <a:r>
                        <a:rPr lang="en-US" baseline="0" smtClean="0"/>
                        <a:t> Amy </a:t>
                      </a:r>
                      <a:endParaRPr lang="en-US"/>
                    </a:p>
                  </a:txBody>
                  <a:tcPr/>
                </a:tc>
                <a:tc>
                  <a:txBody>
                    <a:bodyPr/>
                    <a:lstStyle/>
                    <a:p>
                      <a:r>
                        <a:rPr lang="en-US" smtClean="0"/>
                        <a:t>      </a:t>
                      </a:r>
                      <a:r>
                        <a:rPr lang="en-US" baseline="0" smtClean="0"/>
                        <a:t>  5</a:t>
                      </a:r>
                      <a:endParaRPr lang="en-US"/>
                    </a:p>
                  </a:txBody>
                  <a:tcPr/>
                </a:tc>
                <a:tc>
                  <a:txBody>
                    <a:bodyPr/>
                    <a:lstStyle/>
                    <a:p>
                      <a:r>
                        <a:rPr lang="en-US" smtClean="0"/>
                        <a:t>      </a:t>
                      </a:r>
                      <a:r>
                        <a:rPr lang="en-US" baseline="0" smtClean="0"/>
                        <a:t>  5</a:t>
                      </a:r>
                      <a:endParaRPr lang="en-US"/>
                    </a:p>
                  </a:txBody>
                  <a:tcPr/>
                </a:tc>
              </a:tr>
              <a:tr h="414020">
                <a:tc>
                  <a:txBody>
                    <a:bodyPr/>
                    <a:lstStyle/>
                    <a:p>
                      <a:r>
                        <a:rPr lang="en-US" smtClean="0"/>
                        <a:t>   Betty</a:t>
                      </a:r>
                      <a:endParaRPr lang="en-US"/>
                    </a:p>
                  </a:txBody>
                  <a:tcPr/>
                </a:tc>
                <a:tc>
                  <a:txBody>
                    <a:bodyPr/>
                    <a:lstStyle/>
                    <a:p>
                      <a:r>
                        <a:rPr lang="en-US" smtClean="0"/>
                        <a:t>      60</a:t>
                      </a:r>
                      <a:endParaRPr lang="en-US"/>
                    </a:p>
                  </a:txBody>
                  <a:tcPr/>
                </a:tc>
                <a:tc>
                  <a:txBody>
                    <a:bodyPr/>
                    <a:lstStyle/>
                    <a:p>
                      <a:r>
                        <a:rPr lang="en-US" smtClean="0"/>
                        <a:t>      70</a:t>
                      </a:r>
                      <a:endParaRPr lang="en-US"/>
                    </a:p>
                  </a:txBody>
                  <a:tcPr/>
                </a:tc>
              </a:tr>
              <a:tr h="414020">
                <a:tc>
                  <a:txBody>
                    <a:bodyPr/>
                    <a:lstStyle/>
                    <a:p>
                      <a:r>
                        <a:rPr lang="en-US" smtClean="0"/>
                        <a:t>  </a:t>
                      </a:r>
                      <a:r>
                        <a:rPr lang="en-US" baseline="0" smtClean="0"/>
                        <a:t>Mark </a:t>
                      </a:r>
                      <a:r>
                        <a:rPr lang="en-US" smtClean="0"/>
                        <a:t> Z   </a:t>
                      </a:r>
                      <a:endParaRPr lang="en-US"/>
                    </a:p>
                  </a:txBody>
                  <a:tcPr/>
                </a:tc>
                <a:tc>
                  <a:txBody>
                    <a:bodyPr/>
                    <a:lstStyle/>
                    <a:p>
                      <a:r>
                        <a:rPr lang="en-US" smtClean="0"/>
                        <a:t>      90</a:t>
                      </a:r>
                      <a:endParaRPr lang="en-US"/>
                    </a:p>
                  </a:txBody>
                  <a:tcPr/>
                </a:tc>
                <a:tc>
                  <a:txBody>
                    <a:bodyPr/>
                    <a:lstStyle/>
                    <a:p>
                      <a:r>
                        <a:rPr lang="en-US" smtClean="0"/>
                        <a:t>      80</a:t>
                      </a:r>
                      <a:endParaRPr lang="en-US"/>
                    </a:p>
                  </a:txBody>
                  <a:tcPr/>
                </a:tc>
              </a:tr>
            </a:tbl>
          </a:graphicData>
        </a:graphic>
      </p:graphicFrame>
      <p:sp>
        <p:nvSpPr>
          <p:cNvPr id="8" name="TextBox 7"/>
          <p:cNvSpPr txBox="1"/>
          <p:nvPr/>
        </p:nvSpPr>
        <p:spPr>
          <a:xfrm>
            <a:off x="457200" y="3897868"/>
            <a:ext cx="7848600" cy="2246769"/>
          </a:xfrm>
          <a:prstGeom prst="rect">
            <a:avLst/>
          </a:prstGeom>
          <a:noFill/>
        </p:spPr>
        <p:txBody>
          <a:bodyPr wrap="square" rtlCol="0">
            <a:spAutoFit/>
          </a:bodyPr>
          <a:lstStyle/>
          <a:p>
            <a:pPr marL="342900" indent="-342900">
              <a:buFont typeface="Arial" pitchFamily="34" charset="0"/>
              <a:buChar char="•"/>
            </a:pPr>
            <a:r>
              <a:rPr lang="en-US" sz="2000" dirty="0" smtClean="0"/>
              <a:t>Why believe that the balancing of overall well-being and complaint minimization necessarily yields the Pareto superior outcome?  By contrast, the claim-across-outcome view directly justifies both the Pareto and </a:t>
            </a:r>
            <a:r>
              <a:rPr lang="en-US" sz="2000" dirty="0" err="1" smtClean="0"/>
              <a:t>Pigou</a:t>
            </a:r>
            <a:r>
              <a:rPr lang="en-US" sz="2000" dirty="0" smtClean="0"/>
              <a:t>-Dalton principles.  Or, it helps us see the deep connection between these principles; or, why, a </a:t>
            </a:r>
            <a:r>
              <a:rPr lang="en-US" sz="2000" dirty="0" err="1" smtClean="0"/>
              <a:t>Paretian</a:t>
            </a:r>
            <a:r>
              <a:rPr lang="en-US" sz="2000" dirty="0" smtClean="0"/>
              <a:t> </a:t>
            </a:r>
            <a:r>
              <a:rPr lang="en-US" sz="2000" dirty="0" err="1" smtClean="0"/>
              <a:t>welfarist</a:t>
            </a:r>
            <a:r>
              <a:rPr lang="en-US" sz="2000" dirty="0" smtClean="0"/>
              <a:t> should also care about equity in the sense of </a:t>
            </a:r>
            <a:r>
              <a:rPr lang="en-US" sz="2000" dirty="0" err="1" smtClean="0"/>
              <a:t>Pigou</a:t>
            </a:r>
            <a:r>
              <a:rPr lang="en-US" sz="2000" dirty="0" smtClean="0"/>
              <a:t>-Dalton.</a:t>
            </a:r>
          </a:p>
          <a:p>
            <a:pPr marL="342900" indent="-342900">
              <a:buFont typeface="Arial" pitchFamily="34" charset="0"/>
              <a:buChar char="•"/>
            </a:pPr>
            <a:endParaRPr lang="en-US" sz="2000" dirty="0"/>
          </a:p>
        </p:txBody>
      </p:sp>
    </p:spTree>
    <p:extLst>
      <p:ext uri="{BB962C8B-B14F-4D97-AF65-F5344CB8AC3E}">
        <p14:creationId xmlns:p14="http://schemas.microsoft.com/office/powerpoint/2010/main" val="1614609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Equality and Priority</a:t>
            </a:r>
            <a:endParaRPr lang="en-US"/>
          </a:p>
        </p:txBody>
      </p:sp>
      <p:sp>
        <p:nvSpPr>
          <p:cNvPr id="3" name="Content Placeholder 2"/>
          <p:cNvSpPr>
            <a:spLocks noGrp="1"/>
          </p:cNvSpPr>
          <p:nvPr>
            <p:ph idx="1"/>
          </p:nvPr>
        </p:nvSpPr>
        <p:spPr/>
        <p:txBody>
          <a:bodyPr>
            <a:normAutofit/>
          </a:bodyPr>
          <a:lstStyle/>
          <a:p>
            <a:r>
              <a:rPr lang="en-US" sz="2000" dirty="0" smtClean="0"/>
              <a:t>Do </a:t>
            </a:r>
            <a:r>
              <a:rPr lang="en-US" sz="2000" dirty="0" err="1" smtClean="0"/>
              <a:t>prioritarians</a:t>
            </a:r>
            <a:r>
              <a:rPr lang="en-US" sz="2000" dirty="0" smtClean="0"/>
              <a:t> care about equality? Extensionally, yes.  A decomposition theorem:  Any SWF that respects Pareto, anonymity, </a:t>
            </a:r>
            <a:r>
              <a:rPr lang="en-US" sz="2000" dirty="0" err="1" smtClean="0"/>
              <a:t>Pigou</a:t>
            </a:r>
            <a:r>
              <a:rPr lang="en-US" sz="2000" dirty="0" smtClean="0"/>
              <a:t>-Dalton and continuity (with or without </a:t>
            </a:r>
            <a:r>
              <a:rPr lang="en-US" sz="2000" dirty="0" err="1" smtClean="0"/>
              <a:t>separability</a:t>
            </a:r>
            <a:r>
              <a:rPr lang="en-US" sz="2000" dirty="0" smtClean="0"/>
              <a:t>) can be represented as overall well-being discounted by the degree of inequality.</a:t>
            </a:r>
          </a:p>
          <a:p>
            <a:pPr marL="0" indent="0">
              <a:buNone/>
            </a:pPr>
            <a:endParaRPr lang="en-US" sz="2000" dirty="0" smtClean="0"/>
          </a:p>
          <a:p>
            <a:pPr marL="457200" lvl="1" indent="0">
              <a:buNone/>
            </a:pPr>
            <a:r>
              <a:rPr lang="en-US" sz="1600" dirty="0" smtClean="0"/>
              <a:t>		</a:t>
            </a:r>
            <a:r>
              <a:rPr lang="en-US" sz="2000" dirty="0" smtClean="0"/>
              <a:t>x </a:t>
            </a:r>
            <a:r>
              <a:rPr lang="en-US" sz="2000" dirty="0"/>
              <a:t>≽</a:t>
            </a:r>
            <a:r>
              <a:rPr lang="en-US" sz="2000" baseline="30000" dirty="0"/>
              <a:t>M </a:t>
            </a:r>
            <a:r>
              <a:rPr lang="en-US" sz="2000" dirty="0"/>
              <a:t>y </a:t>
            </a:r>
            <a:r>
              <a:rPr lang="en-US" sz="2000" dirty="0" err="1"/>
              <a:t>iff</a:t>
            </a:r>
            <a:r>
              <a:rPr lang="en-US" sz="2000" dirty="0"/>
              <a:t> ∑</a:t>
            </a:r>
            <a:r>
              <a:rPr lang="en-US" sz="2000" dirty="0" smtClean="0"/>
              <a:t>g(</a:t>
            </a:r>
            <a:r>
              <a:rPr lang="en-US" sz="2000" dirty="0" err="1"/>
              <a:t>w</a:t>
            </a:r>
            <a:r>
              <a:rPr lang="en-US" sz="2000" baseline="-25000" dirty="0" err="1" smtClean="0"/>
              <a:t>i</a:t>
            </a:r>
            <a:r>
              <a:rPr lang="en-US" sz="2000" dirty="0" smtClean="0"/>
              <a:t>(x</a:t>
            </a:r>
            <a:r>
              <a:rPr lang="en-US" sz="2000" dirty="0"/>
              <a:t>)) ≥ ∑</a:t>
            </a:r>
            <a:r>
              <a:rPr lang="en-US" sz="2000" dirty="0" smtClean="0"/>
              <a:t>g(</a:t>
            </a:r>
            <a:r>
              <a:rPr lang="en-US" sz="2000" dirty="0" err="1"/>
              <a:t>w</a:t>
            </a:r>
            <a:r>
              <a:rPr lang="en-US" sz="2000" baseline="-25000" dirty="0" err="1" smtClean="0"/>
              <a:t>i</a:t>
            </a:r>
            <a:r>
              <a:rPr lang="en-US" sz="2000" dirty="0" smtClean="0"/>
              <a:t>(y))  </a:t>
            </a:r>
            <a:r>
              <a:rPr lang="en-US" sz="2000" dirty="0" err="1" smtClean="0"/>
              <a:t>iff</a:t>
            </a:r>
            <a:r>
              <a:rPr lang="en-US" sz="2000" dirty="0" smtClean="0"/>
              <a:t> </a:t>
            </a:r>
          </a:p>
          <a:p>
            <a:pPr marL="457200" lvl="1" indent="0">
              <a:buNone/>
            </a:pPr>
            <a:r>
              <a:rPr lang="en-US" sz="2000" dirty="0" smtClean="0"/>
              <a:t>[1-I</a:t>
            </a:r>
            <a:r>
              <a:rPr lang="en-US" sz="2000" baseline="30000" dirty="0" smtClean="0"/>
              <a:t>g</a:t>
            </a:r>
            <a:r>
              <a:rPr lang="en-US" sz="2000" dirty="0" smtClean="0"/>
              <a:t>(w</a:t>
            </a:r>
            <a:r>
              <a:rPr lang="en-US" sz="2000" baseline="-25000" dirty="0" smtClean="0"/>
              <a:t>1</a:t>
            </a:r>
            <a:r>
              <a:rPr lang="en-US" sz="2000" dirty="0" smtClean="0"/>
              <a:t>(x), …, </a:t>
            </a:r>
            <a:r>
              <a:rPr lang="en-US" sz="2000" dirty="0" err="1"/>
              <a:t>w</a:t>
            </a:r>
            <a:r>
              <a:rPr lang="en-US" sz="2000" baseline="-25000" dirty="0" err="1" smtClean="0"/>
              <a:t>N</a:t>
            </a:r>
            <a:r>
              <a:rPr lang="en-US" sz="2000" dirty="0" smtClean="0"/>
              <a:t>(x))] ∑(</a:t>
            </a:r>
            <a:r>
              <a:rPr lang="en-US" sz="2000" dirty="0" err="1"/>
              <a:t>w</a:t>
            </a:r>
            <a:r>
              <a:rPr lang="en-US" sz="2000" baseline="-25000" dirty="0" err="1" smtClean="0"/>
              <a:t>i</a:t>
            </a:r>
            <a:r>
              <a:rPr lang="en-US" sz="2000" dirty="0" smtClean="0"/>
              <a:t>(x))  ≥ </a:t>
            </a:r>
            <a:r>
              <a:rPr lang="en-US" sz="2000" dirty="0"/>
              <a:t>[</a:t>
            </a:r>
            <a:r>
              <a:rPr lang="en-US" sz="2000" dirty="0" smtClean="0"/>
              <a:t>1-I</a:t>
            </a:r>
            <a:r>
              <a:rPr lang="en-US" sz="2000" baseline="30000" dirty="0" smtClean="0"/>
              <a:t>g</a:t>
            </a:r>
            <a:r>
              <a:rPr lang="en-US" sz="2000" dirty="0" smtClean="0"/>
              <a:t>(w</a:t>
            </a:r>
            <a:r>
              <a:rPr lang="en-US" sz="2000" baseline="-25000" dirty="0" smtClean="0"/>
              <a:t>1</a:t>
            </a:r>
            <a:r>
              <a:rPr lang="en-US" sz="2000" dirty="0" smtClean="0"/>
              <a:t>(y), </a:t>
            </a:r>
            <a:r>
              <a:rPr lang="en-US" sz="2000" dirty="0"/>
              <a:t>…, </a:t>
            </a:r>
            <a:r>
              <a:rPr lang="en-US" sz="2000" dirty="0" err="1"/>
              <a:t>w</a:t>
            </a:r>
            <a:r>
              <a:rPr lang="en-US" sz="2000" baseline="-25000" dirty="0" err="1" smtClean="0"/>
              <a:t>N</a:t>
            </a:r>
            <a:r>
              <a:rPr lang="en-US" sz="2000" dirty="0" smtClean="0"/>
              <a:t>(y))] </a:t>
            </a:r>
            <a:r>
              <a:rPr lang="en-US" sz="2000" dirty="0"/>
              <a:t>∑</a:t>
            </a:r>
            <a:r>
              <a:rPr lang="en-US" sz="2000" dirty="0" smtClean="0"/>
              <a:t>(</a:t>
            </a:r>
            <a:r>
              <a:rPr lang="en-US" sz="2000" dirty="0" err="1"/>
              <a:t>w</a:t>
            </a:r>
            <a:r>
              <a:rPr lang="en-US" sz="2000" baseline="-25000" dirty="0" err="1" smtClean="0"/>
              <a:t>i</a:t>
            </a:r>
            <a:r>
              <a:rPr lang="en-US" sz="2000" dirty="0" smtClean="0"/>
              <a:t>(y))</a:t>
            </a:r>
            <a:endParaRPr lang="en-US" sz="2000" dirty="0"/>
          </a:p>
          <a:p>
            <a:pPr marL="457200" lvl="1" indent="0">
              <a:buNone/>
            </a:pPr>
            <a:endParaRPr lang="en-US" sz="2000" dirty="0"/>
          </a:p>
          <a:p>
            <a:pPr marL="400050"/>
            <a:r>
              <a:rPr lang="en-US" sz="2000" dirty="0" smtClean="0"/>
              <a:t>However, the </a:t>
            </a:r>
            <a:r>
              <a:rPr lang="en-US" sz="2000" i="1" dirty="0" smtClean="0"/>
              <a:t>justification</a:t>
            </a:r>
            <a:r>
              <a:rPr lang="en-US" sz="2000" dirty="0" smtClean="0"/>
              <a:t> offered here for the </a:t>
            </a:r>
            <a:r>
              <a:rPr lang="en-US" sz="2000" dirty="0" err="1" smtClean="0"/>
              <a:t>prioritarian</a:t>
            </a:r>
            <a:r>
              <a:rPr lang="en-US" sz="2000" dirty="0" smtClean="0"/>
              <a:t> SWF is based on individuals’ claims-across-outcomes, not a concern for comparative well-being within outcomes.  (</a:t>
            </a:r>
            <a:r>
              <a:rPr lang="en-US" sz="1800" dirty="0" smtClean="0"/>
              <a:t>Contrast the case in which </a:t>
            </a:r>
            <a:r>
              <a:rPr lang="en-US" sz="1800" dirty="0" err="1" smtClean="0"/>
              <a:t>Temkin</a:t>
            </a:r>
            <a:r>
              <a:rPr lang="en-US" sz="1800" dirty="0" smtClean="0"/>
              <a:t>-style claims balanced against overall well-being somehow yield a </a:t>
            </a:r>
            <a:r>
              <a:rPr lang="en-US" sz="1800" dirty="0" err="1" smtClean="0"/>
              <a:t>Paretian</a:t>
            </a:r>
            <a:r>
              <a:rPr lang="en-US" sz="1800" dirty="0" smtClean="0"/>
              <a:t>, </a:t>
            </a:r>
            <a:r>
              <a:rPr lang="en-US" sz="1800" dirty="0" err="1" smtClean="0"/>
              <a:t>Pigou</a:t>
            </a:r>
            <a:r>
              <a:rPr lang="en-US" sz="1800" dirty="0" smtClean="0"/>
              <a:t>-Dalton, and separable SWF!).</a:t>
            </a:r>
            <a:endParaRPr lang="en-US" sz="2000" dirty="0" smtClean="0"/>
          </a:p>
        </p:txBody>
      </p:sp>
    </p:spTree>
    <p:extLst>
      <p:ext uri="{BB962C8B-B14F-4D97-AF65-F5344CB8AC3E}">
        <p14:creationId xmlns:p14="http://schemas.microsoft.com/office/powerpoint/2010/main" val="23511270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Choosing a g(.) function</a:t>
            </a:r>
            <a:endParaRPr lang="en-US"/>
          </a:p>
        </p:txBody>
      </p:sp>
      <p:sp>
        <p:nvSpPr>
          <p:cNvPr id="3" name="Content Placeholder 2"/>
          <p:cNvSpPr>
            <a:spLocks noGrp="1"/>
          </p:cNvSpPr>
          <p:nvPr>
            <p:ph idx="1"/>
          </p:nvPr>
        </p:nvSpPr>
        <p:spPr/>
        <p:txBody>
          <a:bodyPr>
            <a:normAutofit/>
          </a:bodyPr>
          <a:lstStyle/>
          <a:p>
            <a:r>
              <a:rPr lang="en-US" sz="2400" smtClean="0"/>
              <a:t>The Atkinson family is attractive:  g(w) = (1-</a:t>
            </a:r>
            <a:r>
              <a:rPr lang="el-GR" sz="2400" smtClean="0"/>
              <a:t>γ</a:t>
            </a:r>
            <a:r>
              <a:rPr lang="en-US" sz="2400" smtClean="0"/>
              <a:t>)</a:t>
            </a:r>
            <a:r>
              <a:rPr lang="en-US" sz="2400" baseline="30000" smtClean="0"/>
              <a:t>-1</a:t>
            </a:r>
            <a:r>
              <a:rPr lang="en-US" sz="2400" smtClean="0"/>
              <a:t>w</a:t>
            </a:r>
            <a:r>
              <a:rPr lang="en-US" sz="2400" baseline="30000" smtClean="0"/>
              <a:t>1-</a:t>
            </a:r>
            <a:r>
              <a:rPr lang="el-GR" sz="2400" baseline="30000" smtClean="0"/>
              <a:t>γ</a:t>
            </a:r>
            <a:r>
              <a:rPr lang="en-US" sz="2400"/>
              <a:t> </a:t>
            </a:r>
            <a:r>
              <a:rPr lang="en-US" sz="2400" smtClean="0"/>
              <a:t> </a:t>
            </a:r>
          </a:p>
          <a:p>
            <a:r>
              <a:rPr lang="el-GR" sz="2400" smtClean="0"/>
              <a:t>γ</a:t>
            </a:r>
            <a:r>
              <a:rPr lang="en-US" sz="2400" smtClean="0"/>
              <a:t> is an </a:t>
            </a:r>
            <a:r>
              <a:rPr lang="en-US" sz="2400" i="1" smtClean="0"/>
              <a:t>ethical</a:t>
            </a:r>
            <a:r>
              <a:rPr lang="en-US" sz="2400" smtClean="0"/>
              <a:t> parameter, capturing the “social planner’s” own moral/ethical views.  </a:t>
            </a:r>
            <a:r>
              <a:rPr lang="en-US" sz="2000" smtClean="0"/>
              <a:t>Problematic to try to estimate empirically.  Not to be conflated with parameter </a:t>
            </a:r>
            <a:r>
              <a:rPr lang="el-GR" sz="2000" smtClean="0"/>
              <a:t>λ</a:t>
            </a:r>
            <a:r>
              <a:rPr lang="en-US" sz="2000" baseline="30000" smtClean="0"/>
              <a:t>R</a:t>
            </a:r>
            <a:r>
              <a:rPr lang="en-US" sz="2000" smtClean="0"/>
              <a:t> of individual risk aversion w/r/t consumption for CRRA utility.  </a:t>
            </a:r>
          </a:p>
          <a:p>
            <a:endParaRPr lang="en-US" sz="2400"/>
          </a:p>
          <a:p>
            <a:r>
              <a:rPr lang="en-US" sz="2000" smtClean="0"/>
              <a:t>Leaky bucket question. Poor is at utility level W, while Rich is at level KW. If we reduce Rich’s well-being by ∆w, and increase Poor’s by f∆w, 0&lt;f&lt;1, what is the smallest value of f such that this remains a moral improvement?   For given </a:t>
            </a:r>
            <a:r>
              <a:rPr lang="el-GR" sz="2000" smtClean="0"/>
              <a:t>γ</a:t>
            </a:r>
            <a:r>
              <a:rPr lang="en-US" sz="2000" smtClean="0"/>
              <a:t>, f = (1/K)</a:t>
            </a:r>
            <a:r>
              <a:rPr lang="en-US" sz="2000" baseline="30000" smtClean="0"/>
              <a:t>γ </a:t>
            </a:r>
            <a:r>
              <a:rPr lang="en-US" sz="2000" smtClean="0"/>
              <a:t> </a:t>
            </a:r>
          </a:p>
          <a:p>
            <a:r>
              <a:rPr lang="en-US" sz="2000" smtClean="0"/>
              <a:t>Equalization question.  Is it an improvement to move from </a:t>
            </a:r>
          </a:p>
          <a:p>
            <a:pPr>
              <a:buNone/>
            </a:pPr>
            <a:r>
              <a:rPr lang="en-US" sz="2000" smtClean="0"/>
              <a:t>	 (W, W*) to (W</a:t>
            </a:r>
            <a:r>
              <a:rPr lang="en-US" sz="2000" baseline="30000" smtClean="0"/>
              <a:t>+,</a:t>
            </a:r>
            <a:r>
              <a:rPr lang="en-US" sz="2000" smtClean="0"/>
              <a:t> W</a:t>
            </a:r>
            <a:r>
              <a:rPr lang="en-US" sz="2000" baseline="30000" smtClean="0"/>
              <a:t>+</a:t>
            </a:r>
            <a:r>
              <a:rPr lang="en-US" sz="2000" smtClean="0"/>
              <a:t>), where W + W* &gt; 2W</a:t>
            </a:r>
            <a:r>
              <a:rPr lang="en-US" sz="2000" baseline="30000" smtClean="0"/>
              <a:t>+</a:t>
            </a:r>
            <a:r>
              <a:rPr lang="en-US" sz="2000" smtClean="0"/>
              <a:t>?</a:t>
            </a:r>
          </a:p>
          <a:p>
            <a:endParaRPr lang="en-US" sz="2000" smtClean="0"/>
          </a:p>
          <a:p>
            <a:endParaRPr lang="en-US" sz="2400" smtClean="0"/>
          </a:p>
        </p:txBody>
      </p:sp>
      <p:sp>
        <p:nvSpPr>
          <p:cNvPr id="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802902351"/>
              </p:ext>
            </p:extLst>
          </p:nvPr>
        </p:nvGraphicFramePr>
        <p:xfrm>
          <a:off x="4191000" y="3276600"/>
          <a:ext cx="2286000" cy="457200"/>
        </p:xfrm>
        <a:graphic>
          <a:graphicData uri="http://schemas.openxmlformats.org/presentationml/2006/ole">
            <mc:AlternateContent xmlns:mc="http://schemas.openxmlformats.org/markup-compatibility/2006">
              <mc:Choice xmlns:v="urn:schemas-microsoft-com:vml" Requires="v">
                <p:oleObj spid="_x0000_s4109" name="Equation" r:id="rId3" imgW="1371600" imgH="254000" progId="Equation.DSMT4">
                  <p:embed/>
                </p:oleObj>
              </mc:Choice>
              <mc:Fallback>
                <p:oleObj name="Equation" r:id="rId3" imgW="1371600" imgH="2540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3276600"/>
                        <a:ext cx="2286000" cy="457200"/>
                      </a:xfrm>
                      <a:prstGeom prst="rect">
                        <a:avLst/>
                      </a:prstGeom>
                      <a:noFill/>
                    </p:spPr>
                  </p:pic>
                </p:oleObj>
              </mc:Fallback>
            </mc:AlternateContent>
          </a:graphicData>
        </a:graphic>
      </p:graphicFrame>
    </p:spTree>
    <p:extLst>
      <p:ext uri="{BB962C8B-B14F-4D97-AF65-F5344CB8AC3E}">
        <p14:creationId xmlns:p14="http://schemas.microsoft.com/office/powerpoint/2010/main" val="41743237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A contrast with climate change scholarship</a:t>
            </a:r>
            <a:endParaRPr lang="en-US"/>
          </a:p>
        </p:txBody>
      </p:sp>
      <p:sp>
        <p:nvSpPr>
          <p:cNvPr id="3" name="Content Placeholder 2"/>
          <p:cNvSpPr>
            <a:spLocks noGrp="1"/>
          </p:cNvSpPr>
          <p:nvPr>
            <p:ph idx="1"/>
          </p:nvPr>
        </p:nvSpPr>
        <p:spPr/>
        <p:txBody>
          <a:bodyPr>
            <a:normAutofit lnSpcReduction="10000"/>
          </a:bodyPr>
          <a:lstStyle/>
          <a:p>
            <a:r>
              <a:rPr lang="en-US" sz="1900" dirty="0" smtClean="0"/>
              <a:t>Assuming a preference-based well-being measure, and the Atkinson g(.), the </a:t>
            </a:r>
            <a:r>
              <a:rPr lang="en-US" sz="1900" dirty="0" err="1" smtClean="0"/>
              <a:t>prioritarian</a:t>
            </a:r>
            <a:r>
              <a:rPr lang="en-US" sz="1900" dirty="0" smtClean="0"/>
              <a:t> formula for ranking </a:t>
            </a:r>
            <a:r>
              <a:rPr lang="en-US" sz="1900" dirty="0" smtClean="0"/>
              <a:t>outcomes (modulo zeroing-out) </a:t>
            </a:r>
            <a:r>
              <a:rPr lang="en-US" sz="1900" dirty="0" smtClean="0"/>
              <a:t>is:</a:t>
            </a:r>
          </a:p>
          <a:p>
            <a:pPr marL="914400" lvl="2" indent="0">
              <a:buNone/>
            </a:pPr>
            <a:r>
              <a:rPr lang="en-US" sz="2600" dirty="0" smtClean="0"/>
              <a:t>E(x) = (1-</a:t>
            </a:r>
            <a:r>
              <a:rPr lang="el-GR" sz="2600" dirty="0" smtClean="0"/>
              <a:t>γ</a:t>
            </a:r>
            <a:r>
              <a:rPr lang="en-US" sz="2600" dirty="0" smtClean="0"/>
              <a:t>)</a:t>
            </a:r>
            <a:r>
              <a:rPr lang="en-US" sz="2600" baseline="30000" dirty="0" smtClean="0"/>
              <a:t>-1</a:t>
            </a:r>
            <a:r>
              <a:rPr lang="en-US" sz="2600" dirty="0" smtClean="0"/>
              <a:t> ∑</a:t>
            </a:r>
            <a:r>
              <a:rPr lang="en-US" sz="2600" baseline="-25000" dirty="0" err="1"/>
              <a:t>i</a:t>
            </a:r>
            <a:r>
              <a:rPr lang="en-US" sz="2600" dirty="0" smtClean="0"/>
              <a:t> [s(</a:t>
            </a:r>
            <a:r>
              <a:rPr lang="en-US" sz="2600" dirty="0" err="1" smtClean="0"/>
              <a:t>R</a:t>
            </a:r>
            <a:r>
              <a:rPr lang="en-US" sz="2600" baseline="-25000" dirty="0" err="1" smtClean="0"/>
              <a:t>i</a:t>
            </a:r>
            <a:r>
              <a:rPr lang="en-US" sz="2600" dirty="0" smtClean="0"/>
              <a:t>)</a:t>
            </a:r>
            <a:r>
              <a:rPr lang="en-US" sz="2600" dirty="0" err="1" smtClean="0"/>
              <a:t>u</a:t>
            </a:r>
            <a:r>
              <a:rPr lang="en-US" sz="2600" baseline="30000" dirty="0" err="1" smtClean="0"/>
              <a:t>Ri</a:t>
            </a:r>
            <a:r>
              <a:rPr lang="en-US" sz="2600" dirty="0" smtClean="0"/>
              <a:t>(c</a:t>
            </a:r>
            <a:r>
              <a:rPr lang="en-US" sz="2600" baseline="-25000" dirty="0" smtClean="0"/>
              <a:t>i</a:t>
            </a:r>
            <a:r>
              <a:rPr lang="en-US" sz="2600" dirty="0" smtClean="0"/>
              <a:t>(x), </a:t>
            </a:r>
            <a:r>
              <a:rPr lang="en-US" sz="2600" b="1" dirty="0" err="1" smtClean="0"/>
              <a:t>a</a:t>
            </a:r>
            <a:r>
              <a:rPr lang="en-US" sz="2600" baseline="-25000" dirty="0" err="1" smtClean="0"/>
              <a:t>i</a:t>
            </a:r>
            <a:r>
              <a:rPr lang="en-US" sz="2600" dirty="0" smtClean="0"/>
              <a:t>(x)) + t(</a:t>
            </a:r>
            <a:r>
              <a:rPr lang="en-US" sz="2600" dirty="0" err="1" smtClean="0"/>
              <a:t>R</a:t>
            </a:r>
            <a:r>
              <a:rPr lang="en-US" sz="2600" baseline="-25000" dirty="0" err="1" smtClean="0"/>
              <a:t>i</a:t>
            </a:r>
            <a:r>
              <a:rPr lang="en-US" sz="2600" dirty="0" smtClean="0"/>
              <a:t>)]</a:t>
            </a:r>
            <a:r>
              <a:rPr lang="en-US" sz="2600" baseline="30000" dirty="0" smtClean="0"/>
              <a:t>1-</a:t>
            </a:r>
            <a:r>
              <a:rPr lang="el-GR" sz="2600" baseline="30000" dirty="0" smtClean="0"/>
              <a:t>γ</a:t>
            </a:r>
            <a:r>
              <a:rPr lang="en-US" sz="2600" dirty="0" smtClean="0"/>
              <a:t> </a:t>
            </a:r>
          </a:p>
          <a:p>
            <a:pPr marL="457200"/>
            <a:r>
              <a:rPr lang="en-US" sz="1900" dirty="0" smtClean="0"/>
              <a:t>By contrast, the utilitarian formula often used in climate change scholarship ignores non-market attributes and preference heterogeneity, has a pure time preference (well-being discount factor), and no inequality-aversion </a:t>
            </a:r>
            <a:r>
              <a:rPr lang="en-US" sz="1900" dirty="0" err="1" smtClean="0"/>
              <a:t>prameter</a:t>
            </a:r>
            <a:r>
              <a:rPr lang="en-US" sz="1900" dirty="0" smtClean="0"/>
              <a:t> </a:t>
            </a:r>
          </a:p>
          <a:p>
            <a:pPr marL="457200" lvl="1" indent="0">
              <a:buNone/>
            </a:pPr>
            <a:r>
              <a:rPr lang="en-US" sz="1600" dirty="0" smtClean="0"/>
              <a:t>	</a:t>
            </a:r>
            <a:r>
              <a:rPr lang="en-US" sz="2600" dirty="0"/>
              <a:t>E</a:t>
            </a:r>
            <a:r>
              <a:rPr lang="en-US" sz="2600" dirty="0" smtClean="0"/>
              <a:t>(x) =  ∑</a:t>
            </a:r>
            <a:r>
              <a:rPr lang="en-US" sz="2600" baseline="-25000" dirty="0" err="1" smtClean="0"/>
              <a:t>i</a:t>
            </a:r>
            <a:r>
              <a:rPr lang="en-US" sz="2600" dirty="0" smtClean="0"/>
              <a:t> d</a:t>
            </a:r>
            <a:r>
              <a:rPr lang="en-US" sz="2600" baseline="-25000" dirty="0" smtClean="0"/>
              <a:t>i</a:t>
            </a:r>
            <a:r>
              <a:rPr lang="en-US" sz="2600" dirty="0" smtClean="0"/>
              <a:t> u(c</a:t>
            </a:r>
            <a:r>
              <a:rPr lang="en-US" sz="2600" baseline="-25000" dirty="0" smtClean="0"/>
              <a:t>i</a:t>
            </a:r>
            <a:r>
              <a:rPr lang="en-US" sz="2600" dirty="0" smtClean="0"/>
              <a:t>), </a:t>
            </a:r>
            <a:r>
              <a:rPr lang="en-US" sz="1800" dirty="0" smtClean="0"/>
              <a:t>with d</a:t>
            </a:r>
            <a:r>
              <a:rPr lang="en-US" sz="1800" baseline="-25000" dirty="0" smtClean="0"/>
              <a:t>i</a:t>
            </a:r>
            <a:r>
              <a:rPr lang="en-US" sz="1800" dirty="0" smtClean="0"/>
              <a:t> &gt; </a:t>
            </a:r>
            <a:r>
              <a:rPr lang="en-US" sz="1800" dirty="0" err="1" smtClean="0"/>
              <a:t>d</a:t>
            </a:r>
            <a:r>
              <a:rPr lang="en-US" sz="1800" baseline="-25000" dirty="0" err="1" smtClean="0"/>
              <a:t>j</a:t>
            </a:r>
            <a:r>
              <a:rPr lang="en-US" sz="1800" dirty="0" smtClean="0"/>
              <a:t> if individual j exists later in time than </a:t>
            </a:r>
            <a:r>
              <a:rPr lang="en-US" sz="1800" dirty="0" err="1" smtClean="0"/>
              <a:t>i</a:t>
            </a:r>
            <a:endParaRPr lang="en-US" sz="2400" dirty="0" smtClean="0"/>
          </a:p>
          <a:p>
            <a:pPr marL="400050"/>
            <a:r>
              <a:rPr lang="en-US" sz="1900" dirty="0" smtClean="0"/>
              <a:t>Even ignoring preference heterogeneity and non-market attributes, and with CRRA consumption utility, the two approaches are different:</a:t>
            </a:r>
          </a:p>
          <a:p>
            <a:pPr marL="57150" indent="0">
              <a:buNone/>
            </a:pPr>
            <a:r>
              <a:rPr lang="en-US" sz="2600" dirty="0"/>
              <a:t>E</a:t>
            </a:r>
            <a:r>
              <a:rPr lang="en-US" sz="2600" dirty="0" smtClean="0"/>
              <a:t>(x) = (1-</a:t>
            </a:r>
            <a:r>
              <a:rPr lang="el-GR" sz="2600" dirty="0" smtClean="0"/>
              <a:t>γ</a:t>
            </a:r>
            <a:r>
              <a:rPr lang="en-US" sz="2600" dirty="0" smtClean="0"/>
              <a:t>)</a:t>
            </a:r>
            <a:r>
              <a:rPr lang="en-US" sz="2600" baseline="30000" dirty="0" smtClean="0"/>
              <a:t>-1</a:t>
            </a:r>
            <a:r>
              <a:rPr lang="en-US" sz="2600" dirty="0" smtClean="0"/>
              <a:t> ∑</a:t>
            </a:r>
            <a:r>
              <a:rPr lang="en-US" sz="2600" baseline="-25000" dirty="0" err="1" smtClean="0"/>
              <a:t>i</a:t>
            </a:r>
            <a:r>
              <a:rPr lang="en-US" sz="2600" dirty="0" smtClean="0"/>
              <a:t> [u(c</a:t>
            </a:r>
            <a:r>
              <a:rPr lang="en-US" sz="2600" baseline="-25000" dirty="0" smtClean="0"/>
              <a:t>i</a:t>
            </a:r>
            <a:r>
              <a:rPr lang="en-US" sz="2600" dirty="0" smtClean="0"/>
              <a:t>)]</a:t>
            </a:r>
            <a:r>
              <a:rPr lang="en-US" sz="2600" baseline="30000" dirty="0" smtClean="0"/>
              <a:t>1-</a:t>
            </a:r>
            <a:r>
              <a:rPr lang="el-GR" sz="2600" baseline="30000" dirty="0" smtClean="0"/>
              <a:t>γ</a:t>
            </a:r>
            <a:r>
              <a:rPr lang="en-US" sz="2600" baseline="30000" dirty="0" smtClean="0"/>
              <a:t>   </a:t>
            </a:r>
            <a:r>
              <a:rPr lang="en-US" sz="2600" dirty="0" smtClean="0"/>
              <a:t>vs. E(x) =  ∑</a:t>
            </a:r>
            <a:r>
              <a:rPr lang="en-US" sz="2600" baseline="-25000" dirty="0" err="1" smtClean="0"/>
              <a:t>i</a:t>
            </a:r>
            <a:r>
              <a:rPr lang="en-US" sz="2600" dirty="0" smtClean="0"/>
              <a:t> </a:t>
            </a:r>
            <a:r>
              <a:rPr lang="en-US" sz="2600" dirty="0" err="1" smtClean="0"/>
              <a:t>d</a:t>
            </a:r>
            <a:r>
              <a:rPr lang="en-US" sz="2600" baseline="-25000" dirty="0" err="1" smtClean="0"/>
              <a:t>i</a:t>
            </a:r>
            <a:r>
              <a:rPr lang="en-US" sz="2600" dirty="0" err="1" smtClean="0"/>
              <a:t>u</a:t>
            </a:r>
            <a:r>
              <a:rPr lang="en-US" sz="2600" dirty="0" smtClean="0"/>
              <a:t>(c</a:t>
            </a:r>
            <a:r>
              <a:rPr lang="en-US" sz="2600" baseline="-25000" dirty="0" smtClean="0"/>
              <a:t>i</a:t>
            </a:r>
            <a:r>
              <a:rPr lang="en-US" sz="2600" dirty="0" smtClean="0"/>
              <a:t>)</a:t>
            </a:r>
            <a:r>
              <a:rPr lang="en-US" sz="2400" dirty="0" smtClean="0"/>
              <a:t>, </a:t>
            </a:r>
            <a:r>
              <a:rPr lang="en-US" sz="2000" dirty="0" smtClean="0"/>
              <a:t>with u(c</a:t>
            </a:r>
            <a:r>
              <a:rPr lang="en-US" sz="2000" baseline="-25000" dirty="0" smtClean="0"/>
              <a:t>i</a:t>
            </a:r>
            <a:r>
              <a:rPr lang="en-US" sz="2000" dirty="0" smtClean="0"/>
              <a:t>) = (1-</a:t>
            </a:r>
            <a:r>
              <a:rPr lang="el-GR" sz="2000" dirty="0" smtClean="0"/>
              <a:t>λ</a:t>
            </a:r>
            <a:r>
              <a:rPr lang="en-US" sz="2000" dirty="0" smtClean="0"/>
              <a:t>)</a:t>
            </a:r>
            <a:r>
              <a:rPr lang="en-US" sz="2000" baseline="30000" dirty="0" smtClean="0"/>
              <a:t>-1</a:t>
            </a:r>
            <a:r>
              <a:rPr lang="en-US" sz="2000" dirty="0" smtClean="0"/>
              <a:t>c</a:t>
            </a:r>
            <a:r>
              <a:rPr lang="en-US" sz="2000" baseline="-25000" dirty="0" smtClean="0"/>
              <a:t>i</a:t>
            </a:r>
            <a:r>
              <a:rPr lang="en-US" sz="2000" baseline="30000" dirty="0" smtClean="0"/>
              <a:t>1-</a:t>
            </a:r>
            <a:r>
              <a:rPr lang="el-GR" sz="2000" baseline="30000" dirty="0" smtClean="0"/>
              <a:t>λ</a:t>
            </a:r>
            <a:r>
              <a:rPr lang="en-US" sz="2200" dirty="0" smtClean="0"/>
              <a:t>  </a:t>
            </a:r>
          </a:p>
          <a:p>
            <a:pPr marL="514350" indent="-457200"/>
            <a:r>
              <a:rPr lang="en-US" sz="1900" dirty="0" smtClean="0"/>
              <a:t>Time preference: violates anonymity; an ad hoc way to handle extinction risk; and counterintuitive features of zero discounting can be mitigated, by </a:t>
            </a:r>
            <a:r>
              <a:rPr lang="en-US" sz="1900" dirty="0" err="1" smtClean="0"/>
              <a:t>prioritarians</a:t>
            </a:r>
            <a:r>
              <a:rPr lang="en-US" sz="1900" dirty="0" smtClean="0"/>
              <a:t>, by increasing the inequality-aversion parameter</a:t>
            </a:r>
          </a:p>
          <a:p>
            <a:pPr marL="457200" lvl="1" indent="0">
              <a:buNone/>
            </a:pPr>
            <a:endParaRPr lang="en-US" sz="1600" dirty="0"/>
          </a:p>
        </p:txBody>
      </p:sp>
    </p:spTree>
    <p:extLst>
      <p:ext uri="{BB962C8B-B14F-4D97-AF65-F5344CB8AC3E}">
        <p14:creationId xmlns:p14="http://schemas.microsoft.com/office/powerpoint/2010/main" val="4419441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Utilitarianism and Prioritarianism under Risk</a:t>
            </a:r>
            <a:endParaRPr lang="en-US"/>
          </a:p>
        </p:txBody>
      </p:sp>
      <p:sp>
        <p:nvSpPr>
          <p:cNvPr id="3" name="Content Placeholder 2"/>
          <p:cNvSpPr>
            <a:spLocks noGrp="1"/>
          </p:cNvSpPr>
          <p:nvPr>
            <p:ph idx="1"/>
          </p:nvPr>
        </p:nvSpPr>
        <p:spPr/>
        <p:txBody>
          <a:bodyPr>
            <a:normAutofit/>
          </a:bodyPr>
          <a:lstStyle/>
          <a:p>
            <a:r>
              <a:rPr lang="en-US" sz="2400" u="sng" dirty="0" smtClean="0"/>
              <a:t>Utilitarianism </a:t>
            </a:r>
            <a:r>
              <a:rPr lang="en-US" sz="2400" dirty="0" smtClean="0"/>
              <a:t> </a:t>
            </a:r>
            <a:r>
              <a:rPr lang="en-US" sz="2400" dirty="0"/>
              <a:t>E</a:t>
            </a:r>
            <a:r>
              <a:rPr lang="en-US" sz="2400" dirty="0" smtClean="0"/>
              <a:t>(a) = ∑</a:t>
            </a:r>
            <a:r>
              <a:rPr lang="en-US" sz="2400" baseline="-25000" dirty="0" smtClean="0"/>
              <a:t>x</a:t>
            </a:r>
            <a:r>
              <a:rPr lang="en-US" sz="2400" dirty="0" smtClean="0"/>
              <a:t> </a:t>
            </a:r>
            <a:r>
              <a:rPr lang="el-GR" sz="2400" dirty="0" smtClean="0"/>
              <a:t>π</a:t>
            </a:r>
            <a:r>
              <a:rPr lang="en-US" sz="2400" baseline="-25000" dirty="0" smtClean="0"/>
              <a:t>a</a:t>
            </a:r>
            <a:r>
              <a:rPr lang="en-US" sz="2400" dirty="0" smtClean="0"/>
              <a:t>(x) (∑</a:t>
            </a:r>
            <a:r>
              <a:rPr lang="en-US" sz="2400" baseline="-25000" dirty="0" err="1"/>
              <a:t>i</a:t>
            </a:r>
            <a:r>
              <a:rPr lang="en-US" sz="2400" dirty="0" smtClean="0"/>
              <a:t> </a:t>
            </a:r>
            <a:r>
              <a:rPr lang="en-US" sz="2400" dirty="0" err="1" smtClean="0"/>
              <a:t>w</a:t>
            </a:r>
            <a:r>
              <a:rPr lang="en-US" sz="2400" baseline="-25000" dirty="0" err="1" smtClean="0"/>
              <a:t>i</a:t>
            </a:r>
            <a:r>
              <a:rPr lang="en-US" sz="2400" dirty="0" smtClean="0"/>
              <a:t>(x))  = ∑</a:t>
            </a:r>
            <a:r>
              <a:rPr lang="en-US" sz="2400" baseline="-25000" dirty="0" err="1"/>
              <a:t>i</a:t>
            </a:r>
            <a:r>
              <a:rPr lang="en-US" sz="2400" dirty="0" smtClean="0"/>
              <a:t> ∑</a:t>
            </a:r>
            <a:r>
              <a:rPr lang="en-US" sz="2400" baseline="-25000" dirty="0" smtClean="0"/>
              <a:t>x</a:t>
            </a:r>
            <a:r>
              <a:rPr lang="el-GR" sz="2400" dirty="0" smtClean="0"/>
              <a:t>π</a:t>
            </a:r>
            <a:r>
              <a:rPr lang="en-US" sz="2400" baseline="-25000" dirty="0" smtClean="0"/>
              <a:t>a</a:t>
            </a:r>
            <a:r>
              <a:rPr lang="en-US" sz="2400" dirty="0" smtClean="0"/>
              <a:t>(x) </a:t>
            </a:r>
            <a:r>
              <a:rPr lang="en-US" sz="2400" dirty="0" err="1" smtClean="0"/>
              <a:t>w</a:t>
            </a:r>
            <a:r>
              <a:rPr lang="en-US" sz="2400" baseline="-25000" dirty="0" err="1" smtClean="0"/>
              <a:t>i</a:t>
            </a:r>
            <a:r>
              <a:rPr lang="en-US" sz="2400" dirty="0" smtClean="0"/>
              <a:t>(x)</a:t>
            </a:r>
          </a:p>
          <a:p>
            <a:endParaRPr lang="en-US" sz="2400" u="sng" dirty="0" smtClean="0"/>
          </a:p>
          <a:p>
            <a:r>
              <a:rPr lang="en-US" sz="2400" u="sng" dirty="0" smtClean="0"/>
              <a:t>“Ex post” prior.  </a:t>
            </a:r>
            <a:r>
              <a:rPr lang="en-US" sz="2400" dirty="0" smtClean="0"/>
              <a:t>  E(a) = ∑</a:t>
            </a:r>
            <a:r>
              <a:rPr lang="en-US" sz="2400" baseline="-25000" dirty="0" smtClean="0"/>
              <a:t>x</a:t>
            </a:r>
            <a:r>
              <a:rPr lang="el-GR" sz="2400" dirty="0" smtClean="0"/>
              <a:t>π</a:t>
            </a:r>
            <a:r>
              <a:rPr lang="en-US" sz="2400" baseline="-25000" dirty="0" smtClean="0"/>
              <a:t>a</a:t>
            </a:r>
            <a:r>
              <a:rPr lang="en-US" sz="2400" dirty="0" smtClean="0"/>
              <a:t>(x) (∑</a:t>
            </a:r>
            <a:r>
              <a:rPr lang="en-US" sz="2400" baseline="-25000" dirty="0" err="1" smtClean="0"/>
              <a:t>i</a:t>
            </a:r>
            <a:r>
              <a:rPr lang="en-US" sz="2400" dirty="0" smtClean="0"/>
              <a:t> g(</a:t>
            </a:r>
            <a:r>
              <a:rPr lang="en-US" sz="2400" dirty="0" err="1" smtClean="0"/>
              <a:t>w</a:t>
            </a:r>
            <a:r>
              <a:rPr lang="en-US" sz="2400" baseline="-25000" dirty="0" err="1" smtClean="0"/>
              <a:t>i</a:t>
            </a:r>
            <a:r>
              <a:rPr lang="en-US" sz="2400" dirty="0" smtClean="0"/>
              <a:t>(x))) = ∑</a:t>
            </a:r>
            <a:r>
              <a:rPr lang="en-US" sz="2400" baseline="-25000" dirty="0" err="1" smtClean="0"/>
              <a:t>i</a:t>
            </a:r>
            <a:r>
              <a:rPr lang="en-US" sz="2400" dirty="0" err="1" smtClean="0"/>
              <a:t>∑</a:t>
            </a:r>
            <a:r>
              <a:rPr lang="en-US" sz="2400" baseline="-25000" dirty="0" err="1" smtClean="0"/>
              <a:t>x</a:t>
            </a:r>
            <a:r>
              <a:rPr lang="el-GR" sz="2400" dirty="0" smtClean="0"/>
              <a:t>π</a:t>
            </a:r>
            <a:r>
              <a:rPr lang="en-US" sz="2400" baseline="-25000" dirty="0" smtClean="0"/>
              <a:t>a</a:t>
            </a:r>
            <a:r>
              <a:rPr lang="en-US" sz="2400" dirty="0" smtClean="0"/>
              <a:t>(x) g(</a:t>
            </a:r>
            <a:r>
              <a:rPr lang="en-US" sz="2400" dirty="0" err="1" smtClean="0"/>
              <a:t>w</a:t>
            </a:r>
            <a:r>
              <a:rPr lang="en-US" sz="2400" baseline="-25000" dirty="0" err="1" smtClean="0"/>
              <a:t>i</a:t>
            </a:r>
            <a:r>
              <a:rPr lang="en-US" sz="2400" dirty="0" smtClean="0"/>
              <a:t>(x))</a:t>
            </a:r>
          </a:p>
          <a:p>
            <a:endParaRPr lang="en-US" sz="2400" u="sng" dirty="0" smtClean="0"/>
          </a:p>
          <a:p>
            <a:r>
              <a:rPr lang="en-US" sz="2400" u="sng" dirty="0" smtClean="0"/>
              <a:t>“Ex ante” prior.</a:t>
            </a:r>
            <a:r>
              <a:rPr lang="en-US" sz="2400" dirty="0" smtClean="0"/>
              <a:t>  E(a) = ∑</a:t>
            </a:r>
            <a:r>
              <a:rPr lang="en-US" sz="2400" baseline="-25000" dirty="0" err="1"/>
              <a:t>i</a:t>
            </a:r>
            <a:r>
              <a:rPr lang="en-US" sz="2400" dirty="0" smtClean="0"/>
              <a:t> g</a:t>
            </a:r>
            <a:r>
              <a:rPr lang="en-US" sz="2800" dirty="0" smtClean="0"/>
              <a:t>(</a:t>
            </a:r>
            <a:r>
              <a:rPr lang="en-US" sz="2400" dirty="0" smtClean="0"/>
              <a:t>∑</a:t>
            </a:r>
            <a:r>
              <a:rPr lang="en-US" sz="2400" baseline="-25000" dirty="0" smtClean="0"/>
              <a:t>x </a:t>
            </a:r>
            <a:r>
              <a:rPr lang="el-GR" sz="2400" dirty="0" smtClean="0"/>
              <a:t>π</a:t>
            </a:r>
            <a:r>
              <a:rPr lang="en-US" sz="2400" baseline="-25000" dirty="0" smtClean="0"/>
              <a:t>a</a:t>
            </a:r>
            <a:r>
              <a:rPr lang="en-US" sz="2400" dirty="0" smtClean="0"/>
              <a:t>(x) </a:t>
            </a:r>
            <a:r>
              <a:rPr lang="en-US" sz="2400" dirty="0" err="1" smtClean="0"/>
              <a:t>w</a:t>
            </a:r>
            <a:r>
              <a:rPr lang="en-US" sz="2400" baseline="-25000" dirty="0" err="1" smtClean="0"/>
              <a:t>i</a:t>
            </a:r>
            <a:r>
              <a:rPr lang="en-US" sz="2400" dirty="0" smtClean="0"/>
              <a:t>(x)</a:t>
            </a:r>
            <a:r>
              <a:rPr lang="en-US" sz="2800" dirty="0" smtClean="0"/>
              <a:t>)</a:t>
            </a:r>
          </a:p>
          <a:p>
            <a:endParaRPr lang="en-US" sz="2400" dirty="0" smtClean="0"/>
          </a:p>
          <a:p>
            <a:r>
              <a:rPr lang="en-US" sz="2000" dirty="0" smtClean="0"/>
              <a:t>Utilitarianism and ex post </a:t>
            </a:r>
            <a:r>
              <a:rPr lang="en-US" sz="2000" dirty="0" err="1" smtClean="0"/>
              <a:t>prioritarianism</a:t>
            </a:r>
            <a:r>
              <a:rPr lang="en-US" sz="2000" dirty="0" smtClean="0"/>
              <a:t> apply expected-utility theory </a:t>
            </a:r>
            <a:r>
              <a:rPr lang="en-US" sz="2000" i="1" dirty="0" smtClean="0"/>
              <a:t>at the level of ethical choice</a:t>
            </a:r>
            <a:r>
              <a:rPr lang="en-US" sz="2000" dirty="0" smtClean="0"/>
              <a:t>: maximizing expected </a:t>
            </a:r>
            <a:r>
              <a:rPr lang="en-US" sz="2000" i="1" dirty="0" smtClean="0"/>
              <a:t>ethical value</a:t>
            </a:r>
            <a:r>
              <a:rPr lang="en-US" sz="2000" dirty="0" smtClean="0"/>
              <a:t> (i.e., sum of utilities or transformed utilities).  Ex ante </a:t>
            </a:r>
            <a:r>
              <a:rPr lang="en-US" sz="2000" dirty="0" err="1" smtClean="0"/>
              <a:t>prioritarianism</a:t>
            </a:r>
            <a:r>
              <a:rPr lang="en-US" sz="2000" dirty="0" smtClean="0"/>
              <a:t> does not.</a:t>
            </a:r>
          </a:p>
          <a:p>
            <a:r>
              <a:rPr lang="en-US" sz="2000" dirty="0" smtClean="0"/>
              <a:t>“Transformed” approaches:  ∑</a:t>
            </a:r>
            <a:r>
              <a:rPr lang="en-US" sz="2000" baseline="-25000" dirty="0" smtClean="0"/>
              <a:t>x</a:t>
            </a:r>
            <a:r>
              <a:rPr lang="en-US" sz="2000" dirty="0" smtClean="0"/>
              <a:t> </a:t>
            </a:r>
            <a:r>
              <a:rPr lang="el-GR" sz="2000" dirty="0" smtClean="0"/>
              <a:t>π</a:t>
            </a:r>
            <a:r>
              <a:rPr lang="en-US" sz="2000" baseline="-25000" dirty="0" smtClean="0"/>
              <a:t>a</a:t>
            </a:r>
            <a:r>
              <a:rPr lang="en-US" sz="2000" dirty="0" smtClean="0"/>
              <a:t>(x) H(∑</a:t>
            </a:r>
            <a:r>
              <a:rPr lang="en-US" sz="2000" baseline="-25000" dirty="0" err="1" smtClean="0"/>
              <a:t>i</a:t>
            </a:r>
            <a:r>
              <a:rPr lang="en-US" sz="2000" dirty="0" smtClean="0"/>
              <a:t> </a:t>
            </a:r>
            <a:r>
              <a:rPr lang="en-US" sz="2000" dirty="0" err="1" smtClean="0"/>
              <a:t>w</a:t>
            </a:r>
            <a:r>
              <a:rPr lang="en-US" sz="2000" baseline="-25000" dirty="0" err="1" smtClean="0"/>
              <a:t>i</a:t>
            </a:r>
            <a:r>
              <a:rPr lang="en-US" sz="2000" dirty="0" smtClean="0"/>
              <a:t>(x))  or ∑</a:t>
            </a:r>
            <a:r>
              <a:rPr lang="en-US" sz="2000" baseline="-25000" dirty="0" smtClean="0"/>
              <a:t>x</a:t>
            </a:r>
            <a:r>
              <a:rPr lang="en-US" sz="2000" dirty="0" smtClean="0"/>
              <a:t> </a:t>
            </a:r>
            <a:r>
              <a:rPr lang="el-GR" sz="2000" dirty="0" smtClean="0"/>
              <a:t>π</a:t>
            </a:r>
            <a:r>
              <a:rPr lang="en-US" sz="2000" baseline="-25000" dirty="0" smtClean="0"/>
              <a:t>a</a:t>
            </a:r>
            <a:r>
              <a:rPr lang="en-US" sz="2000" dirty="0" smtClean="0"/>
              <a:t>(x) H(∑</a:t>
            </a:r>
            <a:r>
              <a:rPr lang="en-US" sz="2000" baseline="-25000" dirty="0" err="1" smtClean="0"/>
              <a:t>i</a:t>
            </a:r>
            <a:r>
              <a:rPr lang="en-US" sz="2000" dirty="0" smtClean="0"/>
              <a:t> g(</a:t>
            </a:r>
            <a:r>
              <a:rPr lang="en-US" sz="2000" dirty="0" err="1" smtClean="0"/>
              <a:t>w</a:t>
            </a:r>
            <a:r>
              <a:rPr lang="en-US" sz="2000" baseline="-25000" dirty="0" err="1" smtClean="0"/>
              <a:t>i</a:t>
            </a:r>
            <a:r>
              <a:rPr lang="en-US" sz="2000" dirty="0" smtClean="0"/>
              <a:t>(x))). Problematic w/r/t </a:t>
            </a:r>
            <a:r>
              <a:rPr lang="en-US" sz="2000" dirty="0" err="1" smtClean="0"/>
              <a:t>separability</a:t>
            </a:r>
            <a:r>
              <a:rPr lang="en-US" sz="2000" dirty="0" smtClean="0"/>
              <a:t> </a:t>
            </a:r>
          </a:p>
          <a:p>
            <a:pPr marL="0" indent="0">
              <a:buNone/>
            </a:pPr>
            <a:endParaRPr lang="en-US" sz="2400" u="sng" dirty="0"/>
          </a:p>
          <a:p>
            <a:pPr marL="0" indent="0">
              <a:buNone/>
            </a:pPr>
            <a:endParaRPr lang="en-US" sz="2400" u="sng" dirty="0" smtClean="0"/>
          </a:p>
          <a:p>
            <a:pPr marL="0" indent="0">
              <a:buNone/>
            </a:pPr>
            <a:endParaRPr lang="en-US" sz="2400" u="sng" dirty="0" smtClean="0"/>
          </a:p>
          <a:p>
            <a:endParaRPr lang="en-US" sz="2400" u="sng" dirty="0"/>
          </a:p>
        </p:txBody>
      </p:sp>
    </p:spTree>
    <p:extLst>
      <p:ext uri="{BB962C8B-B14F-4D97-AF65-F5344CB8AC3E}">
        <p14:creationId xmlns:p14="http://schemas.microsoft.com/office/powerpoint/2010/main" val="10524864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Util. vs. EPP vs. EAP</a:t>
            </a:r>
            <a:endParaRPr lang="en-US"/>
          </a:p>
        </p:txBody>
      </p:sp>
      <p:sp>
        <p:nvSpPr>
          <p:cNvPr id="3" name="Content Placeholder 2"/>
          <p:cNvSpPr>
            <a:spLocks noGrp="1"/>
          </p:cNvSpPr>
          <p:nvPr>
            <p:ph idx="1"/>
          </p:nvPr>
        </p:nvSpPr>
        <p:spPr/>
        <p:txBody>
          <a:bodyPr/>
          <a:lstStyle/>
          <a:p>
            <a:pPr>
              <a:buNone/>
            </a:pPr>
            <a:r>
              <a:rPr lang="en-US" sz="1800"/>
              <a:t>	</a:t>
            </a:r>
            <a:r>
              <a:rPr lang="en-US" sz="1800" smtClean="0"/>
              <a:t>	</a:t>
            </a:r>
            <a:r>
              <a:rPr lang="en-US" sz="2400" u="sng" smtClean="0"/>
              <a:t>Policy a</a:t>
            </a:r>
            <a:r>
              <a:rPr lang="en-US" sz="2400" smtClean="0"/>
              <a:t>			</a:t>
            </a:r>
            <a:r>
              <a:rPr lang="en-US" sz="2400" u="sng" smtClean="0"/>
              <a:t>Policy  b</a:t>
            </a:r>
            <a:endParaRPr lang="en-US" sz="2400" smtClean="0"/>
          </a:p>
          <a:p>
            <a:pPr>
              <a:buNone/>
            </a:pPr>
            <a:r>
              <a:rPr lang="en-US" sz="2400" smtClean="0"/>
              <a:t>		x</a:t>
            </a:r>
            <a:r>
              <a:rPr lang="el-GR" sz="2400" smtClean="0"/>
              <a:t> </a:t>
            </a:r>
            <a:r>
              <a:rPr lang="en-US" sz="2400" smtClean="0"/>
              <a:t>	</a:t>
            </a:r>
            <a:r>
              <a:rPr lang="en-US" sz="2400" i="1" smtClean="0"/>
              <a:t>y   	Exp. wb	z	zz</a:t>
            </a:r>
            <a:r>
              <a:rPr lang="en-US" sz="2400" smtClean="0"/>
              <a:t>	</a:t>
            </a:r>
            <a:r>
              <a:rPr lang="en-US" sz="2400" i="1" smtClean="0"/>
              <a:t>Exp. wb</a:t>
            </a:r>
            <a:endParaRPr lang="en-US" sz="2400" smtClean="0"/>
          </a:p>
          <a:p>
            <a:pPr>
              <a:buNone/>
            </a:pPr>
            <a:r>
              <a:rPr lang="en-US" sz="2400" smtClean="0"/>
              <a:t>Jim	70	30	50   		50	60 	55	</a:t>
            </a:r>
          </a:p>
          <a:p>
            <a:pPr>
              <a:buNone/>
            </a:pPr>
            <a:r>
              <a:rPr lang="en-US" sz="2400" smtClean="0"/>
              <a:t>June	30	70     	50		50	40	45</a:t>
            </a:r>
          </a:p>
          <a:p>
            <a:pPr marL="0" indent="0">
              <a:buNone/>
            </a:pPr>
            <a:r>
              <a:rPr lang="en-US" smtClean="0"/>
              <a:t> </a:t>
            </a:r>
            <a:r>
              <a:rPr lang="en-US" sz="1800" smtClean="0"/>
              <a:t>Note: The outcomes are equiprobable, i.e., </a:t>
            </a:r>
            <a:r>
              <a:rPr lang="el-GR" sz="1600" smtClean="0"/>
              <a:t>π</a:t>
            </a:r>
            <a:r>
              <a:rPr lang="en-US" sz="1600" baseline="-25000" smtClean="0"/>
              <a:t>a</a:t>
            </a:r>
            <a:r>
              <a:rPr lang="en-US" sz="1600" smtClean="0"/>
              <a:t>(x) =</a:t>
            </a:r>
            <a:r>
              <a:rPr lang="el-GR" sz="1600" smtClean="0"/>
              <a:t> π</a:t>
            </a:r>
            <a:r>
              <a:rPr lang="en-US" sz="1600" baseline="-25000" smtClean="0"/>
              <a:t>a</a:t>
            </a:r>
            <a:r>
              <a:rPr lang="en-US" sz="1600" smtClean="0"/>
              <a:t>(y) = 1/2, and</a:t>
            </a:r>
            <a:r>
              <a:rPr lang="el-GR" sz="1600" smtClean="0"/>
              <a:t> π</a:t>
            </a:r>
            <a:r>
              <a:rPr lang="en-US" sz="1600" baseline="-25000" smtClean="0"/>
              <a:t>b</a:t>
            </a:r>
            <a:r>
              <a:rPr lang="en-US" sz="1600" smtClean="0"/>
              <a:t>(z) =</a:t>
            </a:r>
            <a:r>
              <a:rPr lang="el-GR" sz="1600" smtClean="0"/>
              <a:t> π</a:t>
            </a:r>
            <a:r>
              <a:rPr lang="en-US" sz="1600" baseline="-25000" smtClean="0"/>
              <a:t>b</a:t>
            </a:r>
            <a:r>
              <a:rPr lang="en-US" sz="1600" smtClean="0"/>
              <a:t>(zz) = 1/2.</a:t>
            </a:r>
          </a:p>
          <a:p>
            <a:pPr marL="0" indent="0">
              <a:buNone/>
            </a:pPr>
            <a:r>
              <a:rPr lang="en-US" smtClean="0"/>
              <a:t>Utilitarianism is indifferent between the policies.  Ex post prioritarianism prefers policy b.   Ex ante prioritarianism prefers policy a.</a:t>
            </a:r>
            <a:endParaRPr lang="en-US"/>
          </a:p>
        </p:txBody>
      </p:sp>
    </p:spTree>
    <p:extLst>
      <p:ext uri="{BB962C8B-B14F-4D97-AF65-F5344CB8AC3E}">
        <p14:creationId xmlns:p14="http://schemas.microsoft.com/office/powerpoint/2010/main" val="34714592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Which is most attractive?</a:t>
            </a:r>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97762060"/>
              </p:ext>
            </p:extLst>
          </p:nvPr>
        </p:nvGraphicFramePr>
        <p:xfrm>
          <a:off x="457200" y="2057399"/>
          <a:ext cx="8229600" cy="1889760"/>
        </p:xfrm>
        <a:graphic>
          <a:graphicData uri="http://schemas.openxmlformats.org/drawingml/2006/table">
            <a:tbl>
              <a:tblPr firstRow="1" bandRow="1">
                <a:tableStyleId>{5C22544A-7EE6-4342-B048-85BDC9FD1C3A}</a:tableStyleId>
              </a:tblPr>
              <a:tblGrid>
                <a:gridCol w="838200"/>
                <a:gridCol w="1524000"/>
                <a:gridCol w="1371600"/>
                <a:gridCol w="1752600"/>
                <a:gridCol w="1371600"/>
                <a:gridCol w="1371600"/>
              </a:tblGrid>
              <a:tr h="186519">
                <a:tc>
                  <a:txBody>
                    <a:bodyPr/>
                    <a:lstStyle/>
                    <a:p>
                      <a:endParaRPr lang="en-US" sz="2000" dirty="0"/>
                    </a:p>
                  </a:txBody>
                  <a:tcPr/>
                </a:tc>
                <a:tc>
                  <a:txBody>
                    <a:bodyPr/>
                    <a:lstStyle/>
                    <a:p>
                      <a:r>
                        <a:rPr lang="en-US" sz="2000" smtClean="0"/>
                        <a:t>Stochastic</a:t>
                      </a:r>
                      <a:r>
                        <a:rPr lang="en-US" sz="2000" baseline="0" smtClean="0"/>
                        <a:t> Dominance</a:t>
                      </a:r>
                      <a:endParaRPr lang="en-US" sz="2000"/>
                    </a:p>
                  </a:txBody>
                  <a:tcPr/>
                </a:tc>
                <a:tc>
                  <a:txBody>
                    <a:bodyPr/>
                    <a:lstStyle/>
                    <a:p>
                      <a:r>
                        <a:rPr lang="en-US" sz="2000" smtClean="0"/>
                        <a:t>  </a:t>
                      </a:r>
                    </a:p>
                    <a:p>
                      <a:r>
                        <a:rPr lang="en-US" sz="2000" smtClean="0"/>
                        <a:t> Sure Thing</a:t>
                      </a:r>
                      <a:endParaRPr lang="en-US" sz="2000"/>
                    </a:p>
                  </a:txBody>
                  <a:tcPr/>
                </a:tc>
                <a:tc>
                  <a:txBody>
                    <a:bodyPr/>
                    <a:lstStyle/>
                    <a:p>
                      <a:r>
                        <a:rPr lang="en-US" sz="2000" smtClean="0"/>
                        <a:t> Time</a:t>
                      </a:r>
                      <a:r>
                        <a:rPr lang="en-US" sz="2000" baseline="0" smtClean="0"/>
                        <a:t> Consistent</a:t>
                      </a:r>
                      <a:endParaRPr lang="en-US" sz="2000"/>
                    </a:p>
                  </a:txBody>
                  <a:tcPr/>
                </a:tc>
                <a:tc>
                  <a:txBody>
                    <a:bodyPr/>
                    <a:lstStyle/>
                    <a:p>
                      <a:r>
                        <a:rPr lang="en-US" sz="2000" smtClean="0"/>
                        <a:t>Pigou</a:t>
                      </a:r>
                      <a:r>
                        <a:rPr lang="en-US" sz="2000" baseline="0" smtClean="0"/>
                        <a:t> Dalton</a:t>
                      </a:r>
                      <a:endParaRPr lang="en-US" sz="2000"/>
                    </a:p>
                  </a:txBody>
                  <a:tcPr/>
                </a:tc>
                <a:tc>
                  <a:txBody>
                    <a:bodyPr/>
                    <a:lstStyle/>
                    <a:p>
                      <a:r>
                        <a:rPr lang="en-US" sz="2000" smtClean="0"/>
                        <a:t>Ex Ante</a:t>
                      </a:r>
                      <a:r>
                        <a:rPr lang="en-US" sz="2000" baseline="0" smtClean="0"/>
                        <a:t> Pareto </a:t>
                      </a:r>
                      <a:endParaRPr lang="en-US" sz="2000"/>
                    </a:p>
                  </a:txBody>
                  <a:tcPr/>
                </a:tc>
              </a:tr>
              <a:tr h="369627">
                <a:tc>
                  <a:txBody>
                    <a:bodyPr/>
                    <a:lstStyle/>
                    <a:p>
                      <a:r>
                        <a:rPr lang="en-US" sz="2000" baseline="0" smtClean="0"/>
                        <a:t> Util.</a:t>
                      </a:r>
                      <a:endParaRPr lang="en-US" sz="2000"/>
                    </a:p>
                  </a:txBody>
                  <a:tcPr/>
                </a:tc>
                <a:tc>
                  <a:txBody>
                    <a:bodyPr/>
                    <a:lstStyle/>
                    <a:p>
                      <a:r>
                        <a:rPr lang="en-US" sz="2000" smtClean="0"/>
                        <a:t>     Yes</a:t>
                      </a:r>
                      <a:endParaRPr lang="en-US" sz="2000"/>
                    </a:p>
                  </a:txBody>
                  <a:tcPr/>
                </a:tc>
                <a:tc>
                  <a:txBody>
                    <a:bodyPr/>
                    <a:lstStyle/>
                    <a:p>
                      <a:r>
                        <a:rPr lang="en-US" sz="2000" smtClean="0"/>
                        <a:t>    Yes</a:t>
                      </a:r>
                      <a:endParaRPr lang="en-US" sz="2000"/>
                    </a:p>
                  </a:txBody>
                  <a:tcPr/>
                </a:tc>
                <a:tc>
                  <a:txBody>
                    <a:bodyPr/>
                    <a:lstStyle/>
                    <a:p>
                      <a:r>
                        <a:rPr lang="en-US" sz="2000" smtClean="0"/>
                        <a:t>       Yes</a:t>
                      </a:r>
                      <a:endParaRPr lang="en-US" sz="2000"/>
                    </a:p>
                  </a:txBody>
                  <a:tcPr/>
                </a:tc>
                <a:tc>
                  <a:txBody>
                    <a:bodyPr/>
                    <a:lstStyle/>
                    <a:p>
                      <a:r>
                        <a:rPr lang="en-US" sz="2000" smtClean="0"/>
                        <a:t>   No</a:t>
                      </a:r>
                      <a:endParaRPr lang="en-US" sz="2000"/>
                    </a:p>
                  </a:txBody>
                  <a:tcPr/>
                </a:tc>
                <a:tc>
                  <a:txBody>
                    <a:bodyPr/>
                    <a:lstStyle/>
                    <a:p>
                      <a:r>
                        <a:rPr lang="en-US" sz="2000" smtClean="0"/>
                        <a:t>   Yes</a:t>
                      </a:r>
                      <a:endParaRPr lang="en-US" sz="2000"/>
                    </a:p>
                  </a:txBody>
                  <a:tcPr/>
                </a:tc>
              </a:tr>
              <a:tr h="369627">
                <a:tc>
                  <a:txBody>
                    <a:bodyPr/>
                    <a:lstStyle/>
                    <a:p>
                      <a:r>
                        <a:rPr lang="en-US" sz="2000" smtClean="0"/>
                        <a:t> EPP</a:t>
                      </a:r>
                      <a:endParaRPr lang="en-US" sz="2000"/>
                    </a:p>
                  </a:txBody>
                  <a:tcPr/>
                </a:tc>
                <a:tc>
                  <a:txBody>
                    <a:bodyPr/>
                    <a:lstStyle/>
                    <a:p>
                      <a:r>
                        <a:rPr lang="en-US" sz="2000" smtClean="0"/>
                        <a:t>     Yes</a:t>
                      </a:r>
                      <a:endParaRPr lang="en-US" sz="2000"/>
                    </a:p>
                  </a:txBody>
                  <a:tcPr/>
                </a:tc>
                <a:tc>
                  <a:txBody>
                    <a:bodyPr/>
                    <a:lstStyle/>
                    <a:p>
                      <a:r>
                        <a:rPr lang="en-US" sz="2000" smtClean="0"/>
                        <a:t>    Yes</a:t>
                      </a:r>
                      <a:endParaRPr lang="en-US" sz="2000"/>
                    </a:p>
                  </a:txBody>
                  <a:tcPr/>
                </a:tc>
                <a:tc>
                  <a:txBody>
                    <a:bodyPr/>
                    <a:lstStyle/>
                    <a:p>
                      <a:r>
                        <a:rPr lang="en-US" sz="2000" smtClean="0"/>
                        <a:t>       Yes</a:t>
                      </a:r>
                      <a:endParaRPr lang="en-US" sz="2000"/>
                    </a:p>
                  </a:txBody>
                  <a:tcPr/>
                </a:tc>
                <a:tc>
                  <a:txBody>
                    <a:bodyPr/>
                    <a:lstStyle/>
                    <a:p>
                      <a:r>
                        <a:rPr lang="en-US" sz="2000" dirty="0" smtClean="0"/>
                        <a:t>   Yes </a:t>
                      </a:r>
                      <a:endParaRPr lang="en-US" sz="2000" dirty="0"/>
                    </a:p>
                  </a:txBody>
                  <a:tcPr/>
                </a:tc>
                <a:tc>
                  <a:txBody>
                    <a:bodyPr/>
                    <a:lstStyle/>
                    <a:p>
                      <a:r>
                        <a:rPr lang="en-US" sz="2000" smtClean="0"/>
                        <a:t>    </a:t>
                      </a:r>
                      <a:r>
                        <a:rPr lang="en-US" sz="2000" baseline="0" smtClean="0"/>
                        <a:t>No</a:t>
                      </a:r>
                      <a:endParaRPr lang="en-US" sz="2000"/>
                    </a:p>
                  </a:txBody>
                  <a:tcPr/>
                </a:tc>
              </a:tr>
              <a:tr h="369627">
                <a:tc>
                  <a:txBody>
                    <a:bodyPr/>
                    <a:lstStyle/>
                    <a:p>
                      <a:r>
                        <a:rPr lang="en-US" sz="2000" smtClean="0"/>
                        <a:t> EAP</a:t>
                      </a:r>
                      <a:endParaRPr lang="en-US" sz="2000"/>
                    </a:p>
                  </a:txBody>
                  <a:tcPr/>
                </a:tc>
                <a:tc>
                  <a:txBody>
                    <a:bodyPr/>
                    <a:lstStyle/>
                    <a:p>
                      <a:r>
                        <a:rPr lang="en-US" sz="2000" smtClean="0"/>
                        <a:t>      No</a:t>
                      </a:r>
                      <a:endParaRPr lang="en-US" sz="2000"/>
                    </a:p>
                  </a:txBody>
                  <a:tcPr/>
                </a:tc>
                <a:tc>
                  <a:txBody>
                    <a:bodyPr/>
                    <a:lstStyle/>
                    <a:p>
                      <a:r>
                        <a:rPr lang="en-US" sz="2000" smtClean="0"/>
                        <a:t>     No</a:t>
                      </a:r>
                      <a:endParaRPr lang="en-US" sz="2000"/>
                    </a:p>
                  </a:txBody>
                  <a:tcPr/>
                </a:tc>
                <a:tc>
                  <a:txBody>
                    <a:bodyPr/>
                    <a:lstStyle/>
                    <a:p>
                      <a:r>
                        <a:rPr lang="en-US" sz="2000" smtClean="0"/>
                        <a:t>        No</a:t>
                      </a:r>
                      <a:endParaRPr lang="en-US" sz="2000"/>
                    </a:p>
                  </a:txBody>
                  <a:tcPr/>
                </a:tc>
                <a:tc>
                  <a:txBody>
                    <a:bodyPr/>
                    <a:lstStyle/>
                    <a:p>
                      <a:r>
                        <a:rPr lang="en-US" sz="2000" dirty="0" smtClean="0"/>
                        <a:t>   Yes</a:t>
                      </a:r>
                      <a:endParaRPr lang="en-US" sz="2000" dirty="0"/>
                    </a:p>
                  </a:txBody>
                  <a:tcPr/>
                </a:tc>
                <a:tc>
                  <a:txBody>
                    <a:bodyPr/>
                    <a:lstStyle/>
                    <a:p>
                      <a:r>
                        <a:rPr lang="en-US" sz="2000" smtClean="0"/>
                        <a:t>    Yes</a:t>
                      </a:r>
                      <a:endParaRPr lang="en-US" sz="2000"/>
                    </a:p>
                  </a:txBody>
                  <a:tcPr/>
                </a:tc>
              </a:tr>
            </a:tbl>
          </a:graphicData>
        </a:graphic>
      </p:graphicFrame>
      <p:sp>
        <p:nvSpPr>
          <p:cNvPr id="5" name="TextBox 4"/>
          <p:cNvSpPr txBox="1"/>
          <p:nvPr/>
        </p:nvSpPr>
        <p:spPr>
          <a:xfrm>
            <a:off x="533400" y="4724400"/>
            <a:ext cx="7696200" cy="1938992"/>
          </a:xfrm>
          <a:prstGeom prst="rect">
            <a:avLst/>
          </a:prstGeom>
          <a:noFill/>
        </p:spPr>
        <p:txBody>
          <a:bodyPr wrap="square" rtlCol="0">
            <a:spAutoFit/>
          </a:bodyPr>
          <a:lstStyle/>
          <a:p>
            <a:r>
              <a:rPr lang="en-US" sz="2400" smtClean="0"/>
              <a:t>For those who find axioms of stochastic dominance, sure thing, and time consistency to be normatively compelling—anyone attracted to expected utility theory! —EAP will seem highly problematic.  The choice is, for them, between utilitarianism and EPP.</a:t>
            </a:r>
            <a:endParaRPr lang="en-US"/>
          </a:p>
        </p:txBody>
      </p:sp>
    </p:spTree>
    <p:extLst>
      <p:ext uri="{BB962C8B-B14F-4D97-AF65-F5344CB8AC3E}">
        <p14:creationId xmlns:p14="http://schemas.microsoft.com/office/powerpoint/2010/main" val="12714922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Illustrating the axioms</a:t>
            </a:r>
            <a:endParaRPr lang="en-US"/>
          </a:p>
        </p:txBody>
      </p:sp>
      <p:sp>
        <p:nvSpPr>
          <p:cNvPr id="3" name="Content Placeholder 2"/>
          <p:cNvSpPr>
            <a:spLocks noGrp="1"/>
          </p:cNvSpPr>
          <p:nvPr>
            <p:ph idx="1"/>
          </p:nvPr>
        </p:nvSpPr>
        <p:spPr/>
        <p:txBody>
          <a:bodyPr>
            <a:normAutofit fontScale="85000" lnSpcReduction="20000"/>
          </a:bodyPr>
          <a:lstStyle/>
          <a:p>
            <a:pPr>
              <a:buNone/>
            </a:pPr>
            <a:r>
              <a:rPr lang="en-US" sz="1800"/>
              <a:t>	</a:t>
            </a:r>
            <a:r>
              <a:rPr lang="en-US" sz="1800" smtClean="0"/>
              <a:t>	</a:t>
            </a:r>
            <a:r>
              <a:rPr lang="en-US" sz="2100" u="sng" smtClean="0"/>
              <a:t>Policy a</a:t>
            </a:r>
            <a:r>
              <a:rPr lang="en-US" sz="2100" smtClean="0"/>
              <a:t>				</a:t>
            </a:r>
            <a:r>
              <a:rPr lang="en-US" sz="2100" u="sng" smtClean="0"/>
              <a:t>Policy b</a:t>
            </a:r>
            <a:endParaRPr lang="en-US" sz="2100" smtClean="0"/>
          </a:p>
          <a:p>
            <a:pPr>
              <a:buNone/>
            </a:pPr>
            <a:r>
              <a:rPr lang="en-US" sz="2100" smtClean="0"/>
              <a:t>		</a:t>
            </a:r>
            <a:r>
              <a:rPr lang="en-US" sz="2100" i="1"/>
              <a:t>x</a:t>
            </a:r>
            <a:r>
              <a:rPr lang="en-US" sz="2100" i="1" smtClean="0"/>
              <a:t>	y    	Exp. wb		 z	 zz</a:t>
            </a:r>
            <a:r>
              <a:rPr lang="en-US" sz="2100" smtClean="0"/>
              <a:t>	</a:t>
            </a:r>
            <a:r>
              <a:rPr lang="en-US" sz="2100" i="1" smtClean="0"/>
              <a:t>Exp.  wb</a:t>
            </a:r>
            <a:r>
              <a:rPr lang="en-US" sz="2100" smtClean="0"/>
              <a:t>	</a:t>
            </a:r>
          </a:p>
          <a:p>
            <a:pPr>
              <a:buNone/>
            </a:pPr>
            <a:r>
              <a:rPr lang="en-US" sz="2100" smtClean="0"/>
              <a:t>Jim		10	90	50   		 50-</a:t>
            </a:r>
            <a:r>
              <a:rPr lang="el-GR" sz="2100" smtClean="0"/>
              <a:t>ε </a:t>
            </a:r>
            <a:r>
              <a:rPr lang="en-US" sz="2100" smtClean="0"/>
              <a:t>	 50-</a:t>
            </a:r>
            <a:r>
              <a:rPr lang="el-GR" sz="2100" smtClean="0"/>
              <a:t>ε </a:t>
            </a:r>
            <a:r>
              <a:rPr lang="en-US" sz="2100" smtClean="0"/>
              <a:t>	50-</a:t>
            </a:r>
            <a:r>
              <a:rPr lang="el-GR" sz="2100" smtClean="0"/>
              <a:t>ε</a:t>
            </a:r>
            <a:r>
              <a:rPr lang="en-US" sz="2100" smtClean="0"/>
              <a:t>	</a:t>
            </a:r>
          </a:p>
          <a:p>
            <a:pPr>
              <a:buNone/>
            </a:pPr>
            <a:r>
              <a:rPr lang="en-US" sz="2100" smtClean="0"/>
              <a:t>June	90	10     	50		 50-</a:t>
            </a:r>
            <a:r>
              <a:rPr lang="el-GR" sz="2100" smtClean="0"/>
              <a:t>ε </a:t>
            </a:r>
            <a:r>
              <a:rPr lang="en-US" sz="2100" smtClean="0"/>
              <a:t>	 50-</a:t>
            </a:r>
            <a:r>
              <a:rPr lang="el-GR" sz="2100" smtClean="0"/>
              <a:t>ε </a:t>
            </a:r>
            <a:r>
              <a:rPr lang="en-US" sz="2100" smtClean="0"/>
              <a:t>	50-</a:t>
            </a:r>
            <a:r>
              <a:rPr lang="el-GR" sz="2100" smtClean="0"/>
              <a:t>ε</a:t>
            </a:r>
            <a:endParaRPr lang="en-US" sz="2100" smtClean="0"/>
          </a:p>
          <a:p>
            <a:pPr>
              <a:buNone/>
            </a:pPr>
            <a:r>
              <a:rPr lang="en-US" sz="1800" smtClean="0"/>
              <a:t>	</a:t>
            </a:r>
            <a:r>
              <a:rPr lang="en-US" sz="1900" smtClean="0"/>
              <a:t>Illustrates stochastic dominance and ex ante Pareto for three approaches</a:t>
            </a:r>
          </a:p>
          <a:p>
            <a:pPr>
              <a:buNone/>
            </a:pPr>
            <a:endParaRPr lang="en-US" sz="1900" smtClean="0"/>
          </a:p>
          <a:p>
            <a:pPr>
              <a:buNone/>
            </a:pPr>
            <a:r>
              <a:rPr lang="en-US" sz="1800" smtClean="0"/>
              <a:t>		</a:t>
            </a:r>
            <a:r>
              <a:rPr lang="en-US" sz="1900" u="sng" smtClean="0"/>
              <a:t>Policy a</a:t>
            </a:r>
            <a:r>
              <a:rPr lang="en-US" sz="1900" smtClean="0"/>
              <a:t>				</a:t>
            </a:r>
            <a:r>
              <a:rPr lang="en-US" sz="1900" u="sng" smtClean="0"/>
              <a:t>Policy b</a:t>
            </a:r>
            <a:endParaRPr lang="en-US" sz="1900" smtClean="0"/>
          </a:p>
          <a:p>
            <a:pPr>
              <a:buNone/>
            </a:pPr>
            <a:r>
              <a:rPr lang="en-US" sz="1900" smtClean="0"/>
              <a:t>		</a:t>
            </a:r>
            <a:r>
              <a:rPr lang="en-US" sz="1900" i="1"/>
              <a:t>x</a:t>
            </a:r>
            <a:r>
              <a:rPr lang="en-US" sz="1900" i="1" smtClean="0"/>
              <a:t>	y    	Exp. wb 		z	y</a:t>
            </a:r>
            <a:r>
              <a:rPr lang="en-US" sz="1900" smtClean="0"/>
              <a:t>	</a:t>
            </a:r>
            <a:r>
              <a:rPr lang="en-US" sz="1900" i="1" smtClean="0"/>
              <a:t>EU</a:t>
            </a:r>
            <a:r>
              <a:rPr lang="en-US" sz="1900" smtClean="0"/>
              <a:t>	</a:t>
            </a:r>
          </a:p>
          <a:p>
            <a:pPr>
              <a:buNone/>
            </a:pPr>
            <a:r>
              <a:rPr lang="en-US" sz="1900" smtClean="0"/>
              <a:t>Jim		80	50	65   		 90</a:t>
            </a:r>
            <a:r>
              <a:rPr lang="el-GR" sz="1900" smtClean="0"/>
              <a:t> </a:t>
            </a:r>
            <a:r>
              <a:rPr lang="en-US" sz="1900" smtClean="0"/>
              <a:t>	 50</a:t>
            </a:r>
            <a:r>
              <a:rPr lang="el-GR" sz="1900" smtClean="0"/>
              <a:t> </a:t>
            </a:r>
            <a:r>
              <a:rPr lang="en-US" sz="1900" smtClean="0"/>
              <a:t>	70	</a:t>
            </a:r>
          </a:p>
          <a:p>
            <a:pPr>
              <a:buNone/>
            </a:pPr>
            <a:r>
              <a:rPr lang="en-US" sz="1900" smtClean="0"/>
              <a:t>June	20	50     	35		 10</a:t>
            </a:r>
            <a:r>
              <a:rPr lang="el-GR" sz="1900" smtClean="0"/>
              <a:t> </a:t>
            </a:r>
            <a:r>
              <a:rPr lang="en-US" sz="1900" smtClean="0"/>
              <a:t>	 50</a:t>
            </a:r>
            <a:r>
              <a:rPr lang="el-GR" sz="1900" smtClean="0"/>
              <a:t> </a:t>
            </a:r>
            <a:r>
              <a:rPr lang="en-US" sz="1900" smtClean="0"/>
              <a:t>	30</a:t>
            </a:r>
          </a:p>
          <a:p>
            <a:pPr>
              <a:buNone/>
            </a:pPr>
            <a:endParaRPr lang="en-US" sz="1900" smtClean="0"/>
          </a:p>
          <a:p>
            <a:pPr>
              <a:buNone/>
            </a:pPr>
            <a:r>
              <a:rPr lang="en-US" sz="1900" smtClean="0"/>
              <a:t>		</a:t>
            </a:r>
            <a:r>
              <a:rPr lang="en-US" sz="1900" u="sng" smtClean="0"/>
              <a:t>Policy a*</a:t>
            </a:r>
            <a:r>
              <a:rPr lang="en-US" sz="1900" smtClean="0"/>
              <a:t>				</a:t>
            </a:r>
            <a:r>
              <a:rPr lang="en-US" sz="1900" u="sng" smtClean="0"/>
              <a:t>Policy b*</a:t>
            </a:r>
            <a:endParaRPr lang="en-US" sz="1900" smtClean="0"/>
          </a:p>
          <a:p>
            <a:pPr>
              <a:buNone/>
            </a:pPr>
            <a:r>
              <a:rPr lang="en-US" sz="1900" smtClean="0"/>
              <a:t>		</a:t>
            </a:r>
            <a:r>
              <a:rPr lang="en-US" sz="1900" i="1"/>
              <a:t>x</a:t>
            </a:r>
            <a:r>
              <a:rPr lang="en-US" sz="1900" i="1" smtClean="0"/>
              <a:t>	y*    	Exp. wb 		  z	</a:t>
            </a:r>
            <a:r>
              <a:rPr lang="en-US" sz="1900" i="1"/>
              <a:t>y</a:t>
            </a:r>
            <a:r>
              <a:rPr lang="en-US" sz="1900" i="1" smtClean="0"/>
              <a:t>*</a:t>
            </a:r>
            <a:r>
              <a:rPr lang="en-US" sz="1900" smtClean="0"/>
              <a:t>	</a:t>
            </a:r>
            <a:r>
              <a:rPr lang="en-US" sz="1900" i="1" smtClean="0"/>
              <a:t>Exp. wb</a:t>
            </a:r>
            <a:r>
              <a:rPr lang="en-US" sz="1900" smtClean="0"/>
              <a:t>	</a:t>
            </a:r>
          </a:p>
          <a:p>
            <a:pPr>
              <a:buNone/>
            </a:pPr>
            <a:r>
              <a:rPr lang="en-US" sz="1900" smtClean="0"/>
              <a:t>Jim		80	10	45  		 90</a:t>
            </a:r>
            <a:r>
              <a:rPr lang="el-GR" sz="1900" smtClean="0"/>
              <a:t> </a:t>
            </a:r>
            <a:r>
              <a:rPr lang="en-US" sz="1900" smtClean="0"/>
              <a:t>	10</a:t>
            </a:r>
            <a:r>
              <a:rPr lang="el-GR" sz="1900" smtClean="0"/>
              <a:t> </a:t>
            </a:r>
            <a:r>
              <a:rPr lang="en-US" sz="1900" smtClean="0"/>
              <a:t>	50	</a:t>
            </a:r>
          </a:p>
          <a:p>
            <a:pPr>
              <a:buNone/>
            </a:pPr>
            <a:r>
              <a:rPr lang="en-US" sz="1900" smtClean="0"/>
              <a:t>June	20	200	 110		 10</a:t>
            </a:r>
            <a:r>
              <a:rPr lang="el-GR" sz="1900" smtClean="0"/>
              <a:t> </a:t>
            </a:r>
            <a:r>
              <a:rPr lang="en-US" sz="1900" smtClean="0"/>
              <a:t>	200</a:t>
            </a:r>
            <a:r>
              <a:rPr lang="el-GR" sz="1900" smtClean="0"/>
              <a:t> </a:t>
            </a:r>
            <a:r>
              <a:rPr lang="en-US" sz="1900" smtClean="0"/>
              <a:t>	105</a:t>
            </a:r>
          </a:p>
          <a:p>
            <a:pPr>
              <a:buNone/>
            </a:pPr>
            <a:endParaRPr lang="en-US" sz="1600" smtClean="0"/>
          </a:p>
          <a:p>
            <a:pPr>
              <a:buNone/>
            </a:pPr>
            <a:r>
              <a:rPr lang="en-US" sz="1600" smtClean="0"/>
              <a:t>	</a:t>
            </a:r>
            <a:r>
              <a:rPr lang="en-US" sz="1900" smtClean="0"/>
              <a:t>Ilustrates sure thing principle for three approaches</a:t>
            </a:r>
            <a:endParaRPr lang="en-US" sz="1900"/>
          </a:p>
        </p:txBody>
      </p:sp>
    </p:spTree>
    <p:extLst>
      <p:ext uri="{BB962C8B-B14F-4D97-AF65-F5344CB8AC3E}">
        <p14:creationId xmlns:p14="http://schemas.microsoft.com/office/powerpoint/2010/main" val="1335492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Overview of Talk</a:t>
            </a:r>
            <a:endParaRPr lang="en-US"/>
          </a:p>
        </p:txBody>
      </p:sp>
      <p:sp>
        <p:nvSpPr>
          <p:cNvPr id="3" name="Content Placeholder 2"/>
          <p:cNvSpPr>
            <a:spLocks noGrp="1"/>
          </p:cNvSpPr>
          <p:nvPr>
            <p:ph idx="1"/>
          </p:nvPr>
        </p:nvSpPr>
        <p:spPr/>
        <p:txBody>
          <a:bodyPr>
            <a:normAutofit/>
          </a:bodyPr>
          <a:lstStyle/>
          <a:p>
            <a:r>
              <a:rPr lang="en-US" dirty="0" smtClean="0"/>
              <a:t>The social welfare function (SWF) framework</a:t>
            </a:r>
          </a:p>
          <a:p>
            <a:r>
              <a:rPr lang="en-US" dirty="0" smtClean="0"/>
              <a:t>The </a:t>
            </a:r>
            <a:r>
              <a:rPr lang="en-US" dirty="0" err="1" smtClean="0"/>
              <a:t>prioritarian</a:t>
            </a:r>
            <a:r>
              <a:rPr lang="en-US" dirty="0" smtClean="0"/>
              <a:t> SWF (presented, and contrasted with the utilitarian SWF)</a:t>
            </a:r>
          </a:p>
          <a:p>
            <a:r>
              <a:rPr lang="en-US" dirty="0" err="1" smtClean="0"/>
              <a:t>Prioritarianism</a:t>
            </a:r>
            <a:r>
              <a:rPr lang="en-US" dirty="0" smtClean="0"/>
              <a:t> under risk: </a:t>
            </a:r>
            <a:r>
              <a:rPr lang="en-US" sz="2800" dirty="0"/>
              <a:t> </a:t>
            </a:r>
            <a:r>
              <a:rPr lang="en-US" sz="2800" dirty="0" smtClean="0"/>
              <a:t>“Ex ante” versus “ex post” </a:t>
            </a:r>
            <a:r>
              <a:rPr lang="en-US" sz="2800" dirty="0" err="1" smtClean="0"/>
              <a:t>prioritarianism</a:t>
            </a:r>
            <a:r>
              <a:rPr lang="en-US" sz="2800" dirty="0" smtClean="0"/>
              <a:t>  </a:t>
            </a:r>
            <a:endParaRPr lang="en-US" dirty="0" smtClean="0"/>
          </a:p>
          <a:p>
            <a:r>
              <a:rPr lang="en-US" dirty="0" smtClean="0"/>
              <a:t>Possible implications for climate change: research questions? </a:t>
            </a:r>
          </a:p>
          <a:p>
            <a:r>
              <a:rPr lang="en-US" sz="2000" dirty="0" smtClean="0"/>
              <a:t>This talk based upon joint work with Nicolas </a:t>
            </a:r>
            <a:r>
              <a:rPr lang="en-US" sz="2000" dirty="0" err="1" smtClean="0"/>
              <a:t>Treich</a:t>
            </a:r>
            <a:r>
              <a:rPr lang="en-US" sz="2000" dirty="0" smtClean="0"/>
              <a:t>, Adler/</a:t>
            </a:r>
            <a:r>
              <a:rPr lang="en-US" sz="2000" dirty="0" err="1" smtClean="0"/>
              <a:t>Treich</a:t>
            </a:r>
            <a:r>
              <a:rPr lang="en-US" sz="2000" dirty="0" smtClean="0"/>
              <a:t> (2015), although he should not be held responsible for everything I say here!</a:t>
            </a:r>
            <a:endParaRPr lang="en-US" sz="2000" dirty="0"/>
          </a:p>
        </p:txBody>
      </p:sp>
    </p:spTree>
    <p:extLst>
      <p:ext uri="{BB962C8B-B14F-4D97-AF65-F5344CB8AC3E}">
        <p14:creationId xmlns:p14="http://schemas.microsoft.com/office/powerpoint/2010/main" val="7530865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Inconsistency</a:t>
            </a:r>
            <a:endParaRPr lang="en-US" dirty="0"/>
          </a:p>
        </p:txBody>
      </p:sp>
      <p:sp>
        <p:nvSpPr>
          <p:cNvPr id="3" name="Content Placeholder 2"/>
          <p:cNvSpPr>
            <a:spLocks noGrp="1"/>
          </p:cNvSpPr>
          <p:nvPr>
            <p:ph idx="1"/>
          </p:nvPr>
        </p:nvSpPr>
        <p:spPr/>
        <p:txBody>
          <a:bodyPr>
            <a:normAutofit/>
          </a:bodyPr>
          <a:lstStyle/>
          <a:p>
            <a:r>
              <a:rPr lang="en-US" sz="2000" dirty="0" smtClean="0"/>
              <a:t>A simple example.  Assume 2 generations. </a:t>
            </a:r>
            <a:r>
              <a:rPr lang="en-US" sz="2000" dirty="0"/>
              <a:t> </a:t>
            </a:r>
            <a:r>
              <a:rPr lang="en-US" sz="2000" dirty="0" smtClean="0"/>
              <a:t>The news about the effect of climate change on the second generation can either be “good” or “bad.”  At an initial point, the </a:t>
            </a:r>
            <a:r>
              <a:rPr lang="en-US" sz="2000" dirty="0" err="1" smtClean="0"/>
              <a:t>decisionmaker</a:t>
            </a:r>
            <a:r>
              <a:rPr lang="en-US" sz="2000" dirty="0" smtClean="0"/>
              <a:t> assigns each equal probability.  She then learns and, if “bad” news, can mitigate the bad effects (at some cost to the current generation).  If “good,” the well-being of the two generations is (200, 300).  With “bad” and no mitigation it’s (200, 100); with “bad” and mitigation it’s (140, 140).  </a:t>
            </a:r>
            <a:endParaRPr lang="en-US" sz="2000" dirty="0"/>
          </a:p>
          <a:p>
            <a:r>
              <a:rPr lang="en-US" sz="2000" dirty="0" smtClean="0"/>
              <a:t>Assume a </a:t>
            </a:r>
            <a:r>
              <a:rPr lang="en-US" sz="2000" dirty="0" err="1" smtClean="0"/>
              <a:t>prioritarian</a:t>
            </a:r>
            <a:r>
              <a:rPr lang="en-US" sz="2000" dirty="0" smtClean="0"/>
              <a:t> sufficiently inequality averse to prefer the outcome (140, 140) to (200, 100).  At the initial point, the </a:t>
            </a:r>
            <a:r>
              <a:rPr lang="en-US" sz="2000" i="1" dirty="0" smtClean="0"/>
              <a:t>expected</a:t>
            </a:r>
            <a:r>
              <a:rPr lang="en-US" sz="2000" dirty="0" smtClean="0"/>
              <a:t> well-being of the generations, with a plan not to mitigate upon learning the news, is (200, 200); with a plan to mitigate, it’s (170, 220).  Thus EAP initially plans not to mitigate – but then, if bad news is learned, prefers to mitigate. </a:t>
            </a:r>
          </a:p>
          <a:p>
            <a:r>
              <a:rPr lang="en-US" sz="2000" dirty="0" smtClean="0"/>
              <a:t>By contrast, </a:t>
            </a:r>
            <a:r>
              <a:rPr lang="en-US" sz="2000" dirty="0" err="1" smtClean="0"/>
              <a:t>Util</a:t>
            </a:r>
            <a:r>
              <a:rPr lang="en-US" sz="2000" dirty="0" smtClean="0"/>
              <a:t> consistently plans not to mitigate if bad news, and EPP consistently plan to mitigate if bad news.</a:t>
            </a:r>
          </a:p>
          <a:p>
            <a:pPr marL="0" indent="0">
              <a:buNone/>
            </a:pPr>
            <a:endParaRPr lang="en-US" sz="2000" dirty="0"/>
          </a:p>
        </p:txBody>
      </p:sp>
    </p:spTree>
    <p:extLst>
      <p:ext uri="{BB962C8B-B14F-4D97-AF65-F5344CB8AC3E}">
        <p14:creationId xmlns:p14="http://schemas.microsoft.com/office/powerpoint/2010/main" val="206997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EPP vs. Utilitarianism: Climate Policy</a:t>
            </a:r>
            <a:endParaRPr lang="en-US"/>
          </a:p>
        </p:txBody>
      </p:sp>
      <p:sp>
        <p:nvSpPr>
          <p:cNvPr id="3" name="Content Placeholder 2"/>
          <p:cNvSpPr>
            <a:spLocks noGrp="1"/>
          </p:cNvSpPr>
          <p:nvPr>
            <p:ph idx="1"/>
          </p:nvPr>
        </p:nvSpPr>
        <p:spPr/>
        <p:txBody>
          <a:bodyPr>
            <a:normAutofit/>
          </a:bodyPr>
          <a:lstStyle/>
          <a:p>
            <a:r>
              <a:rPr lang="en-US" sz="2800" smtClean="0"/>
              <a:t>The extent to which EPP (ex post prioritarianism) and utilitarianism diverge substantially with respect to climate policy, given the empirics of our climate system, global economy and population, etc., is an open question, on which research is now needed.  What follows are </a:t>
            </a:r>
            <a:r>
              <a:rPr lang="en-US" sz="2800" i="1" smtClean="0"/>
              <a:t>possible</a:t>
            </a:r>
            <a:r>
              <a:rPr lang="en-US" sz="2800"/>
              <a:t> </a:t>
            </a:r>
            <a:r>
              <a:rPr lang="en-US" sz="2800" smtClean="0"/>
              <a:t>differences …</a:t>
            </a:r>
            <a:endParaRPr lang="en-US" sz="2800"/>
          </a:p>
        </p:txBody>
      </p:sp>
    </p:spTree>
    <p:extLst>
      <p:ext uri="{BB962C8B-B14F-4D97-AF65-F5344CB8AC3E}">
        <p14:creationId xmlns:p14="http://schemas.microsoft.com/office/powerpoint/2010/main" val="17403272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 Change: SCC</a:t>
            </a:r>
            <a:r>
              <a:rPr lang="en-US" baseline="-25000" dirty="0" smtClean="0"/>
              <a:t>U</a:t>
            </a:r>
            <a:r>
              <a:rPr lang="en-US" dirty="0" smtClean="0"/>
              <a:t> vs. SCC</a:t>
            </a:r>
            <a:r>
              <a:rPr lang="en-US" baseline="-25000" dirty="0" smtClean="0"/>
              <a:t>EPP</a:t>
            </a:r>
            <a:endParaRPr lang="en-US" dirty="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3429061133"/>
              </p:ext>
            </p:extLst>
          </p:nvPr>
        </p:nvGraphicFramePr>
        <p:xfrm>
          <a:off x="1309688" y="3429000"/>
          <a:ext cx="4543425" cy="1676400"/>
        </p:xfrm>
        <a:graphic>
          <a:graphicData uri="http://schemas.openxmlformats.org/presentationml/2006/ole">
            <mc:AlternateContent xmlns:mc="http://schemas.openxmlformats.org/markup-compatibility/2006">
              <mc:Choice xmlns:v="urn:schemas-microsoft-com:vml" Requires="v">
                <p:oleObj spid="_x0000_s2130" name="Equation" r:id="rId3" imgW="2006280" imgH="672840" progId="Equation.DSMT4">
                  <p:embed/>
                </p:oleObj>
              </mc:Choice>
              <mc:Fallback>
                <p:oleObj name="Equation" r:id="rId3" imgW="2006280" imgH="672840" progId="Equation.DSMT4">
                  <p:embed/>
                  <p:pic>
                    <p:nvPicPr>
                      <p:cNvPr id="0" name=""/>
                      <p:cNvPicPr>
                        <a:picLocks noChangeAspect="1" noChangeArrowheads="1"/>
                      </p:cNvPicPr>
                      <p:nvPr/>
                    </p:nvPicPr>
                    <p:blipFill>
                      <a:blip r:embed="rId4"/>
                      <a:srcRect/>
                      <a:stretch>
                        <a:fillRect/>
                      </a:stretch>
                    </p:blipFill>
                    <p:spPr bwMode="auto">
                      <a:xfrm>
                        <a:off x="1309688" y="3429000"/>
                        <a:ext cx="4543425" cy="1676400"/>
                      </a:xfrm>
                      <a:prstGeom prst="rect">
                        <a:avLst/>
                      </a:prstGeom>
                      <a:noFill/>
                    </p:spPr>
                  </p:pic>
                </p:oleObj>
              </mc:Fallback>
            </mc:AlternateContent>
          </a:graphicData>
        </a:graphic>
      </p:graphicFrame>
      <p:sp>
        <p:nvSpPr>
          <p:cNvPr id="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595045054"/>
              </p:ext>
            </p:extLst>
          </p:nvPr>
        </p:nvGraphicFramePr>
        <p:xfrm>
          <a:off x="1463675" y="1752600"/>
          <a:ext cx="3851275" cy="1438275"/>
        </p:xfrm>
        <a:graphic>
          <a:graphicData uri="http://schemas.openxmlformats.org/presentationml/2006/ole">
            <mc:AlternateContent xmlns:mc="http://schemas.openxmlformats.org/markup-compatibility/2006">
              <mc:Choice xmlns:v="urn:schemas-microsoft-com:vml" Requires="v">
                <p:oleObj spid="_x0000_s2131" name="Equation" r:id="rId5" imgW="1434960" imgH="672840" progId="Equation.DSMT4">
                  <p:embed/>
                </p:oleObj>
              </mc:Choice>
              <mc:Fallback>
                <p:oleObj name="Equation" r:id="rId5" imgW="1434960" imgH="672840" progId="Equation.DSMT4">
                  <p:embed/>
                  <p:pic>
                    <p:nvPicPr>
                      <p:cNvPr id="0" name=""/>
                      <p:cNvPicPr>
                        <a:picLocks noChangeAspect="1" noChangeArrowheads="1"/>
                      </p:cNvPicPr>
                      <p:nvPr/>
                    </p:nvPicPr>
                    <p:blipFill>
                      <a:blip r:embed="rId6"/>
                      <a:srcRect/>
                      <a:stretch>
                        <a:fillRect/>
                      </a:stretch>
                    </p:blipFill>
                    <p:spPr bwMode="auto">
                      <a:xfrm>
                        <a:off x="1463675" y="1752600"/>
                        <a:ext cx="3851275" cy="1438275"/>
                      </a:xfrm>
                      <a:prstGeom prst="rect">
                        <a:avLst/>
                      </a:prstGeom>
                      <a:noFill/>
                    </p:spPr>
                  </p:pic>
                </p:oleObj>
              </mc:Fallback>
            </mc:AlternateContent>
          </a:graphicData>
        </a:graphic>
      </p:graphicFrame>
      <p:sp>
        <p:nvSpPr>
          <p:cNvPr id="8" name="TextBox 7"/>
          <p:cNvSpPr txBox="1"/>
          <p:nvPr/>
        </p:nvSpPr>
        <p:spPr>
          <a:xfrm>
            <a:off x="247388" y="2209800"/>
            <a:ext cx="895611" cy="461665"/>
          </a:xfrm>
          <a:prstGeom prst="rect">
            <a:avLst/>
          </a:prstGeom>
          <a:noFill/>
        </p:spPr>
        <p:txBody>
          <a:bodyPr wrap="square" rtlCol="0">
            <a:spAutoFit/>
          </a:bodyPr>
          <a:lstStyle/>
          <a:p>
            <a:r>
              <a:rPr lang="en-US" sz="2400" dirty="0" smtClean="0"/>
              <a:t>SCC</a:t>
            </a:r>
            <a:r>
              <a:rPr lang="en-US" sz="2400" baseline="-25000" dirty="0" smtClean="0"/>
              <a:t>U</a:t>
            </a:r>
            <a:endParaRPr lang="en-US" sz="2400" dirty="0"/>
          </a:p>
        </p:txBody>
      </p:sp>
      <p:sp>
        <p:nvSpPr>
          <p:cNvPr id="9" name="TextBox 8"/>
          <p:cNvSpPr txBox="1"/>
          <p:nvPr/>
        </p:nvSpPr>
        <p:spPr>
          <a:xfrm>
            <a:off x="247387" y="4038600"/>
            <a:ext cx="1048013" cy="461665"/>
          </a:xfrm>
          <a:prstGeom prst="rect">
            <a:avLst/>
          </a:prstGeom>
          <a:noFill/>
        </p:spPr>
        <p:txBody>
          <a:bodyPr wrap="square" rtlCol="0">
            <a:spAutoFit/>
          </a:bodyPr>
          <a:lstStyle/>
          <a:p>
            <a:r>
              <a:rPr lang="en-US" sz="2400" dirty="0" smtClean="0"/>
              <a:t>SCC</a:t>
            </a:r>
            <a:r>
              <a:rPr lang="en-US" sz="2400" baseline="-25000" dirty="0" smtClean="0"/>
              <a:t>EPP</a:t>
            </a:r>
            <a:endParaRPr lang="en-US" sz="2400" dirty="0"/>
          </a:p>
        </p:txBody>
      </p:sp>
      <p:sp>
        <p:nvSpPr>
          <p:cNvPr id="10" name="TextBox 9"/>
          <p:cNvSpPr txBox="1"/>
          <p:nvPr/>
        </p:nvSpPr>
        <p:spPr>
          <a:xfrm>
            <a:off x="5943600" y="2057400"/>
            <a:ext cx="3048000" cy="1754326"/>
          </a:xfrm>
          <a:prstGeom prst="rect">
            <a:avLst/>
          </a:prstGeom>
          <a:noFill/>
        </p:spPr>
        <p:txBody>
          <a:bodyPr wrap="square" rtlCol="0">
            <a:spAutoFit/>
          </a:bodyPr>
          <a:lstStyle/>
          <a:p>
            <a:r>
              <a:rPr lang="en-US" dirty="0" smtClean="0"/>
              <a:t>c is per </a:t>
            </a:r>
            <a:r>
              <a:rPr lang="en-US" smtClean="0"/>
              <a:t>capita (normalized) </a:t>
            </a:r>
            <a:r>
              <a:rPr lang="en-US" dirty="0" smtClean="0"/>
              <a:t>consumption. Equality within each generation.  </a:t>
            </a:r>
            <a:r>
              <a:rPr lang="en-US" b="1" dirty="0" smtClean="0"/>
              <a:t>P</a:t>
            </a:r>
            <a:r>
              <a:rPr lang="en-US" dirty="0" smtClean="0"/>
              <a:t> is an economic/climate path. </a:t>
            </a:r>
            <a:r>
              <a:rPr lang="en-US" dirty="0" err="1" smtClean="0"/>
              <a:t>e</a:t>
            </a:r>
            <a:r>
              <a:rPr lang="en-US" baseline="-25000" dirty="0" err="1" smtClean="0"/>
              <a:t>s</a:t>
            </a:r>
            <a:r>
              <a:rPr lang="en-US" dirty="0" smtClean="0"/>
              <a:t> is emissions at time s.  </a:t>
            </a:r>
            <a:r>
              <a:rPr lang="en-US" dirty="0"/>
              <a:t> </a:t>
            </a:r>
            <a:r>
              <a:rPr lang="en-US" dirty="0" smtClean="0"/>
              <a:t> Current consumption c</a:t>
            </a:r>
            <a:r>
              <a:rPr lang="en-US" baseline="-25000" dirty="0" smtClean="0"/>
              <a:t>1</a:t>
            </a:r>
            <a:r>
              <a:rPr lang="en-US" dirty="0" smtClean="0"/>
              <a:t> is </a:t>
            </a:r>
            <a:r>
              <a:rPr lang="en-US" dirty="0" err="1" smtClean="0"/>
              <a:t>numeraire</a:t>
            </a:r>
            <a:r>
              <a:rPr lang="en-US" dirty="0" smtClean="0"/>
              <a:t>.</a:t>
            </a:r>
            <a:endParaRPr lang="en-US" dirty="0"/>
          </a:p>
        </p:txBody>
      </p:sp>
      <p:sp>
        <p:nvSpPr>
          <p:cNvPr id="12" name="TextBox 11"/>
          <p:cNvSpPr txBox="1"/>
          <p:nvPr/>
        </p:nvSpPr>
        <p:spPr>
          <a:xfrm>
            <a:off x="381000" y="5410200"/>
            <a:ext cx="8077199" cy="1200329"/>
          </a:xfrm>
          <a:prstGeom prst="rect">
            <a:avLst/>
          </a:prstGeom>
          <a:noFill/>
        </p:spPr>
        <p:txBody>
          <a:bodyPr wrap="square" rtlCol="0">
            <a:spAutoFit/>
          </a:bodyPr>
          <a:lstStyle/>
          <a:p>
            <a:r>
              <a:rPr lang="en-US" sz="2400" dirty="0" smtClean="0"/>
              <a:t>Note that SCC</a:t>
            </a:r>
            <a:r>
              <a:rPr lang="en-US" sz="2400" baseline="-25000" dirty="0" smtClean="0"/>
              <a:t>EPP</a:t>
            </a:r>
            <a:r>
              <a:rPr lang="en-US" sz="2400" dirty="0" smtClean="0"/>
              <a:t> &gt; &lt;  SCC</a:t>
            </a:r>
            <a:r>
              <a:rPr lang="en-US" sz="2400" baseline="-25000" dirty="0" smtClean="0"/>
              <a:t>U</a:t>
            </a:r>
            <a:r>
              <a:rPr lang="en-US" sz="2400" dirty="0" smtClean="0"/>
              <a:t> depending on the relative likelihood of paths where future generations are worse off vs. better off compared to the present </a:t>
            </a:r>
            <a:endParaRPr lang="en-US" sz="2400" dirty="0"/>
          </a:p>
        </p:txBody>
      </p:sp>
    </p:spTree>
    <p:extLst>
      <p:ext uri="{BB962C8B-B14F-4D97-AF65-F5344CB8AC3E}">
        <p14:creationId xmlns:p14="http://schemas.microsoft.com/office/powerpoint/2010/main" val="15017101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Optimal Abatement</a:t>
            </a:r>
            <a:endParaRPr lang="en-US"/>
          </a:p>
        </p:txBody>
      </p:sp>
      <p:sp>
        <p:nvSpPr>
          <p:cNvPr id="3" name="Content Placeholder 2"/>
          <p:cNvSpPr>
            <a:spLocks noGrp="1"/>
          </p:cNvSpPr>
          <p:nvPr>
            <p:ph idx="1"/>
          </p:nvPr>
        </p:nvSpPr>
        <p:spPr/>
        <p:txBody>
          <a:bodyPr>
            <a:normAutofit fontScale="92500" lnSpcReduction="10000"/>
          </a:bodyPr>
          <a:lstStyle/>
          <a:p>
            <a:r>
              <a:rPr lang="en-US" sz="2800" smtClean="0"/>
              <a:t>A toy model. 2 periods; resources in first period either consumed or invested at rate r; CRRA utility.  With intragenerational equality, utilitarian optimum is c</a:t>
            </a:r>
            <a:r>
              <a:rPr lang="en-US" sz="2800" baseline="-25000" smtClean="0"/>
              <a:t>2</a:t>
            </a:r>
            <a:r>
              <a:rPr lang="en-US" sz="2800" smtClean="0"/>
              <a:t> = c</a:t>
            </a:r>
            <a:r>
              <a:rPr lang="en-US" sz="2800" baseline="-25000" smtClean="0"/>
              <a:t>1</a:t>
            </a:r>
            <a:r>
              <a:rPr lang="en-US" sz="2800" smtClean="0"/>
              <a:t>(1+r)</a:t>
            </a:r>
            <a:r>
              <a:rPr lang="en-US" sz="2800" baseline="30000" smtClean="0"/>
              <a:t>1/</a:t>
            </a:r>
            <a:r>
              <a:rPr lang="el-GR" sz="2800" baseline="30000" smtClean="0"/>
              <a:t>λ</a:t>
            </a:r>
            <a:r>
              <a:rPr lang="en-US" sz="2800" baseline="30000" smtClean="0"/>
              <a:t>.     </a:t>
            </a:r>
            <a:r>
              <a:rPr lang="en-US" sz="2800" smtClean="0"/>
              <a:t>Prioritarian optimum is c</a:t>
            </a:r>
            <a:r>
              <a:rPr lang="en-US" sz="2800" baseline="-25000" smtClean="0"/>
              <a:t>2</a:t>
            </a:r>
            <a:r>
              <a:rPr lang="en-US" sz="2800" smtClean="0"/>
              <a:t> = c</a:t>
            </a:r>
            <a:r>
              <a:rPr lang="en-US" sz="2800" baseline="-25000" smtClean="0"/>
              <a:t>1</a:t>
            </a:r>
            <a:r>
              <a:rPr lang="en-US" sz="2800" smtClean="0"/>
              <a:t>(1+r)</a:t>
            </a:r>
            <a:r>
              <a:rPr lang="en-US" sz="2800" baseline="-25000" smtClean="0"/>
              <a:t> </a:t>
            </a:r>
            <a:r>
              <a:rPr lang="en-US" sz="2800" baseline="30000" smtClean="0"/>
              <a:t>1/[</a:t>
            </a:r>
            <a:r>
              <a:rPr lang="el-GR" sz="2800" baseline="30000"/>
              <a:t>λ</a:t>
            </a:r>
            <a:r>
              <a:rPr lang="en-US" sz="2800" baseline="30000" smtClean="0"/>
              <a:t>+</a:t>
            </a:r>
            <a:r>
              <a:rPr lang="el-GR" sz="2800" baseline="30000" smtClean="0"/>
              <a:t>γ</a:t>
            </a:r>
            <a:r>
              <a:rPr lang="en-US" sz="2800" baseline="30000" smtClean="0"/>
              <a:t>(1-</a:t>
            </a:r>
            <a:r>
              <a:rPr lang="el-GR" sz="2800" baseline="30000"/>
              <a:t>λ</a:t>
            </a:r>
            <a:r>
              <a:rPr lang="en-US" sz="2800" baseline="30000" smtClean="0"/>
              <a:t>)]. </a:t>
            </a:r>
            <a:r>
              <a:rPr lang="en-US" sz="2800" smtClean="0"/>
              <a:t> </a:t>
            </a:r>
            <a:r>
              <a:rPr lang="en-US" sz="2000" smtClean="0"/>
              <a:t>Assuming </a:t>
            </a:r>
            <a:r>
              <a:rPr lang="el-GR" sz="2000" smtClean="0"/>
              <a:t>λ</a:t>
            </a:r>
            <a:r>
              <a:rPr lang="en-US" sz="2000" smtClean="0"/>
              <a:t> &lt; 1 (to avoid negative utilities), less is invested for future and less inequality between generations.  As </a:t>
            </a:r>
            <a:r>
              <a:rPr lang="el-GR" sz="2000" smtClean="0"/>
              <a:t>γ</a:t>
            </a:r>
            <a:r>
              <a:rPr lang="en-US" sz="2000" smtClean="0"/>
              <a:t> approaches infinity, the optimal allocation approaches equality between the 2 generations  </a:t>
            </a:r>
            <a:endParaRPr lang="en-US" sz="2800" smtClean="0"/>
          </a:p>
          <a:p>
            <a:r>
              <a:rPr lang="en-US" sz="2800" smtClean="0"/>
              <a:t>With </a:t>
            </a:r>
            <a:r>
              <a:rPr lang="el-GR" sz="2800" smtClean="0"/>
              <a:t>π</a:t>
            </a:r>
            <a:r>
              <a:rPr lang="en-US" sz="2800" smtClean="0"/>
              <a:t> = fraction held by worse off in second generation and (to simplify) linear utility, the utilitarian invests everything.  The prioritarian optimum is c</a:t>
            </a:r>
            <a:r>
              <a:rPr lang="en-US" sz="2800" baseline="-25000" smtClean="0"/>
              <a:t>2</a:t>
            </a:r>
            <a:r>
              <a:rPr lang="en-US" sz="2800" smtClean="0"/>
              <a:t> = (c</a:t>
            </a:r>
            <a:r>
              <a:rPr lang="en-US" sz="2800" baseline="-25000" smtClean="0"/>
              <a:t>1</a:t>
            </a:r>
            <a:r>
              <a:rPr lang="en-US" sz="2800" smtClean="0"/>
              <a:t>/2)(1+r)</a:t>
            </a:r>
            <a:r>
              <a:rPr lang="en-US" sz="2800" baseline="30000" smtClean="0"/>
              <a:t>1/</a:t>
            </a:r>
            <a:r>
              <a:rPr lang="el-GR" sz="2800" baseline="30000" smtClean="0"/>
              <a:t>γ</a:t>
            </a:r>
            <a:r>
              <a:rPr lang="en-US" sz="2800" smtClean="0"/>
              <a:t>[</a:t>
            </a:r>
            <a:r>
              <a:rPr lang="el-GR" sz="2800" smtClean="0"/>
              <a:t>π</a:t>
            </a:r>
            <a:r>
              <a:rPr lang="en-US" sz="2800" baseline="30000" smtClean="0"/>
              <a:t>1-y</a:t>
            </a:r>
            <a:r>
              <a:rPr lang="en-US" sz="2800" smtClean="0"/>
              <a:t>+(1-</a:t>
            </a:r>
            <a:r>
              <a:rPr lang="el-GR" sz="2800" smtClean="0"/>
              <a:t>π</a:t>
            </a:r>
            <a:r>
              <a:rPr lang="en-US" sz="2800" smtClean="0"/>
              <a:t>)</a:t>
            </a:r>
            <a:r>
              <a:rPr lang="en-US" sz="2800" baseline="30000" smtClean="0"/>
              <a:t>1-</a:t>
            </a:r>
            <a:r>
              <a:rPr lang="el-GR" sz="2800" baseline="30000" smtClean="0"/>
              <a:t>γ</a:t>
            </a:r>
            <a:r>
              <a:rPr lang="en-US" sz="2800" smtClean="0"/>
              <a:t>]</a:t>
            </a:r>
            <a:r>
              <a:rPr lang="en-US" sz="2800" baseline="30000" smtClean="0"/>
              <a:t>1/</a:t>
            </a:r>
            <a:r>
              <a:rPr lang="el-GR" sz="2800" baseline="30000" smtClean="0"/>
              <a:t>γ</a:t>
            </a:r>
            <a:r>
              <a:rPr lang="en-US" sz="2800" smtClean="0"/>
              <a:t>.  </a:t>
            </a:r>
            <a:r>
              <a:rPr lang="en-US" sz="2000" smtClean="0"/>
              <a:t>Subtle interactions between </a:t>
            </a:r>
            <a:r>
              <a:rPr lang="el-GR" sz="2000" smtClean="0"/>
              <a:t>π</a:t>
            </a:r>
            <a:r>
              <a:rPr lang="en-US" sz="2000" smtClean="0"/>
              <a:t> and </a:t>
            </a:r>
            <a:r>
              <a:rPr lang="el-GR" sz="2000" smtClean="0"/>
              <a:t>γ</a:t>
            </a:r>
            <a:r>
              <a:rPr lang="en-US" sz="2000" smtClean="0"/>
              <a:t>, i.e., between future inequality and inequality aversion.  Ratio c</a:t>
            </a:r>
            <a:r>
              <a:rPr lang="en-US" sz="2000" baseline="-25000" smtClean="0"/>
              <a:t>2</a:t>
            </a:r>
            <a:r>
              <a:rPr lang="en-US" sz="2000" smtClean="0"/>
              <a:t>/c</a:t>
            </a:r>
            <a:r>
              <a:rPr lang="en-US" sz="2000" baseline="-25000" smtClean="0"/>
              <a:t>1</a:t>
            </a:r>
            <a:r>
              <a:rPr lang="en-US" sz="2000" smtClean="0"/>
              <a:t> is increasing in </a:t>
            </a:r>
            <a:r>
              <a:rPr lang="el-GR" sz="2000" smtClean="0"/>
              <a:t>π</a:t>
            </a:r>
            <a:r>
              <a:rPr lang="en-US" sz="2000" smtClean="0"/>
              <a:t> for </a:t>
            </a:r>
            <a:r>
              <a:rPr lang="el-GR" sz="2000" smtClean="0"/>
              <a:t>γ</a:t>
            </a:r>
            <a:r>
              <a:rPr lang="en-US" sz="2000" smtClean="0"/>
              <a:t> &lt; 1, independent for </a:t>
            </a:r>
            <a:r>
              <a:rPr lang="el-GR" sz="2000" smtClean="0"/>
              <a:t>γ</a:t>
            </a:r>
            <a:r>
              <a:rPr lang="en-US" sz="2000" smtClean="0"/>
              <a:t> =1, and decreasing in </a:t>
            </a:r>
            <a:r>
              <a:rPr lang="el-GR" sz="2000" smtClean="0"/>
              <a:t>π</a:t>
            </a:r>
            <a:r>
              <a:rPr lang="en-US" sz="2000" smtClean="0"/>
              <a:t> for </a:t>
            </a:r>
            <a:r>
              <a:rPr lang="el-GR" sz="2000"/>
              <a:t>γ</a:t>
            </a:r>
            <a:r>
              <a:rPr lang="en-US" sz="2000"/>
              <a:t> </a:t>
            </a:r>
            <a:r>
              <a:rPr lang="en-US" sz="2000" smtClean="0"/>
              <a:t>&gt; </a:t>
            </a:r>
            <a:r>
              <a:rPr lang="en-US" sz="2000"/>
              <a:t>1</a:t>
            </a:r>
            <a:endParaRPr lang="en-US" sz="2800" smtClean="0"/>
          </a:p>
          <a:p>
            <a:endParaRPr lang="en-US"/>
          </a:p>
        </p:txBody>
      </p:sp>
    </p:spTree>
    <p:extLst>
      <p:ext uri="{BB962C8B-B14F-4D97-AF65-F5344CB8AC3E}">
        <p14:creationId xmlns:p14="http://schemas.microsoft.com/office/powerpoint/2010/main" val="22456946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Climate Change Implications</a:t>
            </a:r>
            <a:endParaRPr lang="en-US" dirty="0"/>
          </a:p>
        </p:txBody>
      </p:sp>
      <p:sp>
        <p:nvSpPr>
          <p:cNvPr id="3" name="Content Placeholder 2"/>
          <p:cNvSpPr>
            <a:spLocks noGrp="1"/>
          </p:cNvSpPr>
          <p:nvPr>
            <p:ph idx="1"/>
          </p:nvPr>
        </p:nvSpPr>
        <p:spPr/>
        <p:txBody>
          <a:bodyPr>
            <a:normAutofit/>
          </a:bodyPr>
          <a:lstStyle/>
          <a:p>
            <a:r>
              <a:rPr lang="en-US" sz="2800" u="sng" smtClean="0"/>
              <a:t>“</a:t>
            </a:r>
            <a:r>
              <a:rPr lang="en-US" sz="2800" u="sng" dirty="0" smtClean="0"/>
              <a:t>Catastrophe”</a:t>
            </a:r>
            <a:r>
              <a:rPr lang="en-US" sz="2800" dirty="0" smtClean="0"/>
              <a:t>: </a:t>
            </a:r>
            <a:r>
              <a:rPr lang="en-US" sz="2800" smtClean="0"/>
              <a:t>Let W</a:t>
            </a:r>
            <a:r>
              <a:rPr lang="en-US" sz="2800" baseline="-25000" smtClean="0"/>
              <a:t>L</a:t>
            </a:r>
            <a:r>
              <a:rPr lang="en-US" sz="2800" smtClean="0"/>
              <a:t> </a:t>
            </a:r>
            <a:r>
              <a:rPr lang="en-US" sz="2800" dirty="0" smtClean="0"/>
              <a:t>be a specified “low” level of well-being. </a:t>
            </a:r>
            <a:r>
              <a:rPr lang="en-US" sz="2800" dirty="0"/>
              <a:t> </a:t>
            </a:r>
            <a:r>
              <a:rPr lang="en-US" sz="2800" dirty="0" smtClean="0"/>
              <a:t>A policy </a:t>
            </a:r>
            <a:r>
              <a:rPr lang="en-US" sz="2800" smtClean="0"/>
              <a:t>will reduce the risk of generations falling below W</a:t>
            </a:r>
            <a:r>
              <a:rPr lang="en-US" sz="2800" baseline="-25000" smtClean="0"/>
              <a:t>L</a:t>
            </a:r>
            <a:r>
              <a:rPr lang="en-US" sz="2800" dirty="0" smtClean="0"/>
              <a:t>, at some cost </a:t>
            </a:r>
            <a:r>
              <a:rPr lang="en-US" sz="2800" smtClean="0"/>
              <a:t>to above-W</a:t>
            </a:r>
            <a:r>
              <a:rPr lang="en-US" sz="2800" baseline="-25000" smtClean="0"/>
              <a:t>L</a:t>
            </a:r>
            <a:r>
              <a:rPr lang="en-US" sz="2800" smtClean="0"/>
              <a:t> </a:t>
            </a:r>
            <a:r>
              <a:rPr lang="en-US" sz="2800" dirty="0" smtClean="0"/>
              <a:t>generations.  EPP is willing </a:t>
            </a:r>
            <a:r>
              <a:rPr lang="en-US" sz="2800" smtClean="0"/>
              <a:t>to incur </a:t>
            </a:r>
            <a:r>
              <a:rPr lang="en-US" sz="2800" dirty="0" smtClean="0"/>
              <a:t>greater such costs </a:t>
            </a:r>
            <a:r>
              <a:rPr lang="en-US" sz="2800" smtClean="0"/>
              <a:t>than Utilitarianism.</a:t>
            </a:r>
            <a:endParaRPr lang="en-US" sz="2800" dirty="0" smtClean="0"/>
          </a:p>
          <a:p>
            <a:r>
              <a:rPr lang="en-US" sz="2800" u="sng" dirty="0" smtClean="0"/>
              <a:t>Decreasing Risk</a:t>
            </a:r>
            <a:r>
              <a:rPr lang="en-US" sz="2800" dirty="0" smtClean="0"/>
              <a:t>:  A policy reduces the downside risk for a given generation of being badly off, but also their upside prospects, so that expected well-being remains the same.  EPP prefers the policy, </a:t>
            </a:r>
            <a:r>
              <a:rPr lang="en-US" sz="2800" smtClean="0"/>
              <a:t>while Utilitarianism </a:t>
            </a:r>
            <a:r>
              <a:rPr lang="en-US" sz="2800" dirty="0" smtClean="0"/>
              <a:t>is </a:t>
            </a:r>
            <a:r>
              <a:rPr lang="en-US" sz="2800" smtClean="0"/>
              <a:t>indifferent.</a:t>
            </a:r>
            <a:endParaRPr lang="en-US" sz="2800" dirty="0" smtClean="0"/>
          </a:p>
        </p:txBody>
      </p:sp>
    </p:spTree>
    <p:extLst>
      <p:ext uri="{BB962C8B-B14F-4D97-AF65-F5344CB8AC3E}">
        <p14:creationId xmlns:p14="http://schemas.microsoft.com/office/powerpoint/2010/main" val="29349927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Deep Uncertainty</a:t>
            </a:r>
            <a:endParaRPr lang="en-US" dirty="0"/>
          </a:p>
        </p:txBody>
      </p:sp>
      <p:sp>
        <p:nvSpPr>
          <p:cNvPr id="3" name="Content Placeholder 2"/>
          <p:cNvSpPr>
            <a:spLocks noGrp="1"/>
          </p:cNvSpPr>
          <p:nvPr>
            <p:ph idx="1"/>
          </p:nvPr>
        </p:nvSpPr>
        <p:spPr>
          <a:xfrm>
            <a:off x="457200" y="1600201"/>
            <a:ext cx="8229600" cy="2667000"/>
          </a:xfrm>
        </p:spPr>
        <p:txBody>
          <a:bodyPr>
            <a:normAutofit/>
          </a:bodyPr>
          <a:lstStyle/>
          <a:p>
            <a:r>
              <a:rPr lang="en-US" sz="2400" dirty="0" smtClean="0"/>
              <a:t>How to model this is a burgeoning area of research in economics and decision theory (“ambiguity”).  Many approaches now use a set of probabilities, e.g., </a:t>
            </a:r>
            <a:r>
              <a:rPr lang="en-US" sz="2400" dirty="0" err="1" smtClean="0"/>
              <a:t>Gilboa</a:t>
            </a:r>
            <a:r>
              <a:rPr lang="en-US" sz="2400" dirty="0" smtClean="0"/>
              <a:t>/</a:t>
            </a:r>
            <a:r>
              <a:rPr lang="en-US" sz="2400" dirty="0" err="1" smtClean="0"/>
              <a:t>Schmeidler</a:t>
            </a:r>
            <a:r>
              <a:rPr lang="en-US" sz="2400" dirty="0" smtClean="0"/>
              <a:t> </a:t>
            </a:r>
            <a:r>
              <a:rPr lang="en-US" sz="2400" dirty="0" err="1" smtClean="0"/>
              <a:t>maximin</a:t>
            </a:r>
            <a:r>
              <a:rPr lang="en-US" sz="2400" dirty="0" smtClean="0"/>
              <a:t> EU, or </a:t>
            </a:r>
            <a:r>
              <a:rPr lang="en-US" sz="2400" dirty="0" err="1" smtClean="0"/>
              <a:t>Klibanoff</a:t>
            </a:r>
            <a:r>
              <a:rPr lang="en-US" sz="2400" dirty="0" smtClean="0"/>
              <a:t> et al. second-order risk aversion.  It would seem that such approaches are equally applicable to Util. and EPP, simply changing the social </a:t>
            </a:r>
            <a:r>
              <a:rPr lang="en-US" sz="2400" dirty="0" err="1" smtClean="0"/>
              <a:t>maximand</a:t>
            </a:r>
            <a:r>
              <a:rPr lang="en-US" sz="2400" dirty="0" smtClean="0"/>
              <a:t>.  </a:t>
            </a:r>
            <a:endParaRPr lang="en-US" sz="24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16328877"/>
              </p:ext>
            </p:extLst>
          </p:nvPr>
        </p:nvGraphicFramePr>
        <p:xfrm>
          <a:off x="4849813" y="4419600"/>
          <a:ext cx="3713162" cy="1143000"/>
        </p:xfrm>
        <a:graphic>
          <a:graphicData uri="http://schemas.openxmlformats.org/presentationml/2006/ole">
            <mc:AlternateContent xmlns:mc="http://schemas.openxmlformats.org/markup-compatibility/2006">
              <mc:Choice xmlns:v="urn:schemas-microsoft-com:vml" Requires="v">
                <p:oleObj spid="_x0000_s3112" name="Equation" r:id="rId3" imgW="1688760" imgH="457200" progId="Equation.DSMT4">
                  <p:embed/>
                </p:oleObj>
              </mc:Choice>
              <mc:Fallback>
                <p:oleObj name="Equation" r:id="rId3" imgW="1688760" imgH="457200" progId="Equation.DSMT4">
                  <p:embed/>
                  <p:pic>
                    <p:nvPicPr>
                      <p:cNvPr id="0" name=""/>
                      <p:cNvPicPr>
                        <a:picLocks noChangeAspect="1" noChangeArrowheads="1"/>
                      </p:cNvPicPr>
                      <p:nvPr/>
                    </p:nvPicPr>
                    <p:blipFill>
                      <a:blip r:embed="rId4"/>
                      <a:srcRect/>
                      <a:stretch>
                        <a:fillRect/>
                      </a:stretch>
                    </p:blipFill>
                    <p:spPr bwMode="auto">
                      <a:xfrm>
                        <a:off x="4849813" y="4419600"/>
                        <a:ext cx="3713162" cy="1143000"/>
                      </a:xfrm>
                      <a:prstGeom prst="rect">
                        <a:avLst/>
                      </a:prstGeom>
                      <a:noFill/>
                    </p:spPr>
                  </p:pic>
                </p:oleObj>
              </mc:Fallback>
            </mc:AlternateContent>
          </a:graphicData>
        </a:graphic>
      </p:graphicFrame>
      <p:sp>
        <p:nvSpPr>
          <p:cNvPr id="6" name="TextBox 5"/>
          <p:cNvSpPr txBox="1"/>
          <p:nvPr/>
        </p:nvSpPr>
        <p:spPr>
          <a:xfrm>
            <a:off x="914400" y="4431268"/>
            <a:ext cx="3200400" cy="1323439"/>
          </a:xfrm>
          <a:prstGeom prst="rect">
            <a:avLst/>
          </a:prstGeom>
          <a:noFill/>
        </p:spPr>
        <p:txBody>
          <a:bodyPr wrap="square" rtlCol="0">
            <a:spAutoFit/>
          </a:bodyPr>
          <a:lstStyle/>
          <a:p>
            <a:r>
              <a:rPr lang="en-US" sz="2000" dirty="0" err="1" smtClean="0"/>
              <a:t>Klibanoff</a:t>
            </a:r>
            <a:r>
              <a:rPr lang="en-US" sz="2000" dirty="0" smtClean="0"/>
              <a:t> et al., with E(x) either sum of utilities for Util. or sum of transformed utilities for EPP. </a:t>
            </a:r>
            <a:endParaRPr lang="en-US" sz="2000" dirty="0"/>
          </a:p>
        </p:txBody>
      </p:sp>
    </p:spTree>
    <p:extLst>
      <p:ext uri="{BB962C8B-B14F-4D97-AF65-F5344CB8AC3E}">
        <p14:creationId xmlns:p14="http://schemas.microsoft.com/office/powerpoint/2010/main" val="18383102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Variable population</a:t>
            </a:r>
            <a:endParaRPr lang="en-US"/>
          </a:p>
        </p:txBody>
      </p:sp>
      <p:sp>
        <p:nvSpPr>
          <p:cNvPr id="3" name="Content Placeholder 2"/>
          <p:cNvSpPr>
            <a:spLocks noGrp="1"/>
          </p:cNvSpPr>
          <p:nvPr>
            <p:ph idx="1"/>
          </p:nvPr>
        </p:nvSpPr>
        <p:spPr/>
        <p:txBody>
          <a:bodyPr>
            <a:normAutofit lnSpcReduction="10000"/>
          </a:bodyPr>
          <a:lstStyle/>
          <a:p>
            <a:r>
              <a:rPr lang="en-US" sz="2400" dirty="0" smtClean="0"/>
              <a:t>Average utilitarianism/</a:t>
            </a:r>
            <a:r>
              <a:rPr lang="en-US" sz="2400" dirty="0" err="1" smtClean="0"/>
              <a:t>prioritarianism</a:t>
            </a:r>
            <a:r>
              <a:rPr lang="en-US" sz="2000" dirty="0" smtClean="0"/>
              <a:t>:  Non-separable, violates “negative expansion” principle</a:t>
            </a:r>
          </a:p>
          <a:p>
            <a:r>
              <a:rPr lang="en-US" sz="2400" dirty="0" smtClean="0"/>
              <a:t>Total utilitarianism/</a:t>
            </a:r>
            <a:r>
              <a:rPr lang="en-US" sz="2400" dirty="0" err="1" smtClean="0"/>
              <a:t>prioritarianism</a:t>
            </a:r>
            <a:r>
              <a:rPr lang="en-US" sz="2000" dirty="0" smtClean="0"/>
              <a:t>:   “Repugnant conclusion”</a:t>
            </a:r>
          </a:p>
          <a:p>
            <a:r>
              <a:rPr lang="en-US" sz="2400" dirty="0" smtClean="0"/>
              <a:t>Critical level utilitarianism/</a:t>
            </a:r>
            <a:r>
              <a:rPr lang="en-US" sz="2400" dirty="0" err="1" smtClean="0"/>
              <a:t>prioritarianism</a:t>
            </a:r>
            <a:r>
              <a:rPr lang="en-US" sz="2000" dirty="0" smtClean="0"/>
              <a:t>:  With critical level </a:t>
            </a:r>
            <a:r>
              <a:rPr lang="en-US" sz="2000" i="1" dirty="0" smtClean="0"/>
              <a:t>above</a:t>
            </a:r>
            <a:r>
              <a:rPr lang="en-US" sz="2000" dirty="0" smtClean="0"/>
              <a:t> level of life just worth living/equally good as nonexistence, this approach is separable, satisfies “negative expansion” principle, and no repugnant conclusion.  </a:t>
            </a:r>
          </a:p>
          <a:p>
            <a:pPr marL="0" indent="0">
              <a:buNone/>
            </a:pPr>
            <a:r>
              <a:rPr lang="en-US" sz="2400" dirty="0" smtClean="0"/>
              <a:t>E(x) =∑</a:t>
            </a:r>
            <a:r>
              <a:rPr lang="en-US" sz="2400" baseline="-25000" dirty="0" err="1" smtClean="0"/>
              <a:t>i</a:t>
            </a:r>
            <a:r>
              <a:rPr lang="en-US" sz="2400" baseline="-25000" dirty="0" smtClean="0"/>
              <a:t>=1 to N(x)</a:t>
            </a:r>
            <a:r>
              <a:rPr lang="en-US" sz="2400" dirty="0" smtClean="0"/>
              <a:t> (</a:t>
            </a:r>
            <a:r>
              <a:rPr lang="en-US" sz="2400" dirty="0" err="1" smtClean="0"/>
              <a:t>w</a:t>
            </a:r>
            <a:r>
              <a:rPr lang="en-US" sz="2400" baseline="-25000" dirty="0" err="1" smtClean="0"/>
              <a:t>i</a:t>
            </a:r>
            <a:r>
              <a:rPr lang="en-US" sz="2400" dirty="0" smtClean="0"/>
              <a:t>(x) – w*)   or   E(x) = ∑</a:t>
            </a:r>
            <a:r>
              <a:rPr lang="en-US" sz="2400" baseline="-25000" dirty="0" err="1" smtClean="0"/>
              <a:t>i</a:t>
            </a:r>
            <a:r>
              <a:rPr lang="en-US" sz="2400" baseline="-25000" dirty="0" smtClean="0"/>
              <a:t>=1 to N(x)</a:t>
            </a:r>
            <a:r>
              <a:rPr lang="en-US" sz="2400" dirty="0" smtClean="0"/>
              <a:t> (g(</a:t>
            </a:r>
            <a:r>
              <a:rPr lang="en-US" sz="2400" dirty="0" err="1" smtClean="0"/>
              <a:t>w</a:t>
            </a:r>
            <a:r>
              <a:rPr lang="en-US" sz="2400" baseline="-25000" dirty="0" err="1" smtClean="0"/>
              <a:t>i</a:t>
            </a:r>
            <a:r>
              <a:rPr lang="en-US" sz="2400" dirty="0" smtClean="0"/>
              <a:t>(x)) – g(w*))</a:t>
            </a:r>
          </a:p>
          <a:p>
            <a:pPr marL="400050" lvl="1" indent="0">
              <a:buNone/>
            </a:pPr>
            <a:r>
              <a:rPr lang="en-US" sz="2000" dirty="0" smtClean="0"/>
              <a:t>with w* the critical level of well-being (above a life just worth living)   </a:t>
            </a:r>
          </a:p>
          <a:p>
            <a:r>
              <a:rPr lang="en-US" sz="2400" dirty="0" smtClean="0"/>
              <a:t>Generalizes straightforwardly using EPP or utilitarian formula to choice under risk        </a:t>
            </a:r>
          </a:p>
          <a:p>
            <a:pPr marL="0" indent="0">
              <a:buNone/>
            </a:pPr>
            <a:r>
              <a:rPr lang="en-US" sz="2400" dirty="0" smtClean="0"/>
              <a:t>E(a) =∑</a:t>
            </a:r>
            <a:r>
              <a:rPr lang="en-US" sz="2400" baseline="-25000" dirty="0" smtClean="0"/>
              <a:t>x</a:t>
            </a:r>
            <a:r>
              <a:rPr lang="el-GR" sz="2400" dirty="0" smtClean="0"/>
              <a:t>π</a:t>
            </a:r>
            <a:r>
              <a:rPr lang="en-US" sz="2400" baseline="-25000" dirty="0"/>
              <a:t>a</a:t>
            </a:r>
            <a:r>
              <a:rPr lang="en-US" sz="2400" dirty="0"/>
              <a:t>(x) (</a:t>
            </a:r>
            <a:r>
              <a:rPr lang="en-US" sz="2400" dirty="0" smtClean="0"/>
              <a:t>∑</a:t>
            </a:r>
            <a:r>
              <a:rPr lang="en-US" sz="2400" baseline="-25000" dirty="0" smtClean="0"/>
              <a:t>I to N(x)</a:t>
            </a:r>
            <a:r>
              <a:rPr lang="en-US" sz="2400" dirty="0" smtClean="0"/>
              <a:t> </a:t>
            </a:r>
            <a:r>
              <a:rPr lang="en-US" sz="2400" dirty="0" err="1"/>
              <a:t>w</a:t>
            </a:r>
            <a:r>
              <a:rPr lang="en-US" sz="2400" baseline="-25000" dirty="0" err="1"/>
              <a:t>i</a:t>
            </a:r>
            <a:r>
              <a:rPr lang="en-US" sz="2400" dirty="0"/>
              <a:t>(x</a:t>
            </a:r>
            <a:r>
              <a:rPr lang="en-US" sz="2400" dirty="0" smtClean="0"/>
              <a:t>) – w*) or                                         E(a)=∑</a:t>
            </a:r>
            <a:r>
              <a:rPr lang="en-US" sz="2400" baseline="-25000" dirty="0" smtClean="0"/>
              <a:t>x</a:t>
            </a:r>
            <a:r>
              <a:rPr lang="el-GR" sz="2400" dirty="0" smtClean="0"/>
              <a:t>π</a:t>
            </a:r>
            <a:r>
              <a:rPr lang="en-US" sz="2400" baseline="-25000" dirty="0"/>
              <a:t>a</a:t>
            </a:r>
            <a:r>
              <a:rPr lang="en-US" sz="2400" dirty="0"/>
              <a:t>(x) (∑</a:t>
            </a:r>
            <a:r>
              <a:rPr lang="en-US" sz="2400" baseline="-25000" dirty="0"/>
              <a:t>I to </a:t>
            </a:r>
            <a:r>
              <a:rPr lang="en-US" sz="2400" baseline="-25000" dirty="0" smtClean="0"/>
              <a:t>N(x)   </a:t>
            </a:r>
            <a:r>
              <a:rPr lang="en-US" sz="2400" dirty="0" smtClean="0"/>
              <a:t>g(</a:t>
            </a:r>
            <a:r>
              <a:rPr lang="en-US" sz="2400" dirty="0" err="1" smtClean="0"/>
              <a:t>w</a:t>
            </a:r>
            <a:r>
              <a:rPr lang="en-US" sz="2400" baseline="-25000" dirty="0" err="1" smtClean="0"/>
              <a:t>i</a:t>
            </a:r>
            <a:r>
              <a:rPr lang="en-US" sz="2400" dirty="0" smtClean="0"/>
              <a:t>(x)) </a:t>
            </a:r>
            <a:r>
              <a:rPr lang="en-US" sz="2400" dirty="0"/>
              <a:t>– </a:t>
            </a:r>
            <a:r>
              <a:rPr lang="en-US" sz="2400" dirty="0" smtClean="0"/>
              <a:t>g(w*)) 	 </a:t>
            </a:r>
            <a:r>
              <a:rPr lang="en-US" sz="2400" dirty="0"/>
              <a:t>	</a:t>
            </a:r>
            <a:r>
              <a:rPr lang="en-US" sz="2400" dirty="0" smtClean="0"/>
              <a:t> </a:t>
            </a:r>
          </a:p>
        </p:txBody>
      </p:sp>
    </p:spTree>
    <p:extLst>
      <p:ext uri="{BB962C8B-B14F-4D97-AF65-F5344CB8AC3E}">
        <p14:creationId xmlns:p14="http://schemas.microsoft.com/office/powerpoint/2010/main" val="29698545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the Well-Being Function</a:t>
            </a:r>
            <a:endParaRPr lang="en-US" dirty="0"/>
          </a:p>
        </p:txBody>
      </p:sp>
      <p:sp>
        <p:nvSpPr>
          <p:cNvPr id="3" name="Content Placeholder 2"/>
          <p:cNvSpPr>
            <a:spLocks noGrp="1"/>
          </p:cNvSpPr>
          <p:nvPr>
            <p:ph idx="1"/>
          </p:nvPr>
        </p:nvSpPr>
        <p:spPr/>
        <p:txBody>
          <a:bodyPr>
            <a:normAutofit fontScale="85000" lnSpcReduction="10000"/>
          </a:bodyPr>
          <a:lstStyle/>
          <a:p>
            <a:r>
              <a:rPr lang="en-US" sz="2600" dirty="0" smtClean="0"/>
              <a:t>While a well-being function w(c, </a:t>
            </a:r>
            <a:r>
              <a:rPr lang="en-US" sz="2600" b="1" dirty="0" smtClean="0"/>
              <a:t>a</a:t>
            </a:r>
            <a:r>
              <a:rPr lang="en-US" sz="2600" dirty="0" smtClean="0"/>
              <a:t>, R) unique up to a positive affine transformation</a:t>
            </a:r>
            <a:r>
              <a:rPr lang="en-US" sz="2600" dirty="0"/>
              <a:t>—</a:t>
            </a:r>
            <a:r>
              <a:rPr lang="en-US" sz="2600" dirty="0" smtClean="0"/>
              <a:t>which provides intra- and interpersonal comparisons of levels and differences—is sufficient for utilitarianism, this is not true for </a:t>
            </a:r>
            <a:r>
              <a:rPr lang="en-US" sz="2600" dirty="0" err="1" smtClean="0"/>
              <a:t>prioritarianism</a:t>
            </a:r>
            <a:r>
              <a:rPr lang="en-US" sz="2600" dirty="0" smtClean="0"/>
              <a:t>.  In particular, the Atkinson SWF requires a w(.) unique up to a </a:t>
            </a:r>
            <a:r>
              <a:rPr lang="en-US" sz="2600" i="1" dirty="0" smtClean="0"/>
              <a:t>ratio</a:t>
            </a:r>
            <a:r>
              <a:rPr lang="en-US" sz="2600" dirty="0" smtClean="0"/>
              <a:t> transformation.</a:t>
            </a:r>
            <a:endParaRPr lang="en-US" sz="1600" dirty="0" smtClean="0"/>
          </a:p>
          <a:p>
            <a:endParaRPr lang="en-US" sz="1600" dirty="0" smtClean="0"/>
          </a:p>
          <a:p>
            <a:pPr marL="0" indent="0">
              <a:buNone/>
            </a:pPr>
            <a:r>
              <a:rPr lang="en-US" sz="1600" i="1" dirty="0" smtClean="0"/>
              <a:t>	</a:t>
            </a:r>
            <a:r>
              <a:rPr lang="en-US" sz="1700" i="1" dirty="0" smtClean="0"/>
              <a:t>Original</a:t>
            </a:r>
            <a:r>
              <a:rPr lang="en-US" sz="1700" i="1" dirty="0"/>
              <a:t>		Renumbering 1	Renumbering 2	Renumbering 3</a:t>
            </a:r>
            <a:br>
              <a:rPr lang="en-US" sz="1700" i="1" dirty="0"/>
            </a:br>
            <a:r>
              <a:rPr lang="en-US" sz="1700" dirty="0"/>
              <a:t>	</a:t>
            </a:r>
            <a:r>
              <a:rPr lang="en-US" sz="1700" i="1" u="sng" dirty="0"/>
              <a:t>x       y</a:t>
            </a:r>
            <a:r>
              <a:rPr lang="en-US" sz="1700" u="sng" dirty="0"/>
              <a:t>        </a:t>
            </a:r>
            <a:r>
              <a:rPr lang="en-US" sz="1700" b="1" u="sng" dirty="0"/>
              <a:t>Diff.</a:t>
            </a:r>
            <a:r>
              <a:rPr lang="en-US" sz="1700" dirty="0"/>
              <a:t>	</a:t>
            </a:r>
            <a:r>
              <a:rPr lang="en-US" sz="1700" i="1" u="sng" dirty="0"/>
              <a:t>x        y</a:t>
            </a:r>
            <a:r>
              <a:rPr lang="en-US" sz="1700" u="sng" dirty="0"/>
              <a:t>        </a:t>
            </a:r>
            <a:r>
              <a:rPr lang="en-US" sz="1700" b="1" u="sng" dirty="0"/>
              <a:t>Diff.</a:t>
            </a:r>
            <a:r>
              <a:rPr lang="en-US" sz="1700" dirty="0"/>
              <a:t>	</a:t>
            </a:r>
            <a:r>
              <a:rPr lang="en-US" sz="1700" i="1" u="sng" dirty="0"/>
              <a:t>x      y</a:t>
            </a:r>
            <a:r>
              <a:rPr lang="en-US" sz="1700" u="sng" dirty="0"/>
              <a:t>          </a:t>
            </a:r>
            <a:r>
              <a:rPr lang="en-US" sz="1700" b="1" u="sng" dirty="0"/>
              <a:t>Diff.</a:t>
            </a:r>
            <a:r>
              <a:rPr lang="en-US" sz="1700" dirty="0"/>
              <a:t>  	</a:t>
            </a:r>
            <a:r>
              <a:rPr lang="en-US" sz="1700" i="1" u="sng" dirty="0"/>
              <a:t>x       y</a:t>
            </a:r>
            <a:r>
              <a:rPr lang="en-US" sz="1700" u="sng" dirty="0"/>
              <a:t>        </a:t>
            </a:r>
            <a:r>
              <a:rPr lang="en-US" sz="1700" b="1" u="sng" dirty="0"/>
              <a:t>Diff.</a:t>
            </a:r>
            <a:endParaRPr lang="en-US" sz="1700" dirty="0"/>
          </a:p>
          <a:p>
            <a:pPr marL="400050" lvl="1" indent="0">
              <a:buNone/>
            </a:pPr>
            <a:r>
              <a:rPr lang="en-US" sz="1700" dirty="0" smtClean="0"/>
              <a:t>Jim	10    </a:t>
            </a:r>
            <a:r>
              <a:rPr lang="en-US" sz="1700" dirty="0"/>
              <a:t>11         </a:t>
            </a:r>
            <a:r>
              <a:rPr lang="en-US" sz="1700" b="1" dirty="0"/>
              <a:t>1</a:t>
            </a:r>
            <a:r>
              <a:rPr lang="en-US" sz="1700" dirty="0"/>
              <a:t>	200    </a:t>
            </a:r>
            <a:r>
              <a:rPr lang="en-US" sz="1700" dirty="0" smtClean="0"/>
              <a:t> </a:t>
            </a:r>
            <a:r>
              <a:rPr lang="en-US" sz="1700" dirty="0"/>
              <a:t>220  </a:t>
            </a:r>
            <a:r>
              <a:rPr lang="en-US" sz="1700" dirty="0" smtClean="0"/>
              <a:t>   </a:t>
            </a:r>
            <a:r>
              <a:rPr lang="en-US" sz="1700" b="1" dirty="0"/>
              <a:t>20</a:t>
            </a:r>
            <a:r>
              <a:rPr lang="en-US" sz="1700" dirty="0"/>
              <a:t>            </a:t>
            </a:r>
            <a:r>
              <a:rPr lang="en-US" sz="1700" dirty="0" smtClean="0"/>
              <a:t>	  </a:t>
            </a:r>
            <a:r>
              <a:rPr lang="en-US" sz="1700" dirty="0"/>
              <a:t>2    </a:t>
            </a:r>
            <a:r>
              <a:rPr lang="en-US" sz="1700" dirty="0" smtClean="0"/>
              <a:t>12        </a:t>
            </a:r>
            <a:r>
              <a:rPr lang="en-US" sz="1700" b="1" dirty="0"/>
              <a:t>10</a:t>
            </a:r>
            <a:r>
              <a:rPr lang="en-US" sz="1700" dirty="0"/>
              <a:t>	30      33  </a:t>
            </a:r>
            <a:r>
              <a:rPr lang="en-US" sz="1700" dirty="0" smtClean="0"/>
              <a:t>	</a:t>
            </a:r>
            <a:r>
              <a:rPr lang="en-US" sz="1700" b="1" dirty="0" smtClean="0"/>
              <a:t>3</a:t>
            </a:r>
            <a:r>
              <a:rPr lang="en-US" sz="1700" dirty="0"/>
              <a:t/>
            </a:r>
            <a:br>
              <a:rPr lang="en-US" sz="1700" dirty="0"/>
            </a:br>
            <a:r>
              <a:rPr lang="en-US" sz="1700" dirty="0"/>
              <a:t>Sue   </a:t>
            </a:r>
            <a:r>
              <a:rPr lang="en-US" sz="1700" dirty="0" smtClean="0"/>
              <a:t>	30    </a:t>
            </a:r>
            <a:r>
              <a:rPr lang="en-US" sz="1700" dirty="0"/>
              <a:t>25       −</a:t>
            </a:r>
            <a:r>
              <a:rPr lang="en-US" sz="1700" b="1" dirty="0"/>
              <a:t>5</a:t>
            </a:r>
            <a:r>
              <a:rPr lang="en-US" sz="1700" dirty="0"/>
              <a:t>	60       </a:t>
            </a:r>
            <a:r>
              <a:rPr lang="en-US" sz="1700" dirty="0" smtClean="0"/>
              <a:t>50     </a:t>
            </a:r>
            <a:r>
              <a:rPr lang="en-US" sz="1700" dirty="0"/>
              <a:t>−</a:t>
            </a:r>
            <a:r>
              <a:rPr lang="en-US" sz="1700" b="1" dirty="0"/>
              <a:t>10</a:t>
            </a:r>
            <a:r>
              <a:rPr lang="en-US" sz="1700" dirty="0"/>
              <a:t>	202 </a:t>
            </a:r>
            <a:r>
              <a:rPr lang="en-US" sz="1700" dirty="0" smtClean="0"/>
              <a:t>152     </a:t>
            </a:r>
            <a:r>
              <a:rPr lang="en-US" sz="1700" dirty="0"/>
              <a:t>−</a:t>
            </a:r>
            <a:r>
              <a:rPr lang="en-US" sz="1700" b="1" dirty="0"/>
              <a:t>50</a:t>
            </a:r>
            <a:r>
              <a:rPr lang="en-US" sz="1700" dirty="0"/>
              <a:t>         </a:t>
            </a:r>
            <a:r>
              <a:rPr lang="en-US" sz="1700" dirty="0" smtClean="0"/>
              <a:t>	90      </a:t>
            </a:r>
            <a:r>
              <a:rPr lang="en-US" sz="1700" dirty="0"/>
              <a:t>75    −</a:t>
            </a:r>
            <a:r>
              <a:rPr lang="en-US" sz="1700" b="1" dirty="0"/>
              <a:t>15</a:t>
            </a:r>
            <a:r>
              <a:rPr lang="en-US" sz="1700" dirty="0"/>
              <a:t/>
            </a:r>
            <a:br>
              <a:rPr lang="en-US" sz="1700" dirty="0"/>
            </a:br>
            <a:r>
              <a:rPr lang="en-US" sz="1700" dirty="0"/>
              <a:t/>
            </a:r>
            <a:br>
              <a:rPr lang="en-US" sz="1700" dirty="0"/>
            </a:br>
            <a:r>
              <a:rPr lang="en-US" sz="1700" dirty="0"/>
              <a:t>Sum	40    36		260     270		204   164		120    108</a:t>
            </a:r>
          </a:p>
          <a:p>
            <a:endParaRPr lang="en-US" sz="2000" dirty="0"/>
          </a:p>
          <a:p>
            <a:r>
              <a:rPr lang="en-US" sz="2100" dirty="0"/>
              <a:t>Renumbering 1 is </a:t>
            </a:r>
            <a:r>
              <a:rPr lang="en-US" sz="2100" u="sng" dirty="0"/>
              <a:t>individual-specific ratio transformation </a:t>
            </a:r>
            <a:r>
              <a:rPr lang="en-US" sz="2100" dirty="0"/>
              <a:t>(preserves only intrapersonal info). Renumbering 2 is </a:t>
            </a:r>
            <a:r>
              <a:rPr lang="en-US" sz="2100" u="sng" dirty="0"/>
              <a:t>common affine transformation </a:t>
            </a:r>
            <a:r>
              <a:rPr lang="en-US" sz="2100" dirty="0"/>
              <a:t>(preserves intra- and interpersonal levels and differences). Renumbering 3 is </a:t>
            </a:r>
            <a:r>
              <a:rPr lang="en-US" sz="2100" u="sng" dirty="0"/>
              <a:t>common ratio transform</a:t>
            </a:r>
            <a:r>
              <a:rPr lang="en-US" sz="2100" dirty="0"/>
              <a:t>.   Utilitarian SWF invariant to </a:t>
            </a:r>
            <a:r>
              <a:rPr lang="en-US" sz="2100" dirty="0" err="1"/>
              <a:t>Renumberings</a:t>
            </a:r>
            <a:r>
              <a:rPr lang="en-US" sz="2100" dirty="0"/>
              <a:t> 2 and 3, </a:t>
            </a:r>
            <a:r>
              <a:rPr lang="en-US" sz="2100" dirty="0" smtClean="0"/>
              <a:t>Atkinson </a:t>
            </a:r>
            <a:r>
              <a:rPr lang="en-US" sz="2100" dirty="0"/>
              <a:t>only to 3.   </a:t>
            </a:r>
          </a:p>
        </p:txBody>
      </p:sp>
    </p:spTree>
    <p:extLst>
      <p:ext uri="{BB962C8B-B14F-4D97-AF65-F5344CB8AC3E}">
        <p14:creationId xmlns:p14="http://schemas.microsoft.com/office/powerpoint/2010/main" val="15082600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Scaling the Well-Being Function</a:t>
            </a:r>
            <a:endParaRPr lang="en-US" dirty="0"/>
          </a:p>
        </p:txBody>
      </p:sp>
      <p:sp>
        <p:nvSpPr>
          <p:cNvPr id="3" name="Content Placeholder 2"/>
          <p:cNvSpPr>
            <a:spLocks noGrp="1"/>
          </p:cNvSpPr>
          <p:nvPr>
            <p:ph idx="1"/>
          </p:nvPr>
        </p:nvSpPr>
        <p:spPr/>
        <p:txBody>
          <a:bodyPr>
            <a:normAutofit fontScale="92500"/>
          </a:bodyPr>
          <a:lstStyle/>
          <a:p>
            <a:r>
              <a:rPr lang="en-US" sz="2400" dirty="0"/>
              <a:t>We construct </a:t>
            </a:r>
            <a:r>
              <a:rPr lang="en-US" sz="2400" dirty="0" smtClean="0"/>
              <a:t>w(.) by </a:t>
            </a:r>
            <a:r>
              <a:rPr lang="en-US" sz="2400" dirty="0"/>
              <a:t>identifying a “zero” history (</a:t>
            </a:r>
            <a:r>
              <a:rPr lang="en-US" sz="2400" dirty="0" err="1"/>
              <a:t>c</a:t>
            </a:r>
            <a:r>
              <a:rPr lang="en-US" sz="2400" baseline="30000" dirty="0" err="1"/>
              <a:t>zero</a:t>
            </a:r>
            <a:r>
              <a:rPr lang="en-US" sz="2400" dirty="0"/>
              <a:t>, </a:t>
            </a:r>
            <a:r>
              <a:rPr lang="en-US" sz="2400" b="1" dirty="0" err="1"/>
              <a:t>a</a:t>
            </a:r>
            <a:r>
              <a:rPr lang="en-US" sz="2400" b="1" baseline="30000" dirty="0" err="1"/>
              <a:t>zero</a:t>
            </a:r>
            <a:r>
              <a:rPr lang="en-US" sz="2400" dirty="0"/>
              <a:t>, </a:t>
            </a:r>
            <a:r>
              <a:rPr lang="en-US" sz="2400" dirty="0" err="1"/>
              <a:t>R</a:t>
            </a:r>
            <a:r>
              <a:rPr lang="en-US" sz="2400" baseline="30000" dirty="0" err="1"/>
              <a:t>zero</a:t>
            </a:r>
            <a:r>
              <a:rPr lang="en-US" sz="2400" dirty="0" smtClean="0"/>
              <a:t>)</a:t>
            </a:r>
          </a:p>
          <a:p>
            <a:r>
              <a:rPr lang="en-US" sz="2400" dirty="0"/>
              <a:t>w</a:t>
            </a:r>
            <a:r>
              <a:rPr lang="en-US" sz="2400" dirty="0" smtClean="0"/>
              <a:t>(c, </a:t>
            </a:r>
            <a:r>
              <a:rPr lang="en-US" sz="2400" b="1" dirty="0" smtClean="0"/>
              <a:t>a</a:t>
            </a:r>
            <a:r>
              <a:rPr lang="en-US" sz="2400" dirty="0" smtClean="0"/>
              <a:t>, R) =</a:t>
            </a:r>
            <a:r>
              <a:rPr lang="en-US" sz="2400" dirty="0"/>
              <a:t> </a:t>
            </a:r>
            <a:r>
              <a:rPr lang="en-US" sz="2400" dirty="0" smtClean="0"/>
              <a:t>[s(R)</a:t>
            </a:r>
            <a:r>
              <a:rPr lang="en-US" sz="2400" dirty="0" err="1" smtClean="0"/>
              <a:t>u</a:t>
            </a:r>
            <a:r>
              <a:rPr lang="en-US" sz="2400" baseline="30000" dirty="0" err="1" smtClean="0"/>
              <a:t>R</a:t>
            </a:r>
            <a:r>
              <a:rPr lang="en-US" sz="2400" dirty="0" smtClean="0"/>
              <a:t>(c</a:t>
            </a:r>
            <a:r>
              <a:rPr lang="en-US" sz="2400" dirty="0"/>
              <a:t>, </a:t>
            </a:r>
            <a:r>
              <a:rPr lang="en-US" sz="2400" b="1" dirty="0"/>
              <a:t>a</a:t>
            </a:r>
            <a:r>
              <a:rPr lang="en-US" sz="2400" dirty="0"/>
              <a:t>) + t(R</a:t>
            </a:r>
            <a:r>
              <a:rPr lang="en-US" sz="2400" dirty="0" smtClean="0"/>
              <a:t>)] − [s(</a:t>
            </a:r>
            <a:r>
              <a:rPr lang="en-US" sz="2400" dirty="0" err="1" smtClean="0"/>
              <a:t>R</a:t>
            </a:r>
            <a:r>
              <a:rPr lang="en-US" sz="2400" baseline="30000" dirty="0" err="1" smtClean="0"/>
              <a:t>zero</a:t>
            </a:r>
            <a:r>
              <a:rPr lang="en-US" sz="2400" dirty="0" smtClean="0"/>
              <a:t>) </a:t>
            </a:r>
            <a:r>
              <a:rPr lang="en-US" sz="2400" dirty="0" err="1" smtClean="0"/>
              <a:t>u</a:t>
            </a:r>
            <a:r>
              <a:rPr lang="en-US" sz="2400" baseline="30000" dirty="0" err="1" smtClean="0"/>
              <a:t>R</a:t>
            </a:r>
            <a:r>
              <a:rPr lang="en-US" sz="2400" baseline="30000" dirty="0" smtClean="0"/>
              <a:t>-zero</a:t>
            </a:r>
            <a:r>
              <a:rPr lang="en-US" sz="2400" dirty="0" smtClean="0"/>
              <a:t>(</a:t>
            </a:r>
            <a:r>
              <a:rPr lang="en-US" sz="2400" dirty="0" err="1" smtClean="0"/>
              <a:t>c</a:t>
            </a:r>
            <a:r>
              <a:rPr lang="en-US" sz="2400" baseline="30000" dirty="0" err="1" smtClean="0"/>
              <a:t>zero</a:t>
            </a:r>
            <a:r>
              <a:rPr lang="en-US" sz="2400" dirty="0" err="1" smtClean="0"/>
              <a:t>,</a:t>
            </a:r>
            <a:r>
              <a:rPr lang="en-US" sz="2400" b="1" dirty="0" err="1" smtClean="0"/>
              <a:t>a</a:t>
            </a:r>
            <a:r>
              <a:rPr lang="en-US" sz="2400" b="1" baseline="30000" dirty="0" err="1" smtClean="0"/>
              <a:t>zero</a:t>
            </a:r>
            <a:r>
              <a:rPr lang="en-US" sz="2400" dirty="0" smtClean="0"/>
              <a:t>) + t(</a:t>
            </a:r>
            <a:r>
              <a:rPr lang="en-US" sz="2400" dirty="0" err="1" smtClean="0"/>
              <a:t>R</a:t>
            </a:r>
            <a:r>
              <a:rPr lang="en-US" sz="2400" baseline="30000" dirty="0" err="1" smtClean="0"/>
              <a:t>zero</a:t>
            </a:r>
            <a:r>
              <a:rPr lang="en-US" sz="2400" dirty="0" smtClean="0"/>
              <a:t>)]</a:t>
            </a:r>
          </a:p>
          <a:p>
            <a:r>
              <a:rPr lang="en-US" sz="2400" dirty="0"/>
              <a:t>B</a:t>
            </a:r>
            <a:r>
              <a:rPr lang="en-US" sz="2400" dirty="0" smtClean="0"/>
              <a:t>y construction, w(</a:t>
            </a:r>
            <a:r>
              <a:rPr lang="en-US" sz="2400" dirty="0" err="1"/>
              <a:t>c</a:t>
            </a:r>
            <a:r>
              <a:rPr lang="en-US" sz="2400" baseline="30000" dirty="0" err="1"/>
              <a:t>zero</a:t>
            </a:r>
            <a:r>
              <a:rPr lang="en-US" sz="2400" dirty="0"/>
              <a:t>, </a:t>
            </a:r>
            <a:r>
              <a:rPr lang="en-US" sz="2400" b="1" dirty="0" err="1"/>
              <a:t>a</a:t>
            </a:r>
            <a:r>
              <a:rPr lang="en-US" sz="2400" b="1" baseline="30000" dirty="0" err="1"/>
              <a:t>zero</a:t>
            </a:r>
            <a:r>
              <a:rPr lang="en-US" sz="2400" dirty="0"/>
              <a:t>, </a:t>
            </a:r>
            <a:r>
              <a:rPr lang="en-US" sz="2400" dirty="0" err="1" smtClean="0"/>
              <a:t>R</a:t>
            </a:r>
            <a:r>
              <a:rPr lang="en-US" sz="2400" baseline="30000" dirty="0" err="1" smtClean="0"/>
              <a:t>zero</a:t>
            </a:r>
            <a:r>
              <a:rPr lang="en-US" sz="2400" dirty="0" smtClean="0"/>
              <a:t>) = 0.   </a:t>
            </a:r>
          </a:p>
          <a:p>
            <a:r>
              <a:rPr lang="en-US" sz="2400" dirty="0" smtClean="0"/>
              <a:t>With the Atkinson SWF, the zero history </a:t>
            </a:r>
            <a:r>
              <a:rPr lang="en-US" sz="2400" dirty="0"/>
              <a:t>(</a:t>
            </a:r>
            <a:r>
              <a:rPr lang="en-US" sz="2400" dirty="0" err="1"/>
              <a:t>c</a:t>
            </a:r>
            <a:r>
              <a:rPr lang="en-US" sz="2400" baseline="30000" dirty="0" err="1"/>
              <a:t>zero</a:t>
            </a:r>
            <a:r>
              <a:rPr lang="en-US" sz="2400" dirty="0"/>
              <a:t>, </a:t>
            </a:r>
            <a:r>
              <a:rPr lang="en-US" sz="2400" b="1" dirty="0" err="1"/>
              <a:t>a</a:t>
            </a:r>
            <a:r>
              <a:rPr lang="en-US" sz="2400" b="1" baseline="30000" dirty="0" err="1"/>
              <a:t>zero</a:t>
            </a:r>
            <a:r>
              <a:rPr lang="en-US" sz="2400" dirty="0"/>
              <a:t>, </a:t>
            </a:r>
            <a:r>
              <a:rPr lang="en-US" sz="2400" dirty="0" err="1" smtClean="0"/>
              <a:t>R</a:t>
            </a:r>
            <a:r>
              <a:rPr lang="en-US" sz="2400" baseline="30000" dirty="0" err="1" smtClean="0"/>
              <a:t>zero</a:t>
            </a:r>
            <a:r>
              <a:rPr lang="en-US" sz="2400" dirty="0" smtClean="0"/>
              <a:t>) is both the “horizon of ethical assessment” and the point of absolute ethical priority.  </a:t>
            </a:r>
            <a:r>
              <a:rPr lang="en-US" sz="1600" dirty="0" smtClean="0"/>
              <a:t>The Atkinson SWF is </a:t>
            </a:r>
            <a:r>
              <a:rPr lang="en-US" sz="1600" dirty="0" smtClean="0"/>
              <a:t>“badly behaved” </a:t>
            </a:r>
            <a:r>
              <a:rPr lang="en-US" sz="1600" dirty="0" smtClean="0"/>
              <a:t>if anyone has a negative w value in any outcome.  Moreover, for any “positive” history such that w(c, </a:t>
            </a:r>
            <a:r>
              <a:rPr lang="en-US" sz="1600" b="1" dirty="0" smtClean="0"/>
              <a:t>a</a:t>
            </a:r>
            <a:r>
              <a:rPr lang="en-US" sz="1600" dirty="0" smtClean="0"/>
              <a:t>, R) &gt; 0, the ratio between the ethical impact of adding an increment of well-being ∆w to the zero history, and the ethical impact of adding ∆w to the positive history, becomes infinite.  </a:t>
            </a:r>
          </a:p>
          <a:p>
            <a:r>
              <a:rPr lang="en-US" sz="2000" dirty="0" smtClean="0"/>
              <a:t>(</a:t>
            </a:r>
            <a:r>
              <a:rPr lang="en-US" sz="2400" dirty="0" err="1" smtClean="0"/>
              <a:t>c</a:t>
            </a:r>
            <a:r>
              <a:rPr lang="en-US" sz="2400" baseline="30000" dirty="0" err="1" smtClean="0"/>
              <a:t>zero</a:t>
            </a:r>
            <a:r>
              <a:rPr lang="en-US" sz="2400" dirty="0"/>
              <a:t>, </a:t>
            </a:r>
            <a:r>
              <a:rPr lang="en-US" sz="2400" b="1" dirty="0" err="1"/>
              <a:t>a</a:t>
            </a:r>
            <a:r>
              <a:rPr lang="en-US" sz="2400" b="1" baseline="30000" dirty="0" err="1"/>
              <a:t>zero</a:t>
            </a:r>
            <a:r>
              <a:rPr lang="en-US" sz="2400" dirty="0"/>
              <a:t>, </a:t>
            </a:r>
            <a:r>
              <a:rPr lang="en-US" sz="2400" dirty="0" err="1" smtClean="0"/>
              <a:t>R</a:t>
            </a:r>
            <a:r>
              <a:rPr lang="en-US" sz="2400" baseline="30000" dirty="0" err="1" smtClean="0"/>
              <a:t>zero</a:t>
            </a:r>
            <a:r>
              <a:rPr lang="en-US" sz="2400" dirty="0" smtClean="0"/>
              <a:t>) should not be conflated with the level of a life worth living (</a:t>
            </a:r>
            <a:r>
              <a:rPr lang="en-US" sz="2400" dirty="0" err="1" smtClean="0"/>
              <a:t>c</a:t>
            </a:r>
            <a:r>
              <a:rPr lang="en-US" sz="2400" baseline="30000" dirty="0" err="1" smtClean="0"/>
              <a:t>worth</a:t>
            </a:r>
            <a:r>
              <a:rPr lang="en-US" sz="2400" dirty="0" smtClean="0"/>
              <a:t>, </a:t>
            </a:r>
            <a:r>
              <a:rPr lang="en-US" sz="2400" b="1" dirty="0" err="1" smtClean="0"/>
              <a:t>a</a:t>
            </a:r>
            <a:r>
              <a:rPr lang="en-US" sz="2400" b="1" baseline="30000" dirty="0" err="1" smtClean="0"/>
              <a:t>worth</a:t>
            </a:r>
            <a:r>
              <a:rPr lang="en-US" sz="2400" dirty="0" smtClean="0"/>
              <a:t>, </a:t>
            </a:r>
            <a:r>
              <a:rPr lang="en-US" sz="2400" dirty="0" err="1" smtClean="0"/>
              <a:t>R</a:t>
            </a:r>
            <a:r>
              <a:rPr lang="en-US" sz="2400" baseline="30000" dirty="0" err="1" smtClean="0"/>
              <a:t>worth</a:t>
            </a:r>
            <a:r>
              <a:rPr lang="en-US" sz="2400" dirty="0" smtClean="0"/>
              <a:t>) nor with the critical level history (</a:t>
            </a:r>
            <a:r>
              <a:rPr lang="en-US" sz="2400" dirty="0" err="1" smtClean="0"/>
              <a:t>c</a:t>
            </a:r>
            <a:r>
              <a:rPr lang="en-US" sz="2400" baseline="30000" dirty="0" err="1" smtClean="0"/>
              <a:t>crit</a:t>
            </a:r>
            <a:r>
              <a:rPr lang="en-US" sz="2400" dirty="0" smtClean="0"/>
              <a:t>, </a:t>
            </a:r>
            <a:r>
              <a:rPr lang="en-US" sz="2400" b="1" dirty="0" err="1" smtClean="0"/>
              <a:t>a</a:t>
            </a:r>
            <a:r>
              <a:rPr lang="en-US" sz="2400" b="1" baseline="30000" dirty="0" err="1" smtClean="0"/>
              <a:t>crit</a:t>
            </a:r>
            <a:r>
              <a:rPr lang="en-US" sz="2400" dirty="0" smtClean="0"/>
              <a:t>, </a:t>
            </a:r>
            <a:r>
              <a:rPr lang="en-US" sz="2400" dirty="0" err="1" smtClean="0"/>
              <a:t>R</a:t>
            </a:r>
            <a:r>
              <a:rPr lang="en-US" sz="2400" baseline="30000" dirty="0" err="1" smtClean="0"/>
              <a:t>crit</a:t>
            </a:r>
            <a:r>
              <a:rPr lang="en-US" sz="2400" dirty="0" smtClean="0"/>
              <a:t>).  </a:t>
            </a:r>
          </a:p>
          <a:p>
            <a:r>
              <a:rPr lang="en-US" sz="2400" dirty="0" smtClean="0"/>
              <a:t> Relation to Weitzman’s “dismal theorem”</a:t>
            </a:r>
          </a:p>
          <a:p>
            <a:endParaRPr lang="en-US" sz="2000" dirty="0"/>
          </a:p>
        </p:txBody>
      </p:sp>
    </p:spTree>
    <p:extLst>
      <p:ext uri="{BB962C8B-B14F-4D97-AF65-F5344CB8AC3E}">
        <p14:creationId xmlns:p14="http://schemas.microsoft.com/office/powerpoint/2010/main" val="39880064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Significance of choice of zero history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94588423"/>
              </p:ext>
            </p:extLst>
          </p:nvPr>
        </p:nvGraphicFramePr>
        <p:xfrm>
          <a:off x="990600" y="1524000"/>
          <a:ext cx="7258050" cy="4797741"/>
        </p:xfrm>
        <a:graphic>
          <a:graphicData uri="http://schemas.openxmlformats.org/drawingml/2006/table">
            <a:tbl>
              <a:tblPr firstRow="1" firstCol="1" bandRow="1">
                <a:tableStyleId>{5C22544A-7EE6-4342-B048-85BDC9FD1C3A}</a:tableStyleId>
              </a:tblPr>
              <a:tblGrid>
                <a:gridCol w="1200150"/>
                <a:gridCol w="2800350"/>
                <a:gridCol w="3257550"/>
              </a:tblGrid>
              <a:tr h="0">
                <a:tc>
                  <a:txBody>
                    <a:bodyPr/>
                    <a:lstStyle/>
                    <a:p>
                      <a:pPr marL="0" marR="0">
                        <a:lnSpc>
                          <a:spcPct val="115000"/>
                        </a:lnSpc>
                        <a:spcBef>
                          <a:spcPts val="0"/>
                        </a:spcBef>
                        <a:spcAft>
                          <a:spcPts val="0"/>
                        </a:spcAft>
                      </a:pPr>
                      <a:r>
                        <a:rPr lang="en-US" sz="1200" dirty="0">
                          <a:effectLst/>
                        </a:rPr>
                        <a:t> </a:t>
                      </a:r>
                      <a:endParaRPr lang="en-US" sz="1200" dirty="0">
                        <a:effectLst/>
                        <a:latin typeface="Times New Roman"/>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Zero bundle at (</a:t>
                      </a:r>
                      <a:r>
                        <a:rPr lang="en-US" sz="1400" dirty="0" err="1">
                          <a:effectLst/>
                        </a:rPr>
                        <a:t>c</a:t>
                      </a:r>
                      <a:r>
                        <a:rPr lang="en-US" sz="1400" baseline="30000" dirty="0" err="1">
                          <a:effectLst/>
                        </a:rPr>
                        <a:t>sub</a:t>
                      </a:r>
                      <a:r>
                        <a:rPr lang="en-US" sz="1400" dirty="0">
                          <a:effectLst/>
                        </a:rPr>
                        <a:t>, </a:t>
                      </a:r>
                      <a:r>
                        <a:rPr lang="en-US" sz="1400" dirty="0" err="1">
                          <a:effectLst/>
                        </a:rPr>
                        <a:t>h</a:t>
                      </a:r>
                      <a:r>
                        <a:rPr lang="en-US" sz="1400" baseline="30000" dirty="0" err="1">
                          <a:effectLst/>
                        </a:rPr>
                        <a:t>death</a:t>
                      </a:r>
                      <a:r>
                        <a:rPr lang="en-US" sz="1400" dirty="0">
                          <a:effectLst/>
                        </a:rPr>
                        <a:t>):  </a:t>
                      </a:r>
                      <a:r>
                        <a:rPr lang="en-US" sz="1400" dirty="0" smtClean="0">
                          <a:effectLst/>
                        </a:rPr>
                        <a:t>w(</a:t>
                      </a:r>
                      <a:r>
                        <a:rPr lang="en-US" sz="1400" dirty="0" err="1" smtClean="0">
                          <a:effectLst/>
                        </a:rPr>
                        <a:t>c,h</a:t>
                      </a:r>
                      <a:r>
                        <a:rPr lang="en-US" sz="1400" dirty="0">
                          <a:effectLst/>
                        </a:rPr>
                        <a:t>) = log(c)m(h) – log(</a:t>
                      </a:r>
                      <a:r>
                        <a:rPr lang="en-US" sz="1400" dirty="0" err="1">
                          <a:effectLst/>
                        </a:rPr>
                        <a:t>c</a:t>
                      </a:r>
                      <a:r>
                        <a:rPr lang="en-US" sz="1400" baseline="30000" dirty="0" err="1">
                          <a:effectLst/>
                        </a:rPr>
                        <a:t>sub</a:t>
                      </a:r>
                      <a:r>
                        <a:rPr lang="en-US" sz="1400" dirty="0">
                          <a:effectLst/>
                        </a:rPr>
                        <a:t>)m(</a:t>
                      </a:r>
                      <a:r>
                        <a:rPr lang="en-US" sz="1400" dirty="0" err="1">
                          <a:effectLst/>
                        </a:rPr>
                        <a:t>h</a:t>
                      </a:r>
                      <a:r>
                        <a:rPr lang="en-US" sz="1400" baseline="30000" dirty="0" err="1">
                          <a:effectLst/>
                        </a:rPr>
                        <a:t>death</a:t>
                      </a:r>
                      <a:r>
                        <a:rPr lang="en-US" sz="1400" dirty="0">
                          <a:effectLst/>
                        </a:rPr>
                        <a:t>).  </a:t>
                      </a:r>
                      <a:endParaRPr lang="en-US" sz="1400" dirty="0">
                        <a:effectLst/>
                        <a:latin typeface="Times New Roman"/>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Zero bundle at (</a:t>
                      </a:r>
                      <a:r>
                        <a:rPr lang="en-US" sz="1400" dirty="0" err="1">
                          <a:effectLst/>
                        </a:rPr>
                        <a:t>c</a:t>
                      </a:r>
                      <a:r>
                        <a:rPr lang="en-US" sz="1400" baseline="30000" dirty="0" err="1">
                          <a:effectLst/>
                        </a:rPr>
                        <a:t>sub</a:t>
                      </a:r>
                      <a:r>
                        <a:rPr lang="en-US" sz="1400" dirty="0">
                          <a:effectLst/>
                        </a:rPr>
                        <a:t>, </a:t>
                      </a:r>
                      <a:r>
                        <a:rPr lang="en-US" sz="1400" dirty="0" err="1">
                          <a:effectLst/>
                        </a:rPr>
                        <a:t>h</a:t>
                      </a:r>
                      <a:r>
                        <a:rPr lang="en-US" sz="1400" baseline="30000" dirty="0" err="1">
                          <a:effectLst/>
                        </a:rPr>
                        <a:t>worst</a:t>
                      </a:r>
                      <a:r>
                        <a:rPr lang="en-US" sz="1400" dirty="0">
                          <a:effectLst/>
                        </a:rPr>
                        <a:t>):  </a:t>
                      </a:r>
                      <a:r>
                        <a:rPr lang="en-US" sz="1400" dirty="0" smtClean="0">
                          <a:effectLst/>
                        </a:rPr>
                        <a:t>w(</a:t>
                      </a:r>
                      <a:r>
                        <a:rPr lang="en-US" sz="1400" dirty="0" err="1" smtClean="0">
                          <a:effectLst/>
                        </a:rPr>
                        <a:t>c,h</a:t>
                      </a:r>
                      <a:r>
                        <a:rPr lang="en-US" sz="1400" dirty="0">
                          <a:effectLst/>
                        </a:rPr>
                        <a:t>) =    log(c)m(h) – log(</a:t>
                      </a:r>
                      <a:r>
                        <a:rPr lang="en-US" sz="1400" dirty="0" err="1">
                          <a:effectLst/>
                        </a:rPr>
                        <a:t>c</a:t>
                      </a:r>
                      <a:r>
                        <a:rPr lang="en-US" sz="1400" baseline="30000" dirty="0" err="1">
                          <a:effectLst/>
                        </a:rPr>
                        <a:t>sub</a:t>
                      </a:r>
                      <a:r>
                        <a:rPr lang="en-US" sz="1400" dirty="0">
                          <a:effectLst/>
                        </a:rPr>
                        <a:t>)m(</a:t>
                      </a:r>
                      <a:r>
                        <a:rPr lang="en-US" sz="1400" dirty="0" err="1">
                          <a:effectLst/>
                        </a:rPr>
                        <a:t>h</a:t>
                      </a:r>
                      <a:r>
                        <a:rPr lang="en-US" sz="1400" baseline="30000" dirty="0" err="1">
                          <a:effectLst/>
                        </a:rPr>
                        <a:t>worst</a:t>
                      </a:r>
                      <a:r>
                        <a:rPr lang="en-US" sz="1400" dirty="0">
                          <a:effectLst/>
                        </a:rPr>
                        <a:t>)  </a:t>
                      </a:r>
                      <a:endParaRPr lang="en-US" sz="1400" dirty="0">
                        <a:effectLst/>
                        <a:latin typeface="Times New Roman"/>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400" dirty="0">
                          <a:effectLst/>
                        </a:rPr>
                        <a:t>Marginal moral impact of $1 for person with $100,000 and health h</a:t>
                      </a:r>
                      <a:endParaRPr lang="en-US" sz="1400" dirty="0">
                        <a:effectLst/>
                        <a:latin typeface="Times New Roman"/>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 </a:t>
                      </a:r>
                    </a:p>
                    <a:p>
                      <a:pPr marL="0" marR="0">
                        <a:lnSpc>
                          <a:spcPct val="115000"/>
                        </a:lnSpc>
                        <a:spcBef>
                          <a:spcPts val="0"/>
                        </a:spcBef>
                        <a:spcAft>
                          <a:spcPts val="0"/>
                        </a:spcAft>
                      </a:pPr>
                      <a:r>
                        <a:rPr lang="en-US" sz="1400" dirty="0" smtClean="0">
                          <a:effectLst/>
                        </a:rPr>
                        <a:t>w(100,000</a:t>
                      </a:r>
                      <a:r>
                        <a:rPr lang="en-US" sz="1400" dirty="0">
                          <a:effectLst/>
                        </a:rPr>
                        <a:t>, h)</a:t>
                      </a:r>
                      <a:r>
                        <a:rPr lang="en-US" sz="1400" baseline="30000" dirty="0">
                          <a:effectLst/>
                        </a:rPr>
                        <a:t>-γ </a:t>
                      </a:r>
                      <a:r>
                        <a:rPr lang="en-US" sz="1400" dirty="0">
                          <a:effectLst/>
                        </a:rPr>
                        <a:t>m(h)(1/100,000) =</a:t>
                      </a:r>
                    </a:p>
                    <a:p>
                      <a:pPr marL="0" marR="0">
                        <a:lnSpc>
                          <a:spcPct val="115000"/>
                        </a:lnSpc>
                        <a:spcBef>
                          <a:spcPts val="0"/>
                        </a:spcBef>
                        <a:spcAft>
                          <a:spcPts val="0"/>
                        </a:spcAft>
                      </a:pPr>
                      <a:r>
                        <a:rPr lang="en-US" sz="1400" dirty="0">
                          <a:effectLst/>
                        </a:rPr>
                        <a:t> </a:t>
                      </a:r>
                    </a:p>
                    <a:p>
                      <a:pPr marL="0" marR="0">
                        <a:lnSpc>
                          <a:spcPct val="115000"/>
                        </a:lnSpc>
                        <a:spcBef>
                          <a:spcPts val="0"/>
                        </a:spcBef>
                        <a:spcAft>
                          <a:spcPts val="0"/>
                        </a:spcAft>
                      </a:pPr>
                      <a:r>
                        <a:rPr lang="en-US" sz="1400" dirty="0">
                          <a:effectLst/>
                        </a:rPr>
                        <a:t>(11.51m(h) –log(</a:t>
                      </a:r>
                      <a:r>
                        <a:rPr lang="en-US" sz="1400" dirty="0" err="1">
                          <a:effectLst/>
                        </a:rPr>
                        <a:t>c</a:t>
                      </a:r>
                      <a:r>
                        <a:rPr lang="en-US" sz="1400" baseline="30000" dirty="0" err="1">
                          <a:effectLst/>
                        </a:rPr>
                        <a:t>sub</a:t>
                      </a:r>
                      <a:r>
                        <a:rPr lang="en-US" sz="1400" dirty="0">
                          <a:effectLst/>
                        </a:rPr>
                        <a:t>)m(</a:t>
                      </a:r>
                      <a:r>
                        <a:rPr lang="en-US" sz="1400" dirty="0" err="1">
                          <a:effectLst/>
                        </a:rPr>
                        <a:t>h</a:t>
                      </a:r>
                      <a:r>
                        <a:rPr lang="en-US" sz="1400" baseline="30000" dirty="0" err="1">
                          <a:effectLst/>
                        </a:rPr>
                        <a:t>death</a:t>
                      </a:r>
                      <a:r>
                        <a:rPr lang="en-US" sz="1400" dirty="0">
                          <a:effectLst/>
                        </a:rPr>
                        <a:t>))</a:t>
                      </a:r>
                      <a:r>
                        <a:rPr lang="en-US" sz="1400" baseline="30000" dirty="0">
                          <a:effectLst/>
                        </a:rPr>
                        <a:t>-γ</a:t>
                      </a:r>
                      <a:r>
                        <a:rPr lang="en-US" sz="1400" dirty="0">
                          <a:effectLst/>
                        </a:rPr>
                        <a:t> x</a:t>
                      </a:r>
                      <a:br>
                        <a:rPr lang="en-US" sz="1400" dirty="0">
                          <a:effectLst/>
                        </a:rPr>
                      </a:br>
                      <a:r>
                        <a:rPr lang="en-US" sz="1400" dirty="0">
                          <a:effectLst/>
                        </a:rPr>
                        <a:t>m(h)(1/100,000)</a:t>
                      </a:r>
                    </a:p>
                    <a:p>
                      <a:pPr marL="0" marR="0">
                        <a:lnSpc>
                          <a:spcPct val="115000"/>
                        </a:lnSpc>
                        <a:spcBef>
                          <a:spcPts val="0"/>
                        </a:spcBef>
                        <a:spcAft>
                          <a:spcPts val="0"/>
                        </a:spcAft>
                      </a:pPr>
                      <a:r>
                        <a:rPr lang="en-US" sz="1400" dirty="0">
                          <a:effectLst/>
                        </a:rPr>
                        <a:t> </a:t>
                      </a:r>
                      <a:endParaRPr lang="en-US" sz="1400" dirty="0">
                        <a:effectLst/>
                        <a:latin typeface="Times New Roman"/>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 </a:t>
                      </a:r>
                    </a:p>
                    <a:p>
                      <a:pPr marL="0" marR="0">
                        <a:lnSpc>
                          <a:spcPct val="115000"/>
                        </a:lnSpc>
                        <a:spcBef>
                          <a:spcPts val="0"/>
                        </a:spcBef>
                        <a:spcAft>
                          <a:spcPts val="0"/>
                        </a:spcAft>
                      </a:pPr>
                      <a:r>
                        <a:rPr lang="en-US" sz="1400" dirty="0" smtClean="0">
                          <a:effectLst/>
                        </a:rPr>
                        <a:t>w(100,000</a:t>
                      </a:r>
                      <a:r>
                        <a:rPr lang="en-US" sz="1400" dirty="0">
                          <a:effectLst/>
                        </a:rPr>
                        <a:t>, h)</a:t>
                      </a:r>
                      <a:r>
                        <a:rPr lang="en-US" sz="1400" baseline="30000" dirty="0">
                          <a:effectLst/>
                        </a:rPr>
                        <a:t>-γ </a:t>
                      </a:r>
                      <a:r>
                        <a:rPr lang="en-US" sz="1400" dirty="0">
                          <a:effectLst/>
                        </a:rPr>
                        <a:t>m(h)(1/100,000) =</a:t>
                      </a:r>
                    </a:p>
                    <a:p>
                      <a:pPr marL="0" marR="0">
                        <a:lnSpc>
                          <a:spcPct val="115000"/>
                        </a:lnSpc>
                        <a:spcBef>
                          <a:spcPts val="0"/>
                        </a:spcBef>
                        <a:spcAft>
                          <a:spcPts val="0"/>
                        </a:spcAft>
                      </a:pPr>
                      <a:r>
                        <a:rPr lang="en-US" sz="1400" dirty="0">
                          <a:effectLst/>
                        </a:rPr>
                        <a:t> </a:t>
                      </a:r>
                    </a:p>
                    <a:p>
                      <a:pPr marL="0" marR="0">
                        <a:lnSpc>
                          <a:spcPct val="115000"/>
                        </a:lnSpc>
                        <a:spcBef>
                          <a:spcPts val="0"/>
                        </a:spcBef>
                        <a:spcAft>
                          <a:spcPts val="0"/>
                        </a:spcAft>
                      </a:pPr>
                      <a:r>
                        <a:rPr lang="en-US" sz="1400" dirty="0">
                          <a:effectLst/>
                        </a:rPr>
                        <a:t>(11.51m(h) –log(</a:t>
                      </a:r>
                      <a:r>
                        <a:rPr lang="en-US" sz="1400" dirty="0" err="1">
                          <a:effectLst/>
                        </a:rPr>
                        <a:t>c</a:t>
                      </a:r>
                      <a:r>
                        <a:rPr lang="en-US" sz="1400" baseline="30000" dirty="0" err="1">
                          <a:effectLst/>
                        </a:rPr>
                        <a:t>sub</a:t>
                      </a:r>
                      <a:r>
                        <a:rPr lang="en-US" sz="1400" dirty="0">
                          <a:effectLst/>
                        </a:rPr>
                        <a:t>)m(</a:t>
                      </a:r>
                      <a:r>
                        <a:rPr lang="en-US" sz="1400" dirty="0" err="1">
                          <a:effectLst/>
                        </a:rPr>
                        <a:t>h</a:t>
                      </a:r>
                      <a:r>
                        <a:rPr lang="en-US" sz="1400" baseline="30000" dirty="0" err="1">
                          <a:effectLst/>
                        </a:rPr>
                        <a:t>worst</a:t>
                      </a:r>
                      <a:r>
                        <a:rPr lang="en-US" sz="1400" dirty="0">
                          <a:effectLst/>
                        </a:rPr>
                        <a:t>))</a:t>
                      </a:r>
                      <a:r>
                        <a:rPr lang="en-US" sz="1400" baseline="30000" dirty="0">
                          <a:effectLst/>
                        </a:rPr>
                        <a:t>-γ</a:t>
                      </a:r>
                      <a:r>
                        <a:rPr lang="en-US" sz="1400" dirty="0">
                          <a:effectLst/>
                        </a:rPr>
                        <a:t> x</a:t>
                      </a:r>
                      <a:br>
                        <a:rPr lang="en-US" sz="1400" dirty="0">
                          <a:effectLst/>
                        </a:rPr>
                      </a:br>
                      <a:r>
                        <a:rPr lang="en-US" sz="1400" dirty="0">
                          <a:effectLst/>
                        </a:rPr>
                        <a:t>m(h)(1/100,000)</a:t>
                      </a:r>
                    </a:p>
                    <a:p>
                      <a:pPr marL="0" marR="0">
                        <a:lnSpc>
                          <a:spcPct val="115000"/>
                        </a:lnSpc>
                        <a:spcBef>
                          <a:spcPts val="0"/>
                        </a:spcBef>
                        <a:spcAft>
                          <a:spcPts val="0"/>
                        </a:spcAft>
                      </a:pPr>
                      <a:r>
                        <a:rPr lang="en-US" sz="1400" dirty="0">
                          <a:effectLst/>
                        </a:rPr>
                        <a:t> </a:t>
                      </a:r>
                      <a:endParaRPr lang="en-US" sz="1400" dirty="0">
                        <a:effectLst/>
                        <a:latin typeface="Times New Roman"/>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400" dirty="0">
                          <a:effectLst/>
                        </a:rPr>
                        <a:t>Marginal moral impact of $1 for person with $20,000 and health h</a:t>
                      </a:r>
                      <a:endParaRPr lang="en-US" sz="1400" dirty="0">
                        <a:effectLst/>
                        <a:latin typeface="Times New Roman"/>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 </a:t>
                      </a:r>
                    </a:p>
                    <a:p>
                      <a:pPr marL="0" marR="0">
                        <a:lnSpc>
                          <a:spcPct val="115000"/>
                        </a:lnSpc>
                        <a:spcBef>
                          <a:spcPts val="0"/>
                        </a:spcBef>
                        <a:spcAft>
                          <a:spcPts val="0"/>
                        </a:spcAft>
                      </a:pPr>
                      <a:r>
                        <a:rPr lang="en-US" sz="1400" dirty="0" smtClean="0">
                          <a:effectLst/>
                        </a:rPr>
                        <a:t>w(20,000</a:t>
                      </a:r>
                      <a:r>
                        <a:rPr lang="en-US" sz="1400" dirty="0">
                          <a:effectLst/>
                        </a:rPr>
                        <a:t>, h)</a:t>
                      </a:r>
                      <a:r>
                        <a:rPr lang="en-US" sz="1400" baseline="30000" dirty="0">
                          <a:effectLst/>
                        </a:rPr>
                        <a:t>-γ </a:t>
                      </a:r>
                      <a:r>
                        <a:rPr lang="en-US" sz="1400" dirty="0">
                          <a:effectLst/>
                        </a:rPr>
                        <a:t>m(h)(1/100,000) =</a:t>
                      </a:r>
                    </a:p>
                    <a:p>
                      <a:pPr marL="0" marR="0">
                        <a:lnSpc>
                          <a:spcPct val="115000"/>
                        </a:lnSpc>
                        <a:spcBef>
                          <a:spcPts val="0"/>
                        </a:spcBef>
                        <a:spcAft>
                          <a:spcPts val="0"/>
                        </a:spcAft>
                      </a:pPr>
                      <a:r>
                        <a:rPr lang="en-US" sz="1400" dirty="0">
                          <a:effectLst/>
                        </a:rPr>
                        <a:t> </a:t>
                      </a:r>
                    </a:p>
                    <a:p>
                      <a:pPr marL="0" marR="0">
                        <a:lnSpc>
                          <a:spcPct val="115000"/>
                        </a:lnSpc>
                        <a:spcBef>
                          <a:spcPts val="0"/>
                        </a:spcBef>
                        <a:spcAft>
                          <a:spcPts val="0"/>
                        </a:spcAft>
                      </a:pPr>
                      <a:r>
                        <a:rPr lang="en-US" sz="1400" dirty="0">
                          <a:effectLst/>
                        </a:rPr>
                        <a:t>(4.30m(h) –log(</a:t>
                      </a:r>
                      <a:r>
                        <a:rPr lang="en-US" sz="1400" dirty="0" err="1">
                          <a:effectLst/>
                        </a:rPr>
                        <a:t>c</a:t>
                      </a:r>
                      <a:r>
                        <a:rPr lang="en-US" sz="1400" baseline="30000" dirty="0" err="1">
                          <a:effectLst/>
                        </a:rPr>
                        <a:t>sub</a:t>
                      </a:r>
                      <a:r>
                        <a:rPr lang="en-US" sz="1400" dirty="0">
                          <a:effectLst/>
                        </a:rPr>
                        <a:t>)m(</a:t>
                      </a:r>
                      <a:r>
                        <a:rPr lang="en-US" sz="1400" dirty="0" err="1">
                          <a:effectLst/>
                        </a:rPr>
                        <a:t>h</a:t>
                      </a:r>
                      <a:r>
                        <a:rPr lang="en-US" sz="1400" baseline="30000" dirty="0" err="1">
                          <a:effectLst/>
                        </a:rPr>
                        <a:t>death</a:t>
                      </a:r>
                      <a:r>
                        <a:rPr lang="en-US" sz="1400" dirty="0">
                          <a:effectLst/>
                        </a:rPr>
                        <a:t>))</a:t>
                      </a:r>
                      <a:r>
                        <a:rPr lang="en-US" sz="1400" baseline="30000" dirty="0">
                          <a:effectLst/>
                        </a:rPr>
                        <a:t>-γ</a:t>
                      </a:r>
                      <a:r>
                        <a:rPr lang="en-US" sz="1400" dirty="0">
                          <a:effectLst/>
                        </a:rPr>
                        <a:t> x</a:t>
                      </a:r>
                      <a:br>
                        <a:rPr lang="en-US" sz="1400" dirty="0">
                          <a:effectLst/>
                        </a:rPr>
                      </a:br>
                      <a:r>
                        <a:rPr lang="en-US" sz="1400" dirty="0">
                          <a:effectLst/>
                        </a:rPr>
                        <a:t>m(h)(1/20,000)</a:t>
                      </a:r>
                    </a:p>
                    <a:p>
                      <a:pPr marL="0" marR="0">
                        <a:lnSpc>
                          <a:spcPct val="115000"/>
                        </a:lnSpc>
                        <a:spcBef>
                          <a:spcPts val="0"/>
                        </a:spcBef>
                        <a:spcAft>
                          <a:spcPts val="0"/>
                        </a:spcAft>
                      </a:pPr>
                      <a:r>
                        <a:rPr lang="en-US" sz="1400" dirty="0">
                          <a:effectLst/>
                        </a:rPr>
                        <a:t> </a:t>
                      </a:r>
                      <a:endParaRPr lang="en-US" sz="1400" dirty="0">
                        <a:effectLst/>
                        <a:latin typeface="Times New Roman"/>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 </a:t>
                      </a:r>
                    </a:p>
                    <a:p>
                      <a:pPr marL="0" marR="0">
                        <a:lnSpc>
                          <a:spcPct val="115000"/>
                        </a:lnSpc>
                        <a:spcBef>
                          <a:spcPts val="0"/>
                        </a:spcBef>
                        <a:spcAft>
                          <a:spcPts val="0"/>
                        </a:spcAft>
                      </a:pPr>
                      <a:r>
                        <a:rPr lang="en-US" sz="1400" smtClean="0">
                          <a:effectLst/>
                        </a:rPr>
                        <a:t>w(20,000</a:t>
                      </a:r>
                      <a:r>
                        <a:rPr lang="en-US" sz="1400" dirty="0">
                          <a:effectLst/>
                        </a:rPr>
                        <a:t>, h)</a:t>
                      </a:r>
                      <a:r>
                        <a:rPr lang="en-US" sz="1400" baseline="30000" dirty="0">
                          <a:effectLst/>
                        </a:rPr>
                        <a:t>-γ </a:t>
                      </a:r>
                      <a:r>
                        <a:rPr lang="en-US" sz="1400" dirty="0">
                          <a:effectLst/>
                        </a:rPr>
                        <a:t>m(h)(1/100,000) =</a:t>
                      </a:r>
                    </a:p>
                    <a:p>
                      <a:pPr marL="0" marR="0">
                        <a:lnSpc>
                          <a:spcPct val="115000"/>
                        </a:lnSpc>
                        <a:spcBef>
                          <a:spcPts val="0"/>
                        </a:spcBef>
                        <a:spcAft>
                          <a:spcPts val="0"/>
                        </a:spcAft>
                      </a:pPr>
                      <a:r>
                        <a:rPr lang="en-US" sz="1400" dirty="0">
                          <a:effectLst/>
                        </a:rPr>
                        <a:t> </a:t>
                      </a:r>
                    </a:p>
                    <a:p>
                      <a:pPr marL="0" marR="0">
                        <a:lnSpc>
                          <a:spcPct val="115000"/>
                        </a:lnSpc>
                        <a:spcBef>
                          <a:spcPts val="0"/>
                        </a:spcBef>
                        <a:spcAft>
                          <a:spcPts val="0"/>
                        </a:spcAft>
                      </a:pPr>
                      <a:r>
                        <a:rPr lang="en-US" sz="1400" dirty="0">
                          <a:effectLst/>
                        </a:rPr>
                        <a:t>(4.30m(h) –log(</a:t>
                      </a:r>
                      <a:r>
                        <a:rPr lang="en-US" sz="1400" dirty="0" err="1">
                          <a:effectLst/>
                        </a:rPr>
                        <a:t>c</a:t>
                      </a:r>
                      <a:r>
                        <a:rPr lang="en-US" sz="1400" baseline="30000" dirty="0" err="1">
                          <a:effectLst/>
                        </a:rPr>
                        <a:t>sub</a:t>
                      </a:r>
                      <a:r>
                        <a:rPr lang="en-US" sz="1400" dirty="0">
                          <a:effectLst/>
                        </a:rPr>
                        <a:t>)m(</a:t>
                      </a:r>
                      <a:r>
                        <a:rPr lang="en-US" sz="1400" dirty="0" err="1">
                          <a:effectLst/>
                        </a:rPr>
                        <a:t>h</a:t>
                      </a:r>
                      <a:r>
                        <a:rPr lang="en-US" sz="1400" baseline="30000" dirty="0" err="1">
                          <a:effectLst/>
                        </a:rPr>
                        <a:t>worst</a:t>
                      </a:r>
                      <a:r>
                        <a:rPr lang="en-US" sz="1400" dirty="0">
                          <a:effectLst/>
                        </a:rPr>
                        <a:t>))</a:t>
                      </a:r>
                      <a:r>
                        <a:rPr lang="en-US" sz="1400" baseline="30000" dirty="0">
                          <a:effectLst/>
                        </a:rPr>
                        <a:t>-γ</a:t>
                      </a:r>
                      <a:r>
                        <a:rPr lang="en-US" sz="1400" dirty="0">
                          <a:effectLst/>
                        </a:rPr>
                        <a:t> x</a:t>
                      </a:r>
                      <a:br>
                        <a:rPr lang="en-US" sz="1400" dirty="0">
                          <a:effectLst/>
                        </a:rPr>
                      </a:br>
                      <a:r>
                        <a:rPr lang="en-US" sz="1400" dirty="0">
                          <a:effectLst/>
                        </a:rPr>
                        <a:t>m(h)(1/20,000)</a:t>
                      </a:r>
                    </a:p>
                    <a:p>
                      <a:pPr marL="0" marR="0">
                        <a:lnSpc>
                          <a:spcPct val="115000"/>
                        </a:lnSpc>
                        <a:spcBef>
                          <a:spcPts val="0"/>
                        </a:spcBef>
                        <a:spcAft>
                          <a:spcPts val="0"/>
                        </a:spcAft>
                      </a:pPr>
                      <a:r>
                        <a:rPr lang="en-US" sz="1400" dirty="0">
                          <a:effectLst/>
                        </a:rPr>
                        <a:t> </a:t>
                      </a:r>
                      <a:endParaRPr lang="en-US" sz="1400" dirty="0">
                        <a:effectLst/>
                        <a:latin typeface="Times New Roman"/>
                        <a:ea typeface="Calibri"/>
                        <a:cs typeface="Times New Roman"/>
                      </a:endParaRPr>
                    </a:p>
                  </a:txBody>
                  <a:tcPr marL="68580" marR="68580" marT="0" marB="0"/>
                </a:tc>
              </a:tr>
              <a:tr h="1362645">
                <a:tc>
                  <a:txBody>
                    <a:bodyPr/>
                    <a:lstStyle/>
                    <a:p>
                      <a:pPr marL="0" marR="0">
                        <a:lnSpc>
                          <a:spcPct val="115000"/>
                        </a:lnSpc>
                        <a:spcBef>
                          <a:spcPts val="0"/>
                        </a:spcBef>
                        <a:spcAft>
                          <a:spcPts val="0"/>
                        </a:spcAft>
                      </a:pPr>
                      <a:r>
                        <a:rPr lang="en-US" sz="1400" dirty="0">
                          <a:effectLst/>
                        </a:rPr>
                        <a:t>Comparative marginal moral impact </a:t>
                      </a:r>
                      <a:r>
                        <a:rPr lang="en-US" sz="1400" dirty="0" smtClean="0">
                          <a:effectLst/>
                        </a:rPr>
                        <a:t>of $1</a:t>
                      </a:r>
                      <a:endParaRPr lang="en-US" sz="1400" dirty="0">
                        <a:effectLst/>
                        <a:latin typeface="Times New Roman"/>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 </a:t>
                      </a:r>
                    </a:p>
                    <a:p>
                      <a:pPr marL="0" marR="0">
                        <a:lnSpc>
                          <a:spcPct val="115000"/>
                        </a:lnSpc>
                        <a:spcBef>
                          <a:spcPts val="0"/>
                        </a:spcBef>
                        <a:spcAft>
                          <a:spcPts val="0"/>
                        </a:spcAft>
                      </a:pPr>
                      <a:r>
                        <a:rPr lang="en-US" sz="1400" dirty="0">
                          <a:effectLst/>
                        </a:rPr>
                        <a:t> </a:t>
                      </a:r>
                      <a:endParaRPr lang="en-US" sz="1400" dirty="0">
                        <a:effectLst/>
                        <a:latin typeface="Times New Roman"/>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 </a:t>
                      </a:r>
                    </a:p>
                    <a:p>
                      <a:pPr marL="0" marR="0">
                        <a:lnSpc>
                          <a:spcPct val="115000"/>
                        </a:lnSpc>
                        <a:spcBef>
                          <a:spcPts val="0"/>
                        </a:spcBef>
                        <a:spcAft>
                          <a:spcPts val="0"/>
                        </a:spcAft>
                      </a:pPr>
                      <a:r>
                        <a:rPr lang="en-US" sz="1400" dirty="0">
                          <a:effectLst/>
                        </a:rPr>
                        <a:t> </a:t>
                      </a:r>
                      <a:endParaRPr lang="en-US" sz="1400" dirty="0">
                        <a:effectLst/>
                        <a:latin typeface="Times New Roman"/>
                        <a:ea typeface="Calibri"/>
                        <a:cs typeface="Times New Roman"/>
                      </a:endParaRPr>
                    </a:p>
                  </a:txBody>
                  <a:tcPr marL="68580" marR="68580" marT="0" marB="0"/>
                </a:tc>
              </a:tr>
            </a:tbl>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4030214573"/>
              </p:ext>
            </p:extLst>
          </p:nvPr>
        </p:nvGraphicFramePr>
        <p:xfrm>
          <a:off x="5175250" y="5308600"/>
          <a:ext cx="2484438" cy="552450"/>
        </p:xfrm>
        <a:graphic>
          <a:graphicData uri="http://schemas.openxmlformats.org/presentationml/2006/ole">
            <mc:AlternateContent xmlns:mc="http://schemas.openxmlformats.org/markup-compatibility/2006">
              <mc:Choice xmlns:v="urn:schemas-microsoft-com:vml" Requires="v">
                <p:oleObj spid="_x0000_s5129" name="Equation" r:id="rId3" imgW="2476440" imgH="558720" progId="Equation.DSMT4">
                  <p:embed/>
                </p:oleObj>
              </mc:Choice>
              <mc:Fallback>
                <p:oleObj name="Equation" r:id="rId3" imgW="2476440" imgH="558720" progId="Equation.DSMT4">
                  <p:embed/>
                  <p:pic>
                    <p:nvPicPr>
                      <p:cNvPr id="0" name="Object 2"/>
                      <p:cNvPicPr>
                        <a:picLocks noChangeAspect="1" noChangeArrowheads="1"/>
                      </p:cNvPicPr>
                      <p:nvPr/>
                    </p:nvPicPr>
                    <p:blipFill>
                      <a:blip r:embed="rId4"/>
                      <a:srcRect/>
                      <a:stretch>
                        <a:fillRect/>
                      </a:stretch>
                    </p:blipFill>
                    <p:spPr bwMode="auto">
                      <a:xfrm>
                        <a:off x="5175250" y="5308600"/>
                        <a:ext cx="2484438" cy="552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421413660"/>
              </p:ext>
            </p:extLst>
          </p:nvPr>
        </p:nvGraphicFramePr>
        <p:xfrm>
          <a:off x="2362200" y="5334000"/>
          <a:ext cx="2489200" cy="552450"/>
        </p:xfrm>
        <a:graphic>
          <a:graphicData uri="http://schemas.openxmlformats.org/presentationml/2006/ole">
            <mc:AlternateContent xmlns:mc="http://schemas.openxmlformats.org/markup-compatibility/2006">
              <mc:Choice xmlns:v="urn:schemas-microsoft-com:vml" Requires="v">
                <p:oleObj spid="_x0000_s5130" name="Equation" r:id="rId5" imgW="2489040" imgH="558720" progId="Equation.DSMT4">
                  <p:embed/>
                </p:oleObj>
              </mc:Choice>
              <mc:Fallback>
                <p:oleObj name="Equation" r:id="rId5" imgW="2489040" imgH="558720" progId="Equation.DSMT4">
                  <p:embed/>
                  <p:pic>
                    <p:nvPicPr>
                      <p:cNvPr id="0" name="Object 1"/>
                      <p:cNvPicPr>
                        <a:picLocks noChangeAspect="1" noChangeArrowheads="1"/>
                      </p:cNvPicPr>
                      <p:nvPr/>
                    </p:nvPicPr>
                    <p:blipFill>
                      <a:blip r:embed="rId6"/>
                      <a:srcRect/>
                      <a:stretch>
                        <a:fillRect/>
                      </a:stretch>
                    </p:blipFill>
                    <p:spPr bwMode="auto">
                      <a:xfrm>
                        <a:off x="2362200" y="5334000"/>
                        <a:ext cx="2489200" cy="552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898444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SWF Framework</a:t>
            </a:r>
            <a:endParaRPr lang="en-US"/>
          </a:p>
        </p:txBody>
      </p:sp>
      <p:sp>
        <p:nvSpPr>
          <p:cNvPr id="3" name="Content Placeholder 2"/>
          <p:cNvSpPr>
            <a:spLocks noGrp="1"/>
          </p:cNvSpPr>
          <p:nvPr>
            <p:ph idx="1"/>
          </p:nvPr>
        </p:nvSpPr>
        <p:spPr>
          <a:xfrm>
            <a:off x="457200" y="1600200"/>
            <a:ext cx="8229600" cy="4724400"/>
          </a:xfrm>
        </p:spPr>
        <p:txBody>
          <a:bodyPr>
            <a:normAutofit fontScale="92500"/>
          </a:bodyPr>
          <a:lstStyle/>
          <a:p>
            <a:r>
              <a:rPr lang="en-US" sz="2400" dirty="0" smtClean="0"/>
              <a:t>An interpersonally comparable well-being function w(.) and a rule E whereby outcomes are ranked: </a:t>
            </a:r>
          </a:p>
          <a:p>
            <a:pPr marL="457200" lvl="1" indent="0">
              <a:buNone/>
            </a:pPr>
            <a:r>
              <a:rPr lang="en-US" sz="2200" dirty="0"/>
              <a:t>	</a:t>
            </a:r>
            <a:r>
              <a:rPr lang="en-US" dirty="0" smtClean="0"/>
              <a:t>outcome x is at least as good as y (x ≽</a:t>
            </a:r>
            <a:r>
              <a:rPr lang="en-US" baseline="30000" dirty="0"/>
              <a:t>E</a:t>
            </a:r>
            <a:r>
              <a:rPr lang="en-US" baseline="30000" dirty="0" smtClean="0"/>
              <a:t> </a:t>
            </a:r>
            <a:r>
              <a:rPr lang="en-US" dirty="0" smtClean="0"/>
              <a:t>y)</a:t>
            </a:r>
            <a:br>
              <a:rPr lang="en-US" dirty="0" smtClean="0"/>
            </a:br>
            <a:r>
              <a:rPr lang="en-US" dirty="0" smtClean="0"/>
              <a:t>				</a:t>
            </a:r>
            <a:r>
              <a:rPr lang="en-US" dirty="0" err="1" smtClean="0"/>
              <a:t>iff</a:t>
            </a:r>
            <a:endParaRPr lang="en-US" dirty="0" smtClean="0"/>
          </a:p>
          <a:p>
            <a:pPr lvl="1">
              <a:buNone/>
            </a:pPr>
            <a:r>
              <a:rPr lang="en-US" dirty="0" smtClean="0"/>
              <a:t>	(w</a:t>
            </a:r>
            <a:r>
              <a:rPr lang="en-US" baseline="-25000" dirty="0" smtClean="0"/>
              <a:t>1</a:t>
            </a:r>
            <a:r>
              <a:rPr lang="en-US" dirty="0" smtClean="0"/>
              <a:t>(x), w</a:t>
            </a:r>
            <a:r>
              <a:rPr lang="en-US" baseline="-25000" dirty="0" smtClean="0"/>
              <a:t>2</a:t>
            </a:r>
            <a:r>
              <a:rPr lang="en-US" dirty="0" smtClean="0"/>
              <a:t>(x), …, </a:t>
            </a:r>
            <a:r>
              <a:rPr lang="en-US" dirty="0" err="1"/>
              <a:t>w</a:t>
            </a:r>
            <a:r>
              <a:rPr lang="en-US" baseline="-25000" dirty="0" err="1" smtClean="0"/>
              <a:t>N</a:t>
            </a:r>
            <a:r>
              <a:rPr lang="en-US" dirty="0" smtClean="0"/>
              <a:t>(x)) E (w</a:t>
            </a:r>
            <a:r>
              <a:rPr lang="en-US" baseline="-25000" dirty="0" smtClean="0"/>
              <a:t>1</a:t>
            </a:r>
            <a:r>
              <a:rPr lang="en-US" dirty="0" smtClean="0"/>
              <a:t>(y), w</a:t>
            </a:r>
            <a:r>
              <a:rPr lang="en-US" baseline="-25000" dirty="0" smtClean="0"/>
              <a:t>2</a:t>
            </a:r>
            <a:r>
              <a:rPr lang="en-US" dirty="0" smtClean="0"/>
              <a:t>(y), …, </a:t>
            </a:r>
            <a:r>
              <a:rPr lang="en-US" dirty="0" err="1"/>
              <a:t>w</a:t>
            </a:r>
            <a:r>
              <a:rPr lang="en-US" baseline="-25000" dirty="0" err="1" smtClean="0"/>
              <a:t>N</a:t>
            </a:r>
            <a:r>
              <a:rPr lang="en-US" dirty="0" smtClean="0"/>
              <a:t>(y))</a:t>
            </a:r>
          </a:p>
          <a:p>
            <a:pPr marL="514350" indent="-457200"/>
            <a:r>
              <a:rPr lang="en-US" sz="2400" dirty="0" smtClean="0"/>
              <a:t>Actions (policy choices) are in turn ranked in light of the outcome ranking.</a:t>
            </a:r>
          </a:p>
          <a:p>
            <a:pPr marL="457200" lvl="1" indent="-457200">
              <a:buFont typeface="Arial" pitchFamily="34" charset="0"/>
              <a:buChar char="•"/>
            </a:pPr>
            <a:r>
              <a:rPr lang="en-US" sz="2400" dirty="0" smtClean="0"/>
              <a:t>SWFs originate in theoretical welfare economics; now used in optimal tax theory, public finance, environmental economics (including climate change), etc.</a:t>
            </a:r>
          </a:p>
          <a:p>
            <a:pPr marL="457200" lvl="1" indent="-457200">
              <a:buFont typeface="Arial" pitchFamily="34" charset="0"/>
              <a:buChar char="•"/>
            </a:pPr>
            <a:r>
              <a:rPr lang="en-US" sz="2000" dirty="0" smtClean="0"/>
              <a:t>Adler, </a:t>
            </a:r>
            <a:r>
              <a:rPr lang="en-US" sz="2000" i="1" dirty="0" smtClean="0"/>
              <a:t>Well-Being and Fair Distribution</a:t>
            </a:r>
            <a:r>
              <a:rPr lang="en-US" sz="2000" dirty="0" smtClean="0"/>
              <a:t> (2012); Adler and </a:t>
            </a:r>
            <a:r>
              <a:rPr lang="en-US" sz="2000" dirty="0" err="1" smtClean="0"/>
              <a:t>Fleurbaey</a:t>
            </a:r>
            <a:r>
              <a:rPr lang="en-US" sz="2000" dirty="0" smtClean="0"/>
              <a:t>, </a:t>
            </a:r>
            <a:r>
              <a:rPr lang="en-US" sz="2000" i="1" dirty="0" smtClean="0"/>
              <a:t>Oxford Handbook of Well-Being and Public Policy</a:t>
            </a:r>
            <a:r>
              <a:rPr lang="en-US" sz="2000" dirty="0" smtClean="0"/>
              <a:t> (forthcoming), provide overviews</a:t>
            </a:r>
            <a:endParaRPr lang="en-US" dirty="0" smtClean="0"/>
          </a:p>
        </p:txBody>
      </p:sp>
    </p:spTree>
    <p:extLst>
      <p:ext uri="{BB962C8B-B14F-4D97-AF65-F5344CB8AC3E}">
        <p14:creationId xmlns:p14="http://schemas.microsoft.com/office/powerpoint/2010/main" val="32471277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The SWF as a tool for ethical decisionmaking </a:t>
            </a:r>
            <a:endParaRPr lang="en-US"/>
          </a:p>
        </p:txBody>
      </p:sp>
      <p:sp>
        <p:nvSpPr>
          <p:cNvPr id="3" name="Content Placeholder 2"/>
          <p:cNvSpPr>
            <a:spLocks noGrp="1"/>
          </p:cNvSpPr>
          <p:nvPr>
            <p:ph idx="1"/>
          </p:nvPr>
        </p:nvSpPr>
        <p:spPr/>
        <p:txBody>
          <a:bodyPr>
            <a:normAutofit lnSpcReduction="10000"/>
          </a:bodyPr>
          <a:lstStyle/>
          <a:p>
            <a:r>
              <a:rPr lang="en-US" sz="2000" dirty="0" smtClean="0"/>
              <a:t>I view the SWF as a </a:t>
            </a:r>
            <a:r>
              <a:rPr lang="en-US" sz="2000" smtClean="0"/>
              <a:t>tool for ethical (moral, </a:t>
            </a:r>
            <a:r>
              <a:rPr lang="en-US" sz="2000" dirty="0" smtClean="0"/>
              <a:t>“social”) </a:t>
            </a:r>
            <a:r>
              <a:rPr lang="en-US" sz="2000" dirty="0" err="1" smtClean="0"/>
              <a:t>decisionmaking</a:t>
            </a:r>
            <a:r>
              <a:rPr lang="en-US" sz="2000" dirty="0" smtClean="0"/>
              <a:t>.  Specifying an SWF means making ethical choices.   Descriptive facts don’t settle normative questions. (Hume et al: no “ought” from “is.”)   Moreover, since individuals in any modern, pluralistic, society have diverse ethical views, </a:t>
            </a:r>
            <a:r>
              <a:rPr lang="en-US" sz="2000" smtClean="0"/>
              <a:t>it’s problematic (I think) to see society </a:t>
            </a:r>
            <a:r>
              <a:rPr lang="en-US" sz="2000" dirty="0" smtClean="0"/>
              <a:t>having a single SWF, or to try to “infer” what that SWF is.   The electoral process determines whose ethical views get to influence policy (for now, until the next election).</a:t>
            </a:r>
          </a:p>
          <a:p>
            <a:r>
              <a:rPr lang="en-US" sz="1400" u="sng" dirty="0" smtClean="0"/>
              <a:t>Bergson</a:t>
            </a:r>
            <a:r>
              <a:rPr lang="en-US" sz="1400" dirty="0" smtClean="0"/>
              <a:t>: “A notable feature in welfare economics is the attempt to formulate a criterion of social welfare without recourse to controversial ethical premises… [T]his goal for the criterion is an illusion.” </a:t>
            </a:r>
            <a:r>
              <a:rPr lang="en-US" sz="1400" u="sng" dirty="0" err="1" smtClean="0"/>
              <a:t>Harsanyi</a:t>
            </a:r>
            <a:r>
              <a:rPr lang="en-US" sz="1400" dirty="0" smtClean="0"/>
              <a:t>: “This function W</a:t>
            </a:r>
            <a:r>
              <a:rPr lang="en-US" sz="1400" baseline="-25000" dirty="0" smtClean="0"/>
              <a:t>i</a:t>
            </a:r>
            <a:r>
              <a:rPr lang="en-US" sz="1400" dirty="0" smtClean="0"/>
              <a:t> that individual i will use in evaluating social situations from a moral point of view will be called his </a:t>
            </a:r>
            <a:r>
              <a:rPr lang="en-US" sz="1400" i="1" dirty="0" smtClean="0"/>
              <a:t>social welfare function</a:t>
            </a:r>
            <a:r>
              <a:rPr lang="en-US" sz="1400" dirty="0" smtClean="0"/>
              <a:t>.”</a:t>
            </a:r>
          </a:p>
          <a:p>
            <a:r>
              <a:rPr lang="en-US" sz="2000" dirty="0" smtClean="0"/>
              <a:t>That said, ethical thinking is not wholly unstructured.   The axiomatic method of welfare economics/social choice theory is hugely valuable in sorting through the “space” of SWFs and well-being measures; and contemporary moral philosophy, in bringing to light sophisticated arguments for different possible approaches.</a:t>
            </a:r>
            <a:endParaRPr lang="en-US" sz="2000" dirty="0"/>
          </a:p>
        </p:txBody>
      </p:sp>
    </p:spTree>
    <p:extLst>
      <p:ext uri="{BB962C8B-B14F-4D97-AF65-F5344CB8AC3E}">
        <p14:creationId xmlns:p14="http://schemas.microsoft.com/office/powerpoint/2010/main" val="3985860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Normative Choices in Elaborating the SWF Framework</a:t>
            </a:r>
            <a:endParaRPr lang="en-US"/>
          </a:p>
        </p:txBody>
      </p:sp>
      <p:sp>
        <p:nvSpPr>
          <p:cNvPr id="3" name="Content Placeholder 2"/>
          <p:cNvSpPr>
            <a:spLocks noGrp="1"/>
          </p:cNvSpPr>
          <p:nvPr>
            <p:ph idx="1"/>
          </p:nvPr>
        </p:nvSpPr>
        <p:spPr/>
        <p:txBody>
          <a:bodyPr>
            <a:normAutofit lnSpcReduction="10000"/>
          </a:bodyPr>
          <a:lstStyle/>
          <a:p>
            <a:r>
              <a:rPr lang="en-US" sz="2800" dirty="0" smtClean="0"/>
              <a:t>What is the well-being measure w(.)?  </a:t>
            </a:r>
            <a:r>
              <a:rPr lang="en-US" sz="1800" dirty="0" smtClean="0"/>
              <a:t>Preferences, happiness, objective goods.  </a:t>
            </a:r>
          </a:p>
          <a:p>
            <a:r>
              <a:rPr lang="en-US" sz="2800" dirty="0" smtClean="0"/>
              <a:t>What is the ethical rule E for ranking well-being vectors?</a:t>
            </a:r>
            <a:r>
              <a:rPr lang="en-US" sz="1800" dirty="0" smtClean="0"/>
              <a:t> Utilitarian, </a:t>
            </a:r>
            <a:r>
              <a:rPr lang="en-US" sz="1800" dirty="0" err="1" smtClean="0"/>
              <a:t>Prioritarian</a:t>
            </a:r>
            <a:r>
              <a:rPr lang="en-US" sz="1800" dirty="0" smtClean="0"/>
              <a:t>, other</a:t>
            </a:r>
          </a:p>
          <a:p>
            <a:r>
              <a:rPr lang="en-US" sz="2800" dirty="0" smtClean="0"/>
              <a:t>Application under risk (well-defined probabilities)  </a:t>
            </a:r>
            <a:r>
              <a:rPr lang="en-US" sz="1800" dirty="0" smtClean="0"/>
              <a:t>Utilitarianism, ex ante </a:t>
            </a:r>
            <a:r>
              <a:rPr lang="en-US" sz="1800" dirty="0" err="1" smtClean="0"/>
              <a:t>prioritarianism</a:t>
            </a:r>
            <a:r>
              <a:rPr lang="en-US" sz="1800" dirty="0" smtClean="0"/>
              <a:t>, ex post </a:t>
            </a:r>
            <a:r>
              <a:rPr lang="en-US" sz="1800" dirty="0" err="1" smtClean="0"/>
              <a:t>prioritarianism</a:t>
            </a:r>
            <a:r>
              <a:rPr lang="en-US" sz="1800" dirty="0" smtClean="0"/>
              <a:t>, “transformed” versions</a:t>
            </a:r>
          </a:p>
          <a:p>
            <a:r>
              <a:rPr lang="en-US" sz="2800" dirty="0" smtClean="0"/>
              <a:t>Deep uncertainty</a:t>
            </a:r>
          </a:p>
          <a:p>
            <a:r>
              <a:rPr lang="en-US" sz="2800" dirty="0" smtClean="0"/>
              <a:t>Variable populations  </a:t>
            </a:r>
            <a:r>
              <a:rPr lang="en-US" sz="1800" dirty="0" smtClean="0"/>
              <a:t>E.g., </a:t>
            </a:r>
            <a:r>
              <a:rPr lang="en-US" sz="1800" dirty="0" err="1" smtClean="0"/>
              <a:t>Parfit’s</a:t>
            </a:r>
            <a:r>
              <a:rPr lang="en-US" sz="1800" dirty="0" smtClean="0"/>
              <a:t> “repugnant conclusion”</a:t>
            </a:r>
          </a:p>
          <a:p>
            <a:r>
              <a:rPr lang="en-US" sz="2800" dirty="0" smtClean="0"/>
              <a:t>Ethics versus self-interest. </a:t>
            </a:r>
            <a:r>
              <a:rPr lang="en-US" sz="1800" dirty="0" smtClean="0"/>
              <a:t> </a:t>
            </a:r>
            <a:r>
              <a:rPr lang="en-US" sz="1800" dirty="0" err="1" smtClean="0"/>
              <a:t>Sidgwick</a:t>
            </a:r>
            <a:r>
              <a:rPr lang="en-US" sz="1800" dirty="0" smtClean="0"/>
              <a:t>. To what extent is it reasonable for the current generation to give priority to its own interests, even though an ethical perspective requires impartiality vis a vis the future?</a:t>
            </a:r>
            <a:endParaRPr lang="en-US" sz="2000" dirty="0" smtClean="0"/>
          </a:p>
          <a:p>
            <a:endParaRPr lang="en-US" sz="2400" dirty="0" smtClean="0"/>
          </a:p>
          <a:p>
            <a:endParaRPr lang="en-US" sz="2400" dirty="0" smtClean="0"/>
          </a:p>
          <a:p>
            <a:endParaRPr lang="en-US" sz="2400" dirty="0" smtClean="0"/>
          </a:p>
          <a:p>
            <a:endParaRPr lang="en-US" sz="2400" dirty="0" smtClean="0"/>
          </a:p>
          <a:p>
            <a:endParaRPr lang="en-US" sz="2400" dirty="0"/>
          </a:p>
        </p:txBody>
      </p:sp>
    </p:spTree>
    <p:extLst>
      <p:ext uri="{BB962C8B-B14F-4D97-AF65-F5344CB8AC3E}">
        <p14:creationId xmlns:p14="http://schemas.microsoft.com/office/powerpoint/2010/main" val="2115069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Well-Being Measure</a:t>
            </a:r>
            <a:endParaRPr lang="en-US"/>
          </a:p>
        </p:txBody>
      </p:sp>
      <p:sp>
        <p:nvSpPr>
          <p:cNvPr id="3" name="Content Placeholder 2"/>
          <p:cNvSpPr>
            <a:spLocks noGrp="1"/>
          </p:cNvSpPr>
          <p:nvPr>
            <p:ph idx="1"/>
          </p:nvPr>
        </p:nvSpPr>
        <p:spPr/>
        <p:txBody>
          <a:bodyPr>
            <a:normAutofit fontScale="92500" lnSpcReduction="20000"/>
          </a:bodyPr>
          <a:lstStyle/>
          <a:p>
            <a:r>
              <a:rPr lang="en-US" sz="2000" dirty="0" smtClean="0"/>
              <a:t>Let c denote an individual’s consumption of marketed goods; </a:t>
            </a:r>
            <a:r>
              <a:rPr lang="en-US" sz="2000" b="1" dirty="0" smtClean="0"/>
              <a:t>a</a:t>
            </a:r>
            <a:r>
              <a:rPr lang="en-US" sz="2000" dirty="0" smtClean="0"/>
              <a:t> her non-market attributes (e.g., health, environmental quality); and R her preferences over (c, </a:t>
            </a:r>
            <a:r>
              <a:rPr lang="en-US" sz="2000" b="1" dirty="0" smtClean="0"/>
              <a:t>a</a:t>
            </a:r>
            <a:r>
              <a:rPr lang="en-US" sz="2000" dirty="0" smtClean="0"/>
              <a:t>) bundles. </a:t>
            </a:r>
          </a:p>
          <a:p>
            <a:r>
              <a:rPr lang="en-US" sz="2000" dirty="0" smtClean="0"/>
              <a:t>Different forms for w(.):</a:t>
            </a:r>
          </a:p>
          <a:p>
            <a:pPr lvl="1"/>
            <a:r>
              <a:rPr lang="en-US" sz="2000" u="sng" dirty="0" smtClean="0"/>
              <a:t>Objective good/”capability”:</a:t>
            </a:r>
            <a:r>
              <a:rPr lang="en-US" sz="2000" dirty="0" smtClean="0"/>
              <a:t>  w(c, </a:t>
            </a:r>
            <a:r>
              <a:rPr lang="en-US" sz="2000" b="1" dirty="0" smtClean="0"/>
              <a:t>a</a:t>
            </a:r>
            <a:r>
              <a:rPr lang="en-US" sz="2000" dirty="0" smtClean="0"/>
              <a:t>, R) = o(c, </a:t>
            </a:r>
            <a:r>
              <a:rPr lang="en-US" sz="2000" b="1" dirty="0" smtClean="0"/>
              <a:t>a</a:t>
            </a:r>
            <a:r>
              <a:rPr lang="en-US" sz="2000" dirty="0" smtClean="0"/>
              <a:t>)</a:t>
            </a:r>
          </a:p>
          <a:p>
            <a:pPr lvl="1"/>
            <a:r>
              <a:rPr lang="en-US" sz="2000" u="sng" dirty="0" smtClean="0"/>
              <a:t>Happiness:</a:t>
            </a:r>
            <a:r>
              <a:rPr lang="en-US" sz="2000" dirty="0"/>
              <a:t> </a:t>
            </a:r>
            <a:r>
              <a:rPr lang="en-US" sz="2000" dirty="0" smtClean="0"/>
              <a:t> w(c, </a:t>
            </a:r>
            <a:r>
              <a:rPr lang="en-US" sz="2000" b="1" dirty="0" smtClean="0"/>
              <a:t>a</a:t>
            </a:r>
            <a:r>
              <a:rPr lang="en-US" sz="2000" dirty="0" smtClean="0"/>
              <a:t>, R) = h(c, </a:t>
            </a:r>
            <a:r>
              <a:rPr lang="en-US" sz="2000" b="1" dirty="0" smtClean="0"/>
              <a:t>a</a:t>
            </a:r>
            <a:r>
              <a:rPr lang="en-US" sz="2000" dirty="0" smtClean="0"/>
              <a:t>, R)</a:t>
            </a:r>
          </a:p>
          <a:p>
            <a:pPr lvl="1"/>
            <a:r>
              <a:rPr lang="en-US" sz="2000" u="sng" dirty="0" smtClean="0"/>
              <a:t>Preference-based</a:t>
            </a:r>
          </a:p>
          <a:p>
            <a:pPr lvl="2"/>
            <a:r>
              <a:rPr lang="en-US" sz="1900" i="1" dirty="0" smtClean="0"/>
              <a:t>Simple case</a:t>
            </a:r>
            <a:r>
              <a:rPr lang="en-US" sz="1900" dirty="0" smtClean="0"/>
              <a:t>:  Individuals have the same preferences. Very often assumed by economists who use SWFs.  w(c, </a:t>
            </a:r>
            <a:r>
              <a:rPr lang="en-US" sz="1900" b="1" dirty="0" smtClean="0"/>
              <a:t>a</a:t>
            </a:r>
            <a:r>
              <a:rPr lang="en-US" sz="1900" dirty="0" smtClean="0"/>
              <a:t>, R) = </a:t>
            </a:r>
            <a:r>
              <a:rPr lang="en-US" sz="1900" dirty="0" err="1"/>
              <a:t>u</a:t>
            </a:r>
            <a:r>
              <a:rPr lang="en-US" sz="1900" baseline="30000" dirty="0" err="1" smtClean="0"/>
              <a:t>R</a:t>
            </a:r>
            <a:r>
              <a:rPr lang="en-US" sz="1900" dirty="0" smtClean="0"/>
              <a:t>(c, </a:t>
            </a:r>
            <a:r>
              <a:rPr lang="en-US" sz="1900" b="1" dirty="0" smtClean="0"/>
              <a:t>a</a:t>
            </a:r>
            <a:r>
              <a:rPr lang="en-US" sz="1900" dirty="0" smtClean="0"/>
              <a:t>), with </a:t>
            </a:r>
            <a:r>
              <a:rPr lang="en-US" sz="1900" dirty="0" err="1"/>
              <a:t>u</a:t>
            </a:r>
            <a:r>
              <a:rPr lang="en-US" sz="1900" baseline="30000" dirty="0" err="1" smtClean="0"/>
              <a:t>R</a:t>
            </a:r>
            <a:r>
              <a:rPr lang="en-US" sz="1900" dirty="0" smtClean="0"/>
              <a:t>(.) a </a:t>
            </a:r>
            <a:r>
              <a:rPr lang="en-US" sz="1900" dirty="0" err="1" smtClean="0"/>
              <a:t>vNM</a:t>
            </a:r>
            <a:r>
              <a:rPr lang="en-US" sz="1900" dirty="0" smtClean="0"/>
              <a:t> utility function representing the common preferences </a:t>
            </a:r>
            <a:r>
              <a:rPr lang="en-US" sz="1900" dirty="0"/>
              <a:t>R—or F(</a:t>
            </a:r>
            <a:r>
              <a:rPr lang="en-US" sz="1900" dirty="0" err="1"/>
              <a:t>u</a:t>
            </a:r>
            <a:r>
              <a:rPr lang="en-US" sz="1900" baseline="30000" dirty="0" err="1"/>
              <a:t>R</a:t>
            </a:r>
            <a:r>
              <a:rPr lang="en-US" sz="1900" dirty="0"/>
              <a:t>(c, </a:t>
            </a:r>
            <a:r>
              <a:rPr lang="en-US" sz="1900" b="1" dirty="0" smtClean="0"/>
              <a:t>a</a:t>
            </a:r>
            <a:r>
              <a:rPr lang="en-US" sz="1900" dirty="0" smtClean="0"/>
              <a:t>)), F(.) increasing, in more general formulation.</a:t>
            </a:r>
          </a:p>
          <a:p>
            <a:pPr lvl="2"/>
            <a:r>
              <a:rPr lang="en-US" sz="1900" i="1" dirty="0" smtClean="0"/>
              <a:t>Heterogeneous preferences</a:t>
            </a:r>
            <a:r>
              <a:rPr lang="en-US" sz="1900" dirty="0" smtClean="0"/>
              <a:t>.  </a:t>
            </a:r>
            <a:r>
              <a:rPr lang="en-US" sz="1900" dirty="0" err="1" smtClean="0"/>
              <a:t>Harsanyi’s</a:t>
            </a:r>
            <a:r>
              <a:rPr lang="en-US" sz="1900" dirty="0" smtClean="0"/>
              <a:t> concept of “extended preferences”.  w(c, </a:t>
            </a:r>
            <a:r>
              <a:rPr lang="en-US" sz="1900" b="1" dirty="0" smtClean="0"/>
              <a:t>a</a:t>
            </a:r>
            <a:r>
              <a:rPr lang="en-US" sz="1900" dirty="0" smtClean="0"/>
              <a:t>, R) = s(R)</a:t>
            </a:r>
            <a:r>
              <a:rPr lang="en-US" sz="1900" dirty="0" err="1" smtClean="0"/>
              <a:t>u</a:t>
            </a:r>
            <a:r>
              <a:rPr lang="en-US" sz="1900" baseline="30000" dirty="0" err="1"/>
              <a:t>R</a:t>
            </a:r>
            <a:r>
              <a:rPr lang="en-US" sz="1900" dirty="0" smtClean="0"/>
              <a:t>(c, </a:t>
            </a:r>
            <a:r>
              <a:rPr lang="en-US" sz="1900" b="1" dirty="0" smtClean="0"/>
              <a:t>a</a:t>
            </a:r>
            <a:r>
              <a:rPr lang="en-US" sz="1900" dirty="0" smtClean="0"/>
              <a:t>) + t(R), with s(.) and t(.) scaling factors for the various </a:t>
            </a:r>
            <a:r>
              <a:rPr lang="en-US" sz="1900" dirty="0" err="1" smtClean="0"/>
              <a:t>vNM</a:t>
            </a:r>
            <a:r>
              <a:rPr lang="en-US" sz="1900" dirty="0" smtClean="0"/>
              <a:t> </a:t>
            </a:r>
            <a:r>
              <a:rPr lang="en-US" sz="1900" dirty="0"/>
              <a:t>functions—or F(s(R)</a:t>
            </a:r>
            <a:r>
              <a:rPr lang="en-US" sz="1900" dirty="0" err="1"/>
              <a:t>u</a:t>
            </a:r>
            <a:r>
              <a:rPr lang="en-US" sz="1900" baseline="30000" dirty="0" err="1"/>
              <a:t>R</a:t>
            </a:r>
            <a:r>
              <a:rPr lang="en-US" sz="1900" dirty="0"/>
              <a:t>(c, </a:t>
            </a:r>
            <a:r>
              <a:rPr lang="en-US" sz="1900" b="1" dirty="0"/>
              <a:t>a</a:t>
            </a:r>
            <a:r>
              <a:rPr lang="en-US" sz="1900" dirty="0"/>
              <a:t>) + t(R</a:t>
            </a:r>
            <a:r>
              <a:rPr lang="en-US" sz="1900" dirty="0" smtClean="0"/>
              <a:t>))</a:t>
            </a:r>
          </a:p>
          <a:p>
            <a:r>
              <a:rPr lang="en-US" sz="1900" i="1" dirty="0" smtClean="0"/>
              <a:t>Complex mixture of normative and descriptive</a:t>
            </a:r>
            <a:r>
              <a:rPr lang="en-US" sz="1900" dirty="0" smtClean="0"/>
              <a:t>. </a:t>
            </a:r>
            <a:r>
              <a:rPr lang="en-US" sz="1900" dirty="0"/>
              <a:t> </a:t>
            </a:r>
            <a:r>
              <a:rPr lang="en-US" sz="1900" dirty="0" smtClean="0"/>
              <a:t>Although the choice between these views is normative, the application of specific views will in turn depend on empirical facts.   On the preference view, well-being depends upon individuals’ preferences; and it’s in turn an empirical question what those preferences are.  </a:t>
            </a:r>
            <a:endParaRPr lang="en-US" sz="1900" dirty="0"/>
          </a:p>
          <a:p>
            <a:pPr lvl="1"/>
            <a:endParaRPr lang="en-US" sz="1900" u="sng" dirty="0" smtClean="0"/>
          </a:p>
          <a:p>
            <a:pPr lvl="1"/>
            <a:endParaRPr lang="en-US" sz="2000" u="sng" dirty="0" smtClean="0"/>
          </a:p>
          <a:p>
            <a:pPr marL="0" indent="0">
              <a:buNone/>
            </a:pPr>
            <a:endParaRPr lang="en-US" sz="1200" dirty="0" smtClean="0"/>
          </a:p>
          <a:p>
            <a:pPr marL="0" indent="0">
              <a:buNone/>
            </a:pPr>
            <a:endParaRPr lang="en-US" sz="1200" dirty="0"/>
          </a:p>
          <a:p>
            <a:pPr marL="0" indent="0">
              <a:buNone/>
            </a:pPr>
            <a:endParaRPr lang="en-US" sz="1200" dirty="0" smtClean="0"/>
          </a:p>
        </p:txBody>
      </p:sp>
    </p:spTree>
    <p:extLst>
      <p:ext uri="{BB962C8B-B14F-4D97-AF65-F5344CB8AC3E}">
        <p14:creationId xmlns:p14="http://schemas.microsoft.com/office/powerpoint/2010/main" val="3950458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Rule E</a:t>
            </a:r>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sz="2200" smtClean="0"/>
              <a:t>      These formulas assume fixed population: N(x) = N(y) = N for all outcomes</a:t>
            </a:r>
          </a:p>
          <a:p>
            <a:pPr marL="0" indent="0">
              <a:buNone/>
            </a:pPr>
            <a:endParaRPr lang="en-US" sz="2000" smtClean="0"/>
          </a:p>
          <a:p>
            <a:r>
              <a:rPr lang="en-US" sz="2800" u="sng" smtClean="0"/>
              <a:t>Utilitarian</a:t>
            </a:r>
            <a:r>
              <a:rPr lang="en-US" sz="2800" smtClean="0"/>
              <a:t>:  x at least as good as y iff ∑w</a:t>
            </a:r>
            <a:r>
              <a:rPr lang="en-US" sz="2800" baseline="-25000" smtClean="0"/>
              <a:t>i</a:t>
            </a:r>
            <a:r>
              <a:rPr lang="en-US" sz="2800" smtClean="0"/>
              <a:t>(x) ≥ ∑w</a:t>
            </a:r>
            <a:r>
              <a:rPr lang="en-US" sz="2800" baseline="-25000" smtClean="0"/>
              <a:t>i</a:t>
            </a:r>
            <a:r>
              <a:rPr lang="en-US" sz="2800" smtClean="0"/>
              <a:t>(y) </a:t>
            </a:r>
          </a:p>
          <a:p>
            <a:endParaRPr lang="en-US" sz="2800"/>
          </a:p>
          <a:p>
            <a:r>
              <a:rPr lang="en-US" sz="2800" u="sng" smtClean="0"/>
              <a:t>Prioritarian</a:t>
            </a:r>
            <a:r>
              <a:rPr lang="en-US" sz="2800" smtClean="0"/>
              <a:t>:  x at least as good as y iff ∑g(w</a:t>
            </a:r>
            <a:r>
              <a:rPr lang="en-US" sz="2800" baseline="-25000" smtClean="0"/>
              <a:t>i</a:t>
            </a:r>
            <a:r>
              <a:rPr lang="en-US" sz="2800" smtClean="0"/>
              <a:t>(x)) ≥ ∑g(w</a:t>
            </a:r>
            <a:r>
              <a:rPr lang="en-US" sz="2800" baseline="-25000" smtClean="0"/>
              <a:t>i</a:t>
            </a:r>
            <a:r>
              <a:rPr lang="en-US" sz="2800" smtClean="0"/>
              <a:t>(y)), </a:t>
            </a:r>
            <a:r>
              <a:rPr lang="en-US" sz="2400" smtClean="0"/>
              <a:t>with g(.) strictly increasing and concave.</a:t>
            </a:r>
          </a:p>
          <a:p>
            <a:endParaRPr lang="en-US" sz="2000" smtClean="0"/>
          </a:p>
          <a:p>
            <a:r>
              <a:rPr lang="en-US" sz="2000" smtClean="0"/>
              <a:t>Prioritarians give greater weight to well-being changes affecting worse off individuals.  Vibrant philosophical literature starting with Parfit (1991). Key axiomatic difference from utilitarianism is Pigou-Dalton principle.  PD principle says that (1, 3, 8, 10) is ethically preferred to (1, 2, 9, 10).</a:t>
            </a:r>
          </a:p>
          <a:p>
            <a:r>
              <a:rPr lang="en-US" sz="2800" u="sng" smtClean="0"/>
              <a:t>Atkinson SWF</a:t>
            </a:r>
            <a:r>
              <a:rPr lang="en-US" sz="2800" smtClean="0"/>
              <a:t>: (1-</a:t>
            </a:r>
            <a:r>
              <a:rPr lang="el-GR" sz="2800" smtClean="0"/>
              <a:t>γ</a:t>
            </a:r>
            <a:r>
              <a:rPr lang="en-US" sz="2800" smtClean="0"/>
              <a:t>)</a:t>
            </a:r>
            <a:r>
              <a:rPr lang="en-US" sz="2800" baseline="30000" smtClean="0"/>
              <a:t>-1</a:t>
            </a:r>
            <a:r>
              <a:rPr lang="en-US" sz="2800" smtClean="0"/>
              <a:t>∑w</a:t>
            </a:r>
            <a:r>
              <a:rPr lang="en-US" sz="2800" baseline="-25000" smtClean="0"/>
              <a:t>i</a:t>
            </a:r>
            <a:r>
              <a:rPr lang="en-US" sz="2800" baseline="30000" smtClean="0"/>
              <a:t>1-</a:t>
            </a:r>
            <a:r>
              <a:rPr lang="el-GR" sz="2800" baseline="30000" smtClean="0"/>
              <a:t>γ</a:t>
            </a:r>
            <a:r>
              <a:rPr lang="en-US" sz="2800" smtClean="0"/>
              <a:t>, </a:t>
            </a:r>
            <a:r>
              <a:rPr lang="en-US" sz="2000" smtClean="0"/>
              <a:t>with </a:t>
            </a:r>
            <a:r>
              <a:rPr lang="el-GR" sz="2000" smtClean="0"/>
              <a:t>γ</a:t>
            </a:r>
            <a:r>
              <a:rPr lang="en-US" sz="2000" smtClean="0"/>
              <a:t> an inequality aversion parameter &gt;0 (becomes utilitarian at 0, and leximin at ∞)</a:t>
            </a:r>
            <a:endParaRPr lang="en-US" sz="2000" u="sng"/>
          </a:p>
        </p:txBody>
      </p:sp>
    </p:spTree>
    <p:extLst>
      <p:ext uri="{BB962C8B-B14F-4D97-AF65-F5344CB8AC3E}">
        <p14:creationId xmlns:p14="http://schemas.microsoft.com/office/powerpoint/2010/main" val="14855169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The Prioritarian </a:t>
            </a:r>
            <a:r>
              <a:rPr lang="en-US" dirty="0" smtClean="0"/>
              <a:t>SWF</a:t>
            </a:r>
            <a:endParaRPr lang="en-US" dirty="0"/>
          </a:p>
        </p:txBody>
      </p:sp>
      <p:pic>
        <p:nvPicPr>
          <p:cNvPr id="3075" name="Picture 3"/>
          <p:cNvPicPr>
            <a:picLocks noChangeAspect="1" noChangeArrowheads="1"/>
          </p:cNvPicPr>
          <p:nvPr/>
        </p:nvPicPr>
        <p:blipFill>
          <a:blip r:embed="rId2" cstate="print"/>
          <a:srcRect/>
          <a:stretch>
            <a:fillRect/>
          </a:stretch>
        </p:blipFill>
        <p:spPr bwMode="auto">
          <a:xfrm>
            <a:off x="1214438" y="1676400"/>
            <a:ext cx="6715125" cy="4876800"/>
          </a:xfrm>
          <a:prstGeom prst="rect">
            <a:avLst/>
          </a:prstGeom>
          <a:noFill/>
          <a:ln w="9525">
            <a:noFill/>
            <a:miter lim="800000"/>
            <a:headEnd/>
            <a:tailEnd/>
          </a:ln>
        </p:spPr>
      </p:pic>
    </p:spTree>
    <p:extLst>
      <p:ext uri="{BB962C8B-B14F-4D97-AF65-F5344CB8AC3E}">
        <p14:creationId xmlns:p14="http://schemas.microsoft.com/office/powerpoint/2010/main" val="39683517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Axioms for E</a:t>
            </a:r>
            <a:endParaRPr lang="en-US"/>
          </a:p>
        </p:txBody>
      </p:sp>
      <p:sp>
        <p:nvSpPr>
          <p:cNvPr id="3" name="Content Placeholder 2"/>
          <p:cNvSpPr>
            <a:spLocks noGrp="1"/>
          </p:cNvSpPr>
          <p:nvPr>
            <p:ph idx="1"/>
          </p:nvPr>
        </p:nvSpPr>
        <p:spPr/>
        <p:txBody>
          <a:bodyPr>
            <a:normAutofit lnSpcReduction="10000"/>
          </a:bodyPr>
          <a:lstStyle/>
          <a:p>
            <a:r>
              <a:rPr lang="en-US" sz="2400" u="sng" smtClean="0"/>
              <a:t>Pareto superiority</a:t>
            </a:r>
            <a:r>
              <a:rPr lang="en-US" sz="2400" smtClean="0"/>
              <a:t>: (3, 4, 10, 13) ≻ (3, 4, 10, 12)</a:t>
            </a:r>
          </a:p>
          <a:p>
            <a:r>
              <a:rPr lang="en-US" sz="2400" u="sng" smtClean="0"/>
              <a:t>Anonymity/Impartiality</a:t>
            </a:r>
            <a:r>
              <a:rPr lang="en-US" sz="2400" smtClean="0"/>
              <a:t>: (7, 12, 4, 60) ∼ (12, 60, 4, 7)</a:t>
            </a:r>
          </a:p>
          <a:p>
            <a:r>
              <a:rPr lang="en-US" sz="2400" u="sng" smtClean="0"/>
              <a:t>Pigou-Dalton</a:t>
            </a:r>
            <a:r>
              <a:rPr lang="en-US" sz="2400" smtClean="0"/>
              <a:t>: (1, 3, 8, 10) ≻ (1, 2, 9, 10)</a:t>
            </a:r>
          </a:p>
          <a:p>
            <a:r>
              <a:rPr lang="en-US" sz="2400" u="sng" smtClean="0"/>
              <a:t>Separability</a:t>
            </a:r>
            <a:r>
              <a:rPr lang="en-US" sz="2400" smtClean="0"/>
              <a:t>:</a:t>
            </a:r>
          </a:p>
          <a:p>
            <a:pPr>
              <a:buNone/>
            </a:pPr>
            <a:r>
              <a:rPr lang="en-US" sz="2400" smtClean="0"/>
              <a:t>	(7, 100, 100, 7) ≽ (4, 100, 100, 12) iff </a:t>
            </a:r>
          </a:p>
          <a:p>
            <a:pPr>
              <a:buNone/>
            </a:pPr>
            <a:r>
              <a:rPr lang="en-US" sz="2400" smtClean="0"/>
              <a:t>	(7, 7, 7, 7) ≽ (4, 7, 7, 12)</a:t>
            </a:r>
          </a:p>
          <a:p>
            <a:r>
              <a:rPr lang="en-US" sz="2400" u="sng" smtClean="0"/>
              <a:t>Continuity</a:t>
            </a:r>
            <a:r>
              <a:rPr lang="en-US" sz="2400" smtClean="0"/>
              <a:t>: If (1, 3, 50000, 50000) ≻ (1, 3, 6, 8), then (1, 3±</a:t>
            </a:r>
            <a:r>
              <a:rPr lang="el-GR" sz="2400" smtClean="0"/>
              <a:t>ε</a:t>
            </a:r>
            <a:r>
              <a:rPr lang="en-US" sz="2400" smtClean="0"/>
              <a:t>, 50000, 50000) ≻ (1, 3, 6, 8) for </a:t>
            </a:r>
            <a:r>
              <a:rPr lang="el-GR" sz="2400" smtClean="0"/>
              <a:t>ε</a:t>
            </a:r>
            <a:r>
              <a:rPr lang="en-US" sz="2400" smtClean="0"/>
              <a:t> sufficiently small</a:t>
            </a:r>
          </a:p>
          <a:p>
            <a:r>
              <a:rPr lang="en-US" sz="2400" u="sng" smtClean="0"/>
              <a:t>Ratio rescaling invariance</a:t>
            </a:r>
            <a:r>
              <a:rPr lang="en-US" sz="2400" smtClean="0"/>
              <a:t>: </a:t>
            </a:r>
          </a:p>
          <a:p>
            <a:pPr>
              <a:buNone/>
            </a:pPr>
            <a:r>
              <a:rPr lang="en-US" sz="2400" smtClean="0"/>
              <a:t>	(10, 12, 17, 20) ≽ (10, 10, 20, 20) iff (50, 60, 85, 100) ≽ (50, 50, 100, 100)</a:t>
            </a:r>
          </a:p>
          <a:p>
            <a:endParaRPr lang="en-US" sz="2400"/>
          </a:p>
        </p:txBody>
      </p:sp>
    </p:spTree>
    <p:extLst>
      <p:ext uri="{BB962C8B-B14F-4D97-AF65-F5344CB8AC3E}">
        <p14:creationId xmlns:p14="http://schemas.microsoft.com/office/powerpoint/2010/main" val="8543104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622</TotalTime>
  <Words>2902</Words>
  <Application>Microsoft Office PowerPoint</Application>
  <PresentationFormat>On-screen Show (4:3)</PresentationFormat>
  <Paragraphs>249</Paragraphs>
  <Slides>29</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Office Theme</vt:lpstr>
      <vt:lpstr>Equation</vt:lpstr>
      <vt:lpstr>Prioritarianism and Climate Change</vt:lpstr>
      <vt:lpstr>Overview of Talk</vt:lpstr>
      <vt:lpstr>The SWF Framework</vt:lpstr>
      <vt:lpstr>The SWF as a tool for ethical decisionmaking </vt:lpstr>
      <vt:lpstr>Normative Choices in Elaborating the SWF Framework</vt:lpstr>
      <vt:lpstr>The Well-Being Measure</vt:lpstr>
      <vt:lpstr>The Rule E</vt:lpstr>
      <vt:lpstr>The Prioritarian SWF</vt:lpstr>
      <vt:lpstr>Axioms for E</vt:lpstr>
      <vt:lpstr>PowerPoint Presentation</vt:lpstr>
      <vt:lpstr>Three Justificatory Schemes</vt:lpstr>
      <vt:lpstr>Claims across Outcomes versus Complaints (claims within outcomes) </vt:lpstr>
      <vt:lpstr>Equality and Priority</vt:lpstr>
      <vt:lpstr>Choosing a g(.) function</vt:lpstr>
      <vt:lpstr>A contrast with climate change scholarship</vt:lpstr>
      <vt:lpstr>Utilitarianism and Prioritarianism under Risk</vt:lpstr>
      <vt:lpstr>Util. vs. EPP vs. EAP</vt:lpstr>
      <vt:lpstr>Which is most attractive?</vt:lpstr>
      <vt:lpstr>Illustrating the axioms</vt:lpstr>
      <vt:lpstr>Time Inconsistency</vt:lpstr>
      <vt:lpstr>EPP vs. Utilitarianism: Climate Policy</vt:lpstr>
      <vt:lpstr>Climate Change: SCCU vs. SCCEPP</vt:lpstr>
      <vt:lpstr>Optimal Abatement</vt:lpstr>
      <vt:lpstr>Other Climate Change Implications</vt:lpstr>
      <vt:lpstr>Deep Uncertainty</vt:lpstr>
      <vt:lpstr>Variable population</vt:lpstr>
      <vt:lpstr>Scaling the Well-Being Function</vt:lpstr>
      <vt:lpstr>Scaling the Well-Being Function</vt:lpstr>
      <vt:lpstr>Significance of choice of zero history</vt:lpstr>
    </vt:vector>
  </TitlesOfParts>
  <Company>Duke Law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Prioritarianism and Climate Change</dc:title>
  <dc:creator>Matthew Adler</dc:creator>
  <cp:lastModifiedBy>Matthew Adler</cp:lastModifiedBy>
  <cp:revision>55</cp:revision>
  <dcterms:created xsi:type="dcterms:W3CDTF">2015-04-27T14:18:51Z</dcterms:created>
  <dcterms:modified xsi:type="dcterms:W3CDTF">2015-06-10T20:10:04Z</dcterms:modified>
</cp:coreProperties>
</file>